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1"/>
  </p:sldMasterIdLst>
  <p:sldIdLst>
    <p:sldId id="256" r:id="rId2"/>
  </p:sldIdLst>
  <p:sldSz cx="21383625" cy="30275213"/>
  <p:notesSz cx="6858000" cy="9144000"/>
  <p:defaultTextStyle>
    <a:defPPr>
      <a:defRPr lang="en-US"/>
    </a:defPPr>
    <a:lvl1pPr marL="0" algn="l" defTabSz="2771345" rtl="0" eaLnBrk="1" latinLnBrk="0" hangingPunct="1">
      <a:defRPr sz="5455" kern="1200">
        <a:solidFill>
          <a:schemeClr val="tx1"/>
        </a:solidFill>
        <a:latin typeface="+mn-lt"/>
        <a:ea typeface="+mn-ea"/>
        <a:cs typeface="+mn-cs"/>
      </a:defRPr>
    </a:lvl1pPr>
    <a:lvl2pPr marL="1385673" algn="l" defTabSz="2771345" rtl="0" eaLnBrk="1" latinLnBrk="0" hangingPunct="1">
      <a:defRPr sz="5455" kern="1200">
        <a:solidFill>
          <a:schemeClr val="tx1"/>
        </a:solidFill>
        <a:latin typeface="+mn-lt"/>
        <a:ea typeface="+mn-ea"/>
        <a:cs typeface="+mn-cs"/>
      </a:defRPr>
    </a:lvl2pPr>
    <a:lvl3pPr marL="2771345" algn="l" defTabSz="2771345" rtl="0" eaLnBrk="1" latinLnBrk="0" hangingPunct="1">
      <a:defRPr sz="5455" kern="1200">
        <a:solidFill>
          <a:schemeClr val="tx1"/>
        </a:solidFill>
        <a:latin typeface="+mn-lt"/>
        <a:ea typeface="+mn-ea"/>
        <a:cs typeface="+mn-cs"/>
      </a:defRPr>
    </a:lvl3pPr>
    <a:lvl4pPr marL="4157017" algn="l" defTabSz="2771345" rtl="0" eaLnBrk="1" latinLnBrk="0" hangingPunct="1">
      <a:defRPr sz="5455" kern="1200">
        <a:solidFill>
          <a:schemeClr val="tx1"/>
        </a:solidFill>
        <a:latin typeface="+mn-lt"/>
        <a:ea typeface="+mn-ea"/>
        <a:cs typeface="+mn-cs"/>
      </a:defRPr>
    </a:lvl4pPr>
    <a:lvl5pPr marL="5542689" algn="l" defTabSz="2771345" rtl="0" eaLnBrk="1" latinLnBrk="0" hangingPunct="1">
      <a:defRPr sz="5455" kern="1200">
        <a:solidFill>
          <a:schemeClr val="tx1"/>
        </a:solidFill>
        <a:latin typeface="+mn-lt"/>
        <a:ea typeface="+mn-ea"/>
        <a:cs typeface="+mn-cs"/>
      </a:defRPr>
    </a:lvl5pPr>
    <a:lvl6pPr marL="6928362" algn="l" defTabSz="2771345" rtl="0" eaLnBrk="1" latinLnBrk="0" hangingPunct="1">
      <a:defRPr sz="5455" kern="1200">
        <a:solidFill>
          <a:schemeClr val="tx1"/>
        </a:solidFill>
        <a:latin typeface="+mn-lt"/>
        <a:ea typeface="+mn-ea"/>
        <a:cs typeface="+mn-cs"/>
      </a:defRPr>
    </a:lvl6pPr>
    <a:lvl7pPr marL="8314034" algn="l" defTabSz="2771345" rtl="0" eaLnBrk="1" latinLnBrk="0" hangingPunct="1">
      <a:defRPr sz="5455" kern="1200">
        <a:solidFill>
          <a:schemeClr val="tx1"/>
        </a:solidFill>
        <a:latin typeface="+mn-lt"/>
        <a:ea typeface="+mn-ea"/>
        <a:cs typeface="+mn-cs"/>
      </a:defRPr>
    </a:lvl7pPr>
    <a:lvl8pPr marL="9699706" algn="l" defTabSz="2771345" rtl="0" eaLnBrk="1" latinLnBrk="0" hangingPunct="1">
      <a:defRPr sz="5455" kern="1200">
        <a:solidFill>
          <a:schemeClr val="tx1"/>
        </a:solidFill>
        <a:latin typeface="+mn-lt"/>
        <a:ea typeface="+mn-ea"/>
        <a:cs typeface="+mn-cs"/>
      </a:defRPr>
    </a:lvl8pPr>
    <a:lvl9pPr marL="11085378" algn="l" defTabSz="2771345" rtl="0" eaLnBrk="1" latinLnBrk="0" hangingPunct="1">
      <a:defRPr sz="5455"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9535">
          <p15:clr>
            <a:srgbClr val="A4A3A4"/>
          </p15:clr>
        </p15:guide>
        <p15:guide id="2" pos="6735">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831" autoAdjust="0"/>
    <p:restoredTop sz="94652"/>
  </p:normalViewPr>
  <p:slideViewPr>
    <p:cSldViewPr snapToGrid="0" snapToObjects="1">
      <p:cViewPr>
        <p:scale>
          <a:sx n="50" d="100"/>
          <a:sy n="50" d="100"/>
        </p:scale>
        <p:origin x="451" y="-4046"/>
      </p:cViewPr>
      <p:guideLst>
        <p:guide orient="horz" pos="9535"/>
        <p:guide pos="6735"/>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4954765"/>
            <a:ext cx="18176081" cy="10540259"/>
          </a:xfrm>
        </p:spPr>
        <p:txBody>
          <a:bodyPr anchor="b"/>
          <a:lstStyle>
            <a:lvl1pPr algn="ctr">
              <a:defRPr sz="14031"/>
            </a:lvl1pPr>
          </a:lstStyle>
          <a:p>
            <a:r>
              <a:rPr lang="en-GB"/>
              <a:t>Click to edit Master title style</a:t>
            </a:r>
            <a:endParaRPr lang="en-US" dirty="0"/>
          </a:p>
        </p:txBody>
      </p:sp>
      <p:sp>
        <p:nvSpPr>
          <p:cNvPr id="3" name="Subtitle 2"/>
          <p:cNvSpPr>
            <a:spLocks noGrp="1"/>
          </p:cNvSpPr>
          <p:nvPr>
            <p:ph type="subTitle" idx="1"/>
          </p:nvPr>
        </p:nvSpPr>
        <p:spPr>
          <a:xfrm>
            <a:off x="2672953" y="15901497"/>
            <a:ext cx="16037719" cy="7309499"/>
          </a:xfrm>
        </p:spPr>
        <p:txBody>
          <a:bodyPr/>
          <a:lstStyle>
            <a:lvl1pPr marL="0" indent="0" algn="ctr">
              <a:buNone/>
              <a:defRPr sz="5612"/>
            </a:lvl1pPr>
            <a:lvl2pPr marL="1069162" indent="0" algn="ctr">
              <a:buNone/>
              <a:defRPr sz="4677"/>
            </a:lvl2pPr>
            <a:lvl3pPr marL="2138324" indent="0" algn="ctr">
              <a:buNone/>
              <a:defRPr sz="4209"/>
            </a:lvl3pPr>
            <a:lvl4pPr marL="3207487" indent="0" algn="ctr">
              <a:buNone/>
              <a:defRPr sz="3742"/>
            </a:lvl4pPr>
            <a:lvl5pPr marL="4276649" indent="0" algn="ctr">
              <a:buNone/>
              <a:defRPr sz="3742"/>
            </a:lvl5pPr>
            <a:lvl6pPr marL="5345811" indent="0" algn="ctr">
              <a:buNone/>
              <a:defRPr sz="3742"/>
            </a:lvl6pPr>
            <a:lvl7pPr marL="6414973" indent="0" algn="ctr">
              <a:buNone/>
              <a:defRPr sz="3742"/>
            </a:lvl7pPr>
            <a:lvl8pPr marL="7484135" indent="0" algn="ctr">
              <a:buNone/>
              <a:defRPr sz="3742"/>
            </a:lvl8pPr>
            <a:lvl9pPr marL="8553298" indent="0" algn="ctr">
              <a:buNone/>
              <a:defRPr sz="3742"/>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6/2/2023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6884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6/2/2023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14373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7547788"/>
            <a:ext cx="18443377" cy="12593645"/>
          </a:xfrm>
        </p:spPr>
        <p:txBody>
          <a:bodyPr anchor="b"/>
          <a:lstStyle>
            <a:lvl1pPr>
              <a:defRPr sz="14031"/>
            </a:lvl1pPr>
          </a:lstStyle>
          <a:p>
            <a:r>
              <a:rPr lang="en-GB"/>
              <a:t>Click to edit Master title style</a:t>
            </a:r>
            <a:endParaRPr lang="en-US" dirty="0"/>
          </a:p>
        </p:txBody>
      </p:sp>
      <p:sp>
        <p:nvSpPr>
          <p:cNvPr id="3" name="Text Placeholder 2"/>
          <p:cNvSpPr>
            <a:spLocks noGrp="1"/>
          </p:cNvSpPr>
          <p:nvPr>
            <p:ph type="body" idx="1"/>
          </p:nvPr>
        </p:nvSpPr>
        <p:spPr>
          <a:xfrm>
            <a:off x="1458988" y="20260574"/>
            <a:ext cx="18443377" cy="6622701"/>
          </a:xfrm>
        </p:spPr>
        <p:txBody>
          <a:bodyPr/>
          <a:lstStyle>
            <a:lvl1pPr marL="0" indent="0">
              <a:buNone/>
              <a:defRPr sz="5612">
                <a:solidFill>
                  <a:schemeClr val="tx1"/>
                </a:solidFill>
              </a:defRPr>
            </a:lvl1pPr>
            <a:lvl2pPr marL="1069162" indent="0">
              <a:buNone/>
              <a:defRPr sz="4677">
                <a:solidFill>
                  <a:schemeClr val="tx1">
                    <a:tint val="75000"/>
                  </a:schemeClr>
                </a:solidFill>
              </a:defRPr>
            </a:lvl2pPr>
            <a:lvl3pPr marL="2138324" indent="0">
              <a:buNone/>
              <a:defRPr sz="4209">
                <a:solidFill>
                  <a:schemeClr val="tx1">
                    <a:tint val="75000"/>
                  </a:schemeClr>
                </a:solidFill>
              </a:defRPr>
            </a:lvl3pPr>
            <a:lvl4pPr marL="3207487" indent="0">
              <a:buNone/>
              <a:defRPr sz="3742">
                <a:solidFill>
                  <a:schemeClr val="tx1">
                    <a:tint val="75000"/>
                  </a:schemeClr>
                </a:solidFill>
              </a:defRPr>
            </a:lvl4pPr>
            <a:lvl5pPr marL="4276649" indent="0">
              <a:buNone/>
              <a:defRPr sz="3742">
                <a:solidFill>
                  <a:schemeClr val="tx1">
                    <a:tint val="75000"/>
                  </a:schemeClr>
                </a:solidFill>
              </a:defRPr>
            </a:lvl5pPr>
            <a:lvl6pPr marL="5345811" indent="0">
              <a:buNone/>
              <a:defRPr sz="3742">
                <a:solidFill>
                  <a:schemeClr val="tx1">
                    <a:tint val="75000"/>
                  </a:schemeClr>
                </a:solidFill>
              </a:defRPr>
            </a:lvl6pPr>
            <a:lvl7pPr marL="6414973" indent="0">
              <a:buNone/>
              <a:defRPr sz="3742">
                <a:solidFill>
                  <a:schemeClr val="tx1">
                    <a:tint val="75000"/>
                  </a:schemeClr>
                </a:solidFill>
              </a:defRPr>
            </a:lvl7pPr>
            <a:lvl8pPr marL="7484135" indent="0">
              <a:buNone/>
              <a:defRPr sz="3742">
                <a:solidFill>
                  <a:schemeClr val="tx1">
                    <a:tint val="75000"/>
                  </a:schemeClr>
                </a:solidFill>
              </a:defRPr>
            </a:lvl8pPr>
            <a:lvl9pPr marL="8553298" indent="0">
              <a:buNone/>
              <a:defRPr sz="3742">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C99151A-8971-494A-BD27-0348896E2E92}" type="datetimeFigureOut">
              <a:rPr lang="en-US" smtClean="0"/>
              <a:t>6/2/2023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94526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470124"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10825460"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C99151A-8971-494A-BD27-0348896E2E92}" type="datetimeFigureOut">
              <a:rPr lang="en-US" smtClean="0"/>
              <a:t>6/2/2023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40936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2"/>
            <a:ext cx="18443377" cy="5851808"/>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4" name="Content Placeholder 3"/>
          <p:cNvSpPr>
            <a:spLocks noGrp="1"/>
          </p:cNvSpPr>
          <p:nvPr>
            <p:ph sz="half" idx="2"/>
          </p:nvPr>
        </p:nvSpPr>
        <p:spPr>
          <a:xfrm>
            <a:off x="1472912" y="11058863"/>
            <a:ext cx="9046274"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6" name="Content Placeholder 5"/>
          <p:cNvSpPr>
            <a:spLocks noGrp="1"/>
          </p:cNvSpPr>
          <p:nvPr>
            <p:ph sz="quarter" idx="4"/>
          </p:nvPr>
        </p:nvSpPr>
        <p:spPr>
          <a:xfrm>
            <a:off x="10825461" y="11058863"/>
            <a:ext cx="9090826"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C99151A-8971-494A-BD27-0348896E2E92}" type="datetimeFigureOut">
              <a:rPr lang="en-US" smtClean="0"/>
              <a:t>6/2/2023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05301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C99151A-8971-494A-BD27-0348896E2E92}" type="datetimeFigureOut">
              <a:rPr lang="en-US" smtClean="0"/>
              <a:t>6/2/2023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48572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9151A-8971-494A-BD27-0348896E2E92}" type="datetimeFigureOut">
              <a:rPr lang="en-US" smtClean="0"/>
              <a:t>6/2/2023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900111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Content Placeholder 2"/>
          <p:cNvSpPr>
            <a:spLocks noGrp="1"/>
          </p:cNvSpPr>
          <p:nvPr>
            <p:ph idx="1"/>
          </p:nvPr>
        </p:nvSpPr>
        <p:spPr>
          <a:xfrm>
            <a:off x="9090826" y="4359077"/>
            <a:ext cx="10825460" cy="21515024"/>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6/2/2023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93292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Picture Placeholder 2"/>
          <p:cNvSpPr>
            <a:spLocks noGrp="1" noChangeAspect="1"/>
          </p:cNvSpPr>
          <p:nvPr>
            <p:ph type="pic" idx="1"/>
          </p:nvPr>
        </p:nvSpPr>
        <p:spPr>
          <a:xfrm>
            <a:off x="9090826" y="4359077"/>
            <a:ext cx="10825460" cy="21515024"/>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6/2/2023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89707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6/2/2023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170700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6/2/2023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13978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2"/>
            <a:ext cx="18443377" cy="585180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470124" y="8059374"/>
            <a:ext cx="18443377" cy="1920934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470124" y="28060644"/>
            <a:ext cx="4811316" cy="1611875"/>
          </a:xfrm>
          <a:prstGeom prst="rect">
            <a:avLst/>
          </a:prstGeom>
        </p:spPr>
        <p:txBody>
          <a:bodyPr vert="horz" lIns="91440" tIns="45720" rIns="91440" bIns="45720" rtlCol="0" anchor="ctr"/>
          <a:lstStyle>
            <a:lvl1pPr algn="l">
              <a:defRPr sz="2806">
                <a:solidFill>
                  <a:schemeClr val="tx1">
                    <a:tint val="75000"/>
                  </a:schemeClr>
                </a:solidFill>
              </a:defRPr>
            </a:lvl1pPr>
          </a:lstStyle>
          <a:p>
            <a:fld id="{4C99151A-8971-494A-BD27-0348896E2E92}" type="datetimeFigureOut">
              <a:rPr lang="en-US" smtClean="0"/>
              <a:t>6/2/2023</a:t>
            </a:fld>
            <a:endParaRPr lang="en-US"/>
          </a:p>
        </p:txBody>
      </p:sp>
      <p:sp>
        <p:nvSpPr>
          <p:cNvPr id="5" name="Footer Placeholder 4"/>
          <p:cNvSpPr>
            <a:spLocks noGrp="1"/>
          </p:cNvSpPr>
          <p:nvPr>
            <p:ph type="ftr" sz="quarter" idx="3"/>
          </p:nvPr>
        </p:nvSpPr>
        <p:spPr>
          <a:xfrm>
            <a:off x="7083326" y="28060644"/>
            <a:ext cx="7216973" cy="1611875"/>
          </a:xfrm>
          <a:prstGeom prst="rect">
            <a:avLst/>
          </a:prstGeom>
        </p:spPr>
        <p:txBody>
          <a:bodyPr vert="horz" lIns="91440" tIns="45720" rIns="91440" bIns="45720" rtlCol="0" anchor="ctr"/>
          <a:lstStyle>
            <a:lvl1pPr algn="ctr">
              <a:defRPr sz="2806">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5102185" y="28060644"/>
            <a:ext cx="4811316" cy="1611875"/>
          </a:xfrm>
          <a:prstGeom prst="rect">
            <a:avLst/>
          </a:prstGeom>
        </p:spPr>
        <p:txBody>
          <a:bodyPr vert="horz" lIns="91440" tIns="45720" rIns="91440" bIns="45720" rtlCol="0" anchor="ctr"/>
          <a:lstStyle>
            <a:lvl1pPr algn="r">
              <a:defRPr sz="2806">
                <a:solidFill>
                  <a:schemeClr val="tx1">
                    <a:tint val="75000"/>
                  </a:schemeClr>
                </a:solidFill>
              </a:defRPr>
            </a:lvl1pPr>
          </a:lstStyle>
          <a:p>
            <a:fld id="{42D6143A-D6F3-F743-B7AD-7A30E92FB51E}" type="slidenum">
              <a:rPr lang="en-US" smtClean="0"/>
              <a:t>‹#›</a:t>
            </a:fld>
            <a:endParaRPr lang="en-US"/>
          </a:p>
        </p:txBody>
      </p:sp>
    </p:spTree>
    <p:extLst>
      <p:ext uri="{BB962C8B-B14F-4D97-AF65-F5344CB8AC3E}">
        <p14:creationId xmlns:p14="http://schemas.microsoft.com/office/powerpoint/2010/main" val="24034412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2138324"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81" indent="-534581" algn="l" defTabSz="2138324"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324" rtl="0" eaLnBrk="1" latinLnBrk="0" hangingPunct="1">
        <a:defRPr sz="4209" kern="1200">
          <a:solidFill>
            <a:schemeClr val="tx1"/>
          </a:solidFill>
          <a:latin typeface="+mn-lt"/>
          <a:ea typeface="+mn-ea"/>
          <a:cs typeface="+mn-cs"/>
        </a:defRPr>
      </a:lvl1pPr>
      <a:lvl2pPr marL="1069162" algn="l" defTabSz="2138324" rtl="0" eaLnBrk="1" latinLnBrk="0" hangingPunct="1">
        <a:defRPr sz="4209" kern="1200">
          <a:solidFill>
            <a:schemeClr val="tx1"/>
          </a:solidFill>
          <a:latin typeface="+mn-lt"/>
          <a:ea typeface="+mn-ea"/>
          <a:cs typeface="+mn-cs"/>
        </a:defRPr>
      </a:lvl2pPr>
      <a:lvl3pPr marL="2138324" algn="l" defTabSz="2138324" rtl="0" eaLnBrk="1" latinLnBrk="0" hangingPunct="1">
        <a:defRPr sz="4209" kern="1200">
          <a:solidFill>
            <a:schemeClr val="tx1"/>
          </a:solidFill>
          <a:latin typeface="+mn-lt"/>
          <a:ea typeface="+mn-ea"/>
          <a:cs typeface="+mn-cs"/>
        </a:defRPr>
      </a:lvl3pPr>
      <a:lvl4pPr marL="3207487" algn="l" defTabSz="2138324" rtl="0" eaLnBrk="1" latinLnBrk="0" hangingPunct="1">
        <a:defRPr sz="4209" kern="1200">
          <a:solidFill>
            <a:schemeClr val="tx1"/>
          </a:solidFill>
          <a:latin typeface="+mn-lt"/>
          <a:ea typeface="+mn-ea"/>
          <a:cs typeface="+mn-cs"/>
        </a:defRPr>
      </a:lvl4pPr>
      <a:lvl5pPr marL="4276649" algn="l" defTabSz="2138324" rtl="0" eaLnBrk="1" latinLnBrk="0" hangingPunct="1">
        <a:defRPr sz="4209" kern="1200">
          <a:solidFill>
            <a:schemeClr val="tx1"/>
          </a:solidFill>
          <a:latin typeface="+mn-lt"/>
          <a:ea typeface="+mn-ea"/>
          <a:cs typeface="+mn-cs"/>
        </a:defRPr>
      </a:lvl5pPr>
      <a:lvl6pPr marL="5345811" algn="l" defTabSz="2138324" rtl="0" eaLnBrk="1" latinLnBrk="0" hangingPunct="1">
        <a:defRPr sz="4209" kern="1200">
          <a:solidFill>
            <a:schemeClr val="tx1"/>
          </a:solidFill>
          <a:latin typeface="+mn-lt"/>
          <a:ea typeface="+mn-ea"/>
          <a:cs typeface="+mn-cs"/>
        </a:defRPr>
      </a:lvl6pPr>
      <a:lvl7pPr marL="6414973" algn="l" defTabSz="2138324" rtl="0" eaLnBrk="1" latinLnBrk="0" hangingPunct="1">
        <a:defRPr sz="4209" kern="1200">
          <a:solidFill>
            <a:schemeClr val="tx1"/>
          </a:solidFill>
          <a:latin typeface="+mn-lt"/>
          <a:ea typeface="+mn-ea"/>
          <a:cs typeface="+mn-cs"/>
        </a:defRPr>
      </a:lvl7pPr>
      <a:lvl8pPr marL="7484135" algn="l" defTabSz="2138324" rtl="0" eaLnBrk="1" latinLnBrk="0" hangingPunct="1">
        <a:defRPr sz="4209" kern="1200">
          <a:solidFill>
            <a:schemeClr val="tx1"/>
          </a:solidFill>
          <a:latin typeface="+mn-lt"/>
          <a:ea typeface="+mn-ea"/>
          <a:cs typeface="+mn-cs"/>
        </a:defRPr>
      </a:lvl8pPr>
      <a:lvl9pPr marL="8553298" algn="l" defTabSz="2138324"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13" Type="http://schemas.openxmlformats.org/officeDocument/2006/relationships/image" Target="../media/image12.png"/><Relationship Id="rId3" Type="http://schemas.openxmlformats.org/officeDocument/2006/relationships/image" Target="../media/image2.jpg"/><Relationship Id="rId7" Type="http://schemas.openxmlformats.org/officeDocument/2006/relationships/image" Target="../media/image6.png"/><Relationship Id="rId12" Type="http://schemas.openxmlformats.org/officeDocument/2006/relationships/image" Target="../media/image11.png"/><Relationship Id="rId17" Type="http://schemas.openxmlformats.org/officeDocument/2006/relationships/image" Target="../media/image16.png"/><Relationship Id="rId2" Type="http://schemas.openxmlformats.org/officeDocument/2006/relationships/image" Target="../media/image1.png"/><Relationship Id="rId16" Type="http://schemas.openxmlformats.org/officeDocument/2006/relationships/image" Target="../media/image15.png"/><Relationship Id="rId1" Type="http://schemas.openxmlformats.org/officeDocument/2006/relationships/slideLayout" Target="../slideLayouts/slideLayout1.xml"/><Relationship Id="rId6" Type="http://schemas.openxmlformats.org/officeDocument/2006/relationships/image" Target="../media/image5.png"/><Relationship Id="rId11" Type="http://schemas.openxmlformats.org/officeDocument/2006/relationships/image" Target="../media/image10.png"/><Relationship Id="rId5" Type="http://schemas.openxmlformats.org/officeDocument/2006/relationships/image" Target="../media/image4.png"/><Relationship Id="rId15" Type="http://schemas.openxmlformats.org/officeDocument/2006/relationships/image" Target="../media/image14.png"/><Relationship Id="rId10" Type="http://schemas.openxmlformats.org/officeDocument/2006/relationships/image" Target="../media/image9.png"/><Relationship Id="rId4" Type="http://schemas.openxmlformats.org/officeDocument/2006/relationships/image" Target="../media/image3.png"/><Relationship Id="rId9" Type="http://schemas.openxmlformats.org/officeDocument/2006/relationships/image" Target="../media/image8.png"/><Relationship Id="rId14" Type="http://schemas.openxmlformats.org/officeDocument/2006/relationships/image" Target="../media/image1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3" name="Picture 62">
            <a:extLst>
              <a:ext uri="{FF2B5EF4-FFF2-40B4-BE49-F238E27FC236}">
                <a16:creationId xmlns:a16="http://schemas.microsoft.com/office/drawing/2014/main" id="{70400978-5DF5-4886-BBA8-E61EF93DDB17}"/>
              </a:ext>
            </a:extLst>
          </p:cNvPr>
          <p:cNvPicPr>
            <a:picLocks noChangeAspect="1"/>
          </p:cNvPicPr>
          <p:nvPr/>
        </p:nvPicPr>
        <p:blipFill>
          <a:blip r:embed="rId2"/>
          <a:stretch>
            <a:fillRect/>
          </a:stretch>
        </p:blipFill>
        <p:spPr>
          <a:xfrm>
            <a:off x="9403066" y="15466948"/>
            <a:ext cx="7519379" cy="4263024"/>
          </a:xfrm>
          <a:prstGeom prst="rect">
            <a:avLst/>
          </a:prstGeom>
        </p:spPr>
      </p:pic>
      <p:sp>
        <p:nvSpPr>
          <p:cNvPr id="7" name="Rectangle 6"/>
          <p:cNvSpPr>
            <a:spLocks noChangeArrowheads="1"/>
          </p:cNvSpPr>
          <p:nvPr/>
        </p:nvSpPr>
        <p:spPr bwMode="auto">
          <a:xfrm>
            <a:off x="3009899" y="2066779"/>
            <a:ext cx="18109397" cy="34590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r>
              <a:rPr lang="en-GB" altLang="en-US" sz="4800" dirty="0">
                <a:solidFill>
                  <a:srgbClr val="002060"/>
                </a:solidFill>
                <a:latin typeface="Calibri" charset="0"/>
                <a:ea typeface="Calibri" charset="0"/>
                <a:cs typeface="Calibri" charset="0"/>
              </a:rPr>
              <a:t>Improving Project Management Practises at Zimmer Biomet Bridgend </a:t>
            </a:r>
          </a:p>
          <a:p>
            <a:pPr eaLnBrk="1" hangingPunct="1">
              <a:lnSpc>
                <a:spcPct val="110000"/>
              </a:lnSpc>
              <a:spcBef>
                <a:spcPct val="0"/>
              </a:spcBef>
              <a:buFontTx/>
              <a:buNone/>
            </a:pPr>
            <a:r>
              <a:rPr lang="en-GB" altLang="en-US" sz="4000" b="1" dirty="0">
                <a:solidFill>
                  <a:srgbClr val="002060"/>
                </a:solidFill>
                <a:latin typeface="Calibri" charset="0"/>
                <a:ea typeface="Calibri" charset="0"/>
                <a:cs typeface="Calibri" charset="0"/>
              </a:rPr>
              <a:t>Amy Evans</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Chris Wyatt</a:t>
            </a:r>
          </a:p>
          <a:p>
            <a:pPr eaLnBrk="1" hangingPunct="1">
              <a:lnSpc>
                <a:spcPct val="110000"/>
              </a:lnSpc>
              <a:spcBef>
                <a:spcPct val="0"/>
              </a:spcBef>
              <a:buFontTx/>
              <a:buNone/>
            </a:pPr>
            <a:endParaRPr lang="en-GB" altLang="en-US" sz="1800" dirty="0">
              <a:solidFill>
                <a:srgbClr val="002060"/>
              </a:solidFill>
              <a:latin typeface="Calibri" charset="0"/>
              <a:ea typeface="Calibri" charset="0"/>
              <a:cs typeface="Calibri" charset="0"/>
            </a:endParaRP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School</a:t>
            </a:r>
            <a:r>
              <a:rPr lang="en-GB" altLang="en-US" sz="3600" dirty="0">
                <a:solidFill>
                  <a:srgbClr val="002060"/>
                </a:solidFill>
                <a:latin typeface="Georgia" charset="0"/>
              </a:rPr>
              <a:t> </a:t>
            </a:r>
            <a:r>
              <a:rPr lang="en-GB" altLang="en-US" sz="3600" i="1" dirty="0">
                <a:solidFill>
                  <a:srgbClr val="002060"/>
                </a:solidFill>
                <a:latin typeface="Georgia" charset="0"/>
              </a:rPr>
              <a:t>of</a:t>
            </a:r>
            <a:r>
              <a:rPr lang="en-GB" altLang="en-US" sz="3600" dirty="0">
                <a:solidFill>
                  <a:srgbClr val="002060"/>
                </a:solidFill>
                <a:latin typeface="Georgia" charset="0"/>
              </a:rPr>
              <a:t> </a:t>
            </a:r>
            <a:r>
              <a:rPr lang="en-GB" altLang="en-US" sz="3600" b="1" dirty="0">
                <a:solidFill>
                  <a:srgbClr val="002060"/>
                </a:solidFill>
                <a:latin typeface="Calibri" charset="0"/>
                <a:ea typeface="Calibri" charset="0"/>
                <a:cs typeface="Calibri" charset="0"/>
              </a:rPr>
              <a:t>Engineering</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BEng (Hons) Advanced Manufacturing &amp; Operations</a:t>
            </a:r>
            <a:endParaRPr lang="en-US" altLang="zh-CN" sz="3600" dirty="0">
              <a:solidFill>
                <a:srgbClr val="002060"/>
              </a:solidFill>
              <a:latin typeface="Calibri" charset="0"/>
              <a:ea typeface="Calibri" charset="0"/>
              <a:cs typeface="Calibri" charset="0"/>
            </a:endParaRPr>
          </a:p>
        </p:txBody>
      </p:sp>
      <p:pic>
        <p:nvPicPr>
          <p:cNvPr id="8" name="Picture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48597" y="357622"/>
            <a:ext cx="3660125" cy="1279959"/>
          </a:xfrm>
          <a:prstGeom prst="rect">
            <a:avLst/>
          </a:prstGeom>
        </p:spPr>
      </p:pic>
      <p:pic>
        <p:nvPicPr>
          <p:cNvPr id="2" name="Picture 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9718281" y="202845"/>
            <a:ext cx="1420200" cy="1576422"/>
          </a:xfrm>
          <a:prstGeom prst="rect">
            <a:avLst/>
          </a:prstGeom>
        </p:spPr>
      </p:pic>
      <p:cxnSp>
        <p:nvCxnSpPr>
          <p:cNvPr id="4" name="Straight Connector 3"/>
          <p:cNvCxnSpPr/>
          <p:nvPr/>
        </p:nvCxnSpPr>
        <p:spPr>
          <a:xfrm>
            <a:off x="180000" y="185404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9" name="Text Box 6"/>
          <p:cNvSpPr txBox="1">
            <a:spLocks noChangeArrowheads="1"/>
          </p:cNvSpPr>
          <p:nvPr/>
        </p:nvSpPr>
        <p:spPr bwMode="auto">
          <a:xfrm>
            <a:off x="222300" y="5738611"/>
            <a:ext cx="11219423" cy="4915581"/>
          </a:xfrm>
          <a:prstGeom prst="rect">
            <a:avLst/>
          </a:prstGeom>
          <a:noFill/>
          <a:ln w="76200">
            <a:solidFill>
              <a:srgbClr val="002060"/>
            </a:solidFill>
          </a:ln>
        </p:spPr>
        <p:txBody>
          <a:bodyPr wrap="square" lIns="264744" tIns="264744" rIns="264744" bIns="264744">
            <a:no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AU" altLang="en-US" sz="3600" b="1" dirty="0"/>
              <a:t>Introduction</a:t>
            </a:r>
          </a:p>
          <a:p>
            <a:r>
              <a:rPr lang="en-GB" altLang="en-US" sz="2800" dirty="0"/>
              <a:t>Efficient project management is vital for organisations to achieve projects on time and within budget. This independent project aims to improve project management practices by analysing the current approach, identifying areas for improvement, and proposing solutions. Project performance falls short with only </a:t>
            </a:r>
            <a:r>
              <a:rPr lang="en-GB" altLang="en-US" sz="2800" b="1" dirty="0"/>
              <a:t>25% </a:t>
            </a:r>
            <a:r>
              <a:rPr lang="en-GB" altLang="en-US" sz="2800" dirty="0"/>
              <a:t>of projects completed compared to the target of </a:t>
            </a:r>
            <a:r>
              <a:rPr lang="en-GB" altLang="en-US" sz="2800" b="1" dirty="0"/>
              <a:t>75%</a:t>
            </a:r>
            <a:r>
              <a:rPr lang="en-GB" altLang="en-US" sz="2800" dirty="0"/>
              <a:t>.</a:t>
            </a:r>
            <a:r>
              <a:rPr lang="en-GB" altLang="en-US" sz="2800" b="1" dirty="0"/>
              <a:t> </a:t>
            </a:r>
            <a:r>
              <a:rPr lang="en-GB" altLang="en-US" sz="2800" dirty="0"/>
              <a:t>Issues include inconsistent execution, ineffective resource allocation, communication delays leading to rework, and underutilisation of project metrics for monitoring and risk identification.</a:t>
            </a:r>
          </a:p>
        </p:txBody>
      </p:sp>
      <p:sp>
        <p:nvSpPr>
          <p:cNvPr id="22" name="Text Box 10"/>
          <p:cNvSpPr txBox="1">
            <a:spLocks noChangeArrowheads="1"/>
          </p:cNvSpPr>
          <p:nvPr/>
        </p:nvSpPr>
        <p:spPr bwMode="auto">
          <a:xfrm>
            <a:off x="6900499" y="24718787"/>
            <a:ext cx="5224425" cy="43203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Acknowledgements</a:t>
            </a:r>
          </a:p>
          <a:p>
            <a:pPr>
              <a:spcBef>
                <a:spcPct val="50000"/>
              </a:spcBef>
            </a:pPr>
            <a:r>
              <a:rPr lang="en-GB" altLang="en-US" sz="2800" dirty="0"/>
              <a:t>I would like to thank  the Zimmer Biomet project team, family, friends and lecturers at UWTSD for providing guidance and encouragement throughout my project.</a:t>
            </a:r>
            <a:endParaRPr lang="en-US" altLang="en-US" sz="2800" dirty="0"/>
          </a:p>
        </p:txBody>
      </p:sp>
      <p:sp>
        <p:nvSpPr>
          <p:cNvPr id="23" name="Text Box 11"/>
          <p:cNvSpPr txBox="1">
            <a:spLocks noChangeArrowheads="1"/>
          </p:cNvSpPr>
          <p:nvPr/>
        </p:nvSpPr>
        <p:spPr bwMode="auto">
          <a:xfrm>
            <a:off x="11632991" y="24718787"/>
            <a:ext cx="9951890" cy="45511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marL="228600" indent="-228600"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ea typeface="Arial" charset="0"/>
                <a:cs typeface="Arial" charset="0"/>
              </a:rPr>
              <a:t>References</a:t>
            </a:r>
          </a:p>
          <a:p>
            <a:pPr marL="0" indent="0">
              <a:spcBef>
                <a:spcPct val="50000"/>
              </a:spcBef>
            </a:pPr>
            <a:r>
              <a:rPr lang="en-AU" altLang="en-US" sz="1800" dirty="0">
                <a:ea typeface="Arial" charset="0"/>
                <a:cs typeface="Arial" charset="0"/>
              </a:rPr>
              <a:t>[1] Sutherland, j. &amp; Schwaber, K., 2011. The scrum guide.. s.l.:Scrum.org. hn, M., 2006. Agile estimating and planning.. s.l.:Prentice Hall Professional.</a:t>
            </a:r>
          </a:p>
          <a:p>
            <a:pPr marL="0" indent="0">
              <a:spcBef>
                <a:spcPct val="50000"/>
              </a:spcBef>
            </a:pPr>
            <a:r>
              <a:rPr lang="en-AU" altLang="en-US" sz="1800" dirty="0">
                <a:ea typeface="Arial" charset="0"/>
                <a:cs typeface="Arial" charset="0"/>
              </a:rPr>
              <a:t>[2] Conforto, E. C., Amaral, D. C. &amp; Silva, S. L. D., 2014. Can agile project management be adopted by industries other than software development?. Project Management Journa, 45(3), pp. 21-34.</a:t>
            </a:r>
          </a:p>
          <a:p>
            <a:pPr marL="0" indent="0">
              <a:spcBef>
                <a:spcPct val="50000"/>
              </a:spcBef>
            </a:pPr>
            <a:r>
              <a:rPr lang="en-GB" altLang="en-US" sz="1800" dirty="0">
                <a:ea typeface="Arial" charset="0"/>
                <a:cs typeface="Arial" charset="0"/>
              </a:rPr>
              <a:t>[3] Kendall, K. E. &amp; Kendall, J. E., 2006. Systems analysis and design. 11 ed. s.l.:Pearson.</a:t>
            </a:r>
          </a:p>
          <a:p>
            <a:pPr marL="0" indent="0">
              <a:spcBef>
                <a:spcPct val="50000"/>
              </a:spcBef>
            </a:pPr>
            <a:r>
              <a:rPr lang="en-AU" altLang="en-US" sz="1800" dirty="0">
                <a:ea typeface="Arial" charset="0"/>
                <a:cs typeface="Arial" charset="0"/>
              </a:rPr>
              <a:t>[4] Bannerman, P. L., Moffat, J, J. &amp; Michel, R., 2018. Wagile: A hybrid project management methodology. Journal of Systems and Software, Volume 139, pp. 62-77.</a:t>
            </a:r>
          </a:p>
          <a:p>
            <a:pPr marL="0" indent="0">
              <a:spcBef>
                <a:spcPct val="50000"/>
              </a:spcBef>
            </a:pPr>
            <a:r>
              <a:rPr lang="en-AU" altLang="en-US" sz="1800" dirty="0">
                <a:ea typeface="Arial" charset="0"/>
                <a:cs typeface="Arial" charset="0"/>
              </a:rPr>
              <a:t>[5] Serrador, P. &amp; Pinto, J. K., 2018. Does Agile work? - A quantitative analysis of agile project success.. International Journal of Project Management, 36(1), pp. 117-126.</a:t>
            </a:r>
          </a:p>
        </p:txBody>
      </p:sp>
      <p:sp>
        <p:nvSpPr>
          <p:cNvPr id="30" name="Rectangle 29"/>
          <p:cNvSpPr>
            <a:spLocks noChangeArrowheads="1"/>
          </p:cNvSpPr>
          <p:nvPr/>
        </p:nvSpPr>
        <p:spPr bwMode="auto">
          <a:xfrm>
            <a:off x="14704210" y="18840038"/>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1" name="Rectangle 30"/>
          <p:cNvSpPr>
            <a:spLocks noChangeArrowheads="1"/>
          </p:cNvSpPr>
          <p:nvPr/>
        </p:nvSpPr>
        <p:spPr bwMode="auto">
          <a:xfrm>
            <a:off x="440292" y="17118912"/>
            <a:ext cx="4741303"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2" name="Rectangle 31"/>
          <p:cNvSpPr>
            <a:spLocks noChangeArrowheads="1"/>
          </p:cNvSpPr>
          <p:nvPr/>
        </p:nvSpPr>
        <p:spPr bwMode="auto">
          <a:xfrm>
            <a:off x="14625098" y="27057687"/>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pic>
        <p:nvPicPr>
          <p:cNvPr id="3" name="Picture 2"/>
          <p:cNvPicPr>
            <a:picLocks noChangeAspect="1"/>
          </p:cNvPicPr>
          <p:nvPr/>
        </p:nvPicPr>
        <p:blipFill rotWithShape="1">
          <a:blip r:embed="rId5"/>
          <a:srcRect t="3679" r="9692"/>
          <a:stretch/>
        </p:blipFill>
        <p:spPr>
          <a:xfrm>
            <a:off x="416881" y="2118726"/>
            <a:ext cx="2353399" cy="3355200"/>
          </a:xfrm>
          <a:prstGeom prst="rect">
            <a:avLst/>
          </a:prstGeom>
        </p:spPr>
      </p:pic>
      <p:cxnSp>
        <p:nvCxnSpPr>
          <p:cNvPr id="36" name="Straight Connector 35"/>
          <p:cNvCxnSpPr/>
          <p:nvPr/>
        </p:nvCxnSpPr>
        <p:spPr>
          <a:xfrm>
            <a:off x="173523" y="29039098"/>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a:off x="12288600" y="29248455"/>
            <a:ext cx="8915399" cy="584775"/>
          </a:xfrm>
          <a:prstGeom prst="rect">
            <a:avLst/>
          </a:prstGeom>
          <a:noFill/>
        </p:spPr>
        <p:txBody>
          <a:bodyPr wrap="square" rtlCol="0">
            <a:spAutoFit/>
          </a:bodyPr>
          <a:lstStyle/>
          <a:p>
            <a:pPr algn="r"/>
            <a:r>
              <a:rPr lang="en-GB" altLang="en-US" sz="3200" dirty="0">
                <a:solidFill>
                  <a:srgbClr val="002060"/>
                </a:solidFill>
                <a:latin typeface="Calibri" charset="0"/>
                <a:ea typeface="Calibri" charset="0"/>
                <a:cs typeface="Calibri" charset="0"/>
              </a:rPr>
              <a:t>School</a:t>
            </a:r>
            <a:r>
              <a:rPr lang="en-GB" altLang="en-US" sz="3200" dirty="0">
                <a:solidFill>
                  <a:srgbClr val="002060"/>
                </a:solidFill>
                <a:latin typeface="Georgia" charset="0"/>
              </a:rPr>
              <a:t> </a:t>
            </a:r>
            <a:r>
              <a:rPr lang="en-GB" altLang="en-US" sz="3200" i="1" dirty="0">
                <a:solidFill>
                  <a:srgbClr val="002060"/>
                </a:solidFill>
                <a:latin typeface="Georgia" charset="0"/>
              </a:rPr>
              <a:t>of</a:t>
            </a:r>
            <a:r>
              <a:rPr lang="en-GB" altLang="en-US" sz="3200" dirty="0">
                <a:solidFill>
                  <a:srgbClr val="002060"/>
                </a:solidFill>
                <a:latin typeface="Georgia" charset="0"/>
              </a:rPr>
              <a:t> </a:t>
            </a:r>
            <a:r>
              <a:rPr lang="en-GB" altLang="en-US" sz="3200" b="1" dirty="0">
                <a:solidFill>
                  <a:srgbClr val="002060"/>
                </a:solidFill>
                <a:latin typeface="Calibri" charset="0"/>
                <a:ea typeface="Calibri" charset="0"/>
                <a:cs typeface="Calibri" charset="0"/>
              </a:rPr>
              <a:t>Engineering</a:t>
            </a:r>
            <a:endParaRPr lang="en-GB" sz="3200" dirty="0"/>
          </a:p>
        </p:txBody>
      </p:sp>
      <p:sp>
        <p:nvSpPr>
          <p:cNvPr id="34" name="Text Box 6">
            <a:extLst>
              <a:ext uri="{FF2B5EF4-FFF2-40B4-BE49-F238E27FC236}">
                <a16:creationId xmlns:a16="http://schemas.microsoft.com/office/drawing/2014/main" id="{08718CB0-C994-3CD5-F238-ECF30B118918}"/>
              </a:ext>
            </a:extLst>
          </p:cNvPr>
          <p:cNvSpPr txBox="1">
            <a:spLocks noChangeArrowheads="1"/>
          </p:cNvSpPr>
          <p:nvPr/>
        </p:nvSpPr>
        <p:spPr bwMode="auto">
          <a:xfrm>
            <a:off x="11696991" y="5745423"/>
            <a:ext cx="9507008" cy="4908768"/>
          </a:xfrm>
          <a:prstGeom prst="rect">
            <a:avLst/>
          </a:prstGeom>
          <a:noFill/>
          <a:ln w="76200">
            <a:solidFill>
              <a:srgbClr val="002060"/>
            </a:solidFill>
          </a:ln>
        </p:spPr>
        <p:txBody>
          <a:bodyPr wrap="square" lIns="264744" tIns="264744" rIns="264744" bIns="264744">
            <a:no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Project Aims &amp; Objectives</a:t>
            </a:r>
          </a:p>
          <a:p>
            <a:pPr marL="457200" indent="-457200">
              <a:buFont typeface="Arial" panose="020B0604020202020204" pitchFamily="34" charset="0"/>
              <a:buChar char="•"/>
            </a:pPr>
            <a:r>
              <a:rPr lang="en-GB" altLang="en-US" sz="2800" dirty="0"/>
              <a:t>Explore project management methodologies.</a:t>
            </a:r>
          </a:p>
          <a:p>
            <a:pPr marL="457200" indent="-457200">
              <a:buFont typeface="Arial" panose="020B0604020202020204" pitchFamily="34" charset="0"/>
              <a:buChar char="•"/>
            </a:pPr>
            <a:r>
              <a:rPr lang="en-GB" altLang="en-US" sz="2800" dirty="0"/>
              <a:t>Analyse Zimmer Biomet project management framework.</a:t>
            </a:r>
          </a:p>
          <a:p>
            <a:pPr marL="457200" indent="-457200">
              <a:buFont typeface="Arial" panose="020B0604020202020204" pitchFamily="34" charset="0"/>
              <a:buChar char="•"/>
            </a:pPr>
            <a:r>
              <a:rPr lang="en-GB" altLang="en-US" sz="2800" dirty="0"/>
              <a:t>Identify challenges and propose solutions.</a:t>
            </a:r>
          </a:p>
          <a:p>
            <a:pPr marL="457200" indent="-457200">
              <a:buFont typeface="Arial" panose="020B0604020202020204" pitchFamily="34" charset="0"/>
              <a:buChar char="•"/>
            </a:pPr>
            <a:r>
              <a:rPr lang="en-GB" altLang="en-US" sz="2800" dirty="0"/>
              <a:t>Optimise resource allocation, communication, collaboration, and metrics.</a:t>
            </a:r>
          </a:p>
          <a:p>
            <a:pPr marL="457200" indent="-457200">
              <a:buFont typeface="Arial" panose="020B0604020202020204" pitchFamily="34" charset="0"/>
              <a:buChar char="•"/>
            </a:pPr>
            <a:r>
              <a:rPr lang="en-GB" altLang="en-US" sz="2800" dirty="0"/>
              <a:t>Enhance timely delivery, cost efficiency, and stakeholder satisfaction.</a:t>
            </a:r>
          </a:p>
          <a:p>
            <a:pPr marL="457200" indent="-457200">
              <a:buFont typeface="Arial" panose="020B0604020202020204" pitchFamily="34" charset="0"/>
              <a:buChar char="•"/>
            </a:pPr>
            <a:r>
              <a:rPr lang="en-GB" altLang="en-US" sz="2800" dirty="0"/>
              <a:t>Contribute to strategic goals for success and growth.</a:t>
            </a:r>
          </a:p>
        </p:txBody>
      </p:sp>
      <p:pic>
        <p:nvPicPr>
          <p:cNvPr id="35" name="Picture 34">
            <a:extLst>
              <a:ext uri="{FF2B5EF4-FFF2-40B4-BE49-F238E27FC236}">
                <a16:creationId xmlns:a16="http://schemas.microsoft.com/office/drawing/2014/main" id="{991F1A85-7FEC-4FFE-E3C1-5038DED1F021}"/>
              </a:ext>
            </a:extLst>
          </p:cNvPr>
          <p:cNvPicPr>
            <a:picLocks noChangeAspect="1"/>
          </p:cNvPicPr>
          <p:nvPr/>
        </p:nvPicPr>
        <p:blipFill>
          <a:blip r:embed="rId6"/>
          <a:stretch>
            <a:fillRect/>
          </a:stretch>
        </p:blipFill>
        <p:spPr>
          <a:xfrm>
            <a:off x="180000" y="29072282"/>
            <a:ext cx="4590166" cy="1132891"/>
          </a:xfrm>
          <a:prstGeom prst="rect">
            <a:avLst/>
          </a:prstGeom>
        </p:spPr>
      </p:pic>
      <p:sp>
        <p:nvSpPr>
          <p:cNvPr id="48" name="Rectangle 47">
            <a:extLst>
              <a:ext uri="{FF2B5EF4-FFF2-40B4-BE49-F238E27FC236}">
                <a16:creationId xmlns:a16="http://schemas.microsoft.com/office/drawing/2014/main" id="{DED07F50-0DC3-F65F-A475-199116A99905}"/>
              </a:ext>
            </a:extLst>
          </p:cNvPr>
          <p:cNvSpPr/>
          <p:nvPr/>
        </p:nvSpPr>
        <p:spPr>
          <a:xfrm>
            <a:off x="226892" y="15544176"/>
            <a:ext cx="20970631" cy="4547507"/>
          </a:xfrm>
          <a:prstGeom prst="rect">
            <a:avLst/>
          </a:prstGeom>
          <a:noFill/>
          <a:ln w="76200">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9" name="Rectangle 48">
            <a:extLst>
              <a:ext uri="{FF2B5EF4-FFF2-40B4-BE49-F238E27FC236}">
                <a16:creationId xmlns:a16="http://schemas.microsoft.com/office/drawing/2014/main" id="{1B8A628C-B0DB-1F01-89E3-195AAF207A6D}"/>
              </a:ext>
            </a:extLst>
          </p:cNvPr>
          <p:cNvSpPr/>
          <p:nvPr/>
        </p:nvSpPr>
        <p:spPr>
          <a:xfrm>
            <a:off x="222300" y="10806816"/>
            <a:ext cx="20981700" cy="4547507"/>
          </a:xfrm>
          <a:prstGeom prst="rect">
            <a:avLst/>
          </a:prstGeom>
          <a:noFill/>
          <a:ln w="76200">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55" name="Group 54">
            <a:extLst>
              <a:ext uri="{FF2B5EF4-FFF2-40B4-BE49-F238E27FC236}">
                <a16:creationId xmlns:a16="http://schemas.microsoft.com/office/drawing/2014/main" id="{A3208D21-C72F-6EE4-F1B2-8F2A29540119}"/>
              </a:ext>
            </a:extLst>
          </p:cNvPr>
          <p:cNvGrpSpPr/>
          <p:nvPr/>
        </p:nvGrpSpPr>
        <p:grpSpPr>
          <a:xfrm>
            <a:off x="5642725" y="10925471"/>
            <a:ext cx="9080390" cy="4414343"/>
            <a:chOff x="6718905" y="10925471"/>
            <a:chExt cx="9080390" cy="4414343"/>
          </a:xfrm>
        </p:grpSpPr>
        <p:sp>
          <p:nvSpPr>
            <p:cNvPr id="17" name="Text Box 21"/>
            <p:cNvSpPr txBox="1">
              <a:spLocks noChangeArrowheads="1"/>
            </p:cNvSpPr>
            <p:nvPr/>
          </p:nvSpPr>
          <p:spPr bwMode="auto">
            <a:xfrm>
              <a:off x="8052854" y="14722073"/>
              <a:ext cx="2825750" cy="5751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ctr"/>
              <a:r>
                <a:rPr lang="en-AU" altLang="en-US" sz="2000" i="1" dirty="0">
                  <a:latin typeface="Times New Roman" charset="0"/>
                </a:rPr>
                <a:t>Waterfall Methodology</a:t>
              </a:r>
            </a:p>
          </p:txBody>
        </p:sp>
        <p:pic>
          <p:nvPicPr>
            <p:cNvPr id="46" name="Picture 45">
              <a:extLst>
                <a:ext uri="{FF2B5EF4-FFF2-40B4-BE49-F238E27FC236}">
                  <a16:creationId xmlns:a16="http://schemas.microsoft.com/office/drawing/2014/main" id="{67EAB51C-EFCA-8C1E-182D-E51C664C3A60}"/>
                </a:ext>
              </a:extLst>
            </p:cNvPr>
            <p:cNvPicPr>
              <a:picLocks noChangeAspect="1"/>
            </p:cNvPicPr>
            <p:nvPr/>
          </p:nvPicPr>
          <p:blipFill>
            <a:blip r:embed="rId7"/>
            <a:stretch>
              <a:fillRect/>
            </a:stretch>
          </p:blipFill>
          <p:spPr>
            <a:xfrm>
              <a:off x="6718905" y="10977616"/>
              <a:ext cx="5810250" cy="3829050"/>
            </a:xfrm>
            <a:prstGeom prst="rect">
              <a:avLst/>
            </a:prstGeom>
            <a:noFill/>
          </p:spPr>
        </p:pic>
        <p:sp>
          <p:nvSpPr>
            <p:cNvPr id="52" name="Text Box 21">
              <a:extLst>
                <a:ext uri="{FF2B5EF4-FFF2-40B4-BE49-F238E27FC236}">
                  <a16:creationId xmlns:a16="http://schemas.microsoft.com/office/drawing/2014/main" id="{4B272AFB-8B4B-CBE6-FF05-6B4AFCF7B0B4}"/>
                </a:ext>
              </a:extLst>
            </p:cNvPr>
            <p:cNvSpPr txBox="1">
              <a:spLocks noChangeArrowheads="1"/>
            </p:cNvSpPr>
            <p:nvPr/>
          </p:nvSpPr>
          <p:spPr bwMode="auto">
            <a:xfrm>
              <a:off x="12754973" y="14764708"/>
              <a:ext cx="2825750" cy="5751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ctr"/>
              <a:r>
                <a:rPr lang="en-AU" altLang="en-US" sz="2000" i="1" dirty="0">
                  <a:latin typeface="Times New Roman" charset="0"/>
                </a:rPr>
                <a:t>Agile Methodology</a:t>
              </a:r>
            </a:p>
          </p:txBody>
        </p:sp>
        <p:pic>
          <p:nvPicPr>
            <p:cNvPr id="54" name="Picture 53">
              <a:extLst>
                <a:ext uri="{FF2B5EF4-FFF2-40B4-BE49-F238E27FC236}">
                  <a16:creationId xmlns:a16="http://schemas.microsoft.com/office/drawing/2014/main" id="{CD50EBD3-A927-3616-F9C1-141575AC9453}"/>
                </a:ext>
              </a:extLst>
            </p:cNvPr>
            <p:cNvPicPr>
              <a:picLocks noChangeAspect="1"/>
            </p:cNvPicPr>
            <p:nvPr/>
          </p:nvPicPr>
          <p:blipFill>
            <a:blip r:embed="rId8"/>
            <a:stretch>
              <a:fillRect/>
            </a:stretch>
          </p:blipFill>
          <p:spPr>
            <a:xfrm>
              <a:off x="12406197" y="10925471"/>
              <a:ext cx="3393098" cy="3796602"/>
            </a:xfrm>
            <a:prstGeom prst="rect">
              <a:avLst/>
            </a:prstGeom>
          </p:spPr>
        </p:pic>
      </p:grpSp>
      <p:sp>
        <p:nvSpPr>
          <p:cNvPr id="37" name="Rectangle 36"/>
          <p:cNvSpPr/>
          <p:nvPr/>
        </p:nvSpPr>
        <p:spPr>
          <a:xfrm>
            <a:off x="348596" y="10916678"/>
            <a:ext cx="3441968" cy="646331"/>
          </a:xfrm>
          <a:prstGeom prst="rect">
            <a:avLst/>
          </a:prstGeom>
        </p:spPr>
        <p:txBody>
          <a:bodyPr wrap="none">
            <a:spAutoFit/>
          </a:bodyPr>
          <a:lstStyle/>
          <a:p>
            <a:pPr>
              <a:spcBef>
                <a:spcPct val="50000"/>
              </a:spcBef>
            </a:pPr>
            <a:r>
              <a:rPr lang="en-AU" altLang="en-US" sz="3600" b="1" dirty="0">
                <a:latin typeface="Arial" panose="020B0604020202020204" pitchFamily="34" charset="0"/>
                <a:cs typeface="Arial" panose="020B0604020202020204" pitchFamily="34" charset="0"/>
              </a:rPr>
              <a:t>Methodologies</a:t>
            </a:r>
          </a:p>
        </p:txBody>
      </p:sp>
      <p:sp>
        <p:nvSpPr>
          <p:cNvPr id="56" name="Text Box 10">
            <a:extLst>
              <a:ext uri="{FF2B5EF4-FFF2-40B4-BE49-F238E27FC236}">
                <a16:creationId xmlns:a16="http://schemas.microsoft.com/office/drawing/2014/main" id="{3CADF011-015C-F169-FE02-87E72B5677EF}"/>
              </a:ext>
            </a:extLst>
          </p:cNvPr>
          <p:cNvSpPr txBox="1">
            <a:spLocks noChangeArrowheads="1"/>
          </p:cNvSpPr>
          <p:nvPr/>
        </p:nvSpPr>
        <p:spPr bwMode="auto">
          <a:xfrm>
            <a:off x="183244" y="11437501"/>
            <a:ext cx="7061618" cy="39817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GB" altLang="en-US" sz="2800" b="1" dirty="0"/>
              <a:t>Waterfall</a:t>
            </a:r>
            <a:r>
              <a:rPr lang="en-GB" altLang="en-US" sz="2800" dirty="0"/>
              <a:t>: Sequential project management approach that follows predefined phases. It prioritises thorough planning and minimal customer involvement, progressing in a linear fashion. However, it lacks flexibility and adaptability to accommodate changes during the project lifecycle [3].</a:t>
            </a:r>
            <a:endParaRPr lang="en-US" altLang="en-US" sz="2800" dirty="0"/>
          </a:p>
        </p:txBody>
      </p:sp>
      <p:sp>
        <p:nvSpPr>
          <p:cNvPr id="57" name="Text Box 10">
            <a:extLst>
              <a:ext uri="{FF2B5EF4-FFF2-40B4-BE49-F238E27FC236}">
                <a16:creationId xmlns:a16="http://schemas.microsoft.com/office/drawing/2014/main" id="{D64AD814-5645-6BCA-B334-7FE9B0C14FBC}"/>
              </a:ext>
            </a:extLst>
          </p:cNvPr>
          <p:cNvSpPr txBox="1">
            <a:spLocks noChangeArrowheads="1"/>
          </p:cNvSpPr>
          <p:nvPr/>
        </p:nvSpPr>
        <p:spPr bwMode="auto">
          <a:xfrm>
            <a:off x="14550351" y="10759530"/>
            <a:ext cx="6588129" cy="48435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GB" altLang="en-US" sz="2800" b="1" dirty="0"/>
              <a:t>Agile</a:t>
            </a:r>
            <a:r>
              <a:rPr lang="en-GB" altLang="en-US" sz="2800" dirty="0"/>
              <a:t>:</a:t>
            </a:r>
            <a:r>
              <a:rPr lang="en-GB" altLang="en-US" sz="2800" b="1" dirty="0"/>
              <a:t> </a:t>
            </a:r>
            <a:r>
              <a:rPr lang="en-GB" altLang="en-US" sz="2800" dirty="0"/>
              <a:t>An iterative project management approach that values collaboration, adaptability, and customer involvement. It enables incremental development, continuous feedback, and quick response to changes. However, it may face challenges with large teams, documentation, and adapting to rigid organisational structures [1].</a:t>
            </a:r>
            <a:endParaRPr lang="en-US" altLang="en-US" sz="2800" dirty="0"/>
          </a:p>
        </p:txBody>
      </p:sp>
      <p:sp>
        <p:nvSpPr>
          <p:cNvPr id="58" name="Rectangle 57">
            <a:extLst>
              <a:ext uri="{FF2B5EF4-FFF2-40B4-BE49-F238E27FC236}">
                <a16:creationId xmlns:a16="http://schemas.microsoft.com/office/drawing/2014/main" id="{F13E1397-EE38-56B6-7E69-8B5F98E4365A}"/>
              </a:ext>
            </a:extLst>
          </p:cNvPr>
          <p:cNvSpPr/>
          <p:nvPr/>
        </p:nvSpPr>
        <p:spPr>
          <a:xfrm>
            <a:off x="440292" y="15726776"/>
            <a:ext cx="2518638" cy="646331"/>
          </a:xfrm>
          <a:prstGeom prst="rect">
            <a:avLst/>
          </a:prstGeom>
        </p:spPr>
        <p:txBody>
          <a:bodyPr wrap="none">
            <a:spAutoFit/>
          </a:bodyPr>
          <a:lstStyle/>
          <a:p>
            <a:pPr>
              <a:spcBef>
                <a:spcPct val="50000"/>
              </a:spcBef>
            </a:pPr>
            <a:r>
              <a:rPr lang="en-AU" altLang="en-US" sz="3600" b="1" dirty="0">
                <a:latin typeface="Arial" panose="020B0604020202020204" pitchFamily="34" charset="0"/>
                <a:cs typeface="Arial" panose="020B0604020202020204" pitchFamily="34" charset="0"/>
              </a:rPr>
              <a:t>Evaluation</a:t>
            </a:r>
          </a:p>
        </p:txBody>
      </p:sp>
      <p:sp>
        <p:nvSpPr>
          <p:cNvPr id="59" name="Rectangle 58">
            <a:extLst>
              <a:ext uri="{FF2B5EF4-FFF2-40B4-BE49-F238E27FC236}">
                <a16:creationId xmlns:a16="http://schemas.microsoft.com/office/drawing/2014/main" id="{1F8C57BF-341D-7484-4328-F13F0D3A3862}"/>
              </a:ext>
            </a:extLst>
          </p:cNvPr>
          <p:cNvSpPr/>
          <p:nvPr/>
        </p:nvSpPr>
        <p:spPr>
          <a:xfrm>
            <a:off x="416881" y="20441936"/>
            <a:ext cx="5186035" cy="646331"/>
          </a:xfrm>
          <a:prstGeom prst="rect">
            <a:avLst/>
          </a:prstGeom>
        </p:spPr>
        <p:txBody>
          <a:bodyPr wrap="none">
            <a:spAutoFit/>
          </a:bodyPr>
          <a:lstStyle/>
          <a:p>
            <a:pPr>
              <a:spcBef>
                <a:spcPct val="50000"/>
              </a:spcBef>
            </a:pPr>
            <a:r>
              <a:rPr lang="en-AU" altLang="en-US" sz="3600" b="1" dirty="0">
                <a:latin typeface="Arial" panose="020B0604020202020204" pitchFamily="34" charset="0"/>
                <a:cs typeface="Arial" panose="020B0604020202020204" pitchFamily="34" charset="0"/>
              </a:rPr>
              <a:t>Improvement Proposal</a:t>
            </a:r>
          </a:p>
        </p:txBody>
      </p:sp>
      <p:pic>
        <p:nvPicPr>
          <p:cNvPr id="60" name="Picture 59">
            <a:extLst>
              <a:ext uri="{FF2B5EF4-FFF2-40B4-BE49-F238E27FC236}">
                <a16:creationId xmlns:a16="http://schemas.microsoft.com/office/drawing/2014/main" id="{434EF128-8148-3503-D395-092440AF7596}"/>
              </a:ext>
            </a:extLst>
          </p:cNvPr>
          <p:cNvPicPr>
            <a:picLocks noChangeAspect="1"/>
          </p:cNvPicPr>
          <p:nvPr/>
        </p:nvPicPr>
        <p:blipFill>
          <a:blip r:embed="rId9"/>
          <a:stretch>
            <a:fillRect/>
          </a:stretch>
        </p:blipFill>
        <p:spPr>
          <a:xfrm>
            <a:off x="4965604" y="15650700"/>
            <a:ext cx="3582246" cy="2710046"/>
          </a:xfrm>
          <a:prstGeom prst="rect">
            <a:avLst/>
          </a:prstGeom>
        </p:spPr>
      </p:pic>
      <p:sp>
        <p:nvSpPr>
          <p:cNvPr id="61" name="Text Box 21">
            <a:extLst>
              <a:ext uri="{FF2B5EF4-FFF2-40B4-BE49-F238E27FC236}">
                <a16:creationId xmlns:a16="http://schemas.microsoft.com/office/drawing/2014/main" id="{F59D7A27-CF76-A825-026F-B17F5CFB4326}"/>
              </a:ext>
            </a:extLst>
          </p:cNvPr>
          <p:cNvSpPr txBox="1">
            <a:spLocks noChangeArrowheads="1"/>
          </p:cNvSpPr>
          <p:nvPr/>
        </p:nvSpPr>
        <p:spPr bwMode="auto">
          <a:xfrm>
            <a:off x="5437257" y="18240679"/>
            <a:ext cx="2825750" cy="5751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AU" altLang="en-US" sz="2000" i="1" dirty="0">
                <a:latin typeface="Times New Roman" charset="0"/>
              </a:rPr>
              <a:t>Purified Water System</a:t>
            </a:r>
          </a:p>
        </p:txBody>
      </p:sp>
      <p:sp>
        <p:nvSpPr>
          <p:cNvPr id="64" name="Text Box 21">
            <a:extLst>
              <a:ext uri="{FF2B5EF4-FFF2-40B4-BE49-F238E27FC236}">
                <a16:creationId xmlns:a16="http://schemas.microsoft.com/office/drawing/2014/main" id="{3F96135A-4D82-BAAA-2035-3D3AF8C086A5}"/>
              </a:ext>
            </a:extLst>
          </p:cNvPr>
          <p:cNvSpPr txBox="1">
            <a:spLocks noChangeArrowheads="1"/>
          </p:cNvSpPr>
          <p:nvPr/>
        </p:nvSpPr>
        <p:spPr bwMode="auto">
          <a:xfrm>
            <a:off x="10947060" y="19480011"/>
            <a:ext cx="3636510" cy="5751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AU" altLang="en-US" sz="2000" i="1" dirty="0">
                <a:latin typeface="Times New Roman" charset="0"/>
              </a:rPr>
              <a:t>Project Evaluation - Ishikawa</a:t>
            </a:r>
          </a:p>
        </p:txBody>
      </p:sp>
      <p:sp>
        <p:nvSpPr>
          <p:cNvPr id="65" name="Text Box 10">
            <a:extLst>
              <a:ext uri="{FF2B5EF4-FFF2-40B4-BE49-F238E27FC236}">
                <a16:creationId xmlns:a16="http://schemas.microsoft.com/office/drawing/2014/main" id="{2E4761BE-0F96-087D-9E34-8E4B989600AF}"/>
              </a:ext>
            </a:extLst>
          </p:cNvPr>
          <p:cNvSpPr txBox="1">
            <a:spLocks noChangeArrowheads="1"/>
          </p:cNvSpPr>
          <p:nvPr/>
        </p:nvSpPr>
        <p:spPr bwMode="auto">
          <a:xfrm>
            <a:off x="255716" y="16120060"/>
            <a:ext cx="4301621" cy="39817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GB" altLang="en-US" sz="2800" b="1" dirty="0"/>
              <a:t>Purified Water System Project</a:t>
            </a:r>
            <a:r>
              <a:rPr lang="en-GB" altLang="en-US" sz="2800" dirty="0"/>
              <a:t>: served as an evaluation of project management, identifying areas for improvement and assessing its effectiveness.</a:t>
            </a:r>
            <a:endParaRPr lang="en-US" altLang="en-US" sz="2800" dirty="0"/>
          </a:p>
        </p:txBody>
      </p:sp>
      <p:grpSp>
        <p:nvGrpSpPr>
          <p:cNvPr id="62" name="Group 61">
            <a:extLst>
              <a:ext uri="{FF2B5EF4-FFF2-40B4-BE49-F238E27FC236}">
                <a16:creationId xmlns:a16="http://schemas.microsoft.com/office/drawing/2014/main" id="{BECFF829-FF74-C6B2-9C65-6554CAD1AD31}"/>
              </a:ext>
            </a:extLst>
          </p:cNvPr>
          <p:cNvGrpSpPr/>
          <p:nvPr/>
        </p:nvGrpSpPr>
        <p:grpSpPr>
          <a:xfrm>
            <a:off x="16825977" y="15548235"/>
            <a:ext cx="4262277" cy="4249529"/>
            <a:chOff x="17176497" y="15548235"/>
            <a:chExt cx="4262277" cy="4249529"/>
          </a:xfrm>
        </p:grpSpPr>
        <p:pic>
          <p:nvPicPr>
            <p:cNvPr id="66" name="Picture 65">
              <a:extLst>
                <a:ext uri="{FF2B5EF4-FFF2-40B4-BE49-F238E27FC236}">
                  <a16:creationId xmlns:a16="http://schemas.microsoft.com/office/drawing/2014/main" id="{D6C3DA6F-3C92-524B-ECD6-200B0B3224C2}"/>
                </a:ext>
              </a:extLst>
            </p:cNvPr>
            <p:cNvPicPr>
              <a:picLocks noChangeAspect="1"/>
            </p:cNvPicPr>
            <p:nvPr/>
          </p:nvPicPr>
          <p:blipFill>
            <a:blip r:embed="rId10"/>
            <a:stretch>
              <a:fillRect/>
            </a:stretch>
          </p:blipFill>
          <p:spPr>
            <a:xfrm>
              <a:off x="17177971" y="15737027"/>
              <a:ext cx="875618" cy="886680"/>
            </a:xfrm>
            <a:prstGeom prst="rect">
              <a:avLst/>
            </a:prstGeom>
          </p:spPr>
        </p:pic>
        <p:pic>
          <p:nvPicPr>
            <p:cNvPr id="67" name="Picture 66">
              <a:extLst>
                <a:ext uri="{FF2B5EF4-FFF2-40B4-BE49-F238E27FC236}">
                  <a16:creationId xmlns:a16="http://schemas.microsoft.com/office/drawing/2014/main" id="{EC2091F5-E3F4-08E9-6CCF-3657FB56BA8D}"/>
                </a:ext>
              </a:extLst>
            </p:cNvPr>
            <p:cNvPicPr>
              <a:picLocks noChangeAspect="1"/>
            </p:cNvPicPr>
            <p:nvPr/>
          </p:nvPicPr>
          <p:blipFill>
            <a:blip r:embed="rId11"/>
            <a:stretch>
              <a:fillRect/>
            </a:stretch>
          </p:blipFill>
          <p:spPr>
            <a:xfrm>
              <a:off x="17193091" y="16738167"/>
              <a:ext cx="875618" cy="886680"/>
            </a:xfrm>
            <a:prstGeom prst="rect">
              <a:avLst/>
            </a:prstGeom>
          </p:spPr>
        </p:pic>
        <p:sp>
          <p:nvSpPr>
            <p:cNvPr id="69" name="Oval 68">
              <a:extLst>
                <a:ext uri="{FF2B5EF4-FFF2-40B4-BE49-F238E27FC236}">
                  <a16:creationId xmlns:a16="http://schemas.microsoft.com/office/drawing/2014/main" id="{9D661AC2-8D41-0997-9DC5-AD87717B6552}"/>
                </a:ext>
              </a:extLst>
            </p:cNvPr>
            <p:cNvSpPr/>
            <p:nvPr/>
          </p:nvSpPr>
          <p:spPr>
            <a:xfrm>
              <a:off x="17176497" y="17771664"/>
              <a:ext cx="875618" cy="806297"/>
            </a:xfrm>
            <a:prstGeom prst="ellipse">
              <a:avLst/>
            </a:prstGeom>
            <a:blipFill rotWithShape="1">
              <a:blip r:embed="rId12"/>
              <a:srcRect/>
              <a:stretch>
                <a:fillRect/>
              </a:stretch>
            </a:blipFill>
          </p:spPr>
          <p:style>
            <a:lnRef idx="2">
              <a:schemeClr val="dk1">
                <a:shade val="80000"/>
                <a:hueOff val="0"/>
                <a:satOff val="0"/>
                <a:lumOff val="0"/>
                <a:alphaOff val="0"/>
              </a:schemeClr>
            </a:lnRef>
            <a:fillRef idx="1">
              <a:scrgbClr r="0" g="0" b="0"/>
            </a:fillRef>
            <a:effectRef idx="0">
              <a:schemeClr val="dk1">
                <a:tint val="40000"/>
                <a:hueOff val="0"/>
                <a:satOff val="0"/>
                <a:lumOff val="0"/>
                <a:alphaOff val="0"/>
              </a:schemeClr>
            </a:effectRef>
            <a:fontRef idx="minor">
              <a:schemeClr val="lt1">
                <a:hueOff val="0"/>
                <a:satOff val="0"/>
                <a:lumOff val="0"/>
                <a:alphaOff val="0"/>
              </a:schemeClr>
            </a:fontRef>
          </p:style>
        </p:sp>
        <p:pic>
          <p:nvPicPr>
            <p:cNvPr id="70" name="Picture 69">
              <a:extLst>
                <a:ext uri="{FF2B5EF4-FFF2-40B4-BE49-F238E27FC236}">
                  <a16:creationId xmlns:a16="http://schemas.microsoft.com/office/drawing/2014/main" id="{DD010022-0056-4697-24B8-030034E1DD92}"/>
                </a:ext>
              </a:extLst>
            </p:cNvPr>
            <p:cNvPicPr>
              <a:picLocks noChangeAspect="1"/>
            </p:cNvPicPr>
            <p:nvPr/>
          </p:nvPicPr>
          <p:blipFill>
            <a:blip r:embed="rId13"/>
            <a:stretch>
              <a:fillRect/>
            </a:stretch>
          </p:blipFill>
          <p:spPr>
            <a:xfrm>
              <a:off x="17177971" y="18772692"/>
              <a:ext cx="881554" cy="892691"/>
            </a:xfrm>
            <a:prstGeom prst="rect">
              <a:avLst/>
            </a:prstGeom>
          </p:spPr>
        </p:pic>
        <p:sp>
          <p:nvSpPr>
            <p:cNvPr id="72" name="Text Box 10">
              <a:extLst>
                <a:ext uri="{FF2B5EF4-FFF2-40B4-BE49-F238E27FC236}">
                  <a16:creationId xmlns:a16="http://schemas.microsoft.com/office/drawing/2014/main" id="{81816E0A-FD6E-0632-1036-E1DFFFFE7F84}"/>
                </a:ext>
              </a:extLst>
            </p:cNvPr>
            <p:cNvSpPr txBox="1">
              <a:spLocks noChangeArrowheads="1"/>
            </p:cNvSpPr>
            <p:nvPr/>
          </p:nvSpPr>
          <p:spPr bwMode="auto">
            <a:xfrm>
              <a:off x="17812336" y="15548235"/>
              <a:ext cx="3626438" cy="1304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ctr">
                <a:spcBef>
                  <a:spcPct val="50000"/>
                </a:spcBef>
              </a:pPr>
              <a:r>
                <a:rPr lang="en-US" altLang="en-US" sz="2000" b="1" dirty="0"/>
                <a:t>Return on Investment</a:t>
              </a:r>
            </a:p>
            <a:p>
              <a:pPr algn="ctr">
                <a:spcBef>
                  <a:spcPct val="50000"/>
                </a:spcBef>
              </a:pPr>
              <a:r>
                <a:rPr lang="en-US" altLang="en-US" sz="2000" dirty="0"/>
                <a:t>£6.2m profit p/a</a:t>
              </a:r>
            </a:p>
          </p:txBody>
        </p:sp>
        <p:sp>
          <p:nvSpPr>
            <p:cNvPr id="73" name="Text Box 10">
              <a:extLst>
                <a:ext uri="{FF2B5EF4-FFF2-40B4-BE49-F238E27FC236}">
                  <a16:creationId xmlns:a16="http://schemas.microsoft.com/office/drawing/2014/main" id="{C66C2B02-52EE-8F6B-95A1-34A0CADF38C6}"/>
                </a:ext>
              </a:extLst>
            </p:cNvPr>
            <p:cNvSpPr txBox="1">
              <a:spLocks noChangeArrowheads="1"/>
            </p:cNvSpPr>
            <p:nvPr/>
          </p:nvSpPr>
          <p:spPr bwMode="auto">
            <a:xfrm>
              <a:off x="17908054" y="16489179"/>
              <a:ext cx="3198639" cy="1304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ctr">
                <a:spcBef>
                  <a:spcPct val="50000"/>
                </a:spcBef>
              </a:pPr>
              <a:r>
                <a:rPr lang="en-US" altLang="en-US" sz="2000" b="1" dirty="0"/>
                <a:t>Quality</a:t>
              </a:r>
            </a:p>
            <a:p>
              <a:pPr algn="ctr">
                <a:spcBef>
                  <a:spcPct val="50000"/>
                </a:spcBef>
              </a:pPr>
              <a:r>
                <a:rPr lang="en-US" altLang="en-US" sz="2000" dirty="0"/>
                <a:t>0 Non-Conformances</a:t>
              </a:r>
            </a:p>
          </p:txBody>
        </p:sp>
        <p:sp>
          <p:nvSpPr>
            <p:cNvPr id="74" name="Text Box 10">
              <a:extLst>
                <a:ext uri="{FF2B5EF4-FFF2-40B4-BE49-F238E27FC236}">
                  <a16:creationId xmlns:a16="http://schemas.microsoft.com/office/drawing/2014/main" id="{60D4EFF0-581D-1CBB-A82F-643040704C05}"/>
                </a:ext>
              </a:extLst>
            </p:cNvPr>
            <p:cNvSpPr txBox="1">
              <a:spLocks noChangeArrowheads="1"/>
            </p:cNvSpPr>
            <p:nvPr/>
          </p:nvSpPr>
          <p:spPr bwMode="auto">
            <a:xfrm>
              <a:off x="17920654" y="17522762"/>
              <a:ext cx="3198639" cy="1304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ctr">
                <a:spcBef>
                  <a:spcPct val="50000"/>
                </a:spcBef>
              </a:pPr>
              <a:r>
                <a:rPr lang="en-US" altLang="en-US" sz="2000" b="1" dirty="0"/>
                <a:t>Health &amp; Safety</a:t>
              </a:r>
            </a:p>
            <a:p>
              <a:pPr algn="ctr">
                <a:spcBef>
                  <a:spcPct val="50000"/>
                </a:spcBef>
              </a:pPr>
              <a:r>
                <a:rPr lang="en-US" altLang="en-US" sz="2000" dirty="0"/>
                <a:t>0 Incidents</a:t>
              </a:r>
            </a:p>
          </p:txBody>
        </p:sp>
        <p:sp>
          <p:nvSpPr>
            <p:cNvPr id="75" name="Text Box 10">
              <a:extLst>
                <a:ext uri="{FF2B5EF4-FFF2-40B4-BE49-F238E27FC236}">
                  <a16:creationId xmlns:a16="http://schemas.microsoft.com/office/drawing/2014/main" id="{EB9B8205-C1D4-EC1A-D120-EF7CA230BB54}"/>
                </a:ext>
              </a:extLst>
            </p:cNvPr>
            <p:cNvSpPr txBox="1">
              <a:spLocks noChangeArrowheads="1"/>
            </p:cNvSpPr>
            <p:nvPr/>
          </p:nvSpPr>
          <p:spPr bwMode="auto">
            <a:xfrm>
              <a:off x="17928516" y="18493664"/>
              <a:ext cx="3412044" cy="1304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ctr">
                <a:spcBef>
                  <a:spcPct val="50000"/>
                </a:spcBef>
              </a:pPr>
              <a:r>
                <a:rPr lang="en-US" altLang="en-US" sz="2000" b="1" dirty="0"/>
                <a:t>Sustainability</a:t>
              </a:r>
            </a:p>
            <a:p>
              <a:pPr algn="ctr">
                <a:spcBef>
                  <a:spcPct val="50000"/>
                </a:spcBef>
              </a:pPr>
              <a:r>
                <a:rPr lang="en-US" altLang="en-US" sz="2000" dirty="0"/>
                <a:t>31,300 kWh, 8,000m</a:t>
              </a:r>
              <a:r>
                <a:rPr lang="en-US" altLang="en-US" sz="2000" baseline="30000" dirty="0"/>
                <a:t>3</a:t>
              </a:r>
              <a:r>
                <a:rPr lang="en-US" altLang="en-US" sz="2000" dirty="0"/>
                <a:t> </a:t>
              </a:r>
              <a:endParaRPr lang="en-US" altLang="en-US" sz="2000" baseline="30000" dirty="0"/>
            </a:p>
          </p:txBody>
        </p:sp>
      </p:grpSp>
      <p:pic>
        <p:nvPicPr>
          <p:cNvPr id="78" name="Picture 77">
            <a:extLst>
              <a:ext uri="{FF2B5EF4-FFF2-40B4-BE49-F238E27FC236}">
                <a16:creationId xmlns:a16="http://schemas.microsoft.com/office/drawing/2014/main" id="{1777F2DC-8FC0-DBCC-9497-123A8D0484F9}"/>
              </a:ext>
            </a:extLst>
          </p:cNvPr>
          <p:cNvPicPr>
            <a:picLocks noChangeAspect="1"/>
          </p:cNvPicPr>
          <p:nvPr/>
        </p:nvPicPr>
        <p:blipFill>
          <a:blip r:embed="rId14"/>
          <a:stretch>
            <a:fillRect/>
          </a:stretch>
        </p:blipFill>
        <p:spPr>
          <a:xfrm>
            <a:off x="776796" y="24415568"/>
            <a:ext cx="5725350" cy="3778588"/>
          </a:xfrm>
          <a:prstGeom prst="rect">
            <a:avLst/>
          </a:prstGeom>
        </p:spPr>
      </p:pic>
      <p:pic>
        <p:nvPicPr>
          <p:cNvPr id="10" name="Picture 9">
            <a:extLst>
              <a:ext uri="{FF2B5EF4-FFF2-40B4-BE49-F238E27FC236}">
                <a16:creationId xmlns:a16="http://schemas.microsoft.com/office/drawing/2014/main" id="{C30CADA6-EDCB-06FB-915A-BB9E365A33A8}"/>
              </a:ext>
            </a:extLst>
          </p:cNvPr>
          <p:cNvPicPr>
            <a:picLocks noChangeAspect="1"/>
          </p:cNvPicPr>
          <p:nvPr/>
        </p:nvPicPr>
        <p:blipFill>
          <a:blip r:embed="rId15"/>
          <a:stretch>
            <a:fillRect/>
          </a:stretch>
        </p:blipFill>
        <p:spPr>
          <a:xfrm>
            <a:off x="7275635" y="20409322"/>
            <a:ext cx="6303543" cy="4247227"/>
          </a:xfrm>
          <a:prstGeom prst="rect">
            <a:avLst/>
          </a:prstGeom>
        </p:spPr>
      </p:pic>
      <p:sp>
        <p:nvSpPr>
          <p:cNvPr id="13" name="Text Box 21">
            <a:extLst>
              <a:ext uri="{FF2B5EF4-FFF2-40B4-BE49-F238E27FC236}">
                <a16:creationId xmlns:a16="http://schemas.microsoft.com/office/drawing/2014/main" id="{2F5FBF57-1BE8-52F9-E3BC-17410B19DC20}"/>
              </a:ext>
            </a:extLst>
          </p:cNvPr>
          <p:cNvSpPr txBox="1">
            <a:spLocks noChangeArrowheads="1"/>
          </p:cNvSpPr>
          <p:nvPr/>
        </p:nvSpPr>
        <p:spPr bwMode="auto">
          <a:xfrm>
            <a:off x="8987048" y="24023245"/>
            <a:ext cx="2825750" cy="5751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ctr"/>
            <a:r>
              <a:rPr lang="en-AU" altLang="en-US" sz="2000" i="1" dirty="0">
                <a:latin typeface="Times New Roman" charset="0"/>
              </a:rPr>
              <a:t>Hybrid Approach </a:t>
            </a:r>
          </a:p>
        </p:txBody>
      </p:sp>
      <p:sp>
        <p:nvSpPr>
          <p:cNvPr id="15" name="Text Box 10">
            <a:extLst>
              <a:ext uri="{FF2B5EF4-FFF2-40B4-BE49-F238E27FC236}">
                <a16:creationId xmlns:a16="http://schemas.microsoft.com/office/drawing/2014/main" id="{49E83336-3D99-7794-7700-5A1D541CE73B}"/>
              </a:ext>
            </a:extLst>
          </p:cNvPr>
          <p:cNvSpPr txBox="1">
            <a:spLocks noChangeArrowheads="1"/>
          </p:cNvSpPr>
          <p:nvPr/>
        </p:nvSpPr>
        <p:spPr bwMode="auto">
          <a:xfrm>
            <a:off x="218540" y="20860406"/>
            <a:ext cx="8665261" cy="39817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GB" altLang="en-US" sz="2800" dirty="0"/>
              <a:t>The proposal seeks to improve project management challenges by introducing a new project team structure, refining project management procedures, and adopting a hybrid Agile-Waterfall approach [4,5]. It encompasses improved roles, communication, risk management, stakeholder engagement, monitoring, metric reporting, process flow, and requirements analysis.</a:t>
            </a:r>
            <a:endParaRPr lang="en-US" altLang="en-US" sz="2800" dirty="0"/>
          </a:p>
        </p:txBody>
      </p:sp>
      <p:sp>
        <p:nvSpPr>
          <p:cNvPr id="16" name="Text Box 21">
            <a:extLst>
              <a:ext uri="{FF2B5EF4-FFF2-40B4-BE49-F238E27FC236}">
                <a16:creationId xmlns:a16="http://schemas.microsoft.com/office/drawing/2014/main" id="{187D3325-B9AF-439E-1A20-A1E191FFD373}"/>
              </a:ext>
            </a:extLst>
          </p:cNvPr>
          <p:cNvSpPr txBox="1">
            <a:spLocks noChangeArrowheads="1"/>
          </p:cNvSpPr>
          <p:nvPr/>
        </p:nvSpPr>
        <p:spPr bwMode="auto">
          <a:xfrm>
            <a:off x="2240536" y="28082013"/>
            <a:ext cx="2825750" cy="5751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ctr"/>
            <a:r>
              <a:rPr lang="en-AU" altLang="en-US" sz="2000" i="1" dirty="0">
                <a:latin typeface="Times New Roman" charset="0"/>
              </a:rPr>
              <a:t>New Team Structure </a:t>
            </a:r>
          </a:p>
        </p:txBody>
      </p:sp>
      <p:cxnSp>
        <p:nvCxnSpPr>
          <p:cNvPr id="11" name="Straight Connector 10">
            <a:extLst>
              <a:ext uri="{FF2B5EF4-FFF2-40B4-BE49-F238E27FC236}">
                <a16:creationId xmlns:a16="http://schemas.microsoft.com/office/drawing/2014/main" id="{1A534FC1-0857-F442-52B9-FB4A339D471E}"/>
              </a:ext>
            </a:extLst>
          </p:cNvPr>
          <p:cNvCxnSpPr>
            <a:cxnSpLocks/>
          </p:cNvCxnSpPr>
          <p:nvPr/>
        </p:nvCxnSpPr>
        <p:spPr>
          <a:xfrm>
            <a:off x="209152" y="20254285"/>
            <a:ext cx="20994848" cy="0"/>
          </a:xfrm>
          <a:prstGeom prst="line">
            <a:avLst/>
          </a:prstGeom>
          <a:ln w="76200">
            <a:solidFill>
              <a:srgbClr val="002060"/>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2D22E4C6-B8FD-8518-EF7D-1D5A62BB261F}"/>
              </a:ext>
            </a:extLst>
          </p:cNvPr>
          <p:cNvCxnSpPr>
            <a:cxnSpLocks/>
          </p:cNvCxnSpPr>
          <p:nvPr/>
        </p:nvCxnSpPr>
        <p:spPr>
          <a:xfrm>
            <a:off x="6951872" y="24921517"/>
            <a:ext cx="14284676" cy="0"/>
          </a:xfrm>
          <a:prstGeom prst="line">
            <a:avLst/>
          </a:prstGeom>
          <a:ln w="76200">
            <a:solidFill>
              <a:srgbClr val="002060"/>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2E138425-2E7B-F127-55D6-91F41D1D58BC}"/>
              </a:ext>
            </a:extLst>
          </p:cNvPr>
          <p:cNvCxnSpPr>
            <a:cxnSpLocks/>
          </p:cNvCxnSpPr>
          <p:nvPr/>
        </p:nvCxnSpPr>
        <p:spPr>
          <a:xfrm>
            <a:off x="226932" y="20216693"/>
            <a:ext cx="6477" cy="8526586"/>
          </a:xfrm>
          <a:prstGeom prst="line">
            <a:avLst/>
          </a:prstGeom>
          <a:ln w="76200">
            <a:solidFill>
              <a:srgbClr val="002060"/>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12728DB7-894C-0C8F-A67F-B880029A7ABC}"/>
              </a:ext>
            </a:extLst>
          </p:cNvPr>
          <p:cNvCxnSpPr>
            <a:cxnSpLocks/>
          </p:cNvCxnSpPr>
          <p:nvPr/>
        </p:nvCxnSpPr>
        <p:spPr>
          <a:xfrm>
            <a:off x="21212164" y="20217709"/>
            <a:ext cx="18464" cy="4735538"/>
          </a:xfrm>
          <a:prstGeom prst="line">
            <a:avLst/>
          </a:prstGeom>
          <a:ln w="76200">
            <a:solidFill>
              <a:srgbClr val="002060"/>
            </a:solidFill>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3A7A9040-BE3C-1ADD-7437-3E62CAD95C06}"/>
              </a:ext>
            </a:extLst>
          </p:cNvPr>
          <p:cNvCxnSpPr>
            <a:cxnSpLocks/>
          </p:cNvCxnSpPr>
          <p:nvPr/>
        </p:nvCxnSpPr>
        <p:spPr>
          <a:xfrm>
            <a:off x="226892" y="28714329"/>
            <a:ext cx="6749364" cy="0"/>
          </a:xfrm>
          <a:prstGeom prst="line">
            <a:avLst/>
          </a:prstGeom>
          <a:ln w="76200">
            <a:solidFill>
              <a:srgbClr val="002060"/>
            </a:solidFill>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180051A4-0CEA-7E4F-81D7-56F83C312C9B}"/>
              </a:ext>
            </a:extLst>
          </p:cNvPr>
          <p:cNvCxnSpPr>
            <a:cxnSpLocks/>
          </p:cNvCxnSpPr>
          <p:nvPr/>
        </p:nvCxnSpPr>
        <p:spPr>
          <a:xfrm flipH="1">
            <a:off x="6951872" y="24886920"/>
            <a:ext cx="24384" cy="3847676"/>
          </a:xfrm>
          <a:prstGeom prst="line">
            <a:avLst/>
          </a:prstGeom>
          <a:ln w="76200">
            <a:solidFill>
              <a:srgbClr val="002060"/>
            </a:solidFill>
          </a:ln>
        </p:spPr>
        <p:style>
          <a:lnRef idx="1">
            <a:schemeClr val="accent1"/>
          </a:lnRef>
          <a:fillRef idx="0">
            <a:schemeClr val="accent1"/>
          </a:fillRef>
          <a:effectRef idx="0">
            <a:schemeClr val="accent1"/>
          </a:effectRef>
          <a:fontRef idx="minor">
            <a:schemeClr val="tx1"/>
          </a:fontRef>
        </p:style>
      </p:cxnSp>
      <p:sp>
        <p:nvSpPr>
          <p:cNvPr id="43" name="Text Box 21">
            <a:extLst>
              <a:ext uri="{FF2B5EF4-FFF2-40B4-BE49-F238E27FC236}">
                <a16:creationId xmlns:a16="http://schemas.microsoft.com/office/drawing/2014/main" id="{99D21FB3-30AB-A2E6-8FAC-FD20F2938901}"/>
              </a:ext>
            </a:extLst>
          </p:cNvPr>
          <p:cNvSpPr txBox="1">
            <a:spLocks noChangeArrowheads="1"/>
          </p:cNvSpPr>
          <p:nvPr/>
        </p:nvSpPr>
        <p:spPr bwMode="auto">
          <a:xfrm>
            <a:off x="16170955" y="24359584"/>
            <a:ext cx="2825750" cy="5751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ctr"/>
            <a:r>
              <a:rPr lang="en-AU" altLang="en-US" sz="2000" i="1" dirty="0">
                <a:latin typeface="Times New Roman" charset="0"/>
              </a:rPr>
              <a:t>Phase Improvements</a:t>
            </a:r>
          </a:p>
        </p:txBody>
      </p:sp>
      <p:sp>
        <p:nvSpPr>
          <p:cNvPr id="68" name="Text Box 21">
            <a:extLst>
              <a:ext uri="{FF2B5EF4-FFF2-40B4-BE49-F238E27FC236}">
                <a16:creationId xmlns:a16="http://schemas.microsoft.com/office/drawing/2014/main" id="{1D7CCF18-CBA0-D811-32BC-DE8655698E73}"/>
              </a:ext>
            </a:extLst>
          </p:cNvPr>
          <p:cNvSpPr txBox="1">
            <a:spLocks noChangeArrowheads="1"/>
          </p:cNvSpPr>
          <p:nvPr/>
        </p:nvSpPr>
        <p:spPr bwMode="auto">
          <a:xfrm>
            <a:off x="16554597" y="19557666"/>
            <a:ext cx="4860547" cy="5751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AU" altLang="en-US" sz="2000" i="1" dirty="0">
                <a:latin typeface="Times New Roman" charset="0"/>
              </a:rPr>
              <a:t>Project Evaluation – Improvement Metrics</a:t>
            </a:r>
          </a:p>
        </p:txBody>
      </p:sp>
      <p:pic>
        <p:nvPicPr>
          <p:cNvPr id="76" name="Picture 75">
            <a:extLst>
              <a:ext uri="{FF2B5EF4-FFF2-40B4-BE49-F238E27FC236}">
                <a16:creationId xmlns:a16="http://schemas.microsoft.com/office/drawing/2014/main" id="{B72B8D6A-DBBF-E2B2-9E4B-B856816B5C7D}"/>
              </a:ext>
            </a:extLst>
          </p:cNvPr>
          <p:cNvPicPr>
            <a:picLocks noChangeAspect="1"/>
          </p:cNvPicPr>
          <p:nvPr/>
        </p:nvPicPr>
        <p:blipFill>
          <a:blip r:embed="rId16"/>
          <a:stretch>
            <a:fillRect/>
          </a:stretch>
        </p:blipFill>
        <p:spPr>
          <a:xfrm>
            <a:off x="13529441" y="20078058"/>
            <a:ext cx="7598468" cy="4573350"/>
          </a:xfrm>
          <a:prstGeom prst="rect">
            <a:avLst/>
          </a:prstGeom>
        </p:spPr>
      </p:pic>
      <p:pic>
        <p:nvPicPr>
          <p:cNvPr id="79" name="Picture 78">
            <a:extLst>
              <a:ext uri="{FF2B5EF4-FFF2-40B4-BE49-F238E27FC236}">
                <a16:creationId xmlns:a16="http://schemas.microsoft.com/office/drawing/2014/main" id="{20399985-96B6-8CD7-BEB8-73D6954C2B76}"/>
              </a:ext>
            </a:extLst>
          </p:cNvPr>
          <p:cNvPicPr>
            <a:picLocks noChangeAspect="1"/>
          </p:cNvPicPr>
          <p:nvPr/>
        </p:nvPicPr>
        <p:blipFill rotWithShape="1">
          <a:blip r:embed="rId17"/>
          <a:srcRect l="803" t="8854" b="10306"/>
          <a:stretch/>
        </p:blipFill>
        <p:spPr>
          <a:xfrm>
            <a:off x="3581257" y="18746814"/>
            <a:ext cx="6159091" cy="817491"/>
          </a:xfrm>
          <a:prstGeom prst="rect">
            <a:avLst/>
          </a:prstGeom>
        </p:spPr>
      </p:pic>
      <p:sp>
        <p:nvSpPr>
          <p:cNvPr id="80" name="Text Box 21">
            <a:extLst>
              <a:ext uri="{FF2B5EF4-FFF2-40B4-BE49-F238E27FC236}">
                <a16:creationId xmlns:a16="http://schemas.microsoft.com/office/drawing/2014/main" id="{4D8A4AFE-5E2E-1146-47BC-C7D6C890A279}"/>
              </a:ext>
            </a:extLst>
          </p:cNvPr>
          <p:cNvSpPr txBox="1">
            <a:spLocks noChangeArrowheads="1"/>
          </p:cNvSpPr>
          <p:nvPr/>
        </p:nvSpPr>
        <p:spPr bwMode="auto">
          <a:xfrm>
            <a:off x="5389157" y="19492713"/>
            <a:ext cx="2825750" cy="5751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AU" altLang="en-US" sz="2000" i="1" dirty="0">
                <a:latin typeface="Times New Roman" charset="0"/>
              </a:rPr>
              <a:t>Objectives Vs Outcome</a:t>
            </a:r>
          </a:p>
        </p:txBody>
      </p:sp>
    </p:spTree>
    <p:extLst>
      <p:ext uri="{BB962C8B-B14F-4D97-AF65-F5344CB8AC3E}">
        <p14:creationId xmlns:p14="http://schemas.microsoft.com/office/powerpoint/2010/main" val="103272724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546</TotalTime>
  <Words>627</Words>
  <Application>Microsoft Office PowerPoint</Application>
  <PresentationFormat>Custom</PresentationFormat>
  <Paragraphs>48</Paragraphs>
  <Slides>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Arial</vt:lpstr>
      <vt:lpstr>Calibri</vt:lpstr>
      <vt:lpstr>Calibri Light</vt:lpstr>
      <vt:lpstr>Georgia</vt:lpstr>
      <vt:lpstr>Times New Roman</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Graham Howe</dc:creator>
  <cp:lastModifiedBy>Evans, Amy</cp:lastModifiedBy>
  <cp:revision>37</cp:revision>
  <dcterms:created xsi:type="dcterms:W3CDTF">2016-02-25T08:27:32Z</dcterms:created>
  <dcterms:modified xsi:type="dcterms:W3CDTF">2023-06-02T18:54:46Z</dcterms:modified>
</cp:coreProperties>
</file>