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Relationship Id="rId3" Type="http://schemas.openxmlformats.org/officeDocument/2006/relationships/image" Target="../media/image4.png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her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237744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48640" y="320040"/>
            <a:ext cx="11064240" cy="17373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 lIns="109728" rIns="109728" tIns="54864" bIns="54864"/>
          <a:lstStyle/>
          <a:p>
            <a:pPr algn="l">
              <a:spcAft>
                <a:spcPts val="500"/>
              </a:spcAft>
            </a:pPr>
            <a:r>
              <a:rPr sz="1800" b="0">
                <a:solidFill>
                  <a:srgbClr val="F2C12E"/>
                </a:solidFill>
                <a:latin typeface="Arial"/>
              </a:rPr>
              <a:t>Methodology Poster</a:t>
            </a:r>
          </a:p>
          <a:p>
            <a:pPr algn="l">
              <a:spcAft>
                <a:spcPts val="500"/>
              </a:spcAft>
            </a:pPr>
            <a:r>
              <a:rPr sz="3000" b="1">
                <a:solidFill>
                  <a:srgbClr val="FFFFFF"/>
                </a:solidFill>
                <a:latin typeface="Arial"/>
              </a:rPr>
              <a:t>Exploring the Mental Health Support Needs Among Stroke Patients in the United Kingdom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2377440"/>
            <a:ext cx="12191695" cy="73152"/>
          </a:xfrm>
          <a:prstGeom prst="rect">
            <a:avLst/>
          </a:prstGeom>
          <a:solidFill>
            <a:srgbClr val="F2C1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Rectangle 4"/>
          <p:cNvSpPr/>
          <p:nvPr/>
        </p:nvSpPr>
        <p:spPr>
          <a:xfrm>
            <a:off x="822960" y="2743200"/>
            <a:ext cx="6766560" cy="21031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 wrap="square" lIns="109728" rIns="109728" tIns="54864" bIns="54864"/>
          <a:lstStyle/>
          <a:p>
            <a:pPr algn="l">
              <a:spcAft>
                <a:spcPts val="400"/>
              </a:spcAft>
            </a:pPr>
            <a:r>
              <a:rPr sz="1900" b="1">
                <a:solidFill>
                  <a:srgbClr val="1F3A5F"/>
                </a:solidFill>
                <a:latin typeface="Arial"/>
              </a:rPr>
              <a:t>Student name: </a:t>
            </a:r>
            <a:r>
              <a:rPr sz="1900">
                <a:solidFill>
                  <a:srgbClr val="222222"/>
                </a:solidFill>
                <a:latin typeface="Arial"/>
              </a:rPr>
              <a:t>Deise Almada Cardoso</a:t>
            </a:r>
          </a:p>
          <a:p>
            <a:pPr algn="l">
              <a:spcAft>
                <a:spcPts val="400"/>
              </a:spcAft>
            </a:pPr>
            <a:r>
              <a:rPr sz="1900" b="1">
                <a:solidFill>
                  <a:srgbClr val="1F3A5F"/>
                </a:solidFill>
                <a:latin typeface="Arial"/>
              </a:rPr>
              <a:t>Student ID: </a:t>
            </a:r>
            <a:r>
              <a:rPr sz="1900">
                <a:solidFill>
                  <a:srgbClr val="222222"/>
                </a:solidFill>
                <a:latin typeface="Arial"/>
              </a:rPr>
              <a:t>2247044</a:t>
            </a:r>
          </a:p>
          <a:p>
            <a:pPr algn="l">
              <a:spcAft>
                <a:spcPts val="400"/>
              </a:spcAft>
            </a:pPr>
            <a:r>
              <a:rPr sz="1900" b="1">
                <a:solidFill>
                  <a:srgbClr val="1F3A5F"/>
                </a:solidFill>
                <a:latin typeface="Arial"/>
              </a:rPr>
              <a:t>Module name: </a:t>
            </a:r>
            <a:r>
              <a:rPr sz="1900">
                <a:solidFill>
                  <a:srgbClr val="222222"/>
                </a:solidFill>
                <a:latin typeface="Arial"/>
              </a:rPr>
              <a:t>Independent Project</a:t>
            </a:r>
          </a:p>
          <a:p>
            <a:pPr algn="l">
              <a:spcAft>
                <a:spcPts val="400"/>
              </a:spcAft>
            </a:pPr>
            <a:r>
              <a:rPr sz="1900" b="1">
                <a:solidFill>
                  <a:srgbClr val="1F3A5F"/>
                </a:solidFill>
                <a:latin typeface="Arial"/>
              </a:rPr>
              <a:t>Module code: </a:t>
            </a:r>
            <a:r>
              <a:rPr sz="1900">
                <a:solidFill>
                  <a:srgbClr val="222222"/>
                </a:solidFill>
                <a:latin typeface="Arial"/>
              </a:rPr>
              <a:t>BMHP6020</a:t>
            </a:r>
          </a:p>
          <a:p>
            <a:pPr algn="l">
              <a:spcAft>
                <a:spcPts val="400"/>
              </a:spcAft>
            </a:pPr>
            <a:r>
              <a:rPr sz="1900" b="1">
                <a:solidFill>
                  <a:srgbClr val="1F3A5F"/>
                </a:solidFill>
                <a:latin typeface="Arial"/>
              </a:rPr>
              <a:t>Supervisor’s name: </a:t>
            </a:r>
            <a:r>
              <a:rPr sz="1900">
                <a:solidFill>
                  <a:srgbClr val="222222"/>
                </a:solidFill>
                <a:latin typeface="Arial"/>
              </a:rPr>
              <a:t>Jolly Nwankwo</a:t>
            </a:r>
          </a:p>
        </p:txBody>
      </p:sp>
      <p:sp>
        <p:nvSpPr>
          <p:cNvPr id="6" name="Rectangle 5"/>
          <p:cNvSpPr/>
          <p:nvPr/>
        </p:nvSpPr>
        <p:spPr>
          <a:xfrm>
            <a:off x="548640" y="2788920"/>
            <a:ext cx="73152" cy="2011680"/>
          </a:xfrm>
          <a:prstGeom prst="rect">
            <a:avLst/>
          </a:prstGeom>
          <a:solidFill>
            <a:srgbClr val="2E7D8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7" name="Picture 6" descr="photo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960" y="5029200"/>
            <a:ext cx="2468880" cy="1325880"/>
          </a:xfrm>
          <a:prstGeom prst="rect">
            <a:avLst/>
          </a:prstGeom>
        </p:spPr>
      </p:pic>
      <p:pic>
        <p:nvPicPr>
          <p:cNvPr id="8" name="Picture 7" descr="photo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9000" y="5029200"/>
            <a:ext cx="2468880" cy="132588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6675120" y="2606040"/>
            <a:ext cx="5166360" cy="2697480"/>
          </a:xfrm>
          <a:prstGeom prst="rect">
            <a:avLst/>
          </a:prstGeom>
          <a:solidFill>
            <a:srgbClr val="F3F5F8"/>
          </a:solidFill>
          <a:ln w="15875">
            <a:solidFill>
              <a:srgbClr val="1F3A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 lIns="109728" rIns="109728" tIns="54864" bIns="54864"/>
          <a:lstStyle/>
          <a:p>
            <a:pPr algn="l">
              <a:spcAft>
                <a:spcPts val="500"/>
              </a:spcAft>
            </a:pPr>
            <a:r>
              <a:rPr sz="1100" b="1">
                <a:solidFill>
                  <a:srgbClr val="1F3A5F"/>
                </a:solidFill>
                <a:latin typeface="Arial"/>
              </a:rPr>
              <a:t>Aim: To explore the mental health support needs among stroke patients in the United Kingdom.</a:t>
            </a:r>
          </a:p>
          <a:p>
            <a:pPr algn="l">
              <a:spcAft>
                <a:spcPts val="500"/>
              </a:spcAft>
            </a:pPr>
            <a:r>
              <a:rPr sz="1100" b="1">
                <a:solidFill>
                  <a:srgbClr val="1F3A5F"/>
                </a:solidFill>
                <a:latin typeface="Arial"/>
              </a:rPr>
              <a:t>Objectives:</a:t>
            </a:r>
          </a:p>
          <a:p>
            <a:pPr algn="l">
              <a:spcAft>
                <a:spcPts val="500"/>
              </a:spcAft>
            </a:pPr>
            <a:r>
              <a:rPr sz="1100" b="0">
                <a:solidFill>
                  <a:srgbClr val="222222"/>
                </a:solidFill>
                <a:latin typeface="Arial"/>
              </a:rPr>
              <a:t>• To explore the mental health challenges experienced by stroke patients in the United Kingdom.</a:t>
            </a:r>
          </a:p>
          <a:p>
            <a:pPr algn="l">
              <a:spcAft>
                <a:spcPts val="500"/>
              </a:spcAft>
            </a:pPr>
            <a:r>
              <a:rPr sz="1100" b="0">
                <a:solidFill>
                  <a:srgbClr val="222222"/>
                </a:solidFill>
                <a:latin typeface="Arial"/>
              </a:rPr>
              <a:t>• To critically examine existing UK-based literature on the mental health support available to stroke patients, in order to identify gaps in current provision.</a:t>
            </a:r>
          </a:p>
          <a:p>
            <a:pPr algn="l">
              <a:spcAft>
                <a:spcPts val="500"/>
              </a:spcAft>
            </a:pPr>
            <a:r>
              <a:rPr sz="1100" b="0">
                <a:solidFill>
                  <a:srgbClr val="222222"/>
                </a:solidFill>
                <a:latin typeface="Arial"/>
              </a:rPr>
              <a:t>• To conduct a thematic analysis of peer-reviewed literature to answer the research aim.</a:t>
            </a:r>
          </a:p>
          <a:p>
            <a:pPr algn="l">
              <a:spcAft>
                <a:spcPts val="500"/>
              </a:spcAft>
            </a:pPr>
            <a:r>
              <a:rPr sz="1100" b="0">
                <a:solidFill>
                  <a:srgbClr val="222222"/>
                </a:solidFill>
                <a:latin typeface="Arial"/>
              </a:rPr>
              <a:t>• To make recommendations for improving mental health support services for stroke patients in the United Kingdom.</a:t>
            </a:r>
          </a:p>
        </p:txBody>
      </p:sp>
      <p:sp>
        <p:nvSpPr>
          <p:cNvPr id="10" name="Rectangle 9"/>
          <p:cNvSpPr/>
          <p:nvPr/>
        </p:nvSpPr>
        <p:spPr>
          <a:xfrm>
            <a:off x="6675120" y="5394960"/>
            <a:ext cx="5166360" cy="10515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 wrap="square" lIns="109728" rIns="109728" tIns="54864" bIns="54864"/>
          <a:lstStyle/>
          <a:p>
            <a:pPr algn="l">
              <a:spcAft>
                <a:spcPts val="500"/>
              </a:spcAft>
            </a:pPr>
            <a:r>
              <a:rPr sz="1100" b="0">
                <a:solidFill>
                  <a:srgbClr val="595959"/>
                </a:solidFill>
                <a:latin typeface="Arial"/>
              </a:rPr>
              <a:t>Photo 1 (left): group support session. Source: ncoa.org, 'Mental Health Therapy for Older Adults'.</a:t>
            </a:r>
          </a:p>
          <a:p>
            <a:pPr algn="l">
              <a:spcAft>
                <a:spcPts val="500"/>
              </a:spcAft>
            </a:pPr>
            <a:r>
              <a:rPr sz="1100" b="0">
                <a:solidFill>
                  <a:srgbClr val="595959"/>
                </a:solidFill>
                <a:latin typeface="Arial"/>
              </a:rPr>
              <a:t>Photo 2 (right): rehabilitation support. Source: nottingham.ac.uk, 'New study will assess the use of remote rehabilitation'.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 wrap="square" lIns="109728" rIns="109728" tIns="54864" bIns="54864"/>
          <a:lstStyle/>
          <a:p>
            <a:pPr algn="l">
              <a:spcAft>
                <a:spcPts val="500"/>
              </a:spcAft>
            </a:pPr>
            <a:r>
              <a:rPr sz="1100" b="0">
                <a:solidFill>
                  <a:srgbClr val="595959"/>
                </a:solidFill>
                <a:latin typeface="Arial"/>
              </a:rPr>
              <a:t>Deise Almada Cardoso  |  2247044  |  BMHP6020  |  1/3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her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77724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65760" y="45720"/>
            <a:ext cx="11430000" cy="6858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 lIns="109728" rIns="109728" tIns="54864" bIns="54864"/>
          <a:lstStyle/>
          <a:p>
            <a:pPr algn="l">
              <a:spcAft>
                <a:spcPts val="500"/>
              </a:spcAft>
            </a:pPr>
            <a:r>
              <a:rPr sz="2200" b="1">
                <a:solidFill>
                  <a:srgbClr val="FFFFFF"/>
                </a:solidFill>
                <a:latin typeface="Arial"/>
              </a:rPr>
              <a:t>Exploring the Mental Health Support Needs Among Stroke Patients in the UK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777240"/>
            <a:ext cx="12191695" cy="45720"/>
          </a:xfrm>
          <a:prstGeom prst="rect">
            <a:avLst/>
          </a:prstGeom>
          <a:solidFill>
            <a:srgbClr val="F2C1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Rectangle 4"/>
          <p:cNvSpPr/>
          <p:nvPr/>
        </p:nvSpPr>
        <p:spPr>
          <a:xfrm>
            <a:off x="320040" y="1005840"/>
            <a:ext cx="3749039" cy="2103120"/>
          </a:xfrm>
          <a:prstGeom prst="rect">
            <a:avLst/>
          </a:prstGeom>
          <a:solidFill>
            <a:srgbClr val="FFFFFF"/>
          </a:solidFill>
          <a:ln w="15875">
            <a:solidFill>
              <a:srgbClr val="1F3A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Rectangle 5"/>
          <p:cNvSpPr/>
          <p:nvPr/>
        </p:nvSpPr>
        <p:spPr>
          <a:xfrm>
            <a:off x="320040" y="1005840"/>
            <a:ext cx="3749039" cy="384048"/>
          </a:xfrm>
          <a:prstGeom prst="rect">
            <a:avLst/>
          </a:prstGeom>
          <a:solidFill>
            <a:srgbClr val="1F3A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 lIns="109728" rIns="109728" tIns="54864" bIns="54864"/>
          <a:lstStyle/>
          <a:p>
            <a:pPr algn="l">
              <a:spcAft>
                <a:spcPts val="500"/>
              </a:spcAft>
            </a:pPr>
            <a:r>
              <a:rPr sz="1500" b="1">
                <a:solidFill>
                  <a:srgbClr val="FFFFFF"/>
                </a:solidFill>
                <a:latin typeface="Arial"/>
              </a:rPr>
              <a:t>Methodology</a:t>
            </a:r>
          </a:p>
        </p:txBody>
      </p:sp>
      <p:sp>
        <p:nvSpPr>
          <p:cNvPr id="7" name="Rectangle 6"/>
          <p:cNvSpPr/>
          <p:nvPr/>
        </p:nvSpPr>
        <p:spPr>
          <a:xfrm>
            <a:off x="320040" y="1426464"/>
            <a:ext cx="3749039" cy="16459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 wrap="square" lIns="109728" rIns="109728" tIns="54864" bIns="54864"/>
          <a:lstStyle/>
          <a:p>
            <a:pPr algn="l">
              <a:spcAft>
                <a:spcPts val="500"/>
              </a:spcAft>
            </a:pPr>
            <a:r>
              <a:rPr sz="1100" b="0">
                <a:solidFill>
                  <a:srgbClr val="222222"/>
                </a:solidFill>
                <a:latin typeface="Arial"/>
              </a:rPr>
              <a:t>• Secondary qualitative design: analyses findings already published, so no new data are collected from stroke survivors (Booth et al., 2021).</a:t>
            </a:r>
          </a:p>
          <a:p>
            <a:pPr algn="l">
              <a:spcAft>
                <a:spcPts val="500"/>
              </a:spcAft>
            </a:pPr>
            <a:r>
              <a:rPr sz="1100" b="0">
                <a:solidFill>
                  <a:srgbClr val="222222"/>
                </a:solidFill>
                <a:latin typeface="Arial"/>
              </a:rPr>
              <a:t>• A qualitative approach suits the aim of understanding needs in depth; low-risk and manageable within the timescale.</a:t>
            </a:r>
          </a:p>
          <a:p>
            <a:pPr algn="l">
              <a:spcAft>
                <a:spcPts val="500"/>
              </a:spcAft>
            </a:pPr>
            <a:r>
              <a:rPr sz="1100" b="0">
                <a:solidFill>
                  <a:srgbClr val="222222"/>
                </a:solidFill>
                <a:latin typeface="Arial"/>
              </a:rPr>
              <a:t>• Reporting follows PRISMA 2020 (Page et al., 2021); quality appraised with CASP (CASP, 2018).</a:t>
            </a:r>
          </a:p>
        </p:txBody>
      </p:sp>
      <p:sp>
        <p:nvSpPr>
          <p:cNvPr id="8" name="Rectangle 7"/>
          <p:cNvSpPr/>
          <p:nvPr/>
        </p:nvSpPr>
        <p:spPr>
          <a:xfrm>
            <a:off x="4224528" y="4754880"/>
            <a:ext cx="3749039" cy="1783080"/>
          </a:xfrm>
          <a:prstGeom prst="rect">
            <a:avLst/>
          </a:prstGeom>
          <a:solidFill>
            <a:srgbClr val="FFFFFF"/>
          </a:solidFill>
          <a:ln w="15875">
            <a:solidFill>
              <a:srgbClr val="1F3A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Rectangle 8"/>
          <p:cNvSpPr/>
          <p:nvPr/>
        </p:nvSpPr>
        <p:spPr>
          <a:xfrm>
            <a:off x="4224528" y="4754880"/>
            <a:ext cx="3749039" cy="310896"/>
          </a:xfrm>
          <a:prstGeom prst="rect">
            <a:avLst/>
          </a:prstGeom>
          <a:solidFill>
            <a:srgbClr val="1F3A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 lIns="109728" rIns="109728" tIns="54864" bIns="54864"/>
          <a:lstStyle/>
          <a:p>
            <a:pPr algn="l">
              <a:spcAft>
                <a:spcPts val="500"/>
              </a:spcAft>
            </a:pPr>
            <a:r>
              <a:rPr sz="1200" b="1">
                <a:solidFill>
                  <a:srgbClr val="FFFFFF"/>
                </a:solidFill>
                <a:latin typeface="Arial"/>
              </a:rPr>
              <a:t>Theoretical framework</a:t>
            </a:r>
          </a:p>
        </p:txBody>
      </p:sp>
      <p:pic>
        <p:nvPicPr>
          <p:cNvPr id="10" name="Picture 9" descr="bp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5968" y="5138928"/>
            <a:ext cx="1325880" cy="132588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5669280" y="5120640"/>
            <a:ext cx="2240280" cy="13716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 lIns="109728" rIns="109728" tIns="54864" bIns="54864"/>
          <a:lstStyle/>
          <a:p>
            <a:pPr algn="l">
              <a:spcAft>
                <a:spcPts val="500"/>
              </a:spcAft>
            </a:pPr>
            <a:r>
              <a:rPr sz="1100" b="0">
                <a:solidFill>
                  <a:srgbClr val="222222"/>
                </a:solidFill>
                <a:latin typeface="Arial"/>
              </a:rPr>
              <a:t>Biological, psychological and social factors interact in recovery after stroke (Wade and Halligan, 2017).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224528" y="1005840"/>
            <a:ext cx="3749039" cy="3611880"/>
          </a:xfrm>
          <a:prstGeom prst="rect">
            <a:avLst/>
          </a:prstGeom>
          <a:solidFill>
            <a:srgbClr val="FFFFFF"/>
          </a:solidFill>
          <a:ln w="15875">
            <a:solidFill>
              <a:srgbClr val="1F3A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Rectangle 12"/>
          <p:cNvSpPr/>
          <p:nvPr/>
        </p:nvSpPr>
        <p:spPr>
          <a:xfrm>
            <a:off x="4224528" y="1005840"/>
            <a:ext cx="3749039" cy="384048"/>
          </a:xfrm>
          <a:prstGeom prst="rect">
            <a:avLst/>
          </a:prstGeom>
          <a:solidFill>
            <a:srgbClr val="1F3A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 lIns="109728" rIns="109728" tIns="54864" bIns="54864"/>
          <a:lstStyle/>
          <a:p>
            <a:pPr algn="l">
              <a:spcAft>
                <a:spcPts val="500"/>
              </a:spcAft>
            </a:pPr>
            <a:r>
              <a:rPr sz="1500" b="1">
                <a:solidFill>
                  <a:srgbClr val="FFFFFF"/>
                </a:solidFill>
                <a:latin typeface="Arial"/>
              </a:rPr>
              <a:t>Data collection</a:t>
            </a:r>
          </a:p>
        </p:txBody>
      </p:sp>
      <p:sp>
        <p:nvSpPr>
          <p:cNvPr id="14" name="Rectangle 13"/>
          <p:cNvSpPr/>
          <p:nvPr/>
        </p:nvSpPr>
        <p:spPr>
          <a:xfrm>
            <a:off x="4224528" y="1426464"/>
            <a:ext cx="3749039" cy="315468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 wrap="square" lIns="109728" rIns="109728" tIns="54864" bIns="54864"/>
          <a:lstStyle/>
          <a:p>
            <a:pPr algn="l">
              <a:spcAft>
                <a:spcPts val="300"/>
              </a:spcAft>
            </a:pPr>
            <a:r>
              <a:rPr sz="1100" b="0">
                <a:solidFill>
                  <a:srgbClr val="222222"/>
                </a:solidFill>
                <a:latin typeface="Arial"/>
              </a:rPr>
              <a:t>• Databases: PubMed, ProQuest and Google Scholar, chosen because they cover health, social care and psychology journals.</a:t>
            </a:r>
          </a:p>
          <a:p>
            <a:pPr algn="l">
              <a:spcAft>
                <a:spcPts val="300"/>
              </a:spcAft>
            </a:pPr>
            <a:r>
              <a:rPr sz="1100" b="0">
                <a:solidFill>
                  <a:srgbClr val="222222"/>
                </a:solidFill>
                <a:latin typeface="Arial"/>
              </a:rPr>
              <a:t>• Search terms came from the aim and objectives. Boolean search: (stroke) AND (mental health OR depression OR anxiety OR psychological support) AND (support needs) AND (United Kingdom OR UK).</a:t>
            </a:r>
          </a:p>
          <a:p>
            <a:pPr algn="l">
              <a:spcAft>
                <a:spcPts val="300"/>
              </a:spcAft>
            </a:pPr>
            <a:r>
              <a:rPr sz="1100" b="0">
                <a:solidFill>
                  <a:srgbClr val="222222"/>
                </a:solidFill>
                <a:latin typeface="Arial"/>
              </a:rPr>
              <a:t>• Filters: 2016–2026, English, peer-reviewed.</a:t>
            </a:r>
          </a:p>
          <a:p>
            <a:pPr algn="l">
              <a:spcAft>
                <a:spcPts val="300"/>
              </a:spcAft>
            </a:pPr>
            <a:r>
              <a:rPr sz="1100" b="0">
                <a:solidFill>
                  <a:srgbClr val="222222"/>
                </a:solidFill>
                <a:latin typeface="Arial"/>
              </a:rPr>
              <a:t>• Duplicates removed; titles and abstracts screened, then full texts read against the criteria (Dundar and Fleeman, 2017).</a:t>
            </a:r>
          </a:p>
          <a:p>
            <a:pPr algn="l">
              <a:spcAft>
                <a:spcPts val="300"/>
              </a:spcAft>
            </a:pPr>
            <a:r>
              <a:rPr sz="1100" b="0">
                <a:solidFill>
                  <a:srgbClr val="222222"/>
                </a:solidFill>
                <a:latin typeface="Arial"/>
              </a:rPr>
              <a:t>• Eligibility criteria were set before searching, so selection was consistent; each exclusion criterion is the opposite of its inclusion criterion.</a:t>
            </a:r>
          </a:p>
          <a:p>
            <a:pPr algn="l">
              <a:spcAft>
                <a:spcPts val="300"/>
              </a:spcAft>
            </a:pPr>
            <a:r>
              <a:rPr sz="1100" b="0">
                <a:solidFill>
                  <a:srgbClr val="222222"/>
                </a:solidFill>
                <a:latin typeface="Arial"/>
              </a:rPr>
              <a:t>• Each study appraised with CASP; appraisal informed interpretation, not inclusion.</a:t>
            </a:r>
          </a:p>
          <a:p>
            <a:pPr algn="l">
              <a:spcAft>
                <a:spcPts val="300"/>
              </a:spcAft>
            </a:pPr>
            <a:r>
              <a:rPr sz="1100" b="0">
                <a:solidFill>
                  <a:srgbClr val="222222"/>
                </a:solidFill>
                <a:latin typeface="Arial"/>
              </a:rPr>
              <a:t>• Final sample: 10 UK articles.</a:t>
            </a:r>
          </a:p>
        </p:txBody>
      </p:sp>
      <p:sp>
        <p:nvSpPr>
          <p:cNvPr id="15" name="Rectangle 14"/>
          <p:cNvSpPr/>
          <p:nvPr/>
        </p:nvSpPr>
        <p:spPr>
          <a:xfrm>
            <a:off x="320040" y="3246120"/>
            <a:ext cx="3749039" cy="3291840"/>
          </a:xfrm>
          <a:prstGeom prst="rect">
            <a:avLst/>
          </a:prstGeom>
          <a:solidFill>
            <a:srgbClr val="FFFFFF"/>
          </a:solidFill>
          <a:ln w="15875">
            <a:solidFill>
              <a:srgbClr val="1F3A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320040" y="3246120"/>
            <a:ext cx="3749039" cy="310896"/>
          </a:xfrm>
          <a:prstGeom prst="rect">
            <a:avLst/>
          </a:prstGeom>
          <a:solidFill>
            <a:srgbClr val="1F3A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 lIns="109728" rIns="109728" tIns="54864" bIns="54864"/>
          <a:lstStyle/>
          <a:p>
            <a:pPr algn="l">
              <a:spcAft>
                <a:spcPts val="500"/>
              </a:spcAft>
            </a:pPr>
            <a:r>
              <a:rPr sz="1200" b="1">
                <a:solidFill>
                  <a:srgbClr val="FFFFFF"/>
                </a:solidFill>
                <a:latin typeface="Arial"/>
              </a:rPr>
              <a:t>Inclusion and exclusion criteria</a:t>
            </a:r>
          </a:p>
        </p:txBody>
      </p:sp>
      <p:graphicFrame>
        <p:nvGraphicFramePr>
          <p:cNvPr id="17" name="Table 16"/>
          <p:cNvGraphicFramePr>
            <a:graphicFrameLocks noGrp="1"/>
          </p:cNvGraphicFramePr>
          <p:nvPr/>
        </p:nvGraphicFramePr>
        <p:xfrm>
          <a:off x="365760" y="3611880"/>
          <a:ext cx="3657600" cy="1600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</a:tblGrid>
              <a:tr h="228600">
                <a:tc>
                  <a:txBody>
                    <a:bodyPr/>
                    <a:lstStyle/>
                    <a:p>
                      <a:r>
                        <a:rPr sz="900" b="1">
                          <a:solidFill>
                            <a:srgbClr val="FFFFFF"/>
                          </a:solidFill>
                          <a:latin typeface="Arial"/>
                        </a:rPr>
                        <a:t>Inclusion</a:t>
                      </a:r>
                    </a:p>
                  </a:txBody>
                  <a:tcPr marT="18288" marB="18288">
                    <a:solidFill>
                      <a:srgbClr val="2E7D8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900" b="1">
                          <a:solidFill>
                            <a:srgbClr val="FFFFFF"/>
                          </a:solidFill>
                          <a:latin typeface="Arial"/>
                        </a:rPr>
                        <a:t>Exclusion</a:t>
                      </a:r>
                    </a:p>
                  </a:txBody>
                  <a:tcPr marT="18288" marB="18288">
                    <a:solidFill>
                      <a:srgbClr val="2E7D8C"/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222222"/>
                          </a:solidFill>
                          <a:latin typeface="Arial"/>
                        </a:rPr>
                        <a:t>Peer-reviewed primary studies</a:t>
                      </a:r>
                    </a:p>
                  </a:txBody>
                  <a:tcPr marT="18288" marB="18288">
                    <a:solidFill>
                      <a:srgbClr val="F3F5F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222222"/>
                          </a:solidFill>
                          <a:latin typeface="Arial"/>
                        </a:rPr>
                        <a:t>Non-peer-reviewed / reviews</a:t>
                      </a:r>
                    </a:p>
                  </a:txBody>
                  <a:tcPr marT="18288" marB="18288">
                    <a:solidFill>
                      <a:srgbClr val="F3F5F8"/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222222"/>
                          </a:solidFill>
                          <a:latin typeface="Arial"/>
                        </a:rPr>
                        <a:t>Published 2016 onwards</a:t>
                      </a:r>
                    </a:p>
                  </a:txBody>
                  <a:tcPr marT="18288" marB="18288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222222"/>
                          </a:solidFill>
                          <a:latin typeface="Arial"/>
                        </a:rPr>
                        <a:t>Published before 2016</a:t>
                      </a:r>
                    </a:p>
                  </a:txBody>
                  <a:tcPr marT="18288" marB="18288">
                    <a:solidFill>
                      <a:srgbClr val="FFFFFF"/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222222"/>
                          </a:solidFill>
                          <a:latin typeface="Arial"/>
                        </a:rPr>
                        <a:t>Adult stroke patients</a:t>
                      </a:r>
                    </a:p>
                  </a:txBody>
                  <a:tcPr marT="18288" marB="18288">
                    <a:solidFill>
                      <a:srgbClr val="F3F5F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222222"/>
                          </a:solidFill>
                          <a:latin typeface="Arial"/>
                        </a:rPr>
                        <a:t>Children / other conditions</a:t>
                      </a:r>
                    </a:p>
                  </a:txBody>
                  <a:tcPr marT="18288" marB="18288">
                    <a:solidFill>
                      <a:srgbClr val="F3F5F8"/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222222"/>
                          </a:solidFill>
                          <a:latin typeface="Arial"/>
                        </a:rPr>
                        <a:t>Conducted in the UK</a:t>
                      </a:r>
                    </a:p>
                  </a:txBody>
                  <a:tcPr marT="18288" marB="18288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222222"/>
                          </a:solidFill>
                          <a:latin typeface="Arial"/>
                        </a:rPr>
                        <a:t>Outside the UK</a:t>
                      </a:r>
                    </a:p>
                  </a:txBody>
                  <a:tcPr marT="18288" marB="18288">
                    <a:solidFill>
                      <a:srgbClr val="FFFFFF"/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222222"/>
                          </a:solidFill>
                          <a:latin typeface="Arial"/>
                        </a:rPr>
                        <a:t>Mental health support focus</a:t>
                      </a:r>
                    </a:p>
                  </a:txBody>
                  <a:tcPr marT="18288" marB="18288">
                    <a:solidFill>
                      <a:srgbClr val="F3F5F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222222"/>
                          </a:solidFill>
                          <a:latin typeface="Arial"/>
                        </a:rPr>
                        <a:t>Not mental-health focused</a:t>
                      </a:r>
                    </a:p>
                  </a:txBody>
                  <a:tcPr marT="18288" marB="18288">
                    <a:solidFill>
                      <a:srgbClr val="F3F5F8"/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222222"/>
                          </a:solidFill>
                          <a:latin typeface="Arial"/>
                        </a:rPr>
                        <a:t>English language</a:t>
                      </a:r>
                    </a:p>
                  </a:txBody>
                  <a:tcPr marT="18288" marB="18288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222222"/>
                          </a:solidFill>
                          <a:latin typeface="Arial"/>
                        </a:rPr>
                        <a:t>Not in English</a:t>
                      </a:r>
                    </a:p>
                  </a:txBody>
                  <a:tcPr marT="18288" marB="18288"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8" name="Rectangle 17"/>
          <p:cNvSpPr/>
          <p:nvPr/>
        </p:nvSpPr>
        <p:spPr>
          <a:xfrm>
            <a:off x="8129016" y="1005840"/>
            <a:ext cx="3749039" cy="2971800"/>
          </a:xfrm>
          <a:prstGeom prst="rect">
            <a:avLst/>
          </a:prstGeom>
          <a:solidFill>
            <a:srgbClr val="FFFFFF"/>
          </a:solidFill>
          <a:ln w="15875">
            <a:solidFill>
              <a:srgbClr val="1F3A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Rectangle 18"/>
          <p:cNvSpPr/>
          <p:nvPr/>
        </p:nvSpPr>
        <p:spPr>
          <a:xfrm>
            <a:off x="8129016" y="1005840"/>
            <a:ext cx="3749039" cy="347472"/>
          </a:xfrm>
          <a:prstGeom prst="rect">
            <a:avLst/>
          </a:prstGeom>
          <a:solidFill>
            <a:srgbClr val="1F3A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 lIns="109728" rIns="109728" tIns="54864" bIns="54864"/>
          <a:lstStyle/>
          <a:p>
            <a:pPr algn="l">
              <a:spcAft>
                <a:spcPts val="500"/>
              </a:spcAft>
            </a:pPr>
            <a:r>
              <a:rPr sz="1200" b="1">
                <a:solidFill>
                  <a:srgbClr val="FFFFFF"/>
                </a:solidFill>
                <a:latin typeface="Arial"/>
              </a:rPr>
              <a:t>Data analysis (Braun and Clarke, 2021)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8220456" y="1444752"/>
            <a:ext cx="1097280" cy="594360"/>
          </a:xfrm>
          <a:prstGeom prst="roundRect">
            <a:avLst/>
          </a:prstGeom>
          <a:solidFill>
            <a:srgbClr val="2E7D8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 lIns="27432" rIns="27432" tIns="54864" bIns="54864"/>
          <a:lstStyle/>
          <a:p>
            <a:pPr algn="ctr">
              <a:spcAft>
                <a:spcPts val="500"/>
              </a:spcAft>
            </a:pPr>
            <a:r>
              <a:rPr sz="1100" b="1">
                <a:solidFill>
                  <a:srgbClr val="F2C12E"/>
                </a:solidFill>
                <a:latin typeface="Arial"/>
              </a:rPr>
              <a:t>1</a:t>
            </a:r>
          </a:p>
          <a:p>
            <a:pPr algn="ctr">
              <a:spcAft>
                <a:spcPts val="500"/>
              </a:spcAft>
            </a:pPr>
            <a:r>
              <a:rPr sz="850" b="1">
                <a:solidFill>
                  <a:srgbClr val="FFFFFF"/>
                </a:solidFill>
                <a:latin typeface="Arial"/>
              </a:rPr>
              <a:t>Familiarise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9409176" y="1444752"/>
            <a:ext cx="1097280" cy="594360"/>
          </a:xfrm>
          <a:prstGeom prst="roundRect">
            <a:avLst/>
          </a:prstGeom>
          <a:solidFill>
            <a:srgbClr val="1F3A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 lIns="27432" rIns="27432" tIns="54864" bIns="54864"/>
          <a:lstStyle/>
          <a:p>
            <a:pPr algn="ctr">
              <a:spcAft>
                <a:spcPts val="500"/>
              </a:spcAft>
            </a:pPr>
            <a:r>
              <a:rPr sz="1100" b="1">
                <a:solidFill>
                  <a:srgbClr val="F2C12E"/>
                </a:solidFill>
                <a:latin typeface="Arial"/>
              </a:rPr>
              <a:t>2</a:t>
            </a:r>
          </a:p>
          <a:p>
            <a:pPr algn="ctr">
              <a:spcAft>
                <a:spcPts val="500"/>
              </a:spcAft>
            </a:pPr>
            <a:r>
              <a:rPr sz="850" b="1">
                <a:solidFill>
                  <a:srgbClr val="FFFFFF"/>
                </a:solidFill>
                <a:latin typeface="Arial"/>
              </a:rPr>
              <a:t>Code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10597896" y="1444752"/>
            <a:ext cx="1097280" cy="594360"/>
          </a:xfrm>
          <a:prstGeom prst="roundRect">
            <a:avLst/>
          </a:prstGeom>
          <a:solidFill>
            <a:srgbClr val="2E7D8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 lIns="27432" rIns="27432" tIns="54864" bIns="54864"/>
          <a:lstStyle/>
          <a:p>
            <a:pPr algn="ctr">
              <a:spcAft>
                <a:spcPts val="500"/>
              </a:spcAft>
            </a:pPr>
            <a:r>
              <a:rPr sz="1100" b="1">
                <a:solidFill>
                  <a:srgbClr val="F2C12E"/>
                </a:solidFill>
                <a:latin typeface="Arial"/>
              </a:rPr>
              <a:t>3</a:t>
            </a:r>
          </a:p>
          <a:p>
            <a:pPr algn="ctr">
              <a:spcAft>
                <a:spcPts val="500"/>
              </a:spcAft>
            </a:pPr>
            <a:r>
              <a:rPr sz="850" b="1">
                <a:solidFill>
                  <a:srgbClr val="FFFFFF"/>
                </a:solidFill>
                <a:latin typeface="Arial"/>
              </a:rPr>
              <a:t>Generate themes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8220456" y="2103120"/>
            <a:ext cx="1097280" cy="594360"/>
          </a:xfrm>
          <a:prstGeom prst="roundRect">
            <a:avLst/>
          </a:prstGeom>
          <a:solidFill>
            <a:srgbClr val="1F3A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 lIns="27432" rIns="27432" tIns="54864" bIns="54864"/>
          <a:lstStyle/>
          <a:p>
            <a:pPr algn="ctr">
              <a:spcAft>
                <a:spcPts val="500"/>
              </a:spcAft>
            </a:pPr>
            <a:r>
              <a:rPr sz="1100" b="1">
                <a:solidFill>
                  <a:srgbClr val="F2C12E"/>
                </a:solidFill>
                <a:latin typeface="Arial"/>
              </a:rPr>
              <a:t>4</a:t>
            </a:r>
          </a:p>
          <a:p>
            <a:pPr algn="ctr">
              <a:spcAft>
                <a:spcPts val="500"/>
              </a:spcAft>
            </a:pPr>
            <a:r>
              <a:rPr sz="850" b="1">
                <a:solidFill>
                  <a:srgbClr val="FFFFFF"/>
                </a:solidFill>
                <a:latin typeface="Arial"/>
              </a:rPr>
              <a:t>Review themes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9409176" y="2103120"/>
            <a:ext cx="1097280" cy="594360"/>
          </a:xfrm>
          <a:prstGeom prst="roundRect">
            <a:avLst/>
          </a:prstGeom>
          <a:solidFill>
            <a:srgbClr val="2E7D8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 lIns="27432" rIns="27432" tIns="54864" bIns="54864"/>
          <a:lstStyle/>
          <a:p>
            <a:pPr algn="ctr">
              <a:spcAft>
                <a:spcPts val="500"/>
              </a:spcAft>
            </a:pPr>
            <a:r>
              <a:rPr sz="1100" b="1">
                <a:solidFill>
                  <a:srgbClr val="F2C12E"/>
                </a:solidFill>
                <a:latin typeface="Arial"/>
              </a:rPr>
              <a:t>5</a:t>
            </a:r>
          </a:p>
          <a:p>
            <a:pPr algn="ctr">
              <a:spcAft>
                <a:spcPts val="500"/>
              </a:spcAft>
            </a:pPr>
            <a:r>
              <a:rPr sz="850" b="1">
                <a:solidFill>
                  <a:srgbClr val="FFFFFF"/>
                </a:solidFill>
                <a:latin typeface="Arial"/>
              </a:rPr>
              <a:t>Define themes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10597896" y="2103120"/>
            <a:ext cx="1097280" cy="594360"/>
          </a:xfrm>
          <a:prstGeom prst="roundRect">
            <a:avLst/>
          </a:prstGeom>
          <a:solidFill>
            <a:srgbClr val="1F3A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 lIns="27432" rIns="27432" tIns="54864" bIns="54864"/>
          <a:lstStyle/>
          <a:p>
            <a:pPr algn="ctr">
              <a:spcAft>
                <a:spcPts val="500"/>
              </a:spcAft>
            </a:pPr>
            <a:r>
              <a:rPr sz="1100" b="1">
                <a:solidFill>
                  <a:srgbClr val="F2C12E"/>
                </a:solidFill>
                <a:latin typeface="Arial"/>
              </a:rPr>
              <a:t>6</a:t>
            </a:r>
          </a:p>
          <a:p>
            <a:pPr algn="ctr">
              <a:spcAft>
                <a:spcPts val="500"/>
              </a:spcAft>
            </a:pPr>
            <a:r>
              <a:rPr sz="850" b="1">
                <a:solidFill>
                  <a:srgbClr val="FFFFFF"/>
                </a:solidFill>
                <a:latin typeface="Arial"/>
              </a:rPr>
              <a:t>Write up</a:t>
            </a:r>
          </a:p>
        </p:txBody>
      </p:sp>
      <p:sp>
        <p:nvSpPr>
          <p:cNvPr id="26" name="Rectangle 25"/>
          <p:cNvSpPr/>
          <p:nvPr/>
        </p:nvSpPr>
        <p:spPr>
          <a:xfrm>
            <a:off x="8129016" y="2724912"/>
            <a:ext cx="3749039" cy="11887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 wrap="square" lIns="109728" rIns="109728" tIns="54864" bIns="54864"/>
          <a:lstStyle/>
          <a:p>
            <a:pPr algn="l">
              <a:spcAft>
                <a:spcPts val="500"/>
              </a:spcAft>
            </a:pPr>
            <a:r>
              <a:rPr sz="1100" b="0">
                <a:solidFill>
                  <a:srgbClr val="222222"/>
                </a:solidFill>
                <a:latin typeface="Arial"/>
              </a:rPr>
              <a:t>Inductive approach: themes come from the data, then are interpreted with the biopsychosocial model. Data: results and discussion sections of the 10 articles, to be recorded in an extraction table (author, year, design, participants, findings). Reflective notes will be kept.</a:t>
            </a:r>
          </a:p>
        </p:txBody>
      </p:sp>
      <p:sp>
        <p:nvSpPr>
          <p:cNvPr id="27" name="Rectangle 26"/>
          <p:cNvSpPr/>
          <p:nvPr/>
        </p:nvSpPr>
        <p:spPr>
          <a:xfrm>
            <a:off x="8129016" y="4114800"/>
            <a:ext cx="3749039" cy="2423160"/>
          </a:xfrm>
          <a:prstGeom prst="rect">
            <a:avLst/>
          </a:prstGeom>
          <a:solidFill>
            <a:srgbClr val="FFFFFF"/>
          </a:solidFill>
          <a:ln w="15875">
            <a:solidFill>
              <a:srgbClr val="1F3A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8" name="Rectangle 27"/>
          <p:cNvSpPr/>
          <p:nvPr/>
        </p:nvSpPr>
        <p:spPr>
          <a:xfrm>
            <a:off x="8129016" y="4114800"/>
            <a:ext cx="3749039" cy="384048"/>
          </a:xfrm>
          <a:prstGeom prst="rect">
            <a:avLst/>
          </a:prstGeom>
          <a:solidFill>
            <a:srgbClr val="1F3A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 lIns="109728" rIns="109728" tIns="54864" bIns="54864"/>
          <a:lstStyle/>
          <a:p>
            <a:pPr algn="l">
              <a:spcAft>
                <a:spcPts val="500"/>
              </a:spcAft>
            </a:pPr>
            <a:r>
              <a:rPr sz="1500" b="1">
                <a:solidFill>
                  <a:srgbClr val="FFFFFF"/>
                </a:solidFill>
                <a:latin typeface="Arial"/>
              </a:rPr>
              <a:t>Ethical considerations</a:t>
            </a:r>
          </a:p>
        </p:txBody>
      </p:sp>
      <p:sp>
        <p:nvSpPr>
          <p:cNvPr id="29" name="Rectangle 28"/>
          <p:cNvSpPr/>
          <p:nvPr/>
        </p:nvSpPr>
        <p:spPr>
          <a:xfrm>
            <a:off x="8129016" y="4535424"/>
            <a:ext cx="3749039" cy="19659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 wrap="square" lIns="109728" rIns="109728" tIns="54864" bIns="54864"/>
          <a:lstStyle/>
          <a:p>
            <a:pPr algn="l">
              <a:spcAft>
                <a:spcPts val="500"/>
              </a:spcAft>
            </a:pPr>
            <a:r>
              <a:rPr sz="1100" b="0">
                <a:solidFill>
                  <a:srgbClr val="222222"/>
                </a:solidFill>
                <a:latin typeface="Arial"/>
              </a:rPr>
              <a:t>• Low risk: no participants or personal data; only published findings are analysed.</a:t>
            </a:r>
          </a:p>
          <a:p>
            <a:pPr algn="l">
              <a:spcAft>
                <a:spcPts val="500"/>
              </a:spcAft>
            </a:pPr>
            <a:r>
              <a:rPr sz="1100" b="0">
                <a:solidFill>
                  <a:srgbClr val="222222"/>
                </a:solidFill>
                <a:latin typeface="Arial"/>
              </a:rPr>
              <a:t>• PG2 ethics application (UWTSD, 2025) approved on 13 August 2026; analysis takes place only after approval.</a:t>
            </a:r>
          </a:p>
          <a:p>
            <a:pPr algn="l">
              <a:spcAft>
                <a:spcPts val="500"/>
              </a:spcAft>
            </a:pPr>
            <a:r>
              <a:rPr sz="1100" b="0">
                <a:solidFill>
                  <a:srgbClr val="222222"/>
                </a:solidFill>
                <a:latin typeface="Arial"/>
              </a:rPr>
              <a:t>• Findings will be reported accurately, sources referenced in Harvard style and work checked through Turnitin.</a:t>
            </a:r>
          </a:p>
          <a:p>
            <a:pPr algn="l">
              <a:spcAft>
                <a:spcPts val="500"/>
              </a:spcAft>
            </a:pPr>
            <a:r>
              <a:rPr sz="1100" b="0">
                <a:solidFill>
                  <a:srgbClr val="222222"/>
                </a:solidFill>
                <a:latin typeface="Arial"/>
              </a:rPr>
              <a:t>• Distressing accounts: breaks will be taken and concerns discussed with the supervisor.</a:t>
            </a:r>
          </a:p>
        </p:txBody>
      </p:sp>
      <p:sp>
        <p:nvSpPr>
          <p:cNvPr id="30" name="Rectangle 29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 wrap="square" lIns="109728" rIns="109728" tIns="54864" bIns="54864"/>
          <a:lstStyle/>
          <a:p>
            <a:pPr algn="l">
              <a:spcAft>
                <a:spcPts val="500"/>
              </a:spcAft>
            </a:pPr>
            <a:r>
              <a:rPr sz="1100" b="0">
                <a:solidFill>
                  <a:srgbClr val="595959"/>
                </a:solidFill>
                <a:latin typeface="Arial"/>
              </a:rPr>
              <a:t>Deise Almada Cardoso  |  2247044  |  BMHP6020  |  2/3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her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77724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65760" y="45720"/>
            <a:ext cx="11430000" cy="6858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 lIns="109728" rIns="109728" tIns="54864" bIns="54864"/>
          <a:lstStyle/>
          <a:p>
            <a:pPr algn="l">
              <a:spcAft>
                <a:spcPts val="500"/>
              </a:spcAft>
            </a:pPr>
            <a:r>
              <a:rPr sz="2200" b="1">
                <a:solidFill>
                  <a:srgbClr val="FFFFFF"/>
                </a:solidFill>
                <a:latin typeface="Arial"/>
              </a:rPr>
              <a:t>References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777240"/>
            <a:ext cx="12191695" cy="45720"/>
          </a:xfrm>
          <a:prstGeom prst="rect">
            <a:avLst/>
          </a:prstGeom>
          <a:solidFill>
            <a:srgbClr val="F2C1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Rectangle 4"/>
          <p:cNvSpPr/>
          <p:nvPr/>
        </p:nvSpPr>
        <p:spPr>
          <a:xfrm>
            <a:off x="548640" y="1188720"/>
            <a:ext cx="11064240" cy="521208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 wrap="square" lIns="109728" rIns="109728" tIns="54864" bIns="54864"/>
          <a:lstStyle/>
          <a:p>
            <a:pPr algn="l">
              <a:spcAft>
                <a:spcPts val="900"/>
              </a:spcAft>
            </a:pPr>
            <a:r>
              <a:rPr sz="1100" i="0">
                <a:solidFill>
                  <a:srgbClr val="222222"/>
                </a:solidFill>
                <a:latin typeface="Arial"/>
              </a:rPr>
              <a:t>Booth, A., Sutton, A., Clowes, M. and Martyn-St James, M. (2021) </a:t>
            </a:r>
            <a:r>
              <a:rPr sz="1100" i="1">
                <a:solidFill>
                  <a:srgbClr val="222222"/>
                </a:solidFill>
                <a:latin typeface="Arial"/>
              </a:rPr>
              <a:t>Systematic Approaches to a Successful Literature Review</a:t>
            </a:r>
            <a:r>
              <a:rPr sz="1100" i="0">
                <a:solidFill>
                  <a:srgbClr val="222222"/>
                </a:solidFill>
                <a:latin typeface="Arial"/>
              </a:rPr>
              <a:t>. 3rd edn. London: SAGE.</a:t>
            </a:r>
          </a:p>
          <a:p>
            <a:pPr algn="l">
              <a:spcAft>
                <a:spcPts val="900"/>
              </a:spcAft>
            </a:pPr>
            <a:r>
              <a:rPr sz="1100" i="0">
                <a:solidFill>
                  <a:srgbClr val="222222"/>
                </a:solidFill>
                <a:latin typeface="Arial"/>
              </a:rPr>
              <a:t>Braun, V. and Clarke, V. (2021) </a:t>
            </a:r>
            <a:r>
              <a:rPr sz="1100" i="1">
                <a:solidFill>
                  <a:srgbClr val="222222"/>
                </a:solidFill>
                <a:latin typeface="Arial"/>
              </a:rPr>
              <a:t>Thematic Analysis: A Practical Guide</a:t>
            </a:r>
            <a:r>
              <a:rPr sz="1100" i="0">
                <a:solidFill>
                  <a:srgbClr val="222222"/>
                </a:solidFill>
                <a:latin typeface="Arial"/>
              </a:rPr>
              <a:t>. London: SAGE.</a:t>
            </a:r>
          </a:p>
          <a:p>
            <a:pPr algn="l">
              <a:spcAft>
                <a:spcPts val="900"/>
              </a:spcAft>
            </a:pPr>
            <a:r>
              <a:rPr sz="1100" i="0">
                <a:solidFill>
                  <a:srgbClr val="222222"/>
                </a:solidFill>
                <a:latin typeface="Arial"/>
              </a:rPr>
              <a:t>Critical Appraisal Skills Programme (CASP) (2018) </a:t>
            </a:r>
            <a:r>
              <a:rPr sz="1100" i="1">
                <a:solidFill>
                  <a:srgbClr val="222222"/>
                </a:solidFill>
                <a:latin typeface="Arial"/>
              </a:rPr>
              <a:t>CASP Qualitative Studies Checklist</a:t>
            </a:r>
            <a:r>
              <a:rPr sz="1100" i="0">
                <a:solidFill>
                  <a:srgbClr val="222222"/>
                </a:solidFill>
                <a:latin typeface="Arial"/>
              </a:rPr>
              <a:t>. Available at: https://casp-uk.net/images/checklist/documents/CASP-Qualitative-Studies-Checklist/CASP-Qualitative-Checklist-2018.pdf (Accessed: 10 October 2026).</a:t>
            </a:r>
          </a:p>
          <a:p>
            <a:pPr algn="l">
              <a:spcAft>
                <a:spcPts val="900"/>
              </a:spcAft>
            </a:pPr>
            <a:r>
              <a:rPr sz="1100" i="0">
                <a:solidFill>
                  <a:srgbClr val="222222"/>
                </a:solidFill>
                <a:latin typeface="Arial"/>
              </a:rPr>
              <a:t>Dundar, Y. and Fleeman, N. (2017) 'Applying inclusion and exclusion criteria', in Boland, A., Cherry, M.G. and Dickson, R. (eds.) </a:t>
            </a:r>
            <a:r>
              <a:rPr sz="1100" i="1">
                <a:solidFill>
                  <a:srgbClr val="222222"/>
                </a:solidFill>
                <a:latin typeface="Arial"/>
              </a:rPr>
              <a:t>Doing a Systematic Review: A Student's Guide</a:t>
            </a:r>
            <a:r>
              <a:rPr sz="1100" i="0">
                <a:solidFill>
                  <a:srgbClr val="222222"/>
                </a:solidFill>
                <a:latin typeface="Arial"/>
              </a:rPr>
              <a:t>. 2nd edn. London: SAGE, pp. 79–92.</a:t>
            </a:r>
          </a:p>
          <a:p>
            <a:pPr algn="l">
              <a:spcAft>
                <a:spcPts val="900"/>
              </a:spcAft>
            </a:pPr>
            <a:r>
              <a:rPr sz="1100" i="0">
                <a:solidFill>
                  <a:srgbClr val="222222"/>
                </a:solidFill>
                <a:latin typeface="Arial"/>
              </a:rPr>
              <a:t>Page, M.J. et al. (2021) 'The PRISMA 2020 statement: an updated guideline for reporting systematic reviews', </a:t>
            </a:r>
            <a:r>
              <a:rPr sz="1100" i="1">
                <a:solidFill>
                  <a:srgbClr val="222222"/>
                </a:solidFill>
                <a:latin typeface="Arial"/>
              </a:rPr>
              <a:t>BMJ</a:t>
            </a:r>
            <a:r>
              <a:rPr sz="1100" i="0">
                <a:solidFill>
                  <a:srgbClr val="222222"/>
                </a:solidFill>
                <a:latin typeface="Arial"/>
              </a:rPr>
              <a:t>, 372, n71. Available at: https://doi.org/10.1136/bmj.n71 (Accessed: 10 October 2026).</a:t>
            </a:r>
          </a:p>
          <a:p>
            <a:pPr algn="l">
              <a:spcAft>
                <a:spcPts val="900"/>
              </a:spcAft>
            </a:pPr>
            <a:r>
              <a:rPr sz="1100" i="0">
                <a:solidFill>
                  <a:srgbClr val="222222"/>
                </a:solidFill>
                <a:latin typeface="Arial"/>
              </a:rPr>
              <a:t>University of Wales Trinity Saint David (UWTSD) (2025) </a:t>
            </a:r>
            <a:r>
              <a:rPr sz="1100" i="1">
                <a:solidFill>
                  <a:srgbClr val="222222"/>
                </a:solidFill>
                <a:latin typeface="Arial"/>
              </a:rPr>
              <a:t>Research Ethics and Integrity Policy 2025-26</a:t>
            </a:r>
            <a:r>
              <a:rPr sz="1100" i="0">
                <a:solidFill>
                  <a:srgbClr val="222222"/>
                </a:solidFill>
                <a:latin typeface="Arial"/>
              </a:rPr>
              <a:t>. Available at: https://www.uwtsd.ac.uk/media/6440/download?attachment (Accessed: 10 October 2026).</a:t>
            </a:r>
          </a:p>
          <a:p>
            <a:pPr algn="l">
              <a:spcAft>
                <a:spcPts val="900"/>
              </a:spcAft>
            </a:pPr>
            <a:r>
              <a:rPr sz="1100" i="0">
                <a:solidFill>
                  <a:srgbClr val="222222"/>
                </a:solidFill>
                <a:latin typeface="Arial"/>
              </a:rPr>
              <a:t>Wade, D.T. and Halligan, P.W. (2017) 'The biopsychosocial model of illness: a model whose time has come', </a:t>
            </a:r>
            <a:r>
              <a:rPr sz="1100" i="1">
                <a:solidFill>
                  <a:srgbClr val="222222"/>
                </a:solidFill>
                <a:latin typeface="Arial"/>
              </a:rPr>
              <a:t>Clinical Rehabilitation</a:t>
            </a:r>
            <a:r>
              <a:rPr sz="1100" i="0">
                <a:solidFill>
                  <a:srgbClr val="222222"/>
                </a:solidFill>
                <a:latin typeface="Arial"/>
              </a:rPr>
              <a:t>, 31(8), pp. 995–1004. Available at: https://doi.org/10.1177/0269215517709890 (Accessed: 10 October 2026).</a:t>
            </a:r>
          </a:p>
        </p:txBody>
      </p:sp>
      <p:sp>
        <p:nvSpPr>
          <p:cNvPr id="6" name="Rectangle 5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 wrap="square" lIns="109728" rIns="109728" tIns="54864" bIns="54864"/>
          <a:lstStyle/>
          <a:p>
            <a:pPr algn="l">
              <a:spcAft>
                <a:spcPts val="500"/>
              </a:spcAft>
            </a:pPr>
            <a:r>
              <a:rPr sz="1100" b="0">
                <a:solidFill>
                  <a:srgbClr val="595959"/>
                </a:solidFill>
                <a:latin typeface="Arial"/>
              </a:rPr>
              <a:t>Deise Almada Cardoso  |  2247044  |  BMHP6020  |  3/3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Deise Cardoso</dc:creator>
  <cp:keywords/>
  <dcterms:created xsi:type="dcterms:W3CDTF">2013-01-27T09:14:16Z</dcterms:created>
  <dcterms:modified xsi:type="dcterms:W3CDTF">2013-01-27T09:15:58Z</dcterms:modified>
  <cp:category/>
</cp:coreProperties>
</file>