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5"/>
  </p:notesMasterIdLst>
  <p:sldIdLst>
    <p:sldId id="256" r:id="rId2"/>
    <p:sldId id="257" r:id="rId3"/>
    <p:sldId id="258" r:id="rId4"/>
  </p:sldIdLst>
  <p:sldSz cx="30275213" cy="21388388"/>
  <p:notesSz cx="21388388" cy="30275213"/>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B2D32EF6-D4A9-47BE-9398-095F1723F502}" v="3" dt="2026-06-30T14:45:02.562"/>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p:scale>
          <a:sx n="38" d="100"/>
          <a:sy n="38" d="100"/>
        </p:scale>
        <p:origin x="250" y="-39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presProps" Target="presProps.xml"/><Relationship Id="rId11" Type="http://schemas.microsoft.com/office/2015/10/relationships/revisionInfo" Target="revisionInfo.xml"/><Relationship Id="rId5" Type="http://schemas.openxmlformats.org/officeDocument/2006/relationships/notesMaster" Target="notesMasters/notesMaster1.xml"/><Relationship Id="rId10" Type="http://schemas.microsoft.com/office/2016/11/relationships/changesInfo" Target="changesInfos/changesInfo1.xml"/><Relationship Id="rId4" Type="http://schemas.openxmlformats.org/officeDocument/2006/relationships/slide" Target="slides/slide3.xml"/><Relationship Id="rId9"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Eduard D." userId="2a81b5379d39ac80" providerId="LiveId" clId="{F57E8709-F739-4E68-88FF-201C0EF2596C}"/>
    <pc:docChg chg="undo custSel modSld">
      <pc:chgData name="Eduard D." userId="2a81b5379d39ac80" providerId="LiveId" clId="{F57E8709-F739-4E68-88FF-201C0EF2596C}" dt="2026-06-30T14:46:32.784" v="88" actId="403"/>
      <pc:docMkLst>
        <pc:docMk/>
      </pc:docMkLst>
      <pc:sldChg chg="addSp delSp modSp mod">
        <pc:chgData name="Eduard D." userId="2a81b5379d39ac80" providerId="LiveId" clId="{F57E8709-F739-4E68-88FF-201C0EF2596C}" dt="2026-06-30T14:46:32.784" v="88" actId="403"/>
        <pc:sldMkLst>
          <pc:docMk/>
          <pc:sldMk cId="0" sldId="256"/>
        </pc:sldMkLst>
        <pc:spChg chg="mod">
          <ac:chgData name="Eduard D." userId="2a81b5379d39ac80" providerId="LiveId" clId="{F57E8709-F739-4E68-88FF-201C0EF2596C}" dt="2026-06-30T14:45:26.206" v="70" actId="1076"/>
          <ac:spMkLst>
            <pc:docMk/>
            <pc:sldMk cId="0" sldId="256"/>
            <ac:spMk id="13" creationId="{00000000-0000-0000-0000-000000000000}"/>
          </ac:spMkLst>
        </pc:spChg>
        <pc:spChg chg="mod">
          <ac:chgData name="Eduard D." userId="2a81b5379d39ac80" providerId="LiveId" clId="{F57E8709-F739-4E68-88FF-201C0EF2596C}" dt="2026-06-30T14:45:02.562" v="68" actId="164"/>
          <ac:spMkLst>
            <pc:docMk/>
            <pc:sldMk cId="0" sldId="256"/>
            <ac:spMk id="14" creationId="{00000000-0000-0000-0000-000000000000}"/>
          </ac:spMkLst>
        </pc:spChg>
        <pc:spChg chg="mod">
          <ac:chgData name="Eduard D." userId="2a81b5379d39ac80" providerId="LiveId" clId="{F57E8709-F739-4E68-88FF-201C0EF2596C}" dt="2026-06-30T14:45:02.562" v="68" actId="164"/>
          <ac:spMkLst>
            <pc:docMk/>
            <pc:sldMk cId="0" sldId="256"/>
            <ac:spMk id="15" creationId="{00000000-0000-0000-0000-000000000000}"/>
          </ac:spMkLst>
        </pc:spChg>
        <pc:spChg chg="mod">
          <ac:chgData name="Eduard D." userId="2a81b5379d39ac80" providerId="LiveId" clId="{F57E8709-F739-4E68-88FF-201C0EF2596C}" dt="2026-06-30T14:45:54.482" v="76" actId="403"/>
          <ac:spMkLst>
            <pc:docMk/>
            <pc:sldMk cId="0" sldId="256"/>
            <ac:spMk id="16" creationId="{00000000-0000-0000-0000-000000000000}"/>
          </ac:spMkLst>
        </pc:spChg>
        <pc:spChg chg="mod">
          <ac:chgData name="Eduard D." userId="2a81b5379d39ac80" providerId="LiveId" clId="{F57E8709-F739-4E68-88FF-201C0EF2596C}" dt="2026-06-30T14:43:27.436" v="62" actId="164"/>
          <ac:spMkLst>
            <pc:docMk/>
            <pc:sldMk cId="0" sldId="256"/>
            <ac:spMk id="17" creationId="{00000000-0000-0000-0000-000000000000}"/>
          </ac:spMkLst>
        </pc:spChg>
        <pc:spChg chg="mod">
          <ac:chgData name="Eduard D." userId="2a81b5379d39ac80" providerId="LiveId" clId="{F57E8709-F739-4E68-88FF-201C0EF2596C}" dt="2026-06-30T14:43:27.436" v="62" actId="164"/>
          <ac:spMkLst>
            <pc:docMk/>
            <pc:sldMk cId="0" sldId="256"/>
            <ac:spMk id="18" creationId="{00000000-0000-0000-0000-000000000000}"/>
          </ac:spMkLst>
        </pc:spChg>
        <pc:spChg chg="mod">
          <ac:chgData name="Eduard D." userId="2a81b5379d39ac80" providerId="LiveId" clId="{F57E8709-F739-4E68-88FF-201C0EF2596C}" dt="2026-06-30T14:45:48.251" v="75" actId="403"/>
          <ac:spMkLst>
            <pc:docMk/>
            <pc:sldMk cId="0" sldId="256"/>
            <ac:spMk id="19" creationId="{00000000-0000-0000-0000-000000000000}"/>
          </ac:spMkLst>
        </pc:spChg>
        <pc:spChg chg="mod">
          <ac:chgData name="Eduard D." userId="2a81b5379d39ac80" providerId="LiveId" clId="{F57E8709-F739-4E68-88FF-201C0EF2596C}" dt="2026-06-30T14:44:41.969" v="66" actId="164"/>
          <ac:spMkLst>
            <pc:docMk/>
            <pc:sldMk cId="0" sldId="256"/>
            <ac:spMk id="20" creationId="{00000000-0000-0000-0000-000000000000}"/>
          </ac:spMkLst>
        </pc:spChg>
        <pc:spChg chg="mod">
          <ac:chgData name="Eduard D." userId="2a81b5379d39ac80" providerId="LiveId" clId="{F57E8709-F739-4E68-88FF-201C0EF2596C}" dt="2026-06-30T14:44:41.969" v="66" actId="164"/>
          <ac:spMkLst>
            <pc:docMk/>
            <pc:sldMk cId="0" sldId="256"/>
            <ac:spMk id="21" creationId="{00000000-0000-0000-0000-000000000000}"/>
          </ac:spMkLst>
        </pc:spChg>
        <pc:spChg chg="mod">
          <ac:chgData name="Eduard D." userId="2a81b5379d39ac80" providerId="LiveId" clId="{F57E8709-F739-4E68-88FF-201C0EF2596C}" dt="2026-06-30T14:46:01.425" v="78" actId="403"/>
          <ac:spMkLst>
            <pc:docMk/>
            <pc:sldMk cId="0" sldId="256"/>
            <ac:spMk id="22" creationId="{00000000-0000-0000-0000-000000000000}"/>
          </ac:spMkLst>
        </pc:spChg>
        <pc:spChg chg="del">
          <ac:chgData name="Eduard D." userId="2a81b5379d39ac80" providerId="LiveId" clId="{F57E8709-F739-4E68-88FF-201C0EF2596C}" dt="2026-06-30T14:41:20.167" v="55" actId="478"/>
          <ac:spMkLst>
            <pc:docMk/>
            <pc:sldMk cId="0" sldId="256"/>
            <ac:spMk id="23" creationId="{00000000-0000-0000-0000-000000000000}"/>
          </ac:spMkLst>
        </pc:spChg>
        <pc:spChg chg="del">
          <ac:chgData name="Eduard D." userId="2a81b5379d39ac80" providerId="LiveId" clId="{F57E8709-F739-4E68-88FF-201C0EF2596C}" dt="2026-06-30T14:41:30.224" v="58" actId="478"/>
          <ac:spMkLst>
            <pc:docMk/>
            <pc:sldMk cId="0" sldId="256"/>
            <ac:spMk id="24" creationId="{00000000-0000-0000-0000-000000000000}"/>
          </ac:spMkLst>
        </pc:spChg>
        <pc:spChg chg="del mod">
          <ac:chgData name="Eduard D." userId="2a81b5379d39ac80" providerId="LiveId" clId="{F57E8709-F739-4E68-88FF-201C0EF2596C}" dt="2026-06-30T14:41:28.494" v="57" actId="478"/>
          <ac:spMkLst>
            <pc:docMk/>
            <pc:sldMk cId="0" sldId="256"/>
            <ac:spMk id="25" creationId="{00000000-0000-0000-0000-000000000000}"/>
          </ac:spMkLst>
        </pc:spChg>
        <pc:spChg chg="mod">
          <ac:chgData name="Eduard D." userId="2a81b5379d39ac80" providerId="LiveId" clId="{F57E8709-F739-4E68-88FF-201C0EF2596C}" dt="2026-06-30T14:46:25.789" v="84" actId="403"/>
          <ac:spMkLst>
            <pc:docMk/>
            <pc:sldMk cId="0" sldId="256"/>
            <ac:spMk id="27" creationId="{00000000-0000-0000-0000-000000000000}"/>
          </ac:spMkLst>
        </pc:spChg>
        <pc:spChg chg="mod">
          <ac:chgData name="Eduard D." userId="2a81b5379d39ac80" providerId="LiveId" clId="{F57E8709-F739-4E68-88FF-201C0EF2596C}" dt="2026-06-30T14:46:29.562" v="86" actId="403"/>
          <ac:spMkLst>
            <pc:docMk/>
            <pc:sldMk cId="0" sldId="256"/>
            <ac:spMk id="29" creationId="{00000000-0000-0000-0000-000000000000}"/>
          </ac:spMkLst>
        </pc:spChg>
        <pc:spChg chg="mod">
          <ac:chgData name="Eduard D." userId="2a81b5379d39ac80" providerId="LiveId" clId="{F57E8709-F739-4E68-88FF-201C0EF2596C}" dt="2026-06-30T14:46:32.784" v="88" actId="403"/>
          <ac:spMkLst>
            <pc:docMk/>
            <pc:sldMk cId="0" sldId="256"/>
            <ac:spMk id="31" creationId="{00000000-0000-0000-0000-000000000000}"/>
          </ac:spMkLst>
        </pc:spChg>
        <pc:grpChg chg="add mod">
          <ac:chgData name="Eduard D." userId="2a81b5379d39ac80" providerId="LiveId" clId="{F57E8709-F739-4E68-88FF-201C0EF2596C}" dt="2026-06-30T14:45:10.613" v="69" actId="408"/>
          <ac:grpSpMkLst>
            <pc:docMk/>
            <pc:sldMk cId="0" sldId="256"/>
            <ac:grpSpMk id="33" creationId="{F7C65F7C-4C04-48CE-72BF-EA8A9E04B5D0}"/>
          </ac:grpSpMkLst>
        </pc:grpChg>
        <pc:grpChg chg="add mod">
          <ac:chgData name="Eduard D." userId="2a81b5379d39ac80" providerId="LiveId" clId="{F57E8709-F739-4E68-88FF-201C0EF2596C}" dt="2026-06-30T14:44:52.374" v="67" actId="1076"/>
          <ac:grpSpMkLst>
            <pc:docMk/>
            <pc:sldMk cId="0" sldId="256"/>
            <ac:grpSpMk id="34" creationId="{7EF17E3B-EAE6-9C72-618A-A0AE3B8646D3}"/>
          </ac:grpSpMkLst>
        </pc:grpChg>
        <pc:grpChg chg="add mod">
          <ac:chgData name="Eduard D." userId="2a81b5379d39ac80" providerId="LiveId" clId="{F57E8709-F739-4E68-88FF-201C0EF2596C}" dt="2026-06-30T14:45:02.562" v="68" actId="164"/>
          <ac:grpSpMkLst>
            <pc:docMk/>
            <pc:sldMk cId="0" sldId="256"/>
            <ac:grpSpMk id="35" creationId="{AD735B06-CCB8-A301-FD97-286847B67473}"/>
          </ac:grpSpMkLst>
        </pc:grpChg>
      </pc:sldChg>
      <pc:sldChg chg="modSp mod">
        <pc:chgData name="Eduard D." userId="2a81b5379d39ac80" providerId="LiveId" clId="{F57E8709-F739-4E68-88FF-201C0EF2596C}" dt="2026-06-30T14:35:03.870" v="21" actId="20577"/>
        <pc:sldMkLst>
          <pc:docMk/>
          <pc:sldMk cId="0" sldId="257"/>
        </pc:sldMkLst>
        <pc:spChg chg="mod">
          <ac:chgData name="Eduard D." userId="2a81b5379d39ac80" providerId="LiveId" clId="{F57E8709-F739-4E68-88FF-201C0EF2596C}" dt="2026-06-30T14:34:47.823" v="19" actId="20577"/>
          <ac:spMkLst>
            <pc:docMk/>
            <pc:sldMk cId="0" sldId="257"/>
            <ac:spMk id="14" creationId="{00000000-0000-0000-0000-000000000000}"/>
          </ac:spMkLst>
        </pc:spChg>
        <pc:spChg chg="mod">
          <ac:chgData name="Eduard D." userId="2a81b5379d39ac80" providerId="LiveId" clId="{F57E8709-F739-4E68-88FF-201C0EF2596C}" dt="2026-06-30T14:33:55.839" v="9" actId="20577"/>
          <ac:spMkLst>
            <pc:docMk/>
            <pc:sldMk cId="0" sldId="257"/>
            <ac:spMk id="15" creationId="{00000000-0000-0000-0000-000000000000}"/>
          </ac:spMkLst>
        </pc:spChg>
        <pc:spChg chg="mod">
          <ac:chgData name="Eduard D." userId="2a81b5379d39ac80" providerId="LiveId" clId="{F57E8709-F739-4E68-88FF-201C0EF2596C}" dt="2026-06-30T14:35:03.870" v="21" actId="20577"/>
          <ac:spMkLst>
            <pc:docMk/>
            <pc:sldMk cId="0" sldId="257"/>
            <ac:spMk id="16" creationId="{00000000-0000-0000-0000-000000000000}"/>
          </ac:spMkLst>
        </pc:spChg>
        <pc:spChg chg="mod">
          <ac:chgData name="Eduard D." userId="2a81b5379d39ac80" providerId="LiveId" clId="{F57E8709-F739-4E68-88FF-201C0EF2596C}" dt="2026-06-30T14:32:42.424" v="7" actId="20577"/>
          <ac:spMkLst>
            <pc:docMk/>
            <pc:sldMk cId="0" sldId="257"/>
            <ac:spMk id="38" creationId="{00000000-0000-0000-0000-000000000000}"/>
          </ac:spMkLst>
        </pc:spChg>
      </pc:sldChg>
      <pc:sldChg chg="modSp mod">
        <pc:chgData name="Eduard D." userId="2a81b5379d39ac80" providerId="LiveId" clId="{F57E8709-F739-4E68-88FF-201C0EF2596C}" dt="2026-06-30T14:36:29.960" v="40" actId="123"/>
        <pc:sldMkLst>
          <pc:docMk/>
          <pc:sldMk cId="0" sldId="258"/>
        </pc:sldMkLst>
        <pc:spChg chg="mod">
          <ac:chgData name="Eduard D." userId="2a81b5379d39ac80" providerId="LiveId" clId="{F57E8709-F739-4E68-88FF-201C0EF2596C}" dt="2026-06-30T14:35:32.326" v="27" actId="20577"/>
          <ac:spMkLst>
            <pc:docMk/>
            <pc:sldMk cId="0" sldId="258"/>
            <ac:spMk id="4" creationId="{00000000-0000-0000-0000-000000000000}"/>
          </ac:spMkLst>
        </pc:spChg>
        <pc:spChg chg="mod">
          <ac:chgData name="Eduard D." userId="2a81b5379d39ac80" providerId="LiveId" clId="{F57E8709-F739-4E68-88FF-201C0EF2596C}" dt="2026-06-30T14:36:29.960" v="40" actId="123"/>
          <ac:spMkLst>
            <pc:docMk/>
            <pc:sldMk cId="0" sldId="258"/>
            <ac:spMk id="6" creationId="{00000000-0000-0000-0000-000000000000}"/>
          </ac:spMkLst>
        </pc:spChg>
        <pc:spChg chg="mod">
          <ac:chgData name="Eduard D." userId="2a81b5379d39ac80" providerId="LiveId" clId="{F57E8709-F739-4E68-88FF-201C0EF2596C}" dt="2026-06-30T14:36:25.350" v="39" actId="123"/>
          <ac:spMkLst>
            <pc:docMk/>
            <pc:sldMk cId="0" sldId="258"/>
            <ac:spMk id="8" creationId="{00000000-0000-0000-0000-000000000000}"/>
          </ac:spMkLst>
        </pc:spChg>
        <pc:spChg chg="mod">
          <ac:chgData name="Eduard D." userId="2a81b5379d39ac80" providerId="LiveId" clId="{F57E8709-F739-4E68-88FF-201C0EF2596C}" dt="2026-06-30T14:36:20.162" v="38" actId="123"/>
          <ac:spMkLst>
            <pc:docMk/>
            <pc:sldMk cId="0" sldId="258"/>
            <ac:spMk id="10" creationId="{00000000-0000-0000-0000-000000000000}"/>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60121884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8" Type="http://schemas.openxmlformats.org/officeDocument/2006/relationships/image" Target="../media/image6.png"/><Relationship Id="rId13" Type="http://schemas.openxmlformats.org/officeDocument/2006/relationships/image" Target="../media/image11.png"/><Relationship Id="rId18" Type="http://schemas.openxmlformats.org/officeDocument/2006/relationships/image" Target="../media/image16.png"/><Relationship Id="rId3" Type="http://schemas.openxmlformats.org/officeDocument/2006/relationships/image" Target="../media/image1.png"/><Relationship Id="rId7" Type="http://schemas.openxmlformats.org/officeDocument/2006/relationships/image" Target="../media/image5.png"/><Relationship Id="rId12" Type="http://schemas.openxmlformats.org/officeDocument/2006/relationships/image" Target="../media/image10.png"/><Relationship Id="rId17" Type="http://schemas.openxmlformats.org/officeDocument/2006/relationships/image" Target="../media/image15.png"/><Relationship Id="rId2" Type="http://schemas.openxmlformats.org/officeDocument/2006/relationships/notesSlide" Target="../notesSlides/notesSlide2.xml"/><Relationship Id="rId16" Type="http://schemas.openxmlformats.org/officeDocument/2006/relationships/image" Target="../media/image14.png"/><Relationship Id="rId1" Type="http://schemas.openxmlformats.org/officeDocument/2006/relationships/slideLayout" Target="../slideLayouts/slideLayout1.xml"/><Relationship Id="rId6" Type="http://schemas.openxmlformats.org/officeDocument/2006/relationships/image" Target="../media/image4.png"/><Relationship Id="rId11" Type="http://schemas.openxmlformats.org/officeDocument/2006/relationships/image" Target="../media/image9.png"/><Relationship Id="rId5" Type="http://schemas.openxmlformats.org/officeDocument/2006/relationships/image" Target="../media/image3.png"/><Relationship Id="rId15" Type="http://schemas.openxmlformats.org/officeDocument/2006/relationships/image" Target="../media/image13.png"/><Relationship Id="rId10" Type="http://schemas.openxmlformats.org/officeDocument/2006/relationships/image" Target="../media/image8.png"/><Relationship Id="rId4" Type="http://schemas.openxmlformats.org/officeDocument/2006/relationships/image" Target="../media/image2.png"/><Relationship Id="rId9" Type="http://schemas.openxmlformats.org/officeDocument/2006/relationships/image" Target="../media/image7.png"/><Relationship Id="rId14" Type="http://schemas.openxmlformats.org/officeDocument/2006/relationships/image" Target="../media/image12.png"/></Relationships>
</file>

<file path=ppt/slides/_rels/slide3.xml.rels><?xml version="1.0" encoding="UTF-8" standalone="yes"?>
<Relationships xmlns="http://schemas.openxmlformats.org/package/2006/relationships"><Relationship Id="rId8" Type="http://schemas.openxmlformats.org/officeDocument/2006/relationships/hyperlink" Target="https://researchbriefings.files.parliament.uk/documents/CBP-7547/CBP-7547.pdf" TargetMode="External"/><Relationship Id="rId13" Type="http://schemas.openxmlformats.org/officeDocument/2006/relationships/hyperlink" Target="https://doi.org/10.1186/s12913-023-10030-8" TargetMode="External"/><Relationship Id="rId18" Type="http://schemas.openxmlformats.org/officeDocument/2006/relationships/hyperlink" Target="https://www.nice.org.uk/guidance/cg113" TargetMode="External"/><Relationship Id="rId3" Type="http://schemas.openxmlformats.org/officeDocument/2006/relationships/hyperlink" Target="https://www.bma.org.uk/advice-and-support/nhs-delivery-and-workforce/pressures/mental-health-pressures-data-analysis" TargetMode="External"/><Relationship Id="rId21" Type="http://schemas.openxmlformats.org/officeDocument/2006/relationships/hyperlink" Target="https://www.medrxiv.org/content/10.1101/2025.10.10.25337746" TargetMode="External"/><Relationship Id="rId7" Type="http://schemas.openxmlformats.org/officeDocument/2006/relationships/hyperlink" Target="https://doi.org/10.1016/j.euroneuro.2005.04.006" TargetMode="External"/><Relationship Id="rId12" Type="http://schemas.openxmlformats.org/officeDocument/2006/relationships/hyperlink" Target="https://doi.org/10.1002/da.22530" TargetMode="External"/><Relationship Id="rId17" Type="http://schemas.openxmlformats.org/officeDocument/2006/relationships/hyperlink" Target="https://www.england.nhs.uk/long-read/implementation-guidance-2024-psychological-therapies-for-severe-mental-health-problems/" TargetMode="External"/><Relationship Id="rId2" Type="http://schemas.openxmlformats.org/officeDocument/2006/relationships/notesSlide" Target="../notesSlides/notesSlide3.xml"/><Relationship Id="rId16" Type="http://schemas.openxmlformats.org/officeDocument/2006/relationships/hyperlink" Target="https://www.england.nhs.uk/long-read/patient-and-carer-race-equality-framework/" TargetMode="External"/><Relationship Id="rId20" Type="http://schemas.openxmlformats.org/officeDocument/2006/relationships/hyperlink" Target="https://www.kingsfund.org.uk/insight-and-analysis/long-reads/mental-health-360-inequalities" TargetMode="External"/><Relationship Id="rId1" Type="http://schemas.openxmlformats.org/officeDocument/2006/relationships/slideLayout" Target="../slideLayouts/slideLayout1.xml"/><Relationship Id="rId6" Type="http://schemas.openxmlformats.org/officeDocument/2006/relationships/hyperlink" Target="https://doi.org/10.31887/DCNS.2020.22.1/wgaebel" TargetMode="External"/><Relationship Id="rId11" Type="http://schemas.openxmlformats.org/officeDocument/2006/relationships/hyperlink" Target="https://doi.org/10.1023/A:1016349624867" TargetMode="External"/><Relationship Id="rId5" Type="http://schemas.openxmlformats.org/officeDocument/2006/relationships/hyperlink" Target="https://www.citystgeorges.ac.uk/news-and-events/news/2025/july/mental-health-in-england-getting-worse" TargetMode="External"/><Relationship Id="rId15" Type="http://schemas.openxmlformats.org/officeDocument/2006/relationships/hyperlink" Target="https://www.england.nhs.uk/wp-content/uploads/2020/10/advancing-mental-health-equalities-strategy.pdf" TargetMode="External"/><Relationship Id="rId10" Type="http://schemas.openxmlformats.org/officeDocument/2006/relationships/hyperlink" Target="https://doi.org/10.1037/pro0000054" TargetMode="External"/><Relationship Id="rId19" Type="http://schemas.openxmlformats.org/officeDocument/2006/relationships/hyperlink" Target="https://www.ncbi.nlm.nih.gov/pmc/articles/PMC9975966/" TargetMode="External"/><Relationship Id="rId4" Type="http://schemas.openxmlformats.org/officeDocument/2006/relationships/hyperlink" Target="https://chmc-dubai.com/disorders/history-of-panic-attacks-developing-diagnosis/" TargetMode="External"/><Relationship Id="rId9" Type="http://schemas.openxmlformats.org/officeDocument/2006/relationships/hyperlink" Target="https://lordslibrary.parliament.uk/mental-health-conditions-prevalence-impacts-and-government-action/" TargetMode="External"/><Relationship Id="rId14" Type="http://schemas.openxmlformats.org/officeDocument/2006/relationships/hyperlink" Target="https://digital.nhs.uk/data-and-information/publications/statistical/mental-health-in-england" TargetMode="External"/><Relationship Id="rId22" Type="http://schemas.openxmlformats.org/officeDocument/2006/relationships/hyperlink" Target="https://doi.org/10.1002/wps.21172" TargetMode="Externa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1A2B4A"/>
        </a:solidFill>
        <a:effectLst/>
      </p:bgPr>
    </p:bg>
    <p:spTree>
      <p:nvGrpSpPr>
        <p:cNvPr id="1" name=""/>
        <p:cNvGrpSpPr/>
        <p:nvPr/>
      </p:nvGrpSpPr>
      <p:grpSpPr>
        <a:xfrm>
          <a:off x="0" y="0"/>
          <a:ext cx="0" cy="0"/>
          <a:chOff x="0" y="0"/>
          <a:chExt cx="0" cy="0"/>
        </a:xfrm>
      </p:grpSpPr>
      <p:sp>
        <p:nvSpPr>
          <p:cNvPr id="2" name="Shape 0"/>
          <p:cNvSpPr/>
          <p:nvPr/>
        </p:nvSpPr>
        <p:spPr>
          <a:xfrm>
            <a:off x="0" y="0"/>
            <a:ext cx="30275784" cy="4754880"/>
          </a:xfrm>
          <a:prstGeom prst="rect">
            <a:avLst/>
          </a:prstGeom>
          <a:solidFill>
            <a:srgbClr val="2E8B7A"/>
          </a:solidFill>
          <a:ln/>
        </p:spPr>
        <p:txBody>
          <a:bodyPr/>
          <a:lstStyle/>
          <a:p>
            <a:endParaRPr lang="en-GB"/>
          </a:p>
        </p:txBody>
      </p:sp>
      <p:sp>
        <p:nvSpPr>
          <p:cNvPr id="3" name="Shape 1"/>
          <p:cNvSpPr/>
          <p:nvPr/>
        </p:nvSpPr>
        <p:spPr>
          <a:xfrm>
            <a:off x="0" y="4754880"/>
            <a:ext cx="30275784" cy="109728"/>
          </a:xfrm>
          <a:prstGeom prst="rect">
            <a:avLst/>
          </a:prstGeom>
          <a:solidFill>
            <a:srgbClr val="FFFFFF"/>
          </a:solidFill>
          <a:ln/>
        </p:spPr>
        <p:txBody>
          <a:bodyPr/>
          <a:lstStyle/>
          <a:p>
            <a:endParaRPr lang="en-GB"/>
          </a:p>
        </p:txBody>
      </p:sp>
      <p:sp>
        <p:nvSpPr>
          <p:cNvPr id="4" name="Shape 2"/>
          <p:cNvSpPr/>
          <p:nvPr/>
        </p:nvSpPr>
        <p:spPr>
          <a:xfrm>
            <a:off x="411480" y="365760"/>
            <a:ext cx="3474720" cy="2011680"/>
          </a:xfrm>
          <a:prstGeom prst="roundRect">
            <a:avLst>
              <a:gd name="adj" fmla="val 6818"/>
            </a:avLst>
          </a:prstGeom>
          <a:solidFill>
            <a:srgbClr val="0F1B30"/>
          </a:solidFill>
          <a:ln/>
          <a:effectLst>
            <a:outerShdw blurRad="101600" dist="25400" dir="2700000" algn="bl" rotWithShape="0">
              <a:srgbClr val="000000">
                <a:alpha val="12000"/>
              </a:srgbClr>
            </a:outerShdw>
          </a:effectLst>
        </p:spPr>
        <p:txBody>
          <a:bodyPr/>
          <a:lstStyle/>
          <a:p>
            <a:endParaRPr lang="en-GB"/>
          </a:p>
        </p:txBody>
      </p:sp>
      <p:sp>
        <p:nvSpPr>
          <p:cNvPr id="5" name="Text 3"/>
          <p:cNvSpPr/>
          <p:nvPr/>
        </p:nvSpPr>
        <p:spPr>
          <a:xfrm>
            <a:off x="411480" y="365760"/>
            <a:ext cx="3474720" cy="2011680"/>
          </a:xfrm>
          <a:prstGeom prst="rect">
            <a:avLst/>
          </a:prstGeom>
          <a:noFill/>
          <a:ln/>
        </p:spPr>
        <p:txBody>
          <a:bodyPr wrap="square" rtlCol="0" anchor="ctr"/>
          <a:lstStyle/>
          <a:p>
            <a:pPr marL="0" indent="0" algn="ctr">
              <a:buNone/>
            </a:pPr>
            <a:r>
              <a:rPr lang="en-US" sz="4000" b="1" dirty="0">
                <a:solidFill>
                  <a:srgbClr val="FFFFFF"/>
                </a:solidFill>
                <a:latin typeface="Cambria" pitchFamily="34" charset="0"/>
                <a:ea typeface="Cambria" pitchFamily="34" charset="-122"/>
                <a:cs typeface="Cambria" pitchFamily="34" charset="-120"/>
              </a:rPr>
              <a:t>ICD-11</a:t>
            </a:r>
            <a:endParaRPr lang="en-US" sz="4000" dirty="0"/>
          </a:p>
          <a:p>
            <a:pPr marL="0" indent="0" algn="ctr">
              <a:buNone/>
            </a:pPr>
            <a:r>
              <a:rPr lang="en-US" sz="4000" b="1" dirty="0">
                <a:solidFill>
                  <a:srgbClr val="FFFFFF"/>
                </a:solidFill>
                <a:latin typeface="Cambria" pitchFamily="34" charset="0"/>
                <a:ea typeface="Cambria" pitchFamily="34" charset="-122"/>
                <a:cs typeface="Cambria" pitchFamily="34" charset="-120"/>
              </a:rPr>
              <a:t>6B01</a:t>
            </a:r>
            <a:endParaRPr lang="en-US" sz="4000" dirty="0"/>
          </a:p>
        </p:txBody>
      </p:sp>
      <p:sp>
        <p:nvSpPr>
          <p:cNvPr id="6" name="Text 4"/>
          <p:cNvSpPr/>
          <p:nvPr/>
        </p:nvSpPr>
        <p:spPr>
          <a:xfrm>
            <a:off x="411480" y="2423160"/>
            <a:ext cx="3474720" cy="457200"/>
          </a:xfrm>
          <a:prstGeom prst="rect">
            <a:avLst/>
          </a:prstGeom>
          <a:noFill/>
          <a:ln/>
        </p:spPr>
        <p:txBody>
          <a:bodyPr wrap="square" rtlCol="0" anchor="ctr"/>
          <a:lstStyle/>
          <a:p>
            <a:pPr marL="0" indent="0" algn="ctr">
              <a:buNone/>
            </a:pPr>
            <a:r>
              <a:rPr lang="en-US" sz="1600" i="1" dirty="0">
                <a:solidFill>
                  <a:srgbClr val="FFFFFF"/>
                </a:solidFill>
                <a:latin typeface="Calibri" pitchFamily="34" charset="0"/>
                <a:ea typeface="Calibri" pitchFamily="34" charset="-122"/>
                <a:cs typeface="Calibri" pitchFamily="34" charset="-120"/>
              </a:rPr>
              <a:t>WHO (2022)</a:t>
            </a:r>
            <a:endParaRPr lang="en-US" sz="1600" dirty="0"/>
          </a:p>
        </p:txBody>
      </p:sp>
      <p:pic>
        <p:nvPicPr>
          <p:cNvPr id="7" name="Image 0" descr="preencoded.png"/>
          <p:cNvPicPr>
            <a:picLocks noChangeAspect="1"/>
          </p:cNvPicPr>
          <p:nvPr/>
        </p:nvPicPr>
        <p:blipFill>
          <a:blip r:embed="rId3"/>
          <a:stretch>
            <a:fillRect/>
          </a:stretch>
        </p:blipFill>
        <p:spPr>
          <a:xfrm>
            <a:off x="1737360" y="3017520"/>
            <a:ext cx="822960" cy="822960"/>
          </a:xfrm>
          <a:prstGeom prst="rect">
            <a:avLst/>
          </a:prstGeom>
        </p:spPr>
      </p:pic>
      <p:sp>
        <p:nvSpPr>
          <p:cNvPr id="8" name="Text 5"/>
          <p:cNvSpPr/>
          <p:nvPr/>
        </p:nvSpPr>
        <p:spPr>
          <a:xfrm>
            <a:off x="4572000" y="457200"/>
            <a:ext cx="25292304" cy="1280160"/>
          </a:xfrm>
          <a:prstGeom prst="rect">
            <a:avLst/>
          </a:prstGeom>
          <a:noFill/>
          <a:ln/>
        </p:spPr>
        <p:txBody>
          <a:bodyPr wrap="square" rtlCol="0" anchor="b"/>
          <a:lstStyle/>
          <a:p>
            <a:pPr marL="0" indent="0">
              <a:buNone/>
            </a:pPr>
            <a:r>
              <a:rPr lang="en-US" sz="3200" dirty="0">
                <a:solidFill>
                  <a:srgbClr val="FFFFFF"/>
                </a:solidFill>
                <a:latin typeface="Cambria" pitchFamily="34" charset="0"/>
                <a:ea typeface="Cambria" pitchFamily="34" charset="-122"/>
                <a:cs typeface="Cambria" pitchFamily="34" charset="-120"/>
              </a:rPr>
              <a:t>Anxiety and Fear-Related Disorders:</a:t>
            </a:r>
            <a:endParaRPr lang="en-US" sz="3200" dirty="0"/>
          </a:p>
        </p:txBody>
      </p:sp>
      <p:sp>
        <p:nvSpPr>
          <p:cNvPr id="9" name="Text 6"/>
          <p:cNvSpPr/>
          <p:nvPr/>
        </p:nvSpPr>
        <p:spPr>
          <a:xfrm>
            <a:off x="4572000" y="1737360"/>
            <a:ext cx="25292304" cy="2103120"/>
          </a:xfrm>
          <a:prstGeom prst="rect">
            <a:avLst/>
          </a:prstGeom>
          <a:noFill/>
          <a:ln/>
        </p:spPr>
        <p:txBody>
          <a:bodyPr wrap="square" rtlCol="0" anchor="t"/>
          <a:lstStyle/>
          <a:p>
            <a:pPr marL="0" indent="0">
              <a:buNone/>
            </a:pPr>
            <a:r>
              <a:rPr lang="en-US" sz="7600" b="1" dirty="0">
                <a:solidFill>
                  <a:srgbClr val="FFFFFF"/>
                </a:solidFill>
                <a:latin typeface="Cambria" pitchFamily="34" charset="0"/>
                <a:ea typeface="Cambria" pitchFamily="34" charset="-122"/>
                <a:cs typeface="Cambria" pitchFamily="34" charset="-120"/>
              </a:rPr>
              <a:t>Panic Disorder</a:t>
            </a:r>
            <a:endParaRPr lang="en-US" sz="7600" dirty="0"/>
          </a:p>
        </p:txBody>
      </p:sp>
      <p:sp>
        <p:nvSpPr>
          <p:cNvPr id="10" name="Shape 7"/>
          <p:cNvSpPr/>
          <p:nvPr/>
        </p:nvSpPr>
        <p:spPr>
          <a:xfrm>
            <a:off x="22091904" y="365760"/>
            <a:ext cx="7772400" cy="1005840"/>
          </a:xfrm>
          <a:prstGeom prst="roundRect">
            <a:avLst>
              <a:gd name="adj" fmla="val 10909"/>
            </a:avLst>
          </a:prstGeom>
          <a:solidFill>
            <a:srgbClr val="0F1B30"/>
          </a:solidFill>
          <a:ln/>
          <a:effectLst>
            <a:outerShdw blurRad="101600" dist="25400" dir="2700000" algn="bl" rotWithShape="0">
              <a:srgbClr val="000000">
                <a:alpha val="12000"/>
              </a:srgbClr>
            </a:outerShdw>
          </a:effectLst>
        </p:spPr>
        <p:txBody>
          <a:bodyPr/>
          <a:lstStyle/>
          <a:p>
            <a:endParaRPr lang="en-GB"/>
          </a:p>
        </p:txBody>
      </p:sp>
      <p:sp>
        <p:nvSpPr>
          <p:cNvPr id="11" name="Text 8"/>
          <p:cNvSpPr/>
          <p:nvPr/>
        </p:nvSpPr>
        <p:spPr>
          <a:xfrm>
            <a:off x="22091904" y="365760"/>
            <a:ext cx="7772400" cy="1005840"/>
          </a:xfrm>
          <a:prstGeom prst="rect">
            <a:avLst/>
          </a:prstGeom>
          <a:noFill/>
          <a:ln/>
        </p:spPr>
        <p:txBody>
          <a:bodyPr wrap="square" rtlCol="0" anchor="ctr"/>
          <a:lstStyle/>
          <a:p>
            <a:pPr marL="0" indent="0" algn="ctr">
              <a:buNone/>
            </a:pPr>
            <a:r>
              <a:rPr lang="en-US" sz="1700" b="1" dirty="0">
                <a:solidFill>
                  <a:srgbClr val="3AADA0"/>
                </a:solidFill>
                <a:latin typeface="Calibri" pitchFamily="34" charset="0"/>
                <a:ea typeface="Calibri" pitchFamily="34" charset="-122"/>
                <a:cs typeface="Calibri" pitchFamily="34" charset="-120"/>
              </a:rPr>
              <a:t>BMHP6029 — Psychological Classifications and Provisions</a:t>
            </a:r>
            <a:endParaRPr lang="en-US" sz="1700" dirty="0"/>
          </a:p>
        </p:txBody>
      </p:sp>
      <p:sp>
        <p:nvSpPr>
          <p:cNvPr id="12" name="Text 9"/>
          <p:cNvSpPr/>
          <p:nvPr/>
        </p:nvSpPr>
        <p:spPr>
          <a:xfrm>
            <a:off x="4572000" y="3977640"/>
            <a:ext cx="24880824" cy="822960"/>
          </a:xfrm>
          <a:prstGeom prst="rect">
            <a:avLst/>
          </a:prstGeom>
          <a:noFill/>
          <a:ln/>
        </p:spPr>
        <p:txBody>
          <a:bodyPr wrap="square" rtlCol="0" anchor="ctr"/>
          <a:lstStyle/>
          <a:p>
            <a:pPr marL="0" indent="0">
              <a:buNone/>
            </a:pPr>
            <a:r>
              <a:rPr lang="en-US" sz="1900" i="1" dirty="0">
                <a:solidFill>
                  <a:srgbClr val="3AADA0"/>
                </a:solidFill>
                <a:latin typeface="Calibri" pitchFamily="34" charset="0"/>
                <a:ea typeface="Calibri" pitchFamily="34" charset="-122"/>
                <a:cs typeface="Calibri" pitchFamily="34" charset="-120"/>
              </a:rPr>
              <a:t>A Critical Examination of Historical and Contemporary Classification, Treatment and Provision within UK Health and Social Care</a:t>
            </a:r>
            <a:endParaRPr lang="en-US" sz="1900" dirty="0"/>
          </a:p>
        </p:txBody>
      </p:sp>
      <p:sp>
        <p:nvSpPr>
          <p:cNvPr id="13" name="Shape 10"/>
          <p:cNvSpPr/>
          <p:nvPr/>
        </p:nvSpPr>
        <p:spPr>
          <a:xfrm>
            <a:off x="411194" y="5102352"/>
            <a:ext cx="29452824" cy="3474720"/>
          </a:xfrm>
          <a:prstGeom prst="roundRect">
            <a:avLst>
              <a:gd name="adj" fmla="val 4737"/>
            </a:avLst>
          </a:prstGeom>
          <a:solidFill>
            <a:srgbClr val="243659"/>
          </a:solidFill>
          <a:ln/>
          <a:effectLst>
            <a:outerShdw blurRad="101600" dist="25400" dir="2700000" algn="bl" rotWithShape="0">
              <a:srgbClr val="000000">
                <a:alpha val="12000"/>
              </a:srgbClr>
            </a:outerShdw>
          </a:effectLst>
        </p:spPr>
        <p:txBody>
          <a:bodyPr/>
          <a:lstStyle/>
          <a:p>
            <a:endParaRPr lang="en-GB" dirty="0"/>
          </a:p>
        </p:txBody>
      </p:sp>
      <p:grpSp>
        <p:nvGrpSpPr>
          <p:cNvPr id="35" name="Group 34">
            <a:extLst>
              <a:ext uri="{FF2B5EF4-FFF2-40B4-BE49-F238E27FC236}">
                <a16:creationId xmlns:a16="http://schemas.microsoft.com/office/drawing/2014/main" id="{AD735B06-CCB8-A301-FD97-286847B67473}"/>
              </a:ext>
            </a:extLst>
          </p:cNvPr>
          <p:cNvGrpSpPr/>
          <p:nvPr/>
        </p:nvGrpSpPr>
        <p:grpSpPr>
          <a:xfrm>
            <a:off x="685800" y="5394960"/>
            <a:ext cx="7171182" cy="2834640"/>
            <a:chOff x="685800" y="5394960"/>
            <a:chExt cx="7171182" cy="2834640"/>
          </a:xfrm>
        </p:grpSpPr>
        <p:sp>
          <p:nvSpPr>
            <p:cNvPr id="14" name="Text 11"/>
            <p:cNvSpPr/>
            <p:nvPr/>
          </p:nvSpPr>
          <p:spPr>
            <a:xfrm>
              <a:off x="685800" y="5394960"/>
              <a:ext cx="7171182" cy="640080"/>
            </a:xfrm>
            <a:prstGeom prst="rect">
              <a:avLst/>
            </a:prstGeom>
            <a:noFill/>
            <a:ln/>
          </p:spPr>
          <p:txBody>
            <a:bodyPr wrap="square" rtlCol="0" anchor="ctr"/>
            <a:lstStyle/>
            <a:p>
              <a:pPr marL="0" indent="0">
                <a:buNone/>
              </a:pPr>
              <a:r>
                <a:rPr lang="en-US" sz="1600" b="1" dirty="0">
                  <a:solidFill>
                    <a:srgbClr val="3AADA0"/>
                  </a:solidFill>
                  <a:latin typeface="Calibri" pitchFamily="34" charset="0"/>
                  <a:ea typeface="Calibri" pitchFamily="34" charset="-122"/>
                  <a:cs typeface="Calibri" pitchFamily="34" charset="-120"/>
                </a:rPr>
                <a:t>Module</a:t>
              </a:r>
              <a:endParaRPr lang="en-US" sz="1600" dirty="0"/>
            </a:p>
          </p:txBody>
        </p:sp>
        <p:sp>
          <p:nvSpPr>
            <p:cNvPr id="15" name="Shape 12"/>
            <p:cNvSpPr/>
            <p:nvPr/>
          </p:nvSpPr>
          <p:spPr>
            <a:xfrm>
              <a:off x="685800" y="6035040"/>
              <a:ext cx="6988302" cy="0"/>
            </a:xfrm>
            <a:prstGeom prst="line">
              <a:avLst/>
            </a:prstGeom>
            <a:noFill/>
            <a:ln w="12700">
              <a:solidFill>
                <a:srgbClr val="2E8B7A"/>
              </a:solidFill>
              <a:prstDash val="solid"/>
            </a:ln>
          </p:spPr>
          <p:txBody>
            <a:bodyPr/>
            <a:lstStyle/>
            <a:p>
              <a:endParaRPr lang="en-GB"/>
            </a:p>
          </p:txBody>
        </p:sp>
        <p:sp>
          <p:nvSpPr>
            <p:cNvPr id="16" name="Text 13"/>
            <p:cNvSpPr/>
            <p:nvPr/>
          </p:nvSpPr>
          <p:spPr>
            <a:xfrm>
              <a:off x="685800" y="6126480"/>
              <a:ext cx="7171182" cy="2103120"/>
            </a:xfrm>
            <a:prstGeom prst="rect">
              <a:avLst/>
            </a:prstGeom>
            <a:noFill/>
            <a:ln/>
          </p:spPr>
          <p:txBody>
            <a:bodyPr wrap="square" rtlCol="0" anchor="ctr"/>
            <a:lstStyle/>
            <a:p>
              <a:pPr marL="0" indent="0">
                <a:buNone/>
              </a:pPr>
              <a:r>
                <a:rPr lang="en-US" sz="2400" dirty="0">
                  <a:solidFill>
                    <a:srgbClr val="FFFFFF"/>
                  </a:solidFill>
                  <a:latin typeface="Calibri" pitchFamily="34" charset="0"/>
                  <a:ea typeface="Calibri" pitchFamily="34" charset="-122"/>
                  <a:cs typeface="Calibri" pitchFamily="34" charset="-120"/>
                </a:rPr>
                <a:t>Psychological Classifications and Provisions (BMHP6029)</a:t>
              </a:r>
              <a:endParaRPr lang="en-US" sz="2400" dirty="0"/>
            </a:p>
          </p:txBody>
        </p:sp>
      </p:grpSp>
      <p:grpSp>
        <p:nvGrpSpPr>
          <p:cNvPr id="33" name="Group 32">
            <a:extLst>
              <a:ext uri="{FF2B5EF4-FFF2-40B4-BE49-F238E27FC236}">
                <a16:creationId xmlns:a16="http://schemas.microsoft.com/office/drawing/2014/main" id="{F7C65F7C-4C04-48CE-72BF-EA8A9E04B5D0}"/>
              </a:ext>
            </a:extLst>
          </p:cNvPr>
          <p:cNvGrpSpPr/>
          <p:nvPr/>
        </p:nvGrpSpPr>
        <p:grpSpPr>
          <a:xfrm>
            <a:off x="11552016" y="5394960"/>
            <a:ext cx="7171182" cy="2834640"/>
            <a:chOff x="8113014" y="5394960"/>
            <a:chExt cx="7171182" cy="2834640"/>
          </a:xfrm>
        </p:grpSpPr>
        <p:sp>
          <p:nvSpPr>
            <p:cNvPr id="17" name="Text 14"/>
            <p:cNvSpPr/>
            <p:nvPr/>
          </p:nvSpPr>
          <p:spPr>
            <a:xfrm>
              <a:off x="8113014" y="5394960"/>
              <a:ext cx="7171182" cy="640080"/>
            </a:xfrm>
            <a:prstGeom prst="rect">
              <a:avLst/>
            </a:prstGeom>
            <a:noFill/>
            <a:ln/>
          </p:spPr>
          <p:txBody>
            <a:bodyPr wrap="square" rtlCol="0" anchor="ctr"/>
            <a:lstStyle/>
            <a:p>
              <a:pPr marL="0" indent="0">
                <a:buNone/>
              </a:pPr>
              <a:r>
                <a:rPr lang="en-US" sz="1600" b="1" dirty="0">
                  <a:solidFill>
                    <a:srgbClr val="3AADA0"/>
                  </a:solidFill>
                  <a:latin typeface="Calibri" pitchFamily="34" charset="0"/>
                  <a:ea typeface="Calibri" pitchFamily="34" charset="-122"/>
                  <a:cs typeface="Calibri" pitchFamily="34" charset="-120"/>
                </a:rPr>
                <a:t>Assessment</a:t>
              </a:r>
              <a:endParaRPr lang="en-US" sz="1600" dirty="0"/>
            </a:p>
          </p:txBody>
        </p:sp>
        <p:sp>
          <p:nvSpPr>
            <p:cNvPr id="18" name="Shape 15"/>
            <p:cNvSpPr/>
            <p:nvPr/>
          </p:nvSpPr>
          <p:spPr>
            <a:xfrm>
              <a:off x="8113014" y="6035040"/>
              <a:ext cx="6988302" cy="0"/>
            </a:xfrm>
            <a:prstGeom prst="line">
              <a:avLst/>
            </a:prstGeom>
            <a:noFill/>
            <a:ln w="12700">
              <a:solidFill>
                <a:srgbClr val="2E8B7A"/>
              </a:solidFill>
              <a:prstDash val="solid"/>
            </a:ln>
          </p:spPr>
          <p:txBody>
            <a:bodyPr/>
            <a:lstStyle/>
            <a:p>
              <a:endParaRPr lang="en-GB"/>
            </a:p>
          </p:txBody>
        </p:sp>
        <p:sp>
          <p:nvSpPr>
            <p:cNvPr id="19" name="Text 16"/>
            <p:cNvSpPr/>
            <p:nvPr/>
          </p:nvSpPr>
          <p:spPr>
            <a:xfrm>
              <a:off x="8113014" y="6126480"/>
              <a:ext cx="7171182" cy="2103120"/>
            </a:xfrm>
            <a:prstGeom prst="rect">
              <a:avLst/>
            </a:prstGeom>
            <a:noFill/>
            <a:ln/>
          </p:spPr>
          <p:txBody>
            <a:bodyPr wrap="square" rtlCol="0" anchor="ctr"/>
            <a:lstStyle/>
            <a:p>
              <a:pPr marL="0" indent="0">
                <a:buNone/>
              </a:pPr>
              <a:r>
                <a:rPr lang="en-US" sz="2400" dirty="0">
                  <a:solidFill>
                    <a:srgbClr val="FFFFFF"/>
                  </a:solidFill>
                  <a:latin typeface="Calibri" pitchFamily="34" charset="0"/>
                  <a:ea typeface="Calibri" pitchFamily="34" charset="-122"/>
                  <a:cs typeface="Calibri" pitchFamily="34" charset="-120"/>
                </a:rPr>
                <a:t>Individual Presentation: Academic Poster</a:t>
              </a:r>
              <a:endParaRPr lang="en-US" sz="2400" dirty="0"/>
            </a:p>
          </p:txBody>
        </p:sp>
      </p:grpSp>
      <p:grpSp>
        <p:nvGrpSpPr>
          <p:cNvPr id="34" name="Group 33">
            <a:extLst>
              <a:ext uri="{FF2B5EF4-FFF2-40B4-BE49-F238E27FC236}">
                <a16:creationId xmlns:a16="http://schemas.microsoft.com/office/drawing/2014/main" id="{7EF17E3B-EAE6-9C72-618A-A0AE3B8646D3}"/>
              </a:ext>
            </a:extLst>
          </p:cNvPr>
          <p:cNvGrpSpPr/>
          <p:nvPr/>
        </p:nvGrpSpPr>
        <p:grpSpPr>
          <a:xfrm>
            <a:off x="22418232" y="5391150"/>
            <a:ext cx="7171182" cy="2834640"/>
            <a:chOff x="22674834" y="5391150"/>
            <a:chExt cx="7171182" cy="2834640"/>
          </a:xfrm>
        </p:grpSpPr>
        <p:sp>
          <p:nvSpPr>
            <p:cNvPr id="20" name="Text 17"/>
            <p:cNvSpPr/>
            <p:nvPr/>
          </p:nvSpPr>
          <p:spPr>
            <a:xfrm>
              <a:off x="22674834" y="5391150"/>
              <a:ext cx="7171182" cy="640080"/>
            </a:xfrm>
            <a:prstGeom prst="rect">
              <a:avLst/>
            </a:prstGeom>
            <a:noFill/>
            <a:ln/>
          </p:spPr>
          <p:txBody>
            <a:bodyPr wrap="square" rtlCol="0" anchor="ctr"/>
            <a:lstStyle/>
            <a:p>
              <a:pPr marL="0" indent="0">
                <a:buNone/>
              </a:pPr>
              <a:r>
                <a:rPr lang="en-US" sz="1600" b="1" dirty="0">
                  <a:solidFill>
                    <a:srgbClr val="3AADA0"/>
                  </a:solidFill>
                  <a:latin typeface="Calibri" pitchFamily="34" charset="0"/>
                  <a:ea typeface="Calibri" pitchFamily="34" charset="-122"/>
                  <a:cs typeface="Calibri" pitchFamily="34" charset="-120"/>
                </a:rPr>
                <a:t>Institution</a:t>
              </a:r>
              <a:endParaRPr lang="en-US" sz="1600" dirty="0"/>
            </a:p>
          </p:txBody>
        </p:sp>
        <p:sp>
          <p:nvSpPr>
            <p:cNvPr id="21" name="Shape 18"/>
            <p:cNvSpPr/>
            <p:nvPr/>
          </p:nvSpPr>
          <p:spPr>
            <a:xfrm>
              <a:off x="22766274" y="6035040"/>
              <a:ext cx="6988302" cy="0"/>
            </a:xfrm>
            <a:prstGeom prst="line">
              <a:avLst/>
            </a:prstGeom>
            <a:noFill/>
            <a:ln w="12700">
              <a:solidFill>
                <a:srgbClr val="2E8B7A"/>
              </a:solidFill>
              <a:prstDash val="solid"/>
            </a:ln>
          </p:spPr>
          <p:txBody>
            <a:bodyPr/>
            <a:lstStyle/>
            <a:p>
              <a:endParaRPr lang="en-GB"/>
            </a:p>
          </p:txBody>
        </p:sp>
        <p:sp>
          <p:nvSpPr>
            <p:cNvPr id="22" name="Text 19"/>
            <p:cNvSpPr/>
            <p:nvPr/>
          </p:nvSpPr>
          <p:spPr>
            <a:xfrm>
              <a:off x="22674834" y="6122670"/>
              <a:ext cx="7171182" cy="2103120"/>
            </a:xfrm>
            <a:prstGeom prst="rect">
              <a:avLst/>
            </a:prstGeom>
            <a:noFill/>
            <a:ln/>
          </p:spPr>
          <p:txBody>
            <a:bodyPr wrap="square" rtlCol="0" anchor="ctr"/>
            <a:lstStyle/>
            <a:p>
              <a:pPr marL="0" indent="0">
                <a:buNone/>
              </a:pPr>
              <a:r>
                <a:rPr lang="en-US" sz="2400" dirty="0">
                  <a:solidFill>
                    <a:srgbClr val="FFFFFF"/>
                  </a:solidFill>
                  <a:latin typeface="Calibri" pitchFamily="34" charset="0"/>
                  <a:ea typeface="Calibri" pitchFamily="34" charset="-122"/>
                  <a:cs typeface="Calibri" pitchFamily="34" charset="-120"/>
                </a:rPr>
                <a:t>University of Wales Trinity Saint David (UWTSD)</a:t>
              </a:r>
              <a:endParaRPr lang="en-US" sz="2400" dirty="0"/>
            </a:p>
          </p:txBody>
        </p:sp>
      </p:grpSp>
      <p:grpSp>
        <p:nvGrpSpPr>
          <p:cNvPr id="24" name="Group 23">
            <a:extLst>
              <a:ext uri="{FF2B5EF4-FFF2-40B4-BE49-F238E27FC236}">
                <a16:creationId xmlns:a16="http://schemas.microsoft.com/office/drawing/2014/main" id="{34D7A40B-542F-7B9B-69B1-2FCB1431447C}"/>
              </a:ext>
            </a:extLst>
          </p:cNvPr>
          <p:cNvGrpSpPr/>
          <p:nvPr/>
        </p:nvGrpSpPr>
        <p:grpSpPr>
          <a:xfrm>
            <a:off x="5965889" y="15546896"/>
            <a:ext cx="18343435" cy="1086612"/>
            <a:chOff x="5965889" y="10269220"/>
            <a:chExt cx="18343435" cy="1086612"/>
          </a:xfrm>
        </p:grpSpPr>
        <p:sp>
          <p:nvSpPr>
            <p:cNvPr id="26" name="Shape 23"/>
            <p:cNvSpPr/>
            <p:nvPr/>
          </p:nvSpPr>
          <p:spPr>
            <a:xfrm>
              <a:off x="5965889" y="10269220"/>
              <a:ext cx="5943600" cy="1005840"/>
            </a:xfrm>
            <a:prstGeom prst="roundRect">
              <a:avLst>
                <a:gd name="adj" fmla="val 9091"/>
              </a:avLst>
            </a:prstGeom>
            <a:solidFill>
              <a:srgbClr val="0F1B30"/>
            </a:solidFill>
            <a:ln/>
            <a:effectLst>
              <a:outerShdw blurRad="101600" dist="25400" dir="2700000" algn="bl" rotWithShape="0">
                <a:srgbClr val="000000">
                  <a:alpha val="12000"/>
                </a:srgbClr>
              </a:outerShdw>
            </a:effectLst>
          </p:spPr>
          <p:txBody>
            <a:bodyPr/>
            <a:lstStyle/>
            <a:p>
              <a:endParaRPr lang="en-GB" dirty="0"/>
            </a:p>
          </p:txBody>
        </p:sp>
        <p:sp>
          <p:nvSpPr>
            <p:cNvPr id="27" name="Text 24"/>
            <p:cNvSpPr/>
            <p:nvPr/>
          </p:nvSpPr>
          <p:spPr>
            <a:xfrm>
              <a:off x="5966460" y="10322814"/>
              <a:ext cx="5943600" cy="1005840"/>
            </a:xfrm>
            <a:prstGeom prst="rect">
              <a:avLst/>
            </a:prstGeom>
            <a:noFill/>
            <a:ln/>
          </p:spPr>
          <p:txBody>
            <a:bodyPr wrap="square" rtlCol="0" anchor="ctr"/>
            <a:lstStyle/>
            <a:p>
              <a:pPr marL="0" indent="0" algn="ctr">
                <a:buNone/>
              </a:pPr>
              <a:r>
                <a:rPr lang="en-US" sz="3200" i="1" dirty="0">
                  <a:solidFill>
                    <a:srgbClr val="FFFFFF"/>
                  </a:solidFill>
                  <a:latin typeface="Calibri" pitchFamily="34" charset="0"/>
                  <a:ea typeface="Calibri" pitchFamily="34" charset="-122"/>
                  <a:cs typeface="Calibri" pitchFamily="34" charset="-120"/>
                </a:rPr>
                <a:t>GABRIELA DINU</a:t>
              </a:r>
              <a:endParaRPr lang="en-US" sz="3200" dirty="0"/>
            </a:p>
          </p:txBody>
        </p:sp>
        <p:sp>
          <p:nvSpPr>
            <p:cNvPr id="28" name="Shape 25"/>
            <p:cNvSpPr/>
            <p:nvPr/>
          </p:nvSpPr>
          <p:spPr>
            <a:xfrm>
              <a:off x="12166092" y="10349992"/>
              <a:ext cx="5943600" cy="1005840"/>
            </a:xfrm>
            <a:prstGeom prst="roundRect">
              <a:avLst>
                <a:gd name="adj" fmla="val 9091"/>
              </a:avLst>
            </a:prstGeom>
            <a:solidFill>
              <a:srgbClr val="0F1B30"/>
            </a:solidFill>
            <a:ln/>
            <a:effectLst>
              <a:outerShdw blurRad="101600" dist="25400" dir="2700000" algn="bl" rotWithShape="0">
                <a:srgbClr val="000000">
                  <a:alpha val="12000"/>
                </a:srgbClr>
              </a:outerShdw>
            </a:effectLst>
          </p:spPr>
          <p:txBody>
            <a:bodyPr/>
            <a:lstStyle/>
            <a:p>
              <a:endParaRPr lang="en-GB"/>
            </a:p>
          </p:txBody>
        </p:sp>
        <p:sp>
          <p:nvSpPr>
            <p:cNvPr id="29" name="Text 26"/>
            <p:cNvSpPr/>
            <p:nvPr/>
          </p:nvSpPr>
          <p:spPr>
            <a:xfrm>
              <a:off x="12165521" y="10333228"/>
              <a:ext cx="5943600" cy="1005840"/>
            </a:xfrm>
            <a:prstGeom prst="rect">
              <a:avLst/>
            </a:prstGeom>
            <a:noFill/>
            <a:ln/>
          </p:spPr>
          <p:txBody>
            <a:bodyPr wrap="square" rtlCol="0" anchor="ctr"/>
            <a:lstStyle/>
            <a:p>
              <a:pPr marL="0" indent="0" algn="ctr">
                <a:buNone/>
              </a:pPr>
              <a:r>
                <a:rPr lang="en-US" sz="3200" i="1" dirty="0">
                  <a:solidFill>
                    <a:srgbClr val="FFFFFF"/>
                  </a:solidFill>
                  <a:latin typeface="Calibri" pitchFamily="34" charset="0"/>
                  <a:ea typeface="Calibri" pitchFamily="34" charset="-122"/>
                  <a:cs typeface="Calibri" pitchFamily="34" charset="-120"/>
                </a:rPr>
                <a:t>2329564</a:t>
              </a:r>
              <a:endParaRPr lang="en-US" sz="3200" dirty="0"/>
            </a:p>
          </p:txBody>
        </p:sp>
        <p:sp>
          <p:nvSpPr>
            <p:cNvPr id="30" name="Shape 27"/>
            <p:cNvSpPr/>
            <p:nvPr/>
          </p:nvSpPr>
          <p:spPr>
            <a:xfrm>
              <a:off x="18365724" y="10322814"/>
              <a:ext cx="5943600" cy="1005840"/>
            </a:xfrm>
            <a:prstGeom prst="roundRect">
              <a:avLst>
                <a:gd name="adj" fmla="val 9091"/>
              </a:avLst>
            </a:prstGeom>
            <a:solidFill>
              <a:srgbClr val="0F1B30"/>
            </a:solidFill>
            <a:ln/>
            <a:effectLst>
              <a:outerShdw blurRad="101600" dist="25400" dir="2700000" algn="bl" rotWithShape="0">
                <a:srgbClr val="000000">
                  <a:alpha val="12000"/>
                </a:srgbClr>
              </a:outerShdw>
            </a:effectLst>
          </p:spPr>
          <p:txBody>
            <a:bodyPr/>
            <a:lstStyle/>
            <a:p>
              <a:endParaRPr lang="en-GB"/>
            </a:p>
          </p:txBody>
        </p:sp>
        <p:sp>
          <p:nvSpPr>
            <p:cNvPr id="31" name="Text 28"/>
            <p:cNvSpPr/>
            <p:nvPr/>
          </p:nvSpPr>
          <p:spPr>
            <a:xfrm>
              <a:off x="18365724" y="10291572"/>
              <a:ext cx="5943600" cy="1005840"/>
            </a:xfrm>
            <a:prstGeom prst="rect">
              <a:avLst/>
            </a:prstGeom>
            <a:noFill/>
            <a:ln/>
          </p:spPr>
          <p:txBody>
            <a:bodyPr wrap="square" rtlCol="0" anchor="ctr"/>
            <a:lstStyle/>
            <a:p>
              <a:pPr marL="0" indent="0" algn="ctr">
                <a:buNone/>
              </a:pPr>
              <a:r>
                <a:rPr lang="en-US" sz="3200" i="1" dirty="0">
                  <a:solidFill>
                    <a:srgbClr val="FFFFFF"/>
                  </a:solidFill>
                  <a:latin typeface="Calibri" pitchFamily="34" charset="0"/>
                  <a:ea typeface="Calibri" pitchFamily="34" charset="-122"/>
                  <a:cs typeface="Calibri" pitchFamily="34" charset="-120"/>
                </a:rPr>
                <a:t>KENNEDY OBOHWEMU</a:t>
              </a:r>
              <a:endParaRPr lang="en-US" sz="3200" dirty="0"/>
            </a:p>
          </p:txBody>
        </p:sp>
      </p:grpSp>
      <p:sp>
        <p:nvSpPr>
          <p:cNvPr id="32" name="Text 29"/>
          <p:cNvSpPr/>
          <p:nvPr/>
        </p:nvSpPr>
        <p:spPr>
          <a:xfrm>
            <a:off x="411480" y="20564856"/>
            <a:ext cx="29452824" cy="640080"/>
          </a:xfrm>
          <a:prstGeom prst="rect">
            <a:avLst/>
          </a:prstGeom>
          <a:noFill/>
          <a:ln/>
        </p:spPr>
        <p:txBody>
          <a:bodyPr wrap="square" rtlCol="0" anchor="ctr"/>
          <a:lstStyle/>
          <a:p>
            <a:pPr marL="0" indent="0" algn="ctr">
              <a:buNone/>
            </a:pPr>
            <a:r>
              <a:rPr lang="en-US" sz="1400" i="1" dirty="0">
                <a:solidFill>
                  <a:srgbClr val="718096"/>
                </a:solidFill>
                <a:latin typeface="Calibri" pitchFamily="34" charset="0"/>
                <a:ea typeface="Calibri" pitchFamily="34" charset="-122"/>
                <a:cs typeface="Calibri" pitchFamily="34" charset="-120"/>
              </a:rPr>
              <a:t>Submitted in partial fulfilment of the requirements for BSc (Hons) Health and Social Care — Level 6</a:t>
            </a:r>
            <a:endParaRPr lang="en-US" sz="14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F4F7FA"/>
        </a:solidFill>
        <a:effectLst/>
      </p:bgPr>
    </p:bg>
    <p:spTree>
      <p:nvGrpSpPr>
        <p:cNvPr id="1" name=""/>
        <p:cNvGrpSpPr/>
        <p:nvPr/>
      </p:nvGrpSpPr>
      <p:grpSpPr>
        <a:xfrm>
          <a:off x="0" y="0"/>
          <a:ext cx="0" cy="0"/>
          <a:chOff x="0" y="0"/>
          <a:chExt cx="0" cy="0"/>
        </a:xfrm>
      </p:grpSpPr>
      <p:sp>
        <p:nvSpPr>
          <p:cNvPr id="2" name="Shape 0"/>
          <p:cNvSpPr/>
          <p:nvPr/>
        </p:nvSpPr>
        <p:spPr>
          <a:xfrm>
            <a:off x="0" y="0"/>
            <a:ext cx="30275784" cy="2194560"/>
          </a:xfrm>
          <a:prstGeom prst="rect">
            <a:avLst/>
          </a:prstGeom>
          <a:solidFill>
            <a:srgbClr val="1A2B4A"/>
          </a:solidFill>
          <a:ln/>
        </p:spPr>
        <p:txBody>
          <a:bodyPr/>
          <a:lstStyle/>
          <a:p>
            <a:endParaRPr lang="en-GB"/>
          </a:p>
        </p:txBody>
      </p:sp>
      <p:sp>
        <p:nvSpPr>
          <p:cNvPr id="3" name="Shape 1"/>
          <p:cNvSpPr/>
          <p:nvPr/>
        </p:nvSpPr>
        <p:spPr>
          <a:xfrm>
            <a:off x="0" y="2194560"/>
            <a:ext cx="30275784" cy="109728"/>
          </a:xfrm>
          <a:prstGeom prst="rect">
            <a:avLst/>
          </a:prstGeom>
          <a:solidFill>
            <a:srgbClr val="2E8B7A"/>
          </a:solidFill>
          <a:ln/>
        </p:spPr>
        <p:txBody>
          <a:bodyPr/>
          <a:lstStyle/>
          <a:p>
            <a:endParaRPr lang="en-GB"/>
          </a:p>
        </p:txBody>
      </p:sp>
      <p:sp>
        <p:nvSpPr>
          <p:cNvPr id="4" name="Text 2"/>
          <p:cNvSpPr/>
          <p:nvPr/>
        </p:nvSpPr>
        <p:spPr>
          <a:xfrm>
            <a:off x="411480" y="91440"/>
            <a:ext cx="29452824" cy="1325880"/>
          </a:xfrm>
          <a:prstGeom prst="rect">
            <a:avLst/>
          </a:prstGeom>
          <a:noFill/>
          <a:ln/>
        </p:spPr>
        <p:txBody>
          <a:bodyPr wrap="square" rtlCol="0" anchor="b"/>
          <a:lstStyle/>
          <a:p>
            <a:pPr marL="0" indent="0" algn="ctr">
              <a:buNone/>
            </a:pPr>
            <a:r>
              <a:rPr lang="en-US" sz="5200" b="1" dirty="0">
                <a:solidFill>
                  <a:srgbClr val="FFFFFF"/>
                </a:solidFill>
                <a:latin typeface="Cambria" pitchFamily="34" charset="0"/>
                <a:ea typeface="Cambria" pitchFamily="34" charset="-122"/>
                <a:cs typeface="Cambria" pitchFamily="34" charset="-120"/>
              </a:rPr>
              <a:t>Panic Disorder (ICD-11: 6B01)</a:t>
            </a:r>
            <a:endParaRPr lang="en-US" sz="5200" dirty="0"/>
          </a:p>
        </p:txBody>
      </p:sp>
      <p:sp>
        <p:nvSpPr>
          <p:cNvPr id="5" name="Text 3"/>
          <p:cNvSpPr/>
          <p:nvPr/>
        </p:nvSpPr>
        <p:spPr>
          <a:xfrm>
            <a:off x="411480" y="1463040"/>
            <a:ext cx="29452824" cy="685800"/>
          </a:xfrm>
          <a:prstGeom prst="rect">
            <a:avLst/>
          </a:prstGeom>
          <a:noFill/>
          <a:ln/>
        </p:spPr>
        <p:txBody>
          <a:bodyPr wrap="square" rtlCol="0" anchor="ctr"/>
          <a:lstStyle/>
          <a:p>
            <a:pPr marL="0" indent="0" algn="ctr">
              <a:buNone/>
            </a:pPr>
            <a:r>
              <a:rPr lang="en-US" sz="1600" i="1" dirty="0">
                <a:solidFill>
                  <a:srgbClr val="3AADA0"/>
                </a:solidFill>
                <a:latin typeface="Calibri" pitchFamily="34" charset="0"/>
                <a:ea typeface="Calibri" pitchFamily="34" charset="-122"/>
                <a:cs typeface="Calibri" pitchFamily="34" charset="-120"/>
              </a:rPr>
              <a:t>A Critical Examination of Classification, Historical and Contemporary Treatment, Stigma, and Recommendations for Future Practice</a:t>
            </a:r>
            <a:endParaRPr lang="en-US" sz="1600" dirty="0"/>
          </a:p>
        </p:txBody>
      </p:sp>
      <p:sp>
        <p:nvSpPr>
          <p:cNvPr id="6" name="Shape 4"/>
          <p:cNvSpPr/>
          <p:nvPr/>
        </p:nvSpPr>
        <p:spPr>
          <a:xfrm>
            <a:off x="411480" y="2423160"/>
            <a:ext cx="29452824" cy="4206240"/>
          </a:xfrm>
          <a:prstGeom prst="roundRect">
            <a:avLst>
              <a:gd name="adj" fmla="val 3913"/>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7" name="Shape 5"/>
          <p:cNvSpPr/>
          <p:nvPr/>
        </p:nvSpPr>
        <p:spPr>
          <a:xfrm>
            <a:off x="411480" y="2423160"/>
            <a:ext cx="29452824" cy="960120"/>
          </a:xfrm>
          <a:prstGeom prst="roundRect">
            <a:avLst>
              <a:gd name="adj" fmla="val 17143"/>
            </a:avLst>
          </a:prstGeom>
          <a:solidFill>
            <a:srgbClr val="5C3A7A"/>
          </a:solidFill>
          <a:ln/>
        </p:spPr>
        <p:txBody>
          <a:bodyPr/>
          <a:lstStyle/>
          <a:p>
            <a:endParaRPr lang="en-GB"/>
          </a:p>
        </p:txBody>
      </p:sp>
      <p:sp>
        <p:nvSpPr>
          <p:cNvPr id="8" name="Shape 6"/>
          <p:cNvSpPr/>
          <p:nvPr/>
        </p:nvSpPr>
        <p:spPr>
          <a:xfrm>
            <a:off x="411480" y="2971800"/>
            <a:ext cx="29452824" cy="411480"/>
          </a:xfrm>
          <a:prstGeom prst="rect">
            <a:avLst/>
          </a:prstGeom>
          <a:solidFill>
            <a:srgbClr val="5C3A7A"/>
          </a:solidFill>
          <a:ln/>
        </p:spPr>
        <p:txBody>
          <a:bodyPr/>
          <a:lstStyle/>
          <a:p>
            <a:endParaRPr lang="en-GB"/>
          </a:p>
        </p:txBody>
      </p:sp>
      <p:sp>
        <p:nvSpPr>
          <p:cNvPr id="9" name="Shape 7"/>
          <p:cNvSpPr/>
          <p:nvPr/>
        </p:nvSpPr>
        <p:spPr>
          <a:xfrm>
            <a:off x="576072" y="2551176"/>
            <a:ext cx="694944" cy="694944"/>
          </a:xfrm>
          <a:prstGeom prst="ellipse">
            <a:avLst/>
          </a:prstGeom>
          <a:solidFill>
            <a:srgbClr val="FFFFFF">
              <a:alpha val="80000"/>
            </a:srgbClr>
          </a:solidFill>
          <a:ln/>
        </p:spPr>
        <p:txBody>
          <a:bodyPr/>
          <a:lstStyle/>
          <a:p>
            <a:endParaRPr lang="en-GB"/>
          </a:p>
        </p:txBody>
      </p:sp>
      <p:pic>
        <p:nvPicPr>
          <p:cNvPr id="10" name="Image 0" descr="preencoded.png"/>
          <p:cNvPicPr>
            <a:picLocks noChangeAspect="1"/>
          </p:cNvPicPr>
          <p:nvPr/>
        </p:nvPicPr>
        <p:blipFill>
          <a:blip r:embed="rId3"/>
          <a:stretch>
            <a:fillRect/>
          </a:stretch>
        </p:blipFill>
        <p:spPr>
          <a:xfrm>
            <a:off x="640080" y="2615184"/>
            <a:ext cx="566928" cy="566928"/>
          </a:xfrm>
          <a:prstGeom prst="rect">
            <a:avLst/>
          </a:prstGeom>
        </p:spPr>
      </p:pic>
      <p:sp>
        <p:nvSpPr>
          <p:cNvPr id="11" name="Text 8"/>
          <p:cNvSpPr/>
          <p:nvPr/>
        </p:nvSpPr>
        <p:spPr>
          <a:xfrm>
            <a:off x="1417320" y="2478024"/>
            <a:ext cx="28309824" cy="86868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ICD-11 Classification and Diagnostic Criteria (6B01)</a:t>
            </a:r>
            <a:endParaRPr lang="en-US" sz="1600" dirty="0"/>
          </a:p>
        </p:txBody>
      </p:sp>
      <p:pic>
        <p:nvPicPr>
          <p:cNvPr id="12" name="Image 1" descr="preencoded.png"/>
          <p:cNvPicPr>
            <a:picLocks noChangeAspect="1"/>
          </p:cNvPicPr>
          <p:nvPr/>
        </p:nvPicPr>
        <p:blipFill>
          <a:blip r:embed="rId4"/>
          <a:stretch>
            <a:fillRect/>
          </a:stretch>
        </p:blipFill>
        <p:spPr>
          <a:xfrm>
            <a:off x="576072" y="3502152"/>
            <a:ext cx="1417320" cy="1417320"/>
          </a:xfrm>
          <a:prstGeom prst="rect">
            <a:avLst/>
          </a:prstGeom>
        </p:spPr>
      </p:pic>
      <p:sp>
        <p:nvSpPr>
          <p:cNvPr id="13" name="Text 9"/>
          <p:cNvSpPr/>
          <p:nvPr/>
        </p:nvSpPr>
        <p:spPr>
          <a:xfrm>
            <a:off x="502920" y="4965192"/>
            <a:ext cx="1563624" cy="457200"/>
          </a:xfrm>
          <a:prstGeom prst="rect">
            <a:avLst/>
          </a:prstGeom>
          <a:noFill/>
          <a:ln/>
        </p:spPr>
        <p:txBody>
          <a:bodyPr wrap="square" rtlCol="0" anchor="ctr"/>
          <a:lstStyle/>
          <a:p>
            <a:pPr marL="0" indent="0" algn="ctr">
              <a:buNone/>
            </a:pPr>
            <a:r>
              <a:rPr lang="en-US" sz="950" i="1" dirty="0">
                <a:solidFill>
                  <a:srgbClr val="5C3A7A"/>
                </a:solidFill>
                <a:latin typeface="Calibri" pitchFamily="34" charset="0"/>
                <a:ea typeface="Calibri" pitchFamily="34" charset="-122"/>
                <a:cs typeface="Calibri" pitchFamily="34" charset="-120"/>
              </a:rPr>
              <a:t>Recurrent, unexpected panic attacks</a:t>
            </a:r>
            <a:endParaRPr lang="en-US" sz="950" dirty="0"/>
          </a:p>
        </p:txBody>
      </p:sp>
      <p:sp>
        <p:nvSpPr>
          <p:cNvPr id="14" name="Text 10"/>
          <p:cNvSpPr/>
          <p:nvPr/>
        </p:nvSpPr>
        <p:spPr>
          <a:xfrm>
            <a:off x="2240280" y="3502152"/>
            <a:ext cx="8854440" cy="3017520"/>
          </a:xfrm>
          <a:prstGeom prst="rect">
            <a:avLst/>
          </a:prstGeom>
          <a:noFill/>
          <a:ln/>
        </p:spPr>
        <p:txBody>
          <a:bodyPr wrap="square" rtlCol="0" anchor="t"/>
          <a:lstStyle/>
          <a:p>
            <a:pPr marL="0" indent="0">
              <a:lnSpc>
                <a:spcPts val="1400"/>
              </a:lnSpc>
              <a:spcAft>
                <a:spcPts val="500"/>
              </a:spcAft>
              <a:buNone/>
            </a:pPr>
            <a:r>
              <a:rPr lang="en-US" sz="1250" b="1" dirty="0">
                <a:solidFill>
                  <a:srgbClr val="5C3A7A"/>
                </a:solidFill>
              </a:rPr>
              <a:t>Definition
</a:t>
            </a:r>
            <a:r>
              <a:rPr lang="en-US" sz="1100" dirty="0">
                <a:solidFill>
                  <a:srgbClr val="4A5568"/>
                </a:solidFill>
              </a:rPr>
              <a:t>Panic Disorder (6B01) is characterised by recurrent unexpected panic attacks discrete episodes of intense fear with rapid concurrent onset of symptoms (WHO, 2022):
</a:t>
            </a:r>
            <a:endParaRPr lang="en-US" sz="1250" dirty="0"/>
          </a:p>
          <a:p>
            <a:pPr marL="342900" indent="-342900">
              <a:lnSpc>
                <a:spcPts val="1400"/>
              </a:lnSpc>
              <a:spcAft>
                <a:spcPts val="500"/>
              </a:spcAft>
              <a:buSzPct val="100000"/>
              <a:buChar char="•"/>
            </a:pPr>
            <a:r>
              <a:rPr lang="en-US" sz="1050" dirty="0">
                <a:solidFill>
                  <a:srgbClr val="4A5568"/>
                </a:solidFill>
              </a:rPr>
              <a:t>Palpitations, sweating, trembling, shortness of breath</a:t>
            </a:r>
            <a:endParaRPr lang="en-US" sz="1250" dirty="0"/>
          </a:p>
          <a:p>
            <a:pPr marL="342900" indent="-342900">
              <a:lnSpc>
                <a:spcPts val="1400"/>
              </a:lnSpc>
              <a:spcAft>
                <a:spcPts val="500"/>
              </a:spcAft>
              <a:buSzPct val="100000"/>
              <a:buChar char="•"/>
            </a:pPr>
            <a:r>
              <a:rPr lang="en-US" sz="1050" dirty="0">
                <a:solidFill>
                  <a:srgbClr val="4A5568"/>
                </a:solidFill>
              </a:rPr>
              <a:t>Chest pain, dizziness, chills or hot flushes</a:t>
            </a:r>
            <a:endParaRPr lang="en-US" sz="1250" dirty="0"/>
          </a:p>
          <a:p>
            <a:pPr marL="342900" indent="-342900">
              <a:lnSpc>
                <a:spcPts val="1400"/>
              </a:lnSpc>
              <a:spcAft>
                <a:spcPts val="500"/>
              </a:spcAft>
              <a:buSzPct val="100000"/>
              <a:buChar char="•"/>
            </a:pPr>
            <a:r>
              <a:rPr lang="en-US" sz="1050" dirty="0">
                <a:solidFill>
                  <a:srgbClr val="4A5568"/>
                </a:solidFill>
              </a:rPr>
              <a:t>Fear of imminent death or loss of control
</a:t>
            </a:r>
            <a:r>
              <a:rPr lang="en-US" sz="1100" dirty="0">
                <a:solidFill>
                  <a:srgbClr val="4A5568"/>
                </a:solidFill>
              </a:rPr>
              <a:t>Diagnosis additionally requires persistent concern about recurrence, or avoidance behaviour, resulting in significant impairment (WHO, 2022).</a:t>
            </a:r>
          </a:p>
          <a:p>
            <a:pPr>
              <a:lnSpc>
                <a:spcPts val="1400"/>
              </a:lnSpc>
              <a:spcAft>
                <a:spcPts val="500"/>
              </a:spcAft>
              <a:buSzPct val="100000"/>
            </a:pPr>
            <a:endParaRPr lang="en-US" sz="1000" i="1" dirty="0">
              <a:solidFill>
                <a:srgbClr val="1A5C8A"/>
              </a:solidFill>
            </a:endParaRPr>
          </a:p>
          <a:p>
            <a:pPr>
              <a:lnSpc>
                <a:spcPts val="1400"/>
              </a:lnSpc>
              <a:spcAft>
                <a:spcPts val="500"/>
              </a:spcAft>
              <a:buSzPct val="100000"/>
            </a:pPr>
            <a:r>
              <a:rPr lang="en-US" sz="1000" i="1" dirty="0">
                <a:solidFill>
                  <a:srgbClr val="1A5C8A"/>
                </a:solidFill>
              </a:rPr>
              <a:t>Note: ICD-11 emphasises symptom pattern and recurrence as the primary diagnostic anchor; functional impairment is a consequence of avoidance/concern rather than an independent threshold.</a:t>
            </a:r>
            <a:endParaRPr lang="en-US" sz="1250" dirty="0"/>
          </a:p>
        </p:txBody>
      </p:sp>
      <p:sp>
        <p:nvSpPr>
          <p:cNvPr id="15" name="Text 11"/>
          <p:cNvSpPr/>
          <p:nvPr/>
        </p:nvSpPr>
        <p:spPr>
          <a:xfrm>
            <a:off x="11533632" y="3502152"/>
            <a:ext cx="8854440" cy="3017520"/>
          </a:xfrm>
          <a:prstGeom prst="rect">
            <a:avLst/>
          </a:prstGeom>
          <a:noFill/>
          <a:ln/>
        </p:spPr>
        <p:txBody>
          <a:bodyPr wrap="square" rtlCol="0" anchor="t"/>
          <a:lstStyle/>
          <a:p>
            <a:pPr marL="0" indent="0">
              <a:spcAft>
                <a:spcPts val="300"/>
              </a:spcAft>
              <a:buNone/>
            </a:pPr>
            <a:r>
              <a:rPr lang="en-US" sz="1300" b="1" dirty="0">
                <a:solidFill>
                  <a:srgbClr val="5C3A7A"/>
                </a:solidFill>
              </a:rPr>
              <a:t>ICD-11 vs ICD-10 Key Changes
</a:t>
            </a:r>
            <a:r>
              <a:rPr lang="en-US" sz="1200" b="1" dirty="0">
                <a:solidFill>
                  <a:srgbClr val="1A5C8A"/>
                </a:solidFill>
              </a:rPr>
              <a:t>Lifespan approach: </a:t>
            </a:r>
            <a:r>
              <a:rPr lang="en-US" sz="1150" dirty="0">
                <a:solidFill>
                  <a:srgbClr val="4A5568"/>
                </a:solidFill>
              </a:rPr>
              <a:t>No longer restricted to adult onset (Kogan et al., 2022).
</a:t>
            </a:r>
            <a:r>
              <a:rPr lang="en-US" sz="1200" b="1" dirty="0">
                <a:solidFill>
                  <a:srgbClr val="1A5C8A"/>
                </a:solidFill>
              </a:rPr>
              <a:t>Cultural qualifiers: </a:t>
            </a:r>
            <a:r>
              <a:rPr lang="en-US" sz="1100" dirty="0">
                <a:solidFill>
                  <a:srgbClr val="4A5568"/>
                </a:solidFill>
              </a:rPr>
              <a:t>Dimensional qualifiers improve global applicability and cultural sensitivity (Keeley et al., 2016). Symptom presentation also varies across cultures for example, ataque de nervios, a recognised idiom of distress in Latino and Caribbean communities, overlaps phenomenologically with panic disorder but centres on loss of control rather than acute fear (Lewis-Fernández et al., 2002).
</a:t>
            </a:r>
            <a:r>
              <a:rPr lang="en-US" sz="1200" b="1" dirty="0">
                <a:solidFill>
                  <a:srgbClr val="1A5C8A"/>
                </a:solidFill>
              </a:rPr>
              <a:t>Clarified comorbidity rules: </a:t>
            </a:r>
            <a:r>
              <a:rPr lang="en-US" sz="1150" dirty="0">
                <a:solidFill>
                  <a:srgbClr val="4A5568"/>
                </a:solidFill>
              </a:rPr>
              <a:t>6B01 applies only when panic attacks are the primary, unexpected, recurrent feature (WHO, 2022).</a:t>
            </a:r>
            <a:endParaRPr lang="en-US" sz="1300" dirty="0"/>
          </a:p>
        </p:txBody>
      </p:sp>
      <p:sp>
        <p:nvSpPr>
          <p:cNvPr id="16" name="Text 12"/>
          <p:cNvSpPr/>
          <p:nvPr/>
        </p:nvSpPr>
        <p:spPr>
          <a:xfrm>
            <a:off x="20826984" y="3502152"/>
            <a:ext cx="8854440" cy="3017520"/>
          </a:xfrm>
          <a:prstGeom prst="rect">
            <a:avLst/>
          </a:prstGeom>
          <a:noFill/>
          <a:ln/>
        </p:spPr>
        <p:txBody>
          <a:bodyPr wrap="square" rtlCol="0" anchor="t"/>
          <a:lstStyle/>
          <a:p>
            <a:pPr marL="0" indent="0">
              <a:spcAft>
                <a:spcPts val="300"/>
              </a:spcAft>
              <a:buNone/>
            </a:pPr>
            <a:r>
              <a:rPr lang="en-US" sz="1300" b="1" dirty="0">
                <a:solidFill>
                  <a:srgbClr val="5C3A7A"/>
                </a:solidFill>
              </a:rPr>
              <a:t>Prevalence and Epidemiology
</a:t>
            </a:r>
            <a:r>
              <a:rPr lang="en-US" sz="1250" dirty="0">
                <a:solidFill>
                  <a:srgbClr val="4A5568"/>
                </a:solidFill>
              </a:rPr>
              <a:t>Anxiety disorders are the most common mental disorders globally, affecting over 300 million people approximately 4% of the world's population (WHO, 2024).
Panic Disorder affects approximately 1.5-3.5% of the general population across a lifetime (Goodwin et al., 2020).
</a:t>
            </a:r>
            <a:r>
              <a:rPr lang="en-US" sz="1200" b="1" dirty="0">
                <a:solidFill>
                  <a:srgbClr val="1A5C8A"/>
                </a:solidFill>
              </a:rPr>
              <a:t>UK Context: </a:t>
            </a:r>
            <a:r>
              <a:rPr lang="en-US" sz="1150" dirty="0">
                <a:solidFill>
                  <a:srgbClr val="4A5568"/>
                </a:solidFill>
              </a:rPr>
              <a:t>26% of Britons reported experiencing a panic attack (NHS Digital, 2017). Prevalence of common mental disorders among adults in England rose from 17.6% (2007) to 22.6% (2023/24), steepest in 16-24 year-olds (BMA, 2024). By April 2024, approximately 1 million people were waiting for mental health services in England (House of Lords Library, 2026).</a:t>
            </a:r>
            <a:endParaRPr lang="en-US" sz="1300" dirty="0"/>
          </a:p>
        </p:txBody>
      </p:sp>
      <p:sp>
        <p:nvSpPr>
          <p:cNvPr id="17" name="Shape 13"/>
          <p:cNvSpPr/>
          <p:nvPr/>
        </p:nvSpPr>
        <p:spPr>
          <a:xfrm>
            <a:off x="411480" y="6885432"/>
            <a:ext cx="29452824" cy="2560320"/>
          </a:xfrm>
          <a:prstGeom prst="roundRect">
            <a:avLst>
              <a:gd name="adj" fmla="val 6429"/>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18" name="Shape 14"/>
          <p:cNvSpPr/>
          <p:nvPr/>
        </p:nvSpPr>
        <p:spPr>
          <a:xfrm>
            <a:off x="411480" y="6885432"/>
            <a:ext cx="29452824" cy="713232"/>
          </a:xfrm>
          <a:prstGeom prst="roundRect">
            <a:avLst>
              <a:gd name="adj" fmla="val 23077"/>
            </a:avLst>
          </a:prstGeom>
          <a:solidFill>
            <a:srgbClr val="1A2B4A"/>
          </a:solidFill>
          <a:ln/>
        </p:spPr>
        <p:txBody>
          <a:bodyPr/>
          <a:lstStyle/>
          <a:p>
            <a:endParaRPr lang="en-GB"/>
          </a:p>
        </p:txBody>
      </p:sp>
      <p:sp>
        <p:nvSpPr>
          <p:cNvPr id="19" name="Shape 15"/>
          <p:cNvSpPr/>
          <p:nvPr/>
        </p:nvSpPr>
        <p:spPr>
          <a:xfrm>
            <a:off x="411480" y="7269480"/>
            <a:ext cx="29452824" cy="329184"/>
          </a:xfrm>
          <a:prstGeom prst="rect">
            <a:avLst/>
          </a:prstGeom>
          <a:solidFill>
            <a:srgbClr val="1A2B4A"/>
          </a:solidFill>
          <a:ln/>
        </p:spPr>
        <p:txBody>
          <a:bodyPr/>
          <a:lstStyle/>
          <a:p>
            <a:endParaRPr lang="en-GB"/>
          </a:p>
        </p:txBody>
      </p:sp>
      <p:pic>
        <p:nvPicPr>
          <p:cNvPr id="20" name="Image 2" descr="preencoded.png"/>
          <p:cNvPicPr>
            <a:picLocks noChangeAspect="1"/>
          </p:cNvPicPr>
          <p:nvPr/>
        </p:nvPicPr>
        <p:blipFill>
          <a:blip r:embed="rId5"/>
          <a:stretch>
            <a:fillRect/>
          </a:stretch>
        </p:blipFill>
        <p:spPr>
          <a:xfrm>
            <a:off x="576072" y="6976872"/>
            <a:ext cx="548640" cy="548640"/>
          </a:xfrm>
          <a:prstGeom prst="rect">
            <a:avLst/>
          </a:prstGeom>
        </p:spPr>
      </p:pic>
      <p:sp>
        <p:nvSpPr>
          <p:cNvPr id="21" name="Text 16"/>
          <p:cNvSpPr/>
          <p:nvPr/>
        </p:nvSpPr>
        <p:spPr>
          <a:xfrm>
            <a:off x="1280160" y="6940296"/>
            <a:ext cx="28446984" cy="621792"/>
          </a:xfrm>
          <a:prstGeom prst="rect">
            <a:avLst/>
          </a:prstGeom>
          <a:noFill/>
          <a:ln/>
        </p:spPr>
        <p:txBody>
          <a:bodyPr wrap="square" rtlCol="0" anchor="ctr"/>
          <a:lstStyle/>
          <a:p>
            <a:pPr marL="0" indent="0">
              <a:buNone/>
            </a:pPr>
            <a:r>
              <a:rPr lang="en-US" sz="1800" b="1" dirty="0">
                <a:solidFill>
                  <a:srgbClr val="FFFFFF"/>
                </a:solidFill>
                <a:latin typeface="Cambria" pitchFamily="34" charset="0"/>
                <a:ea typeface="Cambria" pitchFamily="34" charset="-122"/>
                <a:cs typeface="Cambria" pitchFamily="34" charset="-120"/>
              </a:rPr>
              <a:t>Historical Timeline: Classification of Panic Disorder</a:t>
            </a:r>
            <a:endParaRPr lang="en-US" sz="1800" dirty="0"/>
          </a:p>
        </p:txBody>
      </p:sp>
      <p:pic>
        <p:nvPicPr>
          <p:cNvPr id="22" name="Image 3" descr="preencoded.png"/>
          <p:cNvPicPr>
            <a:picLocks noChangeAspect="1"/>
          </p:cNvPicPr>
          <p:nvPr/>
        </p:nvPicPr>
        <p:blipFill>
          <a:blip r:embed="rId6"/>
          <a:stretch>
            <a:fillRect/>
          </a:stretch>
        </p:blipFill>
        <p:spPr>
          <a:xfrm>
            <a:off x="640080" y="7662672"/>
            <a:ext cx="28995624" cy="1645920"/>
          </a:xfrm>
          <a:prstGeom prst="rect">
            <a:avLst/>
          </a:prstGeom>
        </p:spPr>
      </p:pic>
      <p:sp>
        <p:nvSpPr>
          <p:cNvPr id="23" name="Shape 17"/>
          <p:cNvSpPr/>
          <p:nvPr/>
        </p:nvSpPr>
        <p:spPr>
          <a:xfrm>
            <a:off x="411480" y="9701784"/>
            <a:ext cx="9646920" cy="7132320"/>
          </a:xfrm>
          <a:prstGeom prst="roundRect">
            <a:avLst>
              <a:gd name="adj" fmla="val 2308"/>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24" name="Shape 18"/>
          <p:cNvSpPr/>
          <p:nvPr/>
        </p:nvSpPr>
        <p:spPr>
          <a:xfrm>
            <a:off x="411480" y="9701784"/>
            <a:ext cx="9646920" cy="960120"/>
          </a:xfrm>
          <a:prstGeom prst="roundRect">
            <a:avLst>
              <a:gd name="adj" fmla="val 17143"/>
            </a:avLst>
          </a:prstGeom>
          <a:solidFill>
            <a:srgbClr val="5C3A7A"/>
          </a:solidFill>
          <a:ln/>
        </p:spPr>
        <p:txBody>
          <a:bodyPr/>
          <a:lstStyle/>
          <a:p>
            <a:endParaRPr lang="en-GB"/>
          </a:p>
        </p:txBody>
      </p:sp>
      <p:sp>
        <p:nvSpPr>
          <p:cNvPr id="25" name="Shape 19"/>
          <p:cNvSpPr/>
          <p:nvPr/>
        </p:nvSpPr>
        <p:spPr>
          <a:xfrm>
            <a:off x="411480" y="10250424"/>
            <a:ext cx="9646920" cy="411480"/>
          </a:xfrm>
          <a:prstGeom prst="rect">
            <a:avLst/>
          </a:prstGeom>
          <a:solidFill>
            <a:srgbClr val="5C3A7A"/>
          </a:solidFill>
          <a:ln/>
        </p:spPr>
        <p:txBody>
          <a:bodyPr/>
          <a:lstStyle/>
          <a:p>
            <a:endParaRPr lang="en-GB"/>
          </a:p>
        </p:txBody>
      </p:sp>
      <p:sp>
        <p:nvSpPr>
          <p:cNvPr id="26" name="Shape 20"/>
          <p:cNvSpPr/>
          <p:nvPr/>
        </p:nvSpPr>
        <p:spPr>
          <a:xfrm>
            <a:off x="576072" y="9829800"/>
            <a:ext cx="694944" cy="694944"/>
          </a:xfrm>
          <a:prstGeom prst="ellipse">
            <a:avLst/>
          </a:prstGeom>
          <a:solidFill>
            <a:srgbClr val="FFFFFF">
              <a:alpha val="80000"/>
            </a:srgbClr>
          </a:solidFill>
          <a:ln/>
        </p:spPr>
        <p:txBody>
          <a:bodyPr/>
          <a:lstStyle/>
          <a:p>
            <a:endParaRPr lang="en-GB"/>
          </a:p>
        </p:txBody>
      </p:sp>
      <p:pic>
        <p:nvPicPr>
          <p:cNvPr id="27" name="Image 4" descr="preencoded.png"/>
          <p:cNvPicPr>
            <a:picLocks noChangeAspect="1"/>
          </p:cNvPicPr>
          <p:nvPr/>
        </p:nvPicPr>
        <p:blipFill>
          <a:blip r:embed="rId7"/>
          <a:stretch>
            <a:fillRect/>
          </a:stretch>
        </p:blipFill>
        <p:spPr>
          <a:xfrm>
            <a:off x="640080" y="9893808"/>
            <a:ext cx="566928" cy="566928"/>
          </a:xfrm>
          <a:prstGeom prst="rect">
            <a:avLst/>
          </a:prstGeom>
        </p:spPr>
      </p:pic>
      <p:sp>
        <p:nvSpPr>
          <p:cNvPr id="28" name="Text 21"/>
          <p:cNvSpPr/>
          <p:nvPr/>
        </p:nvSpPr>
        <p:spPr>
          <a:xfrm>
            <a:off x="1417320" y="9756648"/>
            <a:ext cx="8503920" cy="86868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Historical Provision and Treatment</a:t>
            </a:r>
            <a:endParaRPr lang="en-US" sz="1600" dirty="0"/>
          </a:p>
        </p:txBody>
      </p:sp>
      <p:pic>
        <p:nvPicPr>
          <p:cNvPr id="29" name="Image 5" descr="preencoded.png"/>
          <p:cNvPicPr>
            <a:picLocks noChangeAspect="1"/>
          </p:cNvPicPr>
          <p:nvPr/>
        </p:nvPicPr>
        <p:blipFill>
          <a:blip r:embed="rId8"/>
          <a:stretch>
            <a:fillRect/>
          </a:stretch>
        </p:blipFill>
        <p:spPr>
          <a:xfrm>
            <a:off x="4549140" y="10780776"/>
            <a:ext cx="1371600" cy="1371600"/>
          </a:xfrm>
          <a:prstGeom prst="rect">
            <a:avLst/>
          </a:prstGeom>
        </p:spPr>
      </p:pic>
      <p:sp>
        <p:nvSpPr>
          <p:cNvPr id="30" name="Text 22"/>
          <p:cNvSpPr/>
          <p:nvPr/>
        </p:nvSpPr>
        <p:spPr>
          <a:xfrm>
            <a:off x="612648" y="12289536"/>
            <a:ext cx="9299448" cy="4416552"/>
          </a:xfrm>
          <a:prstGeom prst="rect">
            <a:avLst/>
          </a:prstGeom>
          <a:noFill/>
          <a:ln/>
        </p:spPr>
        <p:txBody>
          <a:bodyPr wrap="square" rtlCol="0" anchor="t"/>
          <a:lstStyle/>
          <a:p>
            <a:pPr marL="0" indent="0">
              <a:spcAft>
                <a:spcPts val="300"/>
              </a:spcAft>
              <a:buNone/>
            </a:pPr>
            <a:r>
              <a:rPr lang="en-US" sz="1200" b="1" dirty="0">
                <a:solidFill>
                  <a:srgbClr val="5C3A7A"/>
                </a:solidFill>
              </a:rPr>
              <a:t>Pre-20th Century: Hysteria and Neurasthenia
</a:t>
            </a:r>
            <a:r>
              <a:rPr lang="en-US" sz="1100" dirty="0">
                <a:solidFill>
                  <a:srgbClr val="4A5568"/>
                </a:solidFill>
              </a:rPr>
              <a:t>Symptoms now recognised as Panic Disorder were once embedded within stigmatised categories. 'Hysteria' was applied predominantly to women, reflecting the gendered and moralistic assumptions of Victorian medicine (Scull, 2009; Micale, 1995). 'Neurasthenia' offered men a more socially acceptable framing, but was deliberately class-specific (Shorter, 1997).
</a:t>
            </a:r>
            <a:r>
              <a:rPr lang="en-US" sz="1200" b="1" dirty="0">
                <a:solidFill>
                  <a:srgbClr val="5C3A7A"/>
                </a:solidFill>
              </a:rPr>
              <a:t>Freud and the Asylum Era
</a:t>
            </a:r>
            <a:r>
              <a:rPr lang="en-US" sz="1100" dirty="0">
                <a:solidFill>
                  <a:srgbClr val="4A5568"/>
                </a:solidFill>
              </a:rPr>
              <a:t>Freud (1895, cited in Chmc-Dubai, 2025) gave the first detailed clinical description of panic symptoms, but his psychoanalytic methods were lengthy, costly and largely inaccessible (Scull, 2009). Asylums of the period prioritised custodial containment over therapeutic intervention, with treatment ranging from moral care to physical restraint (Shorter, 1997).
</a:t>
            </a:r>
            <a:r>
              <a:rPr lang="en-US" sz="1200" b="1" dirty="0">
                <a:solidFill>
                  <a:srgbClr val="5C3A7A"/>
                </a:solidFill>
              </a:rPr>
              <a:t>DSM-I (1952) to ICD-10 (1992)
</a:t>
            </a:r>
            <a:r>
              <a:rPr lang="en-US" sz="1100" dirty="0">
                <a:solidFill>
                  <a:srgbClr val="4A5568"/>
                </a:solidFill>
              </a:rPr>
              <a:t>DSM-I (1952) classified panic-like symptoms under 'Anxiety Reaction'. DSM-III (1980) was a watershed moment: Panic Disorder emerged as a distinct diagnostic category (cited in Goodwin et al., 2020), shifting treatment toward pharmacological and cognitive approaches. ICD-10 (WHO, 1992) followed with the F41.0 classification.</a:t>
            </a:r>
            <a:endParaRPr lang="en-US" sz="1200" dirty="0"/>
          </a:p>
        </p:txBody>
      </p:sp>
      <p:sp>
        <p:nvSpPr>
          <p:cNvPr id="31" name="Shape 23"/>
          <p:cNvSpPr/>
          <p:nvPr/>
        </p:nvSpPr>
        <p:spPr>
          <a:xfrm>
            <a:off x="10314432" y="9701784"/>
            <a:ext cx="9646920" cy="7132320"/>
          </a:xfrm>
          <a:prstGeom prst="roundRect">
            <a:avLst>
              <a:gd name="adj" fmla="val 2308"/>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32" name="Shape 24"/>
          <p:cNvSpPr/>
          <p:nvPr/>
        </p:nvSpPr>
        <p:spPr>
          <a:xfrm>
            <a:off x="10314432" y="9701784"/>
            <a:ext cx="9646920" cy="960120"/>
          </a:xfrm>
          <a:prstGeom prst="roundRect">
            <a:avLst>
              <a:gd name="adj" fmla="val 17143"/>
            </a:avLst>
          </a:prstGeom>
          <a:solidFill>
            <a:srgbClr val="2E8B7A"/>
          </a:solidFill>
          <a:ln/>
        </p:spPr>
        <p:txBody>
          <a:bodyPr/>
          <a:lstStyle/>
          <a:p>
            <a:endParaRPr lang="en-GB"/>
          </a:p>
        </p:txBody>
      </p:sp>
      <p:sp>
        <p:nvSpPr>
          <p:cNvPr id="33" name="Shape 25"/>
          <p:cNvSpPr/>
          <p:nvPr/>
        </p:nvSpPr>
        <p:spPr>
          <a:xfrm>
            <a:off x="10314432" y="10250424"/>
            <a:ext cx="9646920" cy="411480"/>
          </a:xfrm>
          <a:prstGeom prst="rect">
            <a:avLst/>
          </a:prstGeom>
          <a:solidFill>
            <a:srgbClr val="2E8B7A"/>
          </a:solidFill>
          <a:ln/>
        </p:spPr>
        <p:txBody>
          <a:bodyPr/>
          <a:lstStyle/>
          <a:p>
            <a:endParaRPr lang="en-GB"/>
          </a:p>
        </p:txBody>
      </p:sp>
      <p:sp>
        <p:nvSpPr>
          <p:cNvPr id="34" name="Shape 26"/>
          <p:cNvSpPr/>
          <p:nvPr/>
        </p:nvSpPr>
        <p:spPr>
          <a:xfrm>
            <a:off x="10479024" y="9829800"/>
            <a:ext cx="694944" cy="694944"/>
          </a:xfrm>
          <a:prstGeom prst="ellipse">
            <a:avLst/>
          </a:prstGeom>
          <a:solidFill>
            <a:srgbClr val="FFFFFF">
              <a:alpha val="80000"/>
            </a:srgbClr>
          </a:solidFill>
          <a:ln/>
        </p:spPr>
        <p:txBody>
          <a:bodyPr/>
          <a:lstStyle/>
          <a:p>
            <a:endParaRPr lang="en-GB"/>
          </a:p>
        </p:txBody>
      </p:sp>
      <p:pic>
        <p:nvPicPr>
          <p:cNvPr id="35" name="Image 6" descr="preencoded.png"/>
          <p:cNvPicPr>
            <a:picLocks noChangeAspect="1"/>
          </p:cNvPicPr>
          <p:nvPr/>
        </p:nvPicPr>
        <p:blipFill>
          <a:blip r:embed="rId9"/>
          <a:stretch>
            <a:fillRect/>
          </a:stretch>
        </p:blipFill>
        <p:spPr>
          <a:xfrm>
            <a:off x="10543032" y="9893808"/>
            <a:ext cx="566928" cy="566928"/>
          </a:xfrm>
          <a:prstGeom prst="rect">
            <a:avLst/>
          </a:prstGeom>
        </p:spPr>
      </p:pic>
      <p:sp>
        <p:nvSpPr>
          <p:cNvPr id="36" name="Text 27"/>
          <p:cNvSpPr/>
          <p:nvPr/>
        </p:nvSpPr>
        <p:spPr>
          <a:xfrm>
            <a:off x="11320272" y="9756648"/>
            <a:ext cx="8503920" cy="86868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Contemporary Treatment and Provision</a:t>
            </a:r>
            <a:endParaRPr lang="en-US" sz="1600" dirty="0"/>
          </a:p>
        </p:txBody>
      </p:sp>
      <p:pic>
        <p:nvPicPr>
          <p:cNvPr id="37" name="Image 7" descr="preencoded.png"/>
          <p:cNvPicPr>
            <a:picLocks noChangeAspect="1"/>
          </p:cNvPicPr>
          <p:nvPr/>
        </p:nvPicPr>
        <p:blipFill>
          <a:blip r:embed="rId10"/>
          <a:stretch>
            <a:fillRect/>
          </a:stretch>
        </p:blipFill>
        <p:spPr>
          <a:xfrm>
            <a:off x="18772632" y="10780776"/>
            <a:ext cx="1005840" cy="1005840"/>
          </a:xfrm>
          <a:prstGeom prst="rect">
            <a:avLst/>
          </a:prstGeom>
        </p:spPr>
      </p:pic>
      <p:sp>
        <p:nvSpPr>
          <p:cNvPr id="38" name="Text 28"/>
          <p:cNvSpPr/>
          <p:nvPr/>
        </p:nvSpPr>
        <p:spPr>
          <a:xfrm>
            <a:off x="10515600" y="10780776"/>
            <a:ext cx="9299448" cy="2377440"/>
          </a:xfrm>
          <a:prstGeom prst="rect">
            <a:avLst/>
          </a:prstGeom>
          <a:noFill/>
          <a:ln/>
        </p:spPr>
        <p:txBody>
          <a:bodyPr wrap="square" rtlCol="0" anchor="t"/>
          <a:lstStyle/>
          <a:p>
            <a:pPr marL="0" indent="0">
              <a:spcAft>
                <a:spcPts val="300"/>
              </a:spcAft>
              <a:buNone/>
            </a:pPr>
            <a:r>
              <a:rPr lang="en-US" sz="1250" b="1" dirty="0">
                <a:solidFill>
                  <a:srgbClr val="2E8B7A"/>
                </a:solidFill>
              </a:rPr>
              <a:t>NICE CG113 Stepped Care Model
</a:t>
            </a:r>
            <a:r>
              <a:rPr lang="en-US" sz="1150" dirty="0">
                <a:solidFill>
                  <a:srgbClr val="4A5568"/>
                </a:solidFill>
              </a:rPr>
              <a:t>NICE Clinical Guideline 113 (NICE, 2011, updated 2020) is the benchmark framework for Panic Disorder treatment in England, adopting a stepped care approach that matches treatment intensity to individual need.
</a:t>
            </a:r>
            <a:r>
              <a:rPr lang="en-US" sz="1250" b="1" dirty="0">
                <a:solidFill>
                  <a:srgbClr val="2E8B7A"/>
                </a:solidFill>
              </a:rPr>
              <a:t>Cognitive Behavioural Therapy (CBT)
</a:t>
            </a:r>
            <a:r>
              <a:rPr lang="en-US" sz="1150" dirty="0">
                <a:solidFill>
                  <a:srgbClr val="4A5568"/>
                </a:solidFill>
              </a:rPr>
              <a:t>CBT is the most effective psychological intervention for Panic Disorder, supported by robust RCT evidence (Pompoli et al., 2023). NICE (2011) recommends CBT as the primary high-intensity intervention at Step 3, including home-based delivery. Despite this, access inequalities persist.
</a:t>
            </a:r>
            <a:r>
              <a:rPr lang="en-US" sz="1250" b="1" dirty="0">
                <a:solidFill>
                  <a:srgbClr val="2E8B7A"/>
                </a:solidFill>
              </a:rPr>
              <a:t>Pharmacological Treatment
</a:t>
            </a:r>
            <a:r>
              <a:rPr lang="en-US" sz="1150" dirty="0">
                <a:solidFill>
                  <a:srgbClr val="4A5568"/>
                </a:solidFill>
              </a:rPr>
              <a:t>SSRIs (e.g. sertraline, escitalopram) are the only appropriate long-term pharmacological treatment (NICE, 2011). </a:t>
            </a:r>
            <a:r>
              <a:rPr lang="en-US" sz="1150" b="1" dirty="0">
                <a:solidFill>
                  <a:srgbClr val="C0392B"/>
                </a:solidFill>
              </a:rPr>
              <a:t>Benzodiazepines are not recommended for routine use due to dependence risk and poorer long-term outcomes (NICE, 2011). </a:t>
            </a:r>
            <a:r>
              <a:rPr lang="en-US" sz="1150" dirty="0">
                <a:solidFill>
                  <a:srgbClr val="4A5568"/>
                </a:solidFill>
              </a:rPr>
              <a:t>WHO's 2023 mhGAP update similarly recommends SSRIs globally (WHO, 2024).
</a:t>
            </a:r>
            <a:r>
              <a:rPr lang="en-US" sz="1250" b="1" dirty="0">
                <a:solidFill>
                  <a:srgbClr val="2E8B7A"/>
                </a:solidFill>
              </a:rPr>
              <a:t>NHS Talking Therapies
</a:t>
            </a:r>
            <a:r>
              <a:rPr lang="en-US" sz="1150" dirty="0">
                <a:solidFill>
                  <a:srgbClr val="4A5568"/>
                </a:solidFill>
              </a:rPr>
              <a:t>NHS Talking Therapies is the main mechanism for psychological therapy delivery in England. In 2021/22, only 1.2 million people accessed the service against an expected 1.6 million — 22% below target (House of Commons Library, 2025).
</a:t>
            </a:r>
            <a:endParaRPr lang="en-US" sz="1250" dirty="0"/>
          </a:p>
        </p:txBody>
      </p:sp>
      <p:pic>
        <p:nvPicPr>
          <p:cNvPr id="39" name="Image 8" descr="preencoded.png"/>
          <p:cNvPicPr>
            <a:picLocks noChangeAspect="1"/>
          </p:cNvPicPr>
          <p:nvPr/>
        </p:nvPicPr>
        <p:blipFill>
          <a:blip r:embed="rId11"/>
          <a:stretch>
            <a:fillRect/>
          </a:stretch>
        </p:blipFill>
        <p:spPr>
          <a:xfrm>
            <a:off x="10515600" y="13496544"/>
            <a:ext cx="9244584" cy="3200400"/>
          </a:xfrm>
          <a:prstGeom prst="rect">
            <a:avLst/>
          </a:prstGeom>
        </p:spPr>
      </p:pic>
      <p:sp>
        <p:nvSpPr>
          <p:cNvPr id="40" name="Shape 29"/>
          <p:cNvSpPr/>
          <p:nvPr/>
        </p:nvSpPr>
        <p:spPr>
          <a:xfrm>
            <a:off x="20217384" y="9701784"/>
            <a:ext cx="9646920" cy="7132320"/>
          </a:xfrm>
          <a:prstGeom prst="roundRect">
            <a:avLst>
              <a:gd name="adj" fmla="val 2308"/>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41" name="Shape 30"/>
          <p:cNvSpPr/>
          <p:nvPr/>
        </p:nvSpPr>
        <p:spPr>
          <a:xfrm>
            <a:off x="20217384" y="9701784"/>
            <a:ext cx="9646920" cy="960120"/>
          </a:xfrm>
          <a:prstGeom prst="roundRect">
            <a:avLst>
              <a:gd name="adj" fmla="val 17143"/>
            </a:avLst>
          </a:prstGeom>
          <a:solidFill>
            <a:srgbClr val="E07B2A"/>
          </a:solidFill>
          <a:ln/>
        </p:spPr>
        <p:txBody>
          <a:bodyPr/>
          <a:lstStyle/>
          <a:p>
            <a:endParaRPr lang="en-GB"/>
          </a:p>
        </p:txBody>
      </p:sp>
      <p:sp>
        <p:nvSpPr>
          <p:cNvPr id="42" name="Shape 31"/>
          <p:cNvSpPr/>
          <p:nvPr/>
        </p:nvSpPr>
        <p:spPr>
          <a:xfrm>
            <a:off x="20217384" y="10250424"/>
            <a:ext cx="9646920" cy="411480"/>
          </a:xfrm>
          <a:prstGeom prst="rect">
            <a:avLst/>
          </a:prstGeom>
          <a:solidFill>
            <a:srgbClr val="E07B2A"/>
          </a:solidFill>
          <a:ln/>
        </p:spPr>
        <p:txBody>
          <a:bodyPr/>
          <a:lstStyle/>
          <a:p>
            <a:endParaRPr lang="en-GB"/>
          </a:p>
        </p:txBody>
      </p:sp>
      <p:sp>
        <p:nvSpPr>
          <p:cNvPr id="43" name="Shape 32"/>
          <p:cNvSpPr/>
          <p:nvPr/>
        </p:nvSpPr>
        <p:spPr>
          <a:xfrm>
            <a:off x="20381976" y="9829800"/>
            <a:ext cx="694944" cy="694944"/>
          </a:xfrm>
          <a:prstGeom prst="ellipse">
            <a:avLst/>
          </a:prstGeom>
          <a:solidFill>
            <a:srgbClr val="FFFFFF">
              <a:alpha val="80000"/>
            </a:srgbClr>
          </a:solidFill>
          <a:ln/>
        </p:spPr>
        <p:txBody>
          <a:bodyPr/>
          <a:lstStyle/>
          <a:p>
            <a:endParaRPr lang="en-GB"/>
          </a:p>
        </p:txBody>
      </p:sp>
      <p:pic>
        <p:nvPicPr>
          <p:cNvPr id="44" name="Image 9" descr="preencoded.png"/>
          <p:cNvPicPr>
            <a:picLocks noChangeAspect="1"/>
          </p:cNvPicPr>
          <p:nvPr/>
        </p:nvPicPr>
        <p:blipFill>
          <a:blip r:embed="rId12"/>
          <a:stretch>
            <a:fillRect/>
          </a:stretch>
        </p:blipFill>
        <p:spPr>
          <a:xfrm>
            <a:off x="20445984" y="9893808"/>
            <a:ext cx="566928" cy="566928"/>
          </a:xfrm>
          <a:prstGeom prst="rect">
            <a:avLst/>
          </a:prstGeom>
        </p:spPr>
      </p:pic>
      <p:sp>
        <p:nvSpPr>
          <p:cNvPr id="45" name="Text 33"/>
          <p:cNvSpPr/>
          <p:nvPr/>
        </p:nvSpPr>
        <p:spPr>
          <a:xfrm>
            <a:off x="21223224" y="9756648"/>
            <a:ext cx="8503920" cy="868680"/>
          </a:xfrm>
          <a:prstGeom prst="rect">
            <a:avLst/>
          </a:prstGeom>
          <a:noFill/>
          <a:ln/>
        </p:spPr>
        <p:txBody>
          <a:bodyPr wrap="square" rtlCol="0" anchor="ctr"/>
          <a:lstStyle/>
          <a:p>
            <a:pPr marL="0" indent="0">
              <a:buNone/>
            </a:pPr>
            <a:r>
              <a:rPr lang="en-US" sz="1600" b="1" dirty="0">
                <a:solidFill>
                  <a:srgbClr val="FFFFFF"/>
                </a:solidFill>
                <a:latin typeface="Cambria" pitchFamily="34" charset="0"/>
                <a:ea typeface="Cambria" pitchFamily="34" charset="-122"/>
                <a:cs typeface="Cambria" pitchFamily="34" charset="-120"/>
              </a:rPr>
              <a:t>Social, Cultural and Political Context</a:t>
            </a:r>
            <a:endParaRPr lang="en-US" sz="1600" dirty="0"/>
          </a:p>
        </p:txBody>
      </p:sp>
      <p:pic>
        <p:nvPicPr>
          <p:cNvPr id="46" name="Image 10" descr="preencoded.png"/>
          <p:cNvPicPr>
            <a:picLocks noChangeAspect="1"/>
          </p:cNvPicPr>
          <p:nvPr/>
        </p:nvPicPr>
        <p:blipFill>
          <a:blip r:embed="rId13"/>
          <a:stretch>
            <a:fillRect/>
          </a:stretch>
        </p:blipFill>
        <p:spPr>
          <a:xfrm>
            <a:off x="20418552" y="10780776"/>
            <a:ext cx="1051560" cy="1051560"/>
          </a:xfrm>
          <a:prstGeom prst="rect">
            <a:avLst/>
          </a:prstGeom>
        </p:spPr>
      </p:pic>
      <p:pic>
        <p:nvPicPr>
          <p:cNvPr id="47" name="Image 11" descr="preencoded.png"/>
          <p:cNvPicPr>
            <a:picLocks noChangeAspect="1"/>
          </p:cNvPicPr>
          <p:nvPr/>
        </p:nvPicPr>
        <p:blipFill>
          <a:blip r:embed="rId14"/>
          <a:stretch>
            <a:fillRect/>
          </a:stretch>
        </p:blipFill>
        <p:spPr>
          <a:xfrm>
            <a:off x="28611576" y="10780776"/>
            <a:ext cx="1051560" cy="1051560"/>
          </a:xfrm>
          <a:prstGeom prst="rect">
            <a:avLst/>
          </a:prstGeom>
        </p:spPr>
      </p:pic>
      <p:sp>
        <p:nvSpPr>
          <p:cNvPr id="48" name="Text 34"/>
          <p:cNvSpPr/>
          <p:nvPr/>
        </p:nvSpPr>
        <p:spPr>
          <a:xfrm>
            <a:off x="20418552" y="11969496"/>
            <a:ext cx="9299448" cy="4736592"/>
          </a:xfrm>
          <a:prstGeom prst="rect">
            <a:avLst/>
          </a:prstGeom>
          <a:noFill/>
          <a:ln/>
        </p:spPr>
        <p:txBody>
          <a:bodyPr wrap="square" rtlCol="0" anchor="t"/>
          <a:lstStyle/>
          <a:p>
            <a:pPr marL="0" indent="0">
              <a:spcAft>
                <a:spcPts val="300"/>
              </a:spcAft>
              <a:buNone/>
            </a:pPr>
            <a:r>
              <a:rPr lang="en-US" sz="1200" b="1" dirty="0">
                <a:solidFill>
                  <a:srgbClr val="E07B2A"/>
                </a:solidFill>
              </a:rPr>
              <a:t>Stigma and Discrimination
</a:t>
            </a:r>
            <a:r>
              <a:rPr lang="en-US" sz="1100" dirty="0">
                <a:solidFill>
                  <a:srgbClr val="4A5568"/>
                </a:solidFill>
              </a:rPr>
              <a:t>Stigma has historically shaped how panic disorder is understood and treated. Between 2023 and 2024, scores on community tolerance subscales in England declined significantly: a 7.0% reduction in overall positive mental health attitudes and a 5.7% reduction in the Prejudice and Exclusion subscale (Time to Change, 2025).
</a:t>
            </a:r>
            <a:r>
              <a:rPr lang="en-US" sz="1200" b="1" dirty="0">
                <a:solidFill>
                  <a:srgbClr val="E07B2A"/>
                </a:solidFill>
              </a:rPr>
              <a:t>Inequality of Access
</a:t>
            </a:r>
            <a:r>
              <a:rPr lang="en-US" sz="1100" dirty="0">
                <a:solidFill>
                  <a:srgbClr val="4A5568"/>
                </a:solidFill>
              </a:rPr>
              <a:t>Lowther-Payne et al. (2023) identified that people from ethnic minority backgrounds, those in socioeconomic deprivation, and those in rural areas face compounding barriers to care. Cultural variations in the expression of distress are frequently missed or misinterpreted by healthcare professionals (City St George's, 2025).
</a:t>
            </a:r>
            <a:r>
              <a:rPr lang="en-US" sz="1200" b="1" dirty="0">
                <a:solidFill>
                  <a:srgbClr val="E07B2A"/>
                </a:solidFill>
              </a:rPr>
              <a:t>Policy and Legislative Context
</a:t>
            </a:r>
            <a:r>
              <a:rPr lang="en-US" sz="1100" dirty="0">
                <a:solidFill>
                  <a:srgbClr val="4A5568"/>
                </a:solidFill>
              </a:rPr>
              <a:t>The Mental Health Act (1983) underpins provision in England and Wales. The King's Speech (2024) committed to once-in-a-generation reform to address racial disproportionality in compulsory detention (House of Commons Library, 2025). NHS England (2022/23) provided approximately £695 million to ICBs to address mental health inequalities (The King's Fund, 2024).
</a:t>
            </a:r>
            <a:r>
              <a:rPr lang="en-US" sz="1200" b="1" dirty="0">
                <a:solidFill>
                  <a:srgbClr val="E07B2A"/>
                </a:solidFill>
              </a:rPr>
              <a:t>Gender, Class and Cultural Factors
</a:t>
            </a:r>
            <a:r>
              <a:rPr lang="en-US" sz="1100" dirty="0">
                <a:solidFill>
                  <a:srgbClr val="4A5568"/>
                </a:solidFill>
              </a:rPr>
              <a:t>Historically framed as a female condition rooted in hysteria (Scull, 2009), contemporary evidence shows men are less likely to seek help due to stigma around male emotional vulnerability (City St George's, 2025). Approximately 40% of unemployed adults in England have a depression or anxiety disorder (City St George's, 2025).</a:t>
            </a:r>
            <a:endParaRPr lang="en-US" sz="1200" dirty="0"/>
          </a:p>
        </p:txBody>
      </p:sp>
      <p:sp>
        <p:nvSpPr>
          <p:cNvPr id="49" name="Shape 35"/>
          <p:cNvSpPr/>
          <p:nvPr/>
        </p:nvSpPr>
        <p:spPr>
          <a:xfrm>
            <a:off x="411480" y="17090136"/>
            <a:ext cx="29452824" cy="3154680"/>
          </a:xfrm>
          <a:prstGeom prst="roundRect">
            <a:avLst>
              <a:gd name="adj" fmla="val 5217"/>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50" name="Shape 36"/>
          <p:cNvSpPr/>
          <p:nvPr/>
        </p:nvSpPr>
        <p:spPr>
          <a:xfrm>
            <a:off x="411480" y="17090136"/>
            <a:ext cx="29452824" cy="841248"/>
          </a:xfrm>
          <a:prstGeom prst="roundRect">
            <a:avLst>
              <a:gd name="adj" fmla="val 19565"/>
            </a:avLst>
          </a:prstGeom>
          <a:solidFill>
            <a:srgbClr val="1A5C8A"/>
          </a:solidFill>
          <a:ln/>
        </p:spPr>
        <p:txBody>
          <a:bodyPr/>
          <a:lstStyle/>
          <a:p>
            <a:endParaRPr lang="en-GB"/>
          </a:p>
        </p:txBody>
      </p:sp>
      <p:sp>
        <p:nvSpPr>
          <p:cNvPr id="51" name="Shape 37"/>
          <p:cNvSpPr/>
          <p:nvPr/>
        </p:nvSpPr>
        <p:spPr>
          <a:xfrm>
            <a:off x="411480" y="17565624"/>
            <a:ext cx="29452824" cy="365760"/>
          </a:xfrm>
          <a:prstGeom prst="rect">
            <a:avLst/>
          </a:prstGeom>
          <a:solidFill>
            <a:srgbClr val="1A5C8A"/>
          </a:solidFill>
          <a:ln/>
        </p:spPr>
        <p:txBody>
          <a:bodyPr/>
          <a:lstStyle/>
          <a:p>
            <a:endParaRPr lang="en-GB"/>
          </a:p>
        </p:txBody>
      </p:sp>
      <p:pic>
        <p:nvPicPr>
          <p:cNvPr id="52" name="Image 12" descr="preencoded.png"/>
          <p:cNvPicPr>
            <a:picLocks noChangeAspect="1"/>
          </p:cNvPicPr>
          <p:nvPr/>
        </p:nvPicPr>
        <p:blipFill>
          <a:blip r:embed="rId15"/>
          <a:stretch>
            <a:fillRect/>
          </a:stretch>
        </p:blipFill>
        <p:spPr>
          <a:xfrm>
            <a:off x="576072" y="17218152"/>
            <a:ext cx="594360" cy="594360"/>
          </a:xfrm>
          <a:prstGeom prst="rect">
            <a:avLst/>
          </a:prstGeom>
        </p:spPr>
      </p:pic>
      <p:sp>
        <p:nvSpPr>
          <p:cNvPr id="53" name="Text 38"/>
          <p:cNvSpPr/>
          <p:nvPr/>
        </p:nvSpPr>
        <p:spPr>
          <a:xfrm>
            <a:off x="1325880" y="17163288"/>
            <a:ext cx="28355544" cy="749808"/>
          </a:xfrm>
          <a:prstGeom prst="rect">
            <a:avLst/>
          </a:prstGeom>
          <a:noFill/>
          <a:ln/>
        </p:spPr>
        <p:txBody>
          <a:bodyPr wrap="square" rtlCol="0" anchor="ctr"/>
          <a:lstStyle/>
          <a:p>
            <a:pPr marL="0" indent="0">
              <a:buNone/>
            </a:pPr>
            <a:r>
              <a:rPr lang="en-US" sz="2000" b="1" dirty="0">
                <a:solidFill>
                  <a:srgbClr val="FFFFFF"/>
                </a:solidFill>
                <a:latin typeface="Cambria" pitchFamily="34" charset="0"/>
                <a:ea typeface="Cambria" pitchFamily="34" charset="-122"/>
                <a:cs typeface="Cambria" pitchFamily="34" charset="-120"/>
              </a:rPr>
              <a:t>Recommendations for Future Policy and Practice</a:t>
            </a:r>
            <a:endParaRPr lang="en-US" sz="2000" dirty="0"/>
          </a:p>
        </p:txBody>
      </p:sp>
      <p:sp>
        <p:nvSpPr>
          <p:cNvPr id="54" name="Shape 39"/>
          <p:cNvSpPr/>
          <p:nvPr/>
        </p:nvSpPr>
        <p:spPr>
          <a:xfrm>
            <a:off x="411480" y="18050256"/>
            <a:ext cx="5685739" cy="2075688"/>
          </a:xfrm>
          <a:prstGeom prst="roundRect">
            <a:avLst>
              <a:gd name="adj" fmla="val 5286"/>
            </a:avLst>
          </a:prstGeom>
          <a:solidFill>
            <a:srgbClr val="2E8B7A">
              <a:alpha val="12000"/>
            </a:srgbClr>
          </a:solidFill>
          <a:ln/>
        </p:spPr>
        <p:txBody>
          <a:bodyPr/>
          <a:lstStyle/>
          <a:p>
            <a:endParaRPr lang="en-GB"/>
          </a:p>
        </p:txBody>
      </p:sp>
      <p:sp>
        <p:nvSpPr>
          <p:cNvPr id="55" name="Shape 40"/>
          <p:cNvSpPr/>
          <p:nvPr/>
        </p:nvSpPr>
        <p:spPr>
          <a:xfrm>
            <a:off x="411480" y="18050256"/>
            <a:ext cx="5685739" cy="45720"/>
          </a:xfrm>
          <a:prstGeom prst="rect">
            <a:avLst/>
          </a:prstGeom>
          <a:solidFill>
            <a:srgbClr val="2E8B7A"/>
          </a:solidFill>
          <a:ln/>
        </p:spPr>
        <p:txBody>
          <a:bodyPr/>
          <a:lstStyle/>
          <a:p>
            <a:endParaRPr lang="en-GB"/>
          </a:p>
        </p:txBody>
      </p:sp>
      <p:sp>
        <p:nvSpPr>
          <p:cNvPr id="56" name="Shape 41"/>
          <p:cNvSpPr/>
          <p:nvPr/>
        </p:nvSpPr>
        <p:spPr>
          <a:xfrm>
            <a:off x="2943454" y="18178272"/>
            <a:ext cx="621792" cy="621792"/>
          </a:xfrm>
          <a:prstGeom prst="ellipse">
            <a:avLst/>
          </a:prstGeom>
          <a:solidFill>
            <a:srgbClr val="2E8B7A"/>
          </a:solidFill>
          <a:ln/>
        </p:spPr>
        <p:txBody>
          <a:bodyPr/>
          <a:lstStyle/>
          <a:p>
            <a:endParaRPr lang="en-GB"/>
          </a:p>
        </p:txBody>
      </p:sp>
      <p:pic>
        <p:nvPicPr>
          <p:cNvPr id="57" name="Image 13" descr="preencoded.png"/>
          <p:cNvPicPr>
            <a:picLocks noChangeAspect="1"/>
          </p:cNvPicPr>
          <p:nvPr/>
        </p:nvPicPr>
        <p:blipFill>
          <a:blip r:embed="rId16"/>
          <a:stretch>
            <a:fillRect/>
          </a:stretch>
        </p:blipFill>
        <p:spPr>
          <a:xfrm>
            <a:off x="3016606" y="18251424"/>
            <a:ext cx="475488" cy="475488"/>
          </a:xfrm>
          <a:prstGeom prst="rect">
            <a:avLst/>
          </a:prstGeom>
        </p:spPr>
      </p:pic>
      <p:sp>
        <p:nvSpPr>
          <p:cNvPr id="58" name="Text 42"/>
          <p:cNvSpPr/>
          <p:nvPr/>
        </p:nvSpPr>
        <p:spPr>
          <a:xfrm>
            <a:off x="502920" y="18873216"/>
            <a:ext cx="5502859" cy="502920"/>
          </a:xfrm>
          <a:prstGeom prst="rect">
            <a:avLst/>
          </a:prstGeom>
          <a:noFill/>
          <a:ln/>
        </p:spPr>
        <p:txBody>
          <a:bodyPr wrap="square" rtlCol="0" anchor="ctr"/>
          <a:lstStyle/>
          <a:p>
            <a:pPr marL="0" indent="0" algn="ctr">
              <a:buNone/>
            </a:pPr>
            <a:r>
              <a:rPr lang="en-US" sz="1150" b="1" dirty="0">
                <a:solidFill>
                  <a:srgbClr val="2E8B7A"/>
                </a:solidFill>
                <a:latin typeface="Calibri" pitchFamily="34" charset="0"/>
                <a:ea typeface="Calibri" pitchFamily="34" charset="-122"/>
                <a:cs typeface="Calibri" pitchFamily="34" charset="-120"/>
              </a:rPr>
              <a:t>1. Expand Digital CBT Access</a:t>
            </a:r>
            <a:endParaRPr lang="en-US" sz="1150" dirty="0"/>
          </a:p>
        </p:txBody>
      </p:sp>
      <p:sp>
        <p:nvSpPr>
          <p:cNvPr id="59" name="Text 43"/>
          <p:cNvSpPr/>
          <p:nvPr/>
        </p:nvSpPr>
        <p:spPr>
          <a:xfrm>
            <a:off x="502920" y="19403568"/>
            <a:ext cx="5502859" cy="612648"/>
          </a:xfrm>
          <a:prstGeom prst="rect">
            <a:avLst/>
          </a:prstGeom>
          <a:noFill/>
          <a:ln/>
        </p:spPr>
        <p:txBody>
          <a:bodyPr wrap="square" rtlCol="0" anchor="t"/>
          <a:lstStyle/>
          <a:p>
            <a:pPr marL="0" indent="0">
              <a:spcAft>
                <a:spcPts val="200"/>
              </a:spcAft>
              <a:buNone/>
            </a:pPr>
            <a:r>
              <a:rPr lang="en-US" sz="1100" dirty="0">
                <a:solidFill>
                  <a:srgbClr val="4A5568"/>
                </a:solidFill>
                <a:latin typeface="Calibri" pitchFamily="34" charset="0"/>
                <a:ea typeface="Calibri" pitchFamily="34" charset="-122"/>
                <a:cs typeface="Calibri" pitchFamily="34" charset="-120"/>
              </a:rPr>
              <a:t>Commission and fund evidence-based digital and remote CBT programmes to overcome geographical and capacity barriers, particularly in rural areas (Pompoli et al., 2023; NHS England, 2024).</a:t>
            </a:r>
            <a:endParaRPr lang="en-US" sz="1100" dirty="0"/>
          </a:p>
        </p:txBody>
      </p:sp>
      <p:sp>
        <p:nvSpPr>
          <p:cNvPr id="60" name="Shape 44"/>
          <p:cNvSpPr/>
          <p:nvPr/>
        </p:nvSpPr>
        <p:spPr>
          <a:xfrm>
            <a:off x="6353251" y="18050256"/>
            <a:ext cx="5685739" cy="2075688"/>
          </a:xfrm>
          <a:prstGeom prst="roundRect">
            <a:avLst>
              <a:gd name="adj" fmla="val 5286"/>
            </a:avLst>
          </a:prstGeom>
          <a:solidFill>
            <a:srgbClr val="5C3A7A">
              <a:alpha val="12000"/>
            </a:srgbClr>
          </a:solidFill>
          <a:ln/>
        </p:spPr>
        <p:txBody>
          <a:bodyPr/>
          <a:lstStyle/>
          <a:p>
            <a:endParaRPr lang="en-GB"/>
          </a:p>
        </p:txBody>
      </p:sp>
      <p:sp>
        <p:nvSpPr>
          <p:cNvPr id="61" name="Shape 45"/>
          <p:cNvSpPr/>
          <p:nvPr/>
        </p:nvSpPr>
        <p:spPr>
          <a:xfrm>
            <a:off x="6353251" y="18050256"/>
            <a:ext cx="5685739" cy="45720"/>
          </a:xfrm>
          <a:prstGeom prst="rect">
            <a:avLst/>
          </a:prstGeom>
          <a:solidFill>
            <a:srgbClr val="5C3A7A"/>
          </a:solidFill>
          <a:ln/>
        </p:spPr>
        <p:txBody>
          <a:bodyPr/>
          <a:lstStyle/>
          <a:p>
            <a:endParaRPr lang="en-GB"/>
          </a:p>
        </p:txBody>
      </p:sp>
      <p:sp>
        <p:nvSpPr>
          <p:cNvPr id="62" name="Shape 46"/>
          <p:cNvSpPr/>
          <p:nvPr/>
        </p:nvSpPr>
        <p:spPr>
          <a:xfrm>
            <a:off x="8885225" y="18178272"/>
            <a:ext cx="621792" cy="621792"/>
          </a:xfrm>
          <a:prstGeom prst="ellipse">
            <a:avLst/>
          </a:prstGeom>
          <a:solidFill>
            <a:srgbClr val="5C3A7A"/>
          </a:solidFill>
          <a:ln/>
        </p:spPr>
        <p:txBody>
          <a:bodyPr/>
          <a:lstStyle/>
          <a:p>
            <a:endParaRPr lang="en-GB"/>
          </a:p>
        </p:txBody>
      </p:sp>
      <p:pic>
        <p:nvPicPr>
          <p:cNvPr id="63" name="Image 14" descr="preencoded.png"/>
          <p:cNvPicPr>
            <a:picLocks noChangeAspect="1"/>
          </p:cNvPicPr>
          <p:nvPr/>
        </p:nvPicPr>
        <p:blipFill>
          <a:blip r:embed="rId12"/>
          <a:stretch>
            <a:fillRect/>
          </a:stretch>
        </p:blipFill>
        <p:spPr>
          <a:xfrm>
            <a:off x="8958377" y="18251424"/>
            <a:ext cx="475488" cy="475488"/>
          </a:xfrm>
          <a:prstGeom prst="rect">
            <a:avLst/>
          </a:prstGeom>
        </p:spPr>
      </p:pic>
      <p:sp>
        <p:nvSpPr>
          <p:cNvPr id="64" name="Text 47"/>
          <p:cNvSpPr/>
          <p:nvPr/>
        </p:nvSpPr>
        <p:spPr>
          <a:xfrm>
            <a:off x="6444691" y="18873216"/>
            <a:ext cx="5502859" cy="502920"/>
          </a:xfrm>
          <a:prstGeom prst="rect">
            <a:avLst/>
          </a:prstGeom>
          <a:noFill/>
          <a:ln/>
        </p:spPr>
        <p:txBody>
          <a:bodyPr wrap="square" rtlCol="0" anchor="ctr"/>
          <a:lstStyle/>
          <a:p>
            <a:pPr marL="0" indent="0" algn="ctr">
              <a:buNone/>
            </a:pPr>
            <a:r>
              <a:rPr lang="en-US" sz="1150" b="1" dirty="0">
                <a:solidFill>
                  <a:srgbClr val="5C3A7A"/>
                </a:solidFill>
                <a:latin typeface="Calibri" pitchFamily="34" charset="0"/>
                <a:ea typeface="Calibri" pitchFamily="34" charset="-122"/>
                <a:cs typeface="Calibri" pitchFamily="34" charset="-120"/>
              </a:rPr>
              <a:t>2. Address Ethnic and Socioeconomic Inequality</a:t>
            </a:r>
            <a:endParaRPr lang="en-US" sz="1150" dirty="0"/>
          </a:p>
        </p:txBody>
      </p:sp>
      <p:sp>
        <p:nvSpPr>
          <p:cNvPr id="65" name="Text 48"/>
          <p:cNvSpPr/>
          <p:nvPr/>
        </p:nvSpPr>
        <p:spPr>
          <a:xfrm>
            <a:off x="6444691" y="19403568"/>
            <a:ext cx="5502859" cy="612648"/>
          </a:xfrm>
          <a:prstGeom prst="rect">
            <a:avLst/>
          </a:prstGeom>
          <a:noFill/>
          <a:ln/>
        </p:spPr>
        <p:txBody>
          <a:bodyPr wrap="square" rtlCol="0" anchor="t"/>
          <a:lstStyle/>
          <a:p>
            <a:pPr marL="0" indent="0">
              <a:spcAft>
                <a:spcPts val="200"/>
              </a:spcAft>
              <a:buNone/>
            </a:pPr>
            <a:r>
              <a:rPr lang="en-US" sz="1100" dirty="0">
                <a:solidFill>
                  <a:srgbClr val="4A5568"/>
                </a:solidFill>
                <a:latin typeface="Calibri" pitchFamily="34" charset="0"/>
                <a:ea typeface="Calibri" pitchFamily="34" charset="-122"/>
                <a:cs typeface="Calibri" pitchFamily="34" charset="-120"/>
              </a:rPr>
              <a:t>Mandate culturally adapted mental health interventions within ICB commissioning, aligned with the Patient and Carer Race Equality Framework (NHS England, 2023) and Advancing Mental Health Equalities Strategy (NHS England, 2020).</a:t>
            </a:r>
            <a:endParaRPr lang="en-US" sz="1100" dirty="0"/>
          </a:p>
        </p:txBody>
      </p:sp>
      <p:sp>
        <p:nvSpPr>
          <p:cNvPr id="66" name="Shape 49"/>
          <p:cNvSpPr/>
          <p:nvPr/>
        </p:nvSpPr>
        <p:spPr>
          <a:xfrm>
            <a:off x="12295022" y="18050256"/>
            <a:ext cx="5685739" cy="2075688"/>
          </a:xfrm>
          <a:prstGeom prst="roundRect">
            <a:avLst>
              <a:gd name="adj" fmla="val 5286"/>
            </a:avLst>
          </a:prstGeom>
          <a:solidFill>
            <a:srgbClr val="E07B2A">
              <a:alpha val="12000"/>
            </a:srgbClr>
          </a:solidFill>
          <a:ln/>
        </p:spPr>
        <p:txBody>
          <a:bodyPr/>
          <a:lstStyle/>
          <a:p>
            <a:endParaRPr lang="en-GB"/>
          </a:p>
        </p:txBody>
      </p:sp>
      <p:sp>
        <p:nvSpPr>
          <p:cNvPr id="67" name="Shape 50"/>
          <p:cNvSpPr/>
          <p:nvPr/>
        </p:nvSpPr>
        <p:spPr>
          <a:xfrm>
            <a:off x="12295022" y="18050256"/>
            <a:ext cx="5685739" cy="45720"/>
          </a:xfrm>
          <a:prstGeom prst="rect">
            <a:avLst/>
          </a:prstGeom>
          <a:solidFill>
            <a:srgbClr val="E07B2A"/>
          </a:solidFill>
          <a:ln/>
        </p:spPr>
        <p:txBody>
          <a:bodyPr/>
          <a:lstStyle/>
          <a:p>
            <a:endParaRPr lang="en-GB"/>
          </a:p>
        </p:txBody>
      </p:sp>
      <p:sp>
        <p:nvSpPr>
          <p:cNvPr id="68" name="Shape 51"/>
          <p:cNvSpPr/>
          <p:nvPr/>
        </p:nvSpPr>
        <p:spPr>
          <a:xfrm>
            <a:off x="14826996" y="18178272"/>
            <a:ext cx="621792" cy="621792"/>
          </a:xfrm>
          <a:prstGeom prst="ellipse">
            <a:avLst/>
          </a:prstGeom>
          <a:solidFill>
            <a:srgbClr val="E07B2A"/>
          </a:solidFill>
          <a:ln/>
        </p:spPr>
        <p:txBody>
          <a:bodyPr/>
          <a:lstStyle/>
          <a:p>
            <a:endParaRPr lang="en-GB"/>
          </a:p>
        </p:txBody>
      </p:sp>
      <p:pic>
        <p:nvPicPr>
          <p:cNvPr id="69" name="Image 15" descr="preencoded.png"/>
          <p:cNvPicPr>
            <a:picLocks noChangeAspect="1"/>
          </p:cNvPicPr>
          <p:nvPr/>
        </p:nvPicPr>
        <p:blipFill>
          <a:blip r:embed="rId3"/>
          <a:stretch>
            <a:fillRect/>
          </a:stretch>
        </p:blipFill>
        <p:spPr>
          <a:xfrm>
            <a:off x="14900148" y="18251424"/>
            <a:ext cx="475488" cy="475488"/>
          </a:xfrm>
          <a:prstGeom prst="rect">
            <a:avLst/>
          </a:prstGeom>
        </p:spPr>
      </p:pic>
      <p:sp>
        <p:nvSpPr>
          <p:cNvPr id="70" name="Text 52"/>
          <p:cNvSpPr/>
          <p:nvPr/>
        </p:nvSpPr>
        <p:spPr>
          <a:xfrm>
            <a:off x="12386462" y="18873216"/>
            <a:ext cx="5502859" cy="502920"/>
          </a:xfrm>
          <a:prstGeom prst="rect">
            <a:avLst/>
          </a:prstGeom>
          <a:noFill/>
          <a:ln/>
        </p:spPr>
        <p:txBody>
          <a:bodyPr wrap="square" rtlCol="0" anchor="ctr"/>
          <a:lstStyle/>
          <a:p>
            <a:pPr marL="0" indent="0" algn="ctr">
              <a:buNone/>
            </a:pPr>
            <a:r>
              <a:rPr lang="en-US" sz="1150" b="1" dirty="0">
                <a:solidFill>
                  <a:srgbClr val="E07B2A"/>
                </a:solidFill>
                <a:latin typeface="Calibri" pitchFamily="34" charset="0"/>
                <a:ea typeface="Calibri" pitchFamily="34" charset="-122"/>
                <a:cs typeface="Calibri" pitchFamily="34" charset="-120"/>
              </a:rPr>
              <a:t>3. Embed ICD-11 in Clinical Training</a:t>
            </a:r>
            <a:endParaRPr lang="en-US" sz="1150" dirty="0"/>
          </a:p>
        </p:txBody>
      </p:sp>
      <p:sp>
        <p:nvSpPr>
          <p:cNvPr id="71" name="Text 53"/>
          <p:cNvSpPr/>
          <p:nvPr/>
        </p:nvSpPr>
        <p:spPr>
          <a:xfrm>
            <a:off x="12386462" y="19403568"/>
            <a:ext cx="5502859" cy="612648"/>
          </a:xfrm>
          <a:prstGeom prst="rect">
            <a:avLst/>
          </a:prstGeom>
          <a:noFill/>
          <a:ln/>
        </p:spPr>
        <p:txBody>
          <a:bodyPr wrap="square" rtlCol="0" anchor="t"/>
          <a:lstStyle/>
          <a:p>
            <a:pPr marL="0" indent="0">
              <a:spcAft>
                <a:spcPts val="200"/>
              </a:spcAft>
              <a:buNone/>
            </a:pPr>
            <a:r>
              <a:rPr lang="en-US" sz="1100" dirty="0">
                <a:solidFill>
                  <a:srgbClr val="4A5568"/>
                </a:solidFill>
                <a:latin typeface="Calibri" pitchFamily="34" charset="0"/>
                <a:ea typeface="Calibri" pitchFamily="34" charset="-122"/>
                <a:cs typeface="Calibri" pitchFamily="34" charset="-120"/>
              </a:rPr>
              <a:t>Ensure frontline practitioners receive comprehensive training in ICD-11 (6B01) criteria to reduce misdiagnosis and improve early identification across primary care settings (WHO, 2022; Gaebel et al., 2020).</a:t>
            </a:r>
            <a:endParaRPr lang="en-US" sz="1100" dirty="0"/>
          </a:p>
        </p:txBody>
      </p:sp>
      <p:sp>
        <p:nvSpPr>
          <p:cNvPr id="72" name="Shape 54"/>
          <p:cNvSpPr/>
          <p:nvPr/>
        </p:nvSpPr>
        <p:spPr>
          <a:xfrm>
            <a:off x="18236794" y="18050256"/>
            <a:ext cx="5685739" cy="2075688"/>
          </a:xfrm>
          <a:prstGeom prst="roundRect">
            <a:avLst>
              <a:gd name="adj" fmla="val 5286"/>
            </a:avLst>
          </a:prstGeom>
          <a:solidFill>
            <a:srgbClr val="1A5C8A">
              <a:alpha val="12000"/>
            </a:srgbClr>
          </a:solidFill>
          <a:ln/>
        </p:spPr>
        <p:txBody>
          <a:bodyPr/>
          <a:lstStyle/>
          <a:p>
            <a:endParaRPr lang="en-GB"/>
          </a:p>
        </p:txBody>
      </p:sp>
      <p:sp>
        <p:nvSpPr>
          <p:cNvPr id="73" name="Shape 55"/>
          <p:cNvSpPr/>
          <p:nvPr/>
        </p:nvSpPr>
        <p:spPr>
          <a:xfrm>
            <a:off x="18236794" y="18050256"/>
            <a:ext cx="5685739" cy="45720"/>
          </a:xfrm>
          <a:prstGeom prst="rect">
            <a:avLst/>
          </a:prstGeom>
          <a:solidFill>
            <a:srgbClr val="1A5C8A"/>
          </a:solidFill>
          <a:ln/>
        </p:spPr>
        <p:txBody>
          <a:bodyPr/>
          <a:lstStyle/>
          <a:p>
            <a:endParaRPr lang="en-GB"/>
          </a:p>
        </p:txBody>
      </p:sp>
      <p:sp>
        <p:nvSpPr>
          <p:cNvPr id="74" name="Shape 56"/>
          <p:cNvSpPr/>
          <p:nvPr/>
        </p:nvSpPr>
        <p:spPr>
          <a:xfrm>
            <a:off x="20768767" y="18178272"/>
            <a:ext cx="621792" cy="621792"/>
          </a:xfrm>
          <a:prstGeom prst="ellipse">
            <a:avLst/>
          </a:prstGeom>
          <a:solidFill>
            <a:srgbClr val="1A5C8A"/>
          </a:solidFill>
          <a:ln/>
        </p:spPr>
        <p:txBody>
          <a:bodyPr/>
          <a:lstStyle/>
          <a:p>
            <a:endParaRPr lang="en-GB"/>
          </a:p>
        </p:txBody>
      </p:sp>
      <p:pic>
        <p:nvPicPr>
          <p:cNvPr id="75" name="Image 16" descr="preencoded.png"/>
          <p:cNvPicPr>
            <a:picLocks noChangeAspect="1"/>
          </p:cNvPicPr>
          <p:nvPr/>
        </p:nvPicPr>
        <p:blipFill>
          <a:blip r:embed="rId17"/>
          <a:stretch>
            <a:fillRect/>
          </a:stretch>
        </p:blipFill>
        <p:spPr>
          <a:xfrm>
            <a:off x="20841919" y="18251424"/>
            <a:ext cx="475488" cy="475488"/>
          </a:xfrm>
          <a:prstGeom prst="rect">
            <a:avLst/>
          </a:prstGeom>
        </p:spPr>
      </p:pic>
      <p:sp>
        <p:nvSpPr>
          <p:cNvPr id="76" name="Text 57"/>
          <p:cNvSpPr/>
          <p:nvPr/>
        </p:nvSpPr>
        <p:spPr>
          <a:xfrm>
            <a:off x="18328234" y="18873216"/>
            <a:ext cx="5502859" cy="502920"/>
          </a:xfrm>
          <a:prstGeom prst="rect">
            <a:avLst/>
          </a:prstGeom>
          <a:noFill/>
          <a:ln/>
        </p:spPr>
        <p:txBody>
          <a:bodyPr wrap="square" rtlCol="0" anchor="ctr"/>
          <a:lstStyle/>
          <a:p>
            <a:pPr marL="0" indent="0" algn="ctr">
              <a:buNone/>
            </a:pPr>
            <a:r>
              <a:rPr lang="en-US" sz="1150" b="1" dirty="0">
                <a:solidFill>
                  <a:srgbClr val="1A5C8A"/>
                </a:solidFill>
                <a:latin typeface="Calibri" pitchFamily="34" charset="0"/>
                <a:ea typeface="Calibri" pitchFamily="34" charset="-122"/>
                <a:cs typeface="Calibri" pitchFamily="34" charset="-120"/>
              </a:rPr>
              <a:t>4. Reform the Mental Health Act</a:t>
            </a:r>
            <a:endParaRPr lang="en-US" sz="1150" dirty="0"/>
          </a:p>
        </p:txBody>
      </p:sp>
      <p:sp>
        <p:nvSpPr>
          <p:cNvPr id="77" name="Text 58"/>
          <p:cNvSpPr/>
          <p:nvPr/>
        </p:nvSpPr>
        <p:spPr>
          <a:xfrm>
            <a:off x="18328234" y="19403568"/>
            <a:ext cx="5502859" cy="612648"/>
          </a:xfrm>
          <a:prstGeom prst="rect">
            <a:avLst/>
          </a:prstGeom>
          <a:noFill/>
          <a:ln/>
        </p:spPr>
        <p:txBody>
          <a:bodyPr wrap="square" rtlCol="0" anchor="t"/>
          <a:lstStyle/>
          <a:p>
            <a:pPr marL="0" indent="0">
              <a:spcAft>
                <a:spcPts val="200"/>
              </a:spcAft>
              <a:buNone/>
            </a:pPr>
            <a:r>
              <a:rPr lang="en-US" sz="1100" dirty="0">
                <a:solidFill>
                  <a:srgbClr val="4A5568"/>
                </a:solidFill>
                <a:latin typeface="Calibri" pitchFamily="34" charset="0"/>
                <a:ea typeface="Calibri" pitchFamily="34" charset="-122"/>
                <a:cs typeface="Calibri" pitchFamily="34" charset="-120"/>
              </a:rPr>
              <a:t>Implement committed reforms to the Mental Health Act (1983), addressing racial disproportionality in compulsory detention and ensuring parity of esteem between mental and physical health (House of Commons Library, 2025).</a:t>
            </a:r>
            <a:endParaRPr lang="en-US" sz="1100" dirty="0"/>
          </a:p>
        </p:txBody>
      </p:sp>
      <p:sp>
        <p:nvSpPr>
          <p:cNvPr id="78" name="Shape 59"/>
          <p:cNvSpPr/>
          <p:nvPr/>
        </p:nvSpPr>
        <p:spPr>
          <a:xfrm>
            <a:off x="24178565" y="18050256"/>
            <a:ext cx="5685739" cy="2075688"/>
          </a:xfrm>
          <a:prstGeom prst="roundRect">
            <a:avLst>
              <a:gd name="adj" fmla="val 5286"/>
            </a:avLst>
          </a:prstGeom>
          <a:solidFill>
            <a:srgbClr val="C0392B">
              <a:alpha val="12000"/>
            </a:srgbClr>
          </a:solidFill>
          <a:ln/>
        </p:spPr>
        <p:txBody>
          <a:bodyPr/>
          <a:lstStyle/>
          <a:p>
            <a:endParaRPr lang="en-GB"/>
          </a:p>
        </p:txBody>
      </p:sp>
      <p:sp>
        <p:nvSpPr>
          <p:cNvPr id="79" name="Shape 60"/>
          <p:cNvSpPr/>
          <p:nvPr/>
        </p:nvSpPr>
        <p:spPr>
          <a:xfrm>
            <a:off x="24178565" y="18050256"/>
            <a:ext cx="5685739" cy="45720"/>
          </a:xfrm>
          <a:prstGeom prst="rect">
            <a:avLst/>
          </a:prstGeom>
          <a:solidFill>
            <a:srgbClr val="C0392B"/>
          </a:solidFill>
          <a:ln/>
        </p:spPr>
        <p:txBody>
          <a:bodyPr/>
          <a:lstStyle/>
          <a:p>
            <a:endParaRPr lang="en-GB"/>
          </a:p>
        </p:txBody>
      </p:sp>
      <p:sp>
        <p:nvSpPr>
          <p:cNvPr id="80" name="Shape 61"/>
          <p:cNvSpPr/>
          <p:nvPr/>
        </p:nvSpPr>
        <p:spPr>
          <a:xfrm>
            <a:off x="26710538" y="18178272"/>
            <a:ext cx="621792" cy="621792"/>
          </a:xfrm>
          <a:prstGeom prst="ellipse">
            <a:avLst/>
          </a:prstGeom>
          <a:solidFill>
            <a:srgbClr val="C0392B"/>
          </a:solidFill>
          <a:ln/>
        </p:spPr>
        <p:txBody>
          <a:bodyPr/>
          <a:lstStyle/>
          <a:p>
            <a:endParaRPr lang="en-GB"/>
          </a:p>
        </p:txBody>
      </p:sp>
      <p:pic>
        <p:nvPicPr>
          <p:cNvPr id="81" name="Image 17" descr="preencoded.png"/>
          <p:cNvPicPr>
            <a:picLocks noChangeAspect="1"/>
          </p:cNvPicPr>
          <p:nvPr/>
        </p:nvPicPr>
        <p:blipFill>
          <a:blip r:embed="rId18"/>
          <a:stretch>
            <a:fillRect/>
          </a:stretch>
        </p:blipFill>
        <p:spPr>
          <a:xfrm>
            <a:off x="26783690" y="18251424"/>
            <a:ext cx="475488" cy="475488"/>
          </a:xfrm>
          <a:prstGeom prst="rect">
            <a:avLst/>
          </a:prstGeom>
        </p:spPr>
      </p:pic>
      <p:sp>
        <p:nvSpPr>
          <p:cNvPr id="82" name="Text 62"/>
          <p:cNvSpPr/>
          <p:nvPr/>
        </p:nvSpPr>
        <p:spPr>
          <a:xfrm>
            <a:off x="24270005" y="18873216"/>
            <a:ext cx="5502859" cy="502920"/>
          </a:xfrm>
          <a:prstGeom prst="rect">
            <a:avLst/>
          </a:prstGeom>
          <a:noFill/>
          <a:ln/>
        </p:spPr>
        <p:txBody>
          <a:bodyPr wrap="square" rtlCol="0" anchor="ctr"/>
          <a:lstStyle/>
          <a:p>
            <a:pPr marL="0" indent="0" algn="ctr">
              <a:buNone/>
            </a:pPr>
            <a:r>
              <a:rPr lang="en-US" sz="1150" b="1" dirty="0">
                <a:solidFill>
                  <a:srgbClr val="C0392B"/>
                </a:solidFill>
                <a:latin typeface="Calibri" pitchFamily="34" charset="0"/>
                <a:ea typeface="Calibri" pitchFamily="34" charset="-122"/>
                <a:cs typeface="Calibri" pitchFamily="34" charset="-120"/>
              </a:rPr>
              <a:t>5. Anti-Stigma Investment</a:t>
            </a:r>
            <a:endParaRPr lang="en-US" sz="1150" dirty="0"/>
          </a:p>
        </p:txBody>
      </p:sp>
      <p:sp>
        <p:nvSpPr>
          <p:cNvPr id="83" name="Text 63"/>
          <p:cNvSpPr/>
          <p:nvPr/>
        </p:nvSpPr>
        <p:spPr>
          <a:xfrm>
            <a:off x="24270005" y="19403568"/>
            <a:ext cx="5502859" cy="612648"/>
          </a:xfrm>
          <a:prstGeom prst="rect">
            <a:avLst/>
          </a:prstGeom>
          <a:noFill/>
          <a:ln/>
        </p:spPr>
        <p:txBody>
          <a:bodyPr wrap="square" rtlCol="0" anchor="t"/>
          <a:lstStyle/>
          <a:p>
            <a:pPr marL="0" indent="0">
              <a:spcAft>
                <a:spcPts val="200"/>
              </a:spcAft>
              <a:buNone/>
            </a:pPr>
            <a:r>
              <a:rPr lang="en-US" sz="1100" dirty="0">
                <a:solidFill>
                  <a:srgbClr val="4A5568"/>
                </a:solidFill>
                <a:latin typeface="Calibri" pitchFamily="34" charset="0"/>
                <a:ea typeface="Calibri" pitchFamily="34" charset="-122"/>
                <a:cs typeface="Calibri" pitchFamily="34" charset="-120"/>
              </a:rPr>
              <a:t>Reverse declining public attitudes (Time to Change, 2025) through sustained national anti-stigma programmes targeting employers, schools and media, recognising stigma as a structural barrier to treatment engagement.</a:t>
            </a:r>
            <a:endParaRPr lang="en-US" sz="1100" dirty="0"/>
          </a:p>
        </p:txBody>
      </p:sp>
      <p:sp>
        <p:nvSpPr>
          <p:cNvPr id="84" name="Shape 64"/>
          <p:cNvSpPr/>
          <p:nvPr/>
        </p:nvSpPr>
        <p:spPr>
          <a:xfrm>
            <a:off x="0" y="20976336"/>
            <a:ext cx="30275784" cy="45720"/>
          </a:xfrm>
          <a:prstGeom prst="rect">
            <a:avLst/>
          </a:prstGeom>
          <a:solidFill>
            <a:srgbClr val="2E8B7A"/>
          </a:solidFill>
          <a:ln/>
        </p:spPr>
        <p:txBody>
          <a:bodyPr/>
          <a:lstStyle/>
          <a:p>
            <a:endParaRPr lang="en-GB"/>
          </a:p>
        </p:txBody>
      </p:sp>
      <p:sp>
        <p:nvSpPr>
          <p:cNvPr id="85" name="Text 65"/>
          <p:cNvSpPr/>
          <p:nvPr/>
        </p:nvSpPr>
        <p:spPr>
          <a:xfrm>
            <a:off x="411480" y="21003768"/>
            <a:ext cx="29452824" cy="347472"/>
          </a:xfrm>
          <a:prstGeom prst="rect">
            <a:avLst/>
          </a:prstGeom>
          <a:noFill/>
          <a:ln/>
        </p:spPr>
        <p:txBody>
          <a:bodyPr wrap="square" rtlCol="0" anchor="ctr"/>
          <a:lstStyle/>
          <a:p>
            <a:pPr marL="0" indent="0" algn="ctr">
              <a:buNone/>
            </a:pPr>
            <a:r>
              <a:rPr lang="en-US" sz="1100" i="1" dirty="0">
                <a:solidFill>
                  <a:srgbClr val="718096"/>
                </a:solidFill>
                <a:latin typeface="Calibri" pitchFamily="34" charset="0"/>
                <a:ea typeface="Calibri" pitchFamily="34" charset="-122"/>
                <a:cs typeface="Calibri" pitchFamily="34" charset="-120"/>
              </a:rPr>
              <a:t>ICD-11 6B01 | Anxiety and Fear-Related Disorders | BSc (Hons) Health and Social Care | UWTSD Harvard Referencing Applied Throughout</a:t>
            </a:r>
            <a:endParaRPr lang="en-US" sz="11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F4F7FA"/>
        </a:solidFill>
        <a:effectLst/>
      </p:bgPr>
    </p:bg>
    <p:spTree>
      <p:nvGrpSpPr>
        <p:cNvPr id="1" name=""/>
        <p:cNvGrpSpPr/>
        <p:nvPr/>
      </p:nvGrpSpPr>
      <p:grpSpPr>
        <a:xfrm>
          <a:off x="0" y="0"/>
          <a:ext cx="0" cy="0"/>
          <a:chOff x="0" y="0"/>
          <a:chExt cx="0" cy="0"/>
        </a:xfrm>
      </p:grpSpPr>
      <p:sp>
        <p:nvSpPr>
          <p:cNvPr id="2" name="Shape 0"/>
          <p:cNvSpPr/>
          <p:nvPr/>
        </p:nvSpPr>
        <p:spPr>
          <a:xfrm>
            <a:off x="0" y="0"/>
            <a:ext cx="30275784" cy="1828800"/>
          </a:xfrm>
          <a:prstGeom prst="rect">
            <a:avLst/>
          </a:prstGeom>
          <a:solidFill>
            <a:srgbClr val="1A2B4A"/>
          </a:solidFill>
          <a:ln/>
        </p:spPr>
        <p:txBody>
          <a:bodyPr/>
          <a:lstStyle/>
          <a:p>
            <a:endParaRPr lang="en-GB"/>
          </a:p>
        </p:txBody>
      </p:sp>
      <p:sp>
        <p:nvSpPr>
          <p:cNvPr id="3" name="Shape 1"/>
          <p:cNvSpPr/>
          <p:nvPr/>
        </p:nvSpPr>
        <p:spPr>
          <a:xfrm>
            <a:off x="0" y="1828800"/>
            <a:ext cx="30275784" cy="91440"/>
          </a:xfrm>
          <a:prstGeom prst="rect">
            <a:avLst/>
          </a:prstGeom>
          <a:solidFill>
            <a:srgbClr val="2E8B7A"/>
          </a:solidFill>
          <a:ln/>
        </p:spPr>
        <p:txBody>
          <a:bodyPr/>
          <a:lstStyle/>
          <a:p>
            <a:endParaRPr lang="en-GB"/>
          </a:p>
        </p:txBody>
      </p:sp>
      <p:sp>
        <p:nvSpPr>
          <p:cNvPr id="4" name="Text 2"/>
          <p:cNvSpPr/>
          <p:nvPr/>
        </p:nvSpPr>
        <p:spPr>
          <a:xfrm>
            <a:off x="411480" y="137160"/>
            <a:ext cx="29452824" cy="1600200"/>
          </a:xfrm>
          <a:prstGeom prst="rect">
            <a:avLst/>
          </a:prstGeom>
          <a:noFill/>
          <a:ln/>
        </p:spPr>
        <p:txBody>
          <a:bodyPr wrap="square" rtlCol="0" anchor="ctr"/>
          <a:lstStyle/>
          <a:p>
            <a:pPr marL="0" indent="0" algn="ctr">
              <a:buNone/>
            </a:pPr>
            <a:r>
              <a:rPr lang="en-US" sz="4400" b="1" dirty="0">
                <a:solidFill>
                  <a:srgbClr val="FFFFFF"/>
                </a:solidFill>
                <a:latin typeface="Cambria" pitchFamily="34" charset="0"/>
                <a:ea typeface="Cambria" pitchFamily="34" charset="-122"/>
                <a:cs typeface="Cambria" pitchFamily="34" charset="-120"/>
              </a:rPr>
              <a:t>References</a:t>
            </a:r>
            <a:endParaRPr lang="en-US" sz="4400" dirty="0"/>
          </a:p>
        </p:txBody>
      </p:sp>
      <p:sp>
        <p:nvSpPr>
          <p:cNvPr id="5" name="Shape 3"/>
          <p:cNvSpPr/>
          <p:nvPr/>
        </p:nvSpPr>
        <p:spPr>
          <a:xfrm>
            <a:off x="411480" y="2057400"/>
            <a:ext cx="9646920" cy="18918936"/>
          </a:xfrm>
          <a:prstGeom prst="roundRect">
            <a:avLst>
              <a:gd name="adj" fmla="val 1422"/>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6" name="Text 4"/>
          <p:cNvSpPr/>
          <p:nvPr/>
        </p:nvSpPr>
        <p:spPr>
          <a:xfrm>
            <a:off x="640080" y="2286000"/>
            <a:ext cx="9189720" cy="18461736"/>
          </a:xfrm>
          <a:prstGeom prst="rect">
            <a:avLst/>
          </a:prstGeom>
          <a:noFill/>
          <a:ln/>
        </p:spPr>
        <p:txBody>
          <a:bodyPr wrap="square" rtlCol="0" anchor="t"/>
          <a:lstStyle/>
          <a:p>
            <a:pPr marL="0" indent="0" algn="just">
              <a:lnSpc>
                <a:spcPct val="150000"/>
              </a:lnSpc>
              <a:spcAft>
                <a:spcPts val="500"/>
              </a:spcAft>
              <a:buNone/>
            </a:pPr>
            <a:r>
              <a:rPr lang="en-US" dirty="0">
                <a:solidFill>
                  <a:srgbClr val="4A5568"/>
                </a:solidFill>
                <a:ea typeface="Calibri" pitchFamily="34" charset="-122"/>
                <a:cs typeface="Calibri" pitchFamily="34" charset="-120"/>
              </a:rPr>
              <a:t>BMA (British Medical Association) (2024) </a:t>
            </a:r>
            <a:r>
              <a:rPr lang="en-US" i="1" dirty="0">
                <a:solidFill>
                  <a:srgbClr val="4A5568"/>
                </a:solidFill>
                <a:ea typeface="Calibri" pitchFamily="34" charset="-122"/>
                <a:cs typeface="Calibri" pitchFamily="34" charset="-120"/>
              </a:rPr>
              <a:t>Mental health pressures data analysis</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3"/>
              </a:rPr>
              <a:t>https://www.bma.org.uk/advice-and-support/nhs-delivery-and-workforce/pressures/mental-health-pressures-data-analysis</a:t>
            </a:r>
            <a:r>
              <a:rPr lang="en-US" dirty="0">
                <a:solidFill>
                  <a:srgbClr val="4A5568"/>
                </a:solidFill>
                <a:ea typeface="Calibri" pitchFamily="34" charset="-122"/>
                <a:cs typeface="Calibri" pitchFamily="34" charset="-120"/>
              </a:rPr>
              <a:t> (Accessed: 27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Chmc-Dubai (2025) </a:t>
            </a:r>
            <a:r>
              <a:rPr lang="en-US" i="1" dirty="0">
                <a:solidFill>
                  <a:srgbClr val="4A5568"/>
                </a:solidFill>
                <a:ea typeface="Calibri" pitchFamily="34" charset="-122"/>
                <a:cs typeface="Calibri" pitchFamily="34" charset="-120"/>
              </a:rPr>
              <a:t>'History of panic attacks: developing diagnosis</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4"/>
              </a:rPr>
              <a:t>https://chmc-dubai.com/disorders/history-of-panic-attacks-developing-diagnosis/</a:t>
            </a:r>
            <a:r>
              <a:rPr lang="en-US" dirty="0">
                <a:solidFill>
                  <a:srgbClr val="4A5568"/>
                </a:solidFill>
                <a:ea typeface="Calibri" pitchFamily="34" charset="-122"/>
                <a:cs typeface="Calibri" pitchFamily="34" charset="-120"/>
              </a:rPr>
              <a:t> (Accessed: 27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City St George's, University of London (2025) </a:t>
            </a:r>
            <a:r>
              <a:rPr lang="en-US" i="1" dirty="0">
                <a:solidFill>
                  <a:srgbClr val="4A5568"/>
                </a:solidFill>
                <a:ea typeface="Calibri" pitchFamily="34" charset="-122"/>
                <a:cs typeface="Calibri" pitchFamily="34" charset="-120"/>
              </a:rPr>
              <a:t>Mental health in England really is getting worse</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5"/>
              </a:rPr>
              <a:t>https://www.citystgeorges.ac.uk/news-and-events/news/2025/july/mental-health-in-england-getting-worse</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Gaebel, W., Stricker, J. and Kerst, A. (2020) </a:t>
            </a:r>
            <a:r>
              <a:rPr lang="en-US" i="1" dirty="0">
                <a:solidFill>
                  <a:srgbClr val="4A5568"/>
                </a:solidFill>
                <a:ea typeface="Calibri" pitchFamily="34" charset="-122"/>
                <a:cs typeface="Calibri" pitchFamily="34" charset="-120"/>
              </a:rPr>
              <a:t>'Changes from ICD-10 to ICD-11 and future directions in psychiatric classification'</a:t>
            </a:r>
            <a:r>
              <a:rPr lang="en-US" dirty="0">
                <a:solidFill>
                  <a:srgbClr val="4A5568"/>
                </a:solidFill>
                <a:ea typeface="Calibri" pitchFamily="34" charset="-122"/>
                <a:cs typeface="Calibri" pitchFamily="34" charset="-120"/>
              </a:rPr>
              <a:t>, Dialogues in Clinical Neuroscience, 22(1), pp. 7–15. Available at: </a:t>
            </a:r>
            <a:r>
              <a:rPr lang="en-US" dirty="0">
                <a:solidFill>
                  <a:srgbClr val="4A5568"/>
                </a:solidFill>
                <a:ea typeface="Calibri" pitchFamily="34" charset="-122"/>
                <a:cs typeface="Calibri" pitchFamily="34" charset="-120"/>
                <a:hlinkClick r:id="rId6"/>
              </a:rPr>
              <a:t>https://doi.org/10.31887/DCNS.2020.22.1/wgaebel</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Goodwin, R.D., Faravelli, C., Rosi, S., Cosci, F., Truglia, E., de Graaf, R. and Wittchen, H.U. (2020) </a:t>
            </a:r>
            <a:r>
              <a:rPr lang="en-US" i="1" dirty="0">
                <a:solidFill>
                  <a:srgbClr val="4A5568"/>
                </a:solidFill>
                <a:ea typeface="Calibri" pitchFamily="34" charset="-122"/>
                <a:cs typeface="Calibri" pitchFamily="34" charset="-120"/>
              </a:rPr>
              <a:t>'The epidemiology of panic disorder and agoraphobia in Europe</a:t>
            </a:r>
            <a:r>
              <a:rPr lang="en-US" dirty="0">
                <a:solidFill>
                  <a:srgbClr val="4A5568"/>
                </a:solidFill>
                <a:ea typeface="Calibri" pitchFamily="34" charset="-122"/>
                <a:cs typeface="Calibri" pitchFamily="34" charset="-120"/>
              </a:rPr>
              <a:t>', European Neuropsychopharmacology, 15(4), pp. 435–443. Available at: </a:t>
            </a:r>
            <a:r>
              <a:rPr lang="en-US" dirty="0">
                <a:solidFill>
                  <a:srgbClr val="4A5568"/>
                </a:solidFill>
                <a:ea typeface="Calibri" pitchFamily="34" charset="-122"/>
                <a:cs typeface="Calibri" pitchFamily="34" charset="-120"/>
                <a:hlinkClick r:id="rId7"/>
              </a:rPr>
              <a:t>https://doi.org/10.1016/j.euroneuro.2005.04.006</a:t>
            </a:r>
            <a:r>
              <a:rPr lang="en-US" dirty="0">
                <a:solidFill>
                  <a:srgbClr val="4A5568"/>
                </a:solidFill>
                <a:ea typeface="Calibri" pitchFamily="34" charset="-122"/>
                <a:cs typeface="Calibri" pitchFamily="34" charset="-120"/>
              </a:rPr>
              <a:t> (Accessed: 27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House of Commons Library (2025) </a:t>
            </a:r>
            <a:r>
              <a:rPr lang="en-US" i="1" dirty="0">
                <a:solidFill>
                  <a:srgbClr val="4A5568"/>
                </a:solidFill>
                <a:ea typeface="Calibri" pitchFamily="34" charset="-122"/>
                <a:cs typeface="Calibri" pitchFamily="34" charset="-120"/>
              </a:rPr>
              <a:t>Mental health policy and services in England</a:t>
            </a:r>
            <a:r>
              <a:rPr lang="en-US" dirty="0">
                <a:solidFill>
                  <a:srgbClr val="4A5568"/>
                </a:solidFill>
                <a:ea typeface="Calibri" pitchFamily="34" charset="-122"/>
                <a:cs typeface="Calibri" pitchFamily="34" charset="-120"/>
              </a:rPr>
              <a:t>. Research Briefing CBP-7547. Available at: </a:t>
            </a:r>
            <a:r>
              <a:rPr lang="en-US" dirty="0">
                <a:solidFill>
                  <a:srgbClr val="4A5568"/>
                </a:solidFill>
                <a:ea typeface="Calibri" pitchFamily="34" charset="-122"/>
                <a:cs typeface="Calibri" pitchFamily="34" charset="-120"/>
                <a:hlinkClick r:id="rId8"/>
              </a:rPr>
              <a:t>https://researchbriefings.files.parliament.uk/documents/CBP-7547/CBP-7547.pdf</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House of Lords Library (2026) </a:t>
            </a:r>
            <a:r>
              <a:rPr lang="en-US" i="1" dirty="0">
                <a:solidFill>
                  <a:srgbClr val="4A5568"/>
                </a:solidFill>
                <a:ea typeface="Calibri" pitchFamily="34" charset="-122"/>
                <a:cs typeface="Calibri" pitchFamily="34" charset="-120"/>
              </a:rPr>
              <a:t>Mental health conditions: Prevalence, impacts and government action</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9"/>
              </a:rPr>
              <a:t>https://lordslibrary.parliament.uk/mental-health-conditions-prevalence-impacts-and-government-action/</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Keeley, J.W., Reed, G.M., Roberts, M.C., Evans, S.C., Medina-Mora, M.E., Robles, R., Rebello, T., Sharan, P., Gureje, O. and Saxena, S. (2016) </a:t>
            </a:r>
            <a:r>
              <a:rPr lang="en-US" i="1" dirty="0">
                <a:solidFill>
                  <a:srgbClr val="4A5568"/>
                </a:solidFill>
                <a:ea typeface="Calibri" pitchFamily="34" charset="-122"/>
                <a:cs typeface="Calibri" pitchFamily="34" charset="-120"/>
              </a:rPr>
              <a:t>'Developing a science of clinical utility in diagnostic classification systems</a:t>
            </a:r>
            <a:r>
              <a:rPr lang="en-US" dirty="0">
                <a:solidFill>
                  <a:srgbClr val="4A5568"/>
                </a:solidFill>
                <a:ea typeface="Calibri" pitchFamily="34" charset="-122"/>
                <a:cs typeface="Calibri" pitchFamily="34" charset="-120"/>
              </a:rPr>
              <a:t>', Professional Psychology: Research and Practice, 47(1), pp. 89–99. Available at: </a:t>
            </a:r>
            <a:r>
              <a:rPr lang="en-US" dirty="0">
                <a:solidFill>
                  <a:srgbClr val="4A5568"/>
                </a:solidFill>
                <a:ea typeface="Calibri" pitchFamily="34" charset="-122"/>
                <a:cs typeface="Calibri" pitchFamily="34" charset="-120"/>
                <a:hlinkClick r:id="rId10"/>
              </a:rPr>
              <a:t>https://doi.org/10.1037/pro0000054</a:t>
            </a:r>
            <a:r>
              <a:rPr lang="en-US" dirty="0">
                <a:solidFill>
                  <a:srgbClr val="4A5568"/>
                </a:solidFill>
                <a:ea typeface="Calibri" pitchFamily="34" charset="-122"/>
                <a:cs typeface="Calibri" pitchFamily="34" charset="-120"/>
              </a:rPr>
              <a:t> (Accessed: 27 June 2026).</a:t>
            </a:r>
            <a:endParaRPr lang="en-US" dirty="0"/>
          </a:p>
        </p:txBody>
      </p:sp>
      <p:sp>
        <p:nvSpPr>
          <p:cNvPr id="7" name="Shape 5"/>
          <p:cNvSpPr/>
          <p:nvPr/>
        </p:nvSpPr>
        <p:spPr>
          <a:xfrm>
            <a:off x="10314432" y="2057400"/>
            <a:ext cx="9646920" cy="18918936"/>
          </a:xfrm>
          <a:prstGeom prst="roundRect">
            <a:avLst>
              <a:gd name="adj" fmla="val 1422"/>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8" name="Text 6"/>
          <p:cNvSpPr/>
          <p:nvPr/>
        </p:nvSpPr>
        <p:spPr>
          <a:xfrm>
            <a:off x="10543032" y="2286000"/>
            <a:ext cx="9189720" cy="18461736"/>
          </a:xfrm>
          <a:prstGeom prst="rect">
            <a:avLst/>
          </a:prstGeom>
          <a:noFill/>
          <a:ln/>
        </p:spPr>
        <p:txBody>
          <a:bodyPr wrap="square" rtlCol="0" anchor="t"/>
          <a:lstStyle/>
          <a:p>
            <a:pPr marL="0" indent="0" algn="just">
              <a:lnSpc>
                <a:spcPct val="150000"/>
              </a:lnSpc>
              <a:spcAft>
                <a:spcPts val="500"/>
              </a:spcAft>
              <a:buNone/>
            </a:pPr>
            <a:r>
              <a:rPr lang="en-US" dirty="0">
                <a:solidFill>
                  <a:srgbClr val="4A5568"/>
                </a:solidFill>
                <a:ea typeface="Calibri" pitchFamily="34" charset="-122"/>
                <a:cs typeface="Calibri" pitchFamily="34" charset="-120"/>
              </a:rPr>
              <a:t>Lewis-Fernández, R., Guarnaccia, P.J., Martínez, I.E., Salmán, E., Schmidt, A. and Liebowitz, M. (2002) </a:t>
            </a:r>
            <a:r>
              <a:rPr lang="en-US" i="1" dirty="0">
                <a:solidFill>
                  <a:srgbClr val="4A5568"/>
                </a:solidFill>
                <a:ea typeface="Calibri" pitchFamily="34" charset="-122"/>
                <a:cs typeface="Calibri" pitchFamily="34" charset="-120"/>
              </a:rPr>
              <a:t>'Comparative phenomenology of ataques de nervios, panic attacks, and panic disorder</a:t>
            </a:r>
            <a:r>
              <a:rPr lang="en-US" dirty="0">
                <a:solidFill>
                  <a:srgbClr val="4A5568"/>
                </a:solidFill>
                <a:ea typeface="Calibri" pitchFamily="34" charset="-122"/>
                <a:cs typeface="Calibri" pitchFamily="34" charset="-120"/>
              </a:rPr>
              <a:t>', Culture, Medicine and Psychiatry, 26(2), pp. 199–223. Available at: </a:t>
            </a:r>
            <a:r>
              <a:rPr lang="en-US" dirty="0">
                <a:solidFill>
                  <a:srgbClr val="4A5568"/>
                </a:solidFill>
                <a:ea typeface="Calibri" pitchFamily="34" charset="-122"/>
                <a:cs typeface="Calibri" pitchFamily="34" charset="-120"/>
                <a:hlinkClick r:id="rId11"/>
              </a:rPr>
              <a:t>https://doi.org/10.1023/A:1016349624867</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Kogan, C.S., Stein, D.J., Maj, M., First, M.B., Emmelkamp, P.M.G. and Reed, G.M. (2022) </a:t>
            </a:r>
            <a:r>
              <a:rPr lang="en-US" i="1" dirty="0">
                <a:solidFill>
                  <a:srgbClr val="4A5568"/>
                </a:solidFill>
                <a:ea typeface="Calibri" pitchFamily="34" charset="-122"/>
                <a:cs typeface="Calibri" pitchFamily="34" charset="-120"/>
              </a:rPr>
              <a:t>'The classification of anxiety and fear-related disorders in the ICD-11'</a:t>
            </a:r>
            <a:r>
              <a:rPr lang="en-US" dirty="0">
                <a:solidFill>
                  <a:srgbClr val="4A5568"/>
                </a:solidFill>
                <a:ea typeface="Calibri" pitchFamily="34" charset="-122"/>
                <a:cs typeface="Calibri" pitchFamily="34" charset="-120"/>
              </a:rPr>
              <a:t>, Depression and Anxiety, 33(12), pp. 1141–1154. Available at: </a:t>
            </a:r>
            <a:r>
              <a:rPr lang="en-US" dirty="0">
                <a:solidFill>
                  <a:srgbClr val="4A5568"/>
                </a:solidFill>
                <a:ea typeface="Calibri" pitchFamily="34" charset="-122"/>
                <a:cs typeface="Calibri" pitchFamily="34" charset="-120"/>
                <a:hlinkClick r:id="rId12"/>
              </a:rPr>
              <a:t>https://doi.org/10.1002/da.22530</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Lowther-Payne, H.J., Ushakova, A., Beckwith, A., Liberty, C., Edge, R. and Lobban, F. (2023) </a:t>
            </a:r>
            <a:r>
              <a:rPr lang="en-US" i="1" dirty="0">
                <a:solidFill>
                  <a:srgbClr val="4A5568"/>
                </a:solidFill>
                <a:ea typeface="Calibri" pitchFamily="34" charset="-122"/>
                <a:cs typeface="Calibri" pitchFamily="34" charset="-120"/>
              </a:rPr>
              <a:t>'Understanding inequalities in access to adult mental health services in the UK: a systematic mapping review</a:t>
            </a:r>
            <a:r>
              <a:rPr lang="en-US" dirty="0">
                <a:solidFill>
                  <a:srgbClr val="4A5568"/>
                </a:solidFill>
                <a:ea typeface="Calibri" pitchFamily="34" charset="-122"/>
                <a:cs typeface="Calibri" pitchFamily="34" charset="-120"/>
              </a:rPr>
              <a:t>', BMC Health Services Research, 23, p. 1042. Available at: </a:t>
            </a:r>
            <a:r>
              <a:rPr lang="en-US" dirty="0">
                <a:solidFill>
                  <a:srgbClr val="4A5568"/>
                </a:solidFill>
                <a:ea typeface="Calibri" pitchFamily="34" charset="-122"/>
                <a:cs typeface="Calibri" pitchFamily="34" charset="-120"/>
                <a:hlinkClick r:id="rId13"/>
              </a:rPr>
              <a:t>https://doi.org/10.1186/s12913-023-10030-8</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Micale, M.S. (1995) </a:t>
            </a:r>
            <a:r>
              <a:rPr lang="en-US" i="1" dirty="0">
                <a:solidFill>
                  <a:srgbClr val="4A5568"/>
                </a:solidFill>
                <a:ea typeface="Calibri" pitchFamily="34" charset="-122"/>
                <a:cs typeface="Calibri" pitchFamily="34" charset="-120"/>
              </a:rPr>
              <a:t>Approaching hysteria: Disease and its interpretations</a:t>
            </a:r>
            <a:r>
              <a:rPr lang="en-US" dirty="0">
                <a:solidFill>
                  <a:srgbClr val="4A5568"/>
                </a:solidFill>
                <a:ea typeface="Calibri" pitchFamily="34" charset="-122"/>
                <a:cs typeface="Calibri" pitchFamily="34" charset="-120"/>
              </a:rPr>
              <a:t>. Princeton: Princeton University Press.</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NHS Digital (2017) </a:t>
            </a:r>
            <a:r>
              <a:rPr lang="en-US" i="1" dirty="0">
                <a:solidFill>
                  <a:srgbClr val="4A5568"/>
                </a:solidFill>
                <a:ea typeface="Calibri" pitchFamily="34" charset="-122"/>
                <a:cs typeface="Calibri" pitchFamily="34" charset="-120"/>
              </a:rPr>
              <a:t>Mental health in England</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14"/>
              </a:rPr>
              <a:t>https://digital.nhs.uk/data-and-information/publications/statistical/mental-health-in-england</a:t>
            </a:r>
            <a:r>
              <a:rPr lang="en-US" dirty="0">
                <a:solidFill>
                  <a:srgbClr val="4A5568"/>
                </a:solidFill>
                <a:ea typeface="Calibri" pitchFamily="34" charset="-122"/>
                <a:cs typeface="Calibri" pitchFamily="34" charset="-120"/>
              </a:rPr>
              <a:t> (Accessed: 27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NHS England (2020) </a:t>
            </a:r>
            <a:r>
              <a:rPr lang="en-US" i="1" dirty="0">
                <a:solidFill>
                  <a:srgbClr val="4A5568"/>
                </a:solidFill>
                <a:ea typeface="Calibri" pitchFamily="34" charset="-122"/>
                <a:cs typeface="Calibri" pitchFamily="34" charset="-120"/>
              </a:rPr>
              <a:t>Advancing mental health equalities strategy</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15"/>
              </a:rPr>
              <a:t>https://www.england.nhs.uk/wp-content/uploads/2020/10/advancing-mental-health-equalities-strategy.pdf</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NHS England (2023) </a:t>
            </a:r>
            <a:r>
              <a:rPr lang="en-US" i="1" dirty="0">
                <a:solidFill>
                  <a:srgbClr val="4A5568"/>
                </a:solidFill>
                <a:ea typeface="Calibri" pitchFamily="34" charset="-122"/>
                <a:cs typeface="Calibri" pitchFamily="34" charset="-120"/>
              </a:rPr>
              <a:t>Patient and carer race equality framework</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16"/>
              </a:rPr>
              <a:t>https://www.england.nhs.uk/long-read/patient-and-carer-race-equality-framework/</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NHS England (2024) </a:t>
            </a:r>
            <a:r>
              <a:rPr lang="en-US" i="1" dirty="0">
                <a:solidFill>
                  <a:srgbClr val="4A5568"/>
                </a:solidFill>
                <a:ea typeface="Calibri" pitchFamily="34" charset="-122"/>
                <a:cs typeface="Calibri" pitchFamily="34" charset="-120"/>
              </a:rPr>
              <a:t>Implementation guidance 2024: psychological therapies for severe mental health problems.</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17"/>
              </a:rPr>
              <a:t>https://www.england.nhs.uk/long-read/implementation-guidance-2024-psychological-therapies-for-severe-mental-health-problems/</a:t>
            </a:r>
            <a:r>
              <a:rPr lang="en-US" dirty="0">
                <a:solidFill>
                  <a:srgbClr val="4A5568"/>
                </a:solidFill>
                <a:ea typeface="Calibri" pitchFamily="34" charset="-122"/>
                <a:cs typeface="Calibri" pitchFamily="34" charset="-120"/>
              </a:rPr>
              <a:t> (Accessed: 27 June 2026).</a:t>
            </a:r>
            <a:endParaRPr lang="en-US" dirty="0"/>
          </a:p>
        </p:txBody>
      </p:sp>
      <p:sp>
        <p:nvSpPr>
          <p:cNvPr id="9" name="Shape 7"/>
          <p:cNvSpPr/>
          <p:nvPr/>
        </p:nvSpPr>
        <p:spPr>
          <a:xfrm>
            <a:off x="20217384" y="2057400"/>
            <a:ext cx="9646920" cy="18918936"/>
          </a:xfrm>
          <a:prstGeom prst="roundRect">
            <a:avLst>
              <a:gd name="adj" fmla="val 1422"/>
            </a:avLst>
          </a:prstGeom>
          <a:solidFill>
            <a:srgbClr val="FFFFFF"/>
          </a:solidFill>
          <a:ln/>
          <a:effectLst>
            <a:outerShdw blurRad="101600" dist="25400" dir="2700000" algn="bl" rotWithShape="0">
              <a:srgbClr val="000000">
                <a:alpha val="12000"/>
              </a:srgbClr>
            </a:outerShdw>
          </a:effectLst>
        </p:spPr>
        <p:txBody>
          <a:bodyPr/>
          <a:lstStyle/>
          <a:p>
            <a:endParaRPr lang="en-GB"/>
          </a:p>
        </p:txBody>
      </p:sp>
      <p:sp>
        <p:nvSpPr>
          <p:cNvPr id="10" name="Text 8"/>
          <p:cNvSpPr/>
          <p:nvPr/>
        </p:nvSpPr>
        <p:spPr>
          <a:xfrm>
            <a:off x="20445984" y="2286000"/>
            <a:ext cx="9189720" cy="18461736"/>
          </a:xfrm>
          <a:prstGeom prst="rect">
            <a:avLst/>
          </a:prstGeom>
          <a:noFill/>
          <a:ln/>
        </p:spPr>
        <p:txBody>
          <a:bodyPr wrap="square" rtlCol="0" anchor="t"/>
          <a:lstStyle/>
          <a:p>
            <a:pPr marL="0" indent="0" algn="just">
              <a:lnSpc>
                <a:spcPct val="150000"/>
              </a:lnSpc>
              <a:spcAft>
                <a:spcPts val="500"/>
              </a:spcAft>
              <a:buNone/>
            </a:pPr>
            <a:r>
              <a:rPr lang="en-US" dirty="0">
                <a:solidFill>
                  <a:srgbClr val="4A5568"/>
                </a:solidFill>
                <a:ea typeface="Calibri" pitchFamily="34" charset="-122"/>
                <a:cs typeface="Calibri" pitchFamily="34" charset="-120"/>
              </a:rPr>
              <a:t>NICE (National Institute for Health and Care Excellence) (2011, updated 2020) </a:t>
            </a:r>
            <a:r>
              <a:rPr lang="en-US" i="1" dirty="0">
                <a:solidFill>
                  <a:srgbClr val="4A5568"/>
                </a:solidFill>
                <a:ea typeface="Calibri" pitchFamily="34" charset="-122"/>
                <a:cs typeface="Calibri" pitchFamily="34" charset="-120"/>
              </a:rPr>
              <a:t>Generalised anxiety disorder and panic disorder in adults: management. Clinical Guideline CG113</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18"/>
              </a:rPr>
              <a:t>https://www.nice.org.uk/guidance/cg113</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Pompoli, A., Furukawa, T.A., Efthimiou, O., Imai, H., Tajika, A. and Salanti, G. (2023) </a:t>
            </a:r>
            <a:r>
              <a:rPr lang="en-US" i="1" dirty="0">
                <a:solidFill>
                  <a:srgbClr val="4A5568"/>
                </a:solidFill>
                <a:ea typeface="Calibri" pitchFamily="34" charset="-122"/>
                <a:cs typeface="Calibri" pitchFamily="34" charset="-120"/>
              </a:rPr>
              <a:t>'CBT treatment delivery formats for panic disorder: a systematic review and network meta-analysis</a:t>
            </a:r>
            <a:r>
              <a:rPr lang="en-US" dirty="0">
                <a:solidFill>
                  <a:srgbClr val="4A5568"/>
                </a:solidFill>
                <a:ea typeface="Calibri" pitchFamily="34" charset="-122"/>
                <a:cs typeface="Calibri" pitchFamily="34" charset="-120"/>
              </a:rPr>
              <a:t>', BMC Psychiatry, 23, p. 174. Available at: </a:t>
            </a:r>
            <a:r>
              <a:rPr lang="en-US" dirty="0">
                <a:solidFill>
                  <a:srgbClr val="4A5568"/>
                </a:solidFill>
                <a:ea typeface="Calibri" pitchFamily="34" charset="-122"/>
                <a:cs typeface="Calibri" pitchFamily="34" charset="-120"/>
                <a:hlinkClick r:id="rId19"/>
              </a:rPr>
              <a:t>https://www.ncbi.nlm.nih.gov/pmc/articles/PMC9975966/</a:t>
            </a:r>
            <a:r>
              <a:rPr lang="en-US" dirty="0">
                <a:solidFill>
                  <a:srgbClr val="4A5568"/>
                </a:solidFill>
                <a:ea typeface="Calibri" pitchFamily="34" charset="-122"/>
                <a:cs typeface="Calibri" pitchFamily="34" charset="-120"/>
              </a:rPr>
              <a:t> (Accessed: 27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Scull, A. (2009) </a:t>
            </a:r>
            <a:r>
              <a:rPr lang="en-US" i="1" dirty="0">
                <a:solidFill>
                  <a:srgbClr val="4A5568"/>
                </a:solidFill>
                <a:ea typeface="Calibri" pitchFamily="34" charset="-122"/>
                <a:cs typeface="Calibri" pitchFamily="34" charset="-120"/>
              </a:rPr>
              <a:t>Hysteria</a:t>
            </a:r>
            <a:r>
              <a:rPr lang="en-US" dirty="0">
                <a:solidFill>
                  <a:srgbClr val="4A5568"/>
                </a:solidFill>
                <a:ea typeface="Calibri" pitchFamily="34" charset="-122"/>
                <a:cs typeface="Calibri" pitchFamily="34" charset="-120"/>
              </a:rPr>
              <a:t>: The biography. Oxford: Oxford University Press.</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Shorter, E. (1997) </a:t>
            </a:r>
            <a:r>
              <a:rPr lang="en-US" i="1" dirty="0">
                <a:solidFill>
                  <a:srgbClr val="4A5568"/>
                </a:solidFill>
                <a:ea typeface="Calibri" pitchFamily="34" charset="-122"/>
                <a:cs typeface="Calibri" pitchFamily="34" charset="-120"/>
              </a:rPr>
              <a:t>A history of psychiatry</a:t>
            </a:r>
            <a:r>
              <a:rPr lang="en-US" dirty="0">
                <a:solidFill>
                  <a:srgbClr val="4A5568"/>
                </a:solidFill>
                <a:ea typeface="Calibri" pitchFamily="34" charset="-122"/>
                <a:cs typeface="Calibri" pitchFamily="34" charset="-120"/>
              </a:rPr>
              <a:t>. New York: John Wiley and Sons.</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The King's Fund (2024) </a:t>
            </a:r>
            <a:r>
              <a:rPr lang="en-US" i="1" dirty="0">
                <a:solidFill>
                  <a:srgbClr val="4A5568"/>
                </a:solidFill>
                <a:ea typeface="Calibri" pitchFamily="34" charset="-122"/>
                <a:cs typeface="Calibri" pitchFamily="34" charset="-120"/>
              </a:rPr>
              <a:t>Mental health 360: Inequalities</a:t>
            </a:r>
            <a:r>
              <a:rPr lang="en-US" dirty="0">
                <a:solidFill>
                  <a:srgbClr val="4A5568"/>
                </a:solidFill>
                <a:ea typeface="Calibri" pitchFamily="34" charset="-122"/>
                <a:cs typeface="Calibri" pitchFamily="34" charset="-120"/>
              </a:rPr>
              <a:t>. Available at: </a:t>
            </a:r>
            <a:r>
              <a:rPr lang="en-US" dirty="0">
                <a:solidFill>
                  <a:srgbClr val="4A5568"/>
                </a:solidFill>
                <a:ea typeface="Calibri" pitchFamily="34" charset="-122"/>
                <a:cs typeface="Calibri" pitchFamily="34" charset="-120"/>
                <a:hlinkClick r:id="rId20"/>
              </a:rPr>
              <a:t>https://www.kingsfund.org.uk/insight-and-analysis/long-reads/mental-health-360-inequalities</a:t>
            </a:r>
            <a:r>
              <a:rPr lang="en-US" dirty="0">
                <a:solidFill>
                  <a:srgbClr val="4A5568"/>
                </a:solidFill>
                <a:ea typeface="Calibri" pitchFamily="34" charset="-122"/>
                <a:cs typeface="Calibri" pitchFamily="34" charset="-120"/>
              </a:rPr>
              <a:t> (Accessed: 28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Time to Change (2025) </a:t>
            </a:r>
            <a:r>
              <a:rPr lang="en-US" i="1" dirty="0">
                <a:solidFill>
                  <a:srgbClr val="4A5568"/>
                </a:solidFill>
                <a:ea typeface="Calibri" pitchFamily="34" charset="-122"/>
                <a:cs typeface="Calibri" pitchFamily="34" charset="-120"/>
              </a:rPr>
              <a:t>One year later</a:t>
            </a:r>
            <a:r>
              <a:rPr lang="en-US" dirty="0">
                <a:solidFill>
                  <a:srgbClr val="4A5568"/>
                </a:solidFill>
                <a:ea typeface="Calibri" pitchFamily="34" charset="-122"/>
                <a:cs typeface="Calibri" pitchFamily="34" charset="-120"/>
              </a:rPr>
              <a:t>: Tracking the continued growth of mental illness stigma in England. MedRxiv. Available at: </a:t>
            </a:r>
            <a:r>
              <a:rPr lang="en-US" dirty="0">
                <a:solidFill>
                  <a:srgbClr val="4A5568"/>
                </a:solidFill>
                <a:ea typeface="Calibri" pitchFamily="34" charset="-122"/>
                <a:cs typeface="Calibri" pitchFamily="34" charset="-120"/>
                <a:hlinkClick r:id="rId21"/>
              </a:rPr>
              <a:t>https://www.medrxiv.org/content/10.1101/2025.10.10.25337746</a:t>
            </a:r>
            <a:r>
              <a:rPr lang="en-US" dirty="0">
                <a:solidFill>
                  <a:srgbClr val="4A5568"/>
                </a:solidFill>
                <a:ea typeface="Calibri" pitchFamily="34" charset="-122"/>
                <a:cs typeface="Calibri" pitchFamily="34" charset="-120"/>
              </a:rPr>
              <a:t> (Accessed: 29 June 2026).</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WHO (World Health Organisation) (2022) </a:t>
            </a:r>
            <a:r>
              <a:rPr lang="en-US" i="1" dirty="0">
                <a:solidFill>
                  <a:srgbClr val="4A5568"/>
                </a:solidFill>
                <a:ea typeface="Calibri" pitchFamily="34" charset="-122"/>
                <a:cs typeface="Calibri" pitchFamily="34" charset="-120"/>
              </a:rPr>
              <a:t>Clinical descriptions and diagnostic requirements for ICD-11 mental, behavioural and neurodevelopmental disorders</a:t>
            </a:r>
            <a:r>
              <a:rPr lang="en-US" dirty="0">
                <a:solidFill>
                  <a:srgbClr val="4A5568"/>
                </a:solidFill>
                <a:ea typeface="Calibri" pitchFamily="34" charset="-122"/>
                <a:cs typeface="Calibri" pitchFamily="34" charset="-120"/>
              </a:rPr>
              <a:t>. Geneva: WHO Press.</a:t>
            </a:r>
            <a:endParaRPr lang="en-US" dirty="0"/>
          </a:p>
          <a:p>
            <a:pPr marL="0" indent="0" algn="just">
              <a:lnSpc>
                <a:spcPct val="150000"/>
              </a:lnSpc>
              <a:buNone/>
            </a:pPr>
            <a:r>
              <a:rPr lang="en-US" dirty="0">
                <a:solidFill>
                  <a:srgbClr val="000000"/>
                </a:solidFill>
              </a:rPr>
              <a:t>
</a:t>
            </a:r>
            <a:endParaRPr lang="en-US" dirty="0"/>
          </a:p>
          <a:p>
            <a:pPr marL="0" indent="0" algn="just">
              <a:lnSpc>
                <a:spcPct val="150000"/>
              </a:lnSpc>
              <a:spcAft>
                <a:spcPts val="500"/>
              </a:spcAft>
              <a:buNone/>
            </a:pPr>
            <a:r>
              <a:rPr lang="en-US" dirty="0">
                <a:solidFill>
                  <a:srgbClr val="4A5568"/>
                </a:solidFill>
                <a:ea typeface="Calibri" pitchFamily="34" charset="-122"/>
                <a:cs typeface="Calibri" pitchFamily="34" charset="-120"/>
              </a:rPr>
              <a:t>WHO (World Health Organisation) (2024) </a:t>
            </a:r>
            <a:r>
              <a:rPr lang="en-US" i="1" dirty="0">
                <a:solidFill>
                  <a:srgbClr val="4A5568"/>
                </a:solidFill>
                <a:ea typeface="Calibri" pitchFamily="34" charset="-122"/>
                <a:cs typeface="Calibri" pitchFamily="34" charset="-120"/>
              </a:rPr>
              <a:t>'Management of generalised anxiety disorder and panic disorder in general health care settings: new WHO recommendations</a:t>
            </a:r>
            <a:r>
              <a:rPr lang="en-US" dirty="0">
                <a:solidFill>
                  <a:srgbClr val="4A5568"/>
                </a:solidFill>
                <a:ea typeface="Calibri" pitchFamily="34" charset="-122"/>
                <a:cs typeface="Calibri" pitchFamily="34" charset="-120"/>
              </a:rPr>
              <a:t>', World Psychiatry, 23(1), pp. 160–161. Available at: </a:t>
            </a:r>
            <a:r>
              <a:rPr lang="en-US" dirty="0">
                <a:solidFill>
                  <a:srgbClr val="4A5568"/>
                </a:solidFill>
                <a:ea typeface="Calibri" pitchFamily="34" charset="-122"/>
                <a:cs typeface="Calibri" pitchFamily="34" charset="-120"/>
                <a:hlinkClick r:id="rId22"/>
              </a:rPr>
              <a:t>https://doi.org/10.1002/wps.21172</a:t>
            </a:r>
            <a:r>
              <a:rPr lang="en-US" dirty="0">
                <a:solidFill>
                  <a:srgbClr val="4A5568"/>
                </a:solidFill>
                <a:ea typeface="Calibri" pitchFamily="34" charset="-122"/>
                <a:cs typeface="Calibri" pitchFamily="34" charset="-120"/>
              </a:rPr>
              <a:t> (Accessed: 28 June 2026).</a:t>
            </a:r>
            <a:endParaRPr lang="en-US"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0</TotalTime>
  <Words>2615</Words>
  <Application>Microsoft Office PowerPoint</Application>
  <PresentationFormat>Custom</PresentationFormat>
  <Paragraphs>97</Paragraphs>
  <Slides>3</Slides>
  <Notes>3</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3</vt:i4>
      </vt:variant>
    </vt:vector>
  </HeadingPairs>
  <TitlesOfParts>
    <vt:vector size="7" baseType="lpstr">
      <vt:lpstr>Arial</vt:lpstr>
      <vt:lpstr>Calibri</vt:lpstr>
      <vt:lpstr>Cambria</vt:lpstr>
      <vt:lpstr>Office Theme</vt:lpstr>
      <vt:lpstr>PowerPoint Presentation</vt:lpstr>
      <vt:lpstr>PowerPoint Presentation</vt:lpstr>
      <vt:lpstr>PowerPoint Presentation</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Panic Disorder (ICD-11: 6B01) — Academic Poster</dc:title>
  <dc:subject>PptxGenJS Presentation</dc:subject>
  <dc:creator>Gabriela Dinu (2329564)</dc:creator>
  <cp:lastModifiedBy>Gabriela Dinu (2329564)</cp:lastModifiedBy>
  <cp:revision>11</cp:revision>
  <dcterms:created xsi:type="dcterms:W3CDTF">2026-06-30T13:59:43Z</dcterms:created>
  <dcterms:modified xsi:type="dcterms:W3CDTF">2026-06-30T19:03:11Z</dcterms:modified>
</cp:coreProperties>
</file>