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73" r:id="rId3"/>
    <p:sldId id="274" r:id="rId4"/>
    <p:sldId id="277" r:id="rId5"/>
    <p:sldId id="278" r:id="rId6"/>
    <p:sldId id="279" r:id="rId7"/>
    <p:sldId id="282" r:id="rId8"/>
    <p:sldId id="280" r:id="rId9"/>
    <p:sldId id="281" r:id="rId10"/>
    <p:sldId id="275" r:id="rId11"/>
    <p:sldId id="276" r:id="rId12"/>
    <p:sldId id="283" r:id="rId13"/>
    <p:sldId id="284" r:id="rId14"/>
    <p:sldId id="285" r:id="rId15"/>
    <p:sldId id="286" r:id="rId16"/>
    <p:sldId id="287" r:id="rId17"/>
    <p:sldId id="257" r:id="rId18"/>
    <p:sldId id="260" r:id="rId19"/>
    <p:sldId id="258" r:id="rId20"/>
    <p:sldId id="259" r:id="rId21"/>
    <p:sldId id="261" r:id="rId22"/>
    <p:sldId id="262" r:id="rId23"/>
    <p:sldId id="263" r:id="rId24"/>
    <p:sldId id="264" r:id="rId25"/>
    <p:sldId id="265" r:id="rId26"/>
    <p:sldId id="266" r:id="rId27"/>
    <p:sldId id="267" r:id="rId28"/>
    <p:sldId id="268" r:id="rId29"/>
    <p:sldId id="269" r:id="rId30"/>
    <p:sldId id="270" r:id="rId31"/>
    <p:sldId id="271" r:id="rId32"/>
    <p:sldId id="288" r:id="rId33"/>
    <p:sldId id="289" r:id="rId34"/>
    <p:sldId id="292" r:id="rId35"/>
    <p:sldId id="293" r:id="rId36"/>
    <p:sldId id="294" r:id="rId37"/>
    <p:sldId id="295" r:id="rId38"/>
    <p:sldId id="297" r:id="rId39"/>
    <p:sldId id="296" r:id="rId40"/>
    <p:sldId id="290" r:id="rId41"/>
    <p:sldId id="291" r:id="rId42"/>
    <p:sldId id="298" r:id="rId43"/>
    <p:sldId id="299" r:id="rId44"/>
    <p:sldId id="272" r:id="rId4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27" autoAdjust="0"/>
    <p:restoredTop sz="94660"/>
  </p:normalViewPr>
  <p:slideViewPr>
    <p:cSldViewPr snapToGrid="0">
      <p:cViewPr varScale="1">
        <p:scale>
          <a:sx n="87" d="100"/>
          <a:sy n="87" d="100"/>
        </p:scale>
        <p:origin x="550"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372D19-8EE2-44F3-A772-96E1B01026FC}"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D4167688-C0CE-48CA-A0EE-B9CC075551FA}">
      <dgm:prSet/>
      <dgm:spPr/>
      <dgm:t>
        <a:bodyPr/>
        <a:lstStyle/>
        <a:p>
          <a:pPr>
            <a:lnSpc>
              <a:spcPct val="100000"/>
            </a:lnSpc>
          </a:pPr>
          <a:r>
            <a:rPr lang="en-US" dirty="0"/>
            <a:t>Working together to </a:t>
          </a:r>
          <a:r>
            <a:rPr lang="en-US" dirty="0" err="1"/>
            <a:t>maximise</a:t>
          </a:r>
          <a:r>
            <a:rPr lang="en-US" dirty="0"/>
            <a:t> strengths and </a:t>
          </a:r>
          <a:r>
            <a:rPr lang="en-US" dirty="0" err="1"/>
            <a:t>minimise</a:t>
          </a:r>
          <a:r>
            <a:rPr lang="en-US" dirty="0"/>
            <a:t> weaknesses by complementing each other.</a:t>
          </a:r>
        </a:p>
      </dgm:t>
    </dgm:pt>
    <dgm:pt modelId="{EB1222CE-A043-433A-88FD-8EC9A89FC596}" type="parTrans" cxnId="{9D2C83F3-41DA-4AD6-94E3-E4E563643B58}">
      <dgm:prSet/>
      <dgm:spPr/>
      <dgm:t>
        <a:bodyPr/>
        <a:lstStyle/>
        <a:p>
          <a:endParaRPr lang="en-US"/>
        </a:p>
      </dgm:t>
    </dgm:pt>
    <dgm:pt modelId="{DB353A3A-1D3B-4DF0-835B-539AAEDEE944}" type="sibTrans" cxnId="{9D2C83F3-41DA-4AD6-94E3-E4E563643B58}">
      <dgm:prSet/>
      <dgm:spPr/>
      <dgm:t>
        <a:bodyPr/>
        <a:lstStyle/>
        <a:p>
          <a:endParaRPr lang="en-US"/>
        </a:p>
      </dgm:t>
    </dgm:pt>
    <dgm:pt modelId="{74F8FB98-212D-4C27-9A49-711418A69EFA}">
      <dgm:prSet/>
      <dgm:spPr/>
      <dgm:t>
        <a:bodyPr/>
        <a:lstStyle/>
        <a:p>
          <a:pPr>
            <a:lnSpc>
              <a:spcPct val="100000"/>
            </a:lnSpc>
          </a:pPr>
          <a:r>
            <a:rPr lang="en-US"/>
            <a:t>Cooperate , confronting each other, set up goals and purposes to go in the same direction.</a:t>
          </a:r>
        </a:p>
      </dgm:t>
    </dgm:pt>
    <dgm:pt modelId="{1CE2A656-F68B-46CA-B173-30892CA40BE7}" type="parTrans" cxnId="{F6371B71-FAC0-4E37-9779-26490CDB4B1D}">
      <dgm:prSet/>
      <dgm:spPr/>
      <dgm:t>
        <a:bodyPr/>
        <a:lstStyle/>
        <a:p>
          <a:endParaRPr lang="en-US"/>
        </a:p>
      </dgm:t>
    </dgm:pt>
    <dgm:pt modelId="{2A2F83EB-F5A6-43BA-B289-03D36AFCA511}" type="sibTrans" cxnId="{F6371B71-FAC0-4E37-9779-26490CDB4B1D}">
      <dgm:prSet/>
      <dgm:spPr/>
      <dgm:t>
        <a:bodyPr/>
        <a:lstStyle/>
        <a:p>
          <a:endParaRPr lang="en-US"/>
        </a:p>
      </dgm:t>
    </dgm:pt>
    <dgm:pt modelId="{98D043D1-D6BE-4203-8C6E-8F0B5B496AF8}">
      <dgm:prSet/>
      <dgm:spPr/>
      <dgm:t>
        <a:bodyPr/>
        <a:lstStyle/>
        <a:p>
          <a:pPr>
            <a:lnSpc>
              <a:spcPct val="100000"/>
            </a:lnSpc>
          </a:pPr>
          <a:r>
            <a:rPr lang="en-US"/>
            <a:t>Different perspectives lead to creative ideas.</a:t>
          </a:r>
        </a:p>
      </dgm:t>
    </dgm:pt>
    <dgm:pt modelId="{B535337D-42BA-4BED-B016-493425FE31A6}" type="parTrans" cxnId="{5ECBA2AD-7E65-4664-89A8-812EE9D037C5}">
      <dgm:prSet/>
      <dgm:spPr/>
      <dgm:t>
        <a:bodyPr/>
        <a:lstStyle/>
        <a:p>
          <a:endParaRPr lang="en-US"/>
        </a:p>
      </dgm:t>
    </dgm:pt>
    <dgm:pt modelId="{B8CFF096-C070-43CD-9337-95C2D5729E16}" type="sibTrans" cxnId="{5ECBA2AD-7E65-4664-89A8-812EE9D037C5}">
      <dgm:prSet/>
      <dgm:spPr/>
      <dgm:t>
        <a:bodyPr/>
        <a:lstStyle/>
        <a:p>
          <a:endParaRPr lang="en-US"/>
        </a:p>
      </dgm:t>
    </dgm:pt>
    <dgm:pt modelId="{10FADDC3-D037-457C-8A75-09553D3B8E78}">
      <dgm:prSet/>
      <dgm:spPr/>
      <dgm:t>
        <a:bodyPr/>
        <a:lstStyle/>
        <a:p>
          <a:pPr>
            <a:lnSpc>
              <a:spcPct val="100000"/>
            </a:lnSpc>
          </a:pPr>
          <a:r>
            <a:rPr lang="en-US"/>
            <a:t>Support in a team can help other members to reinforce productivity and motivation.</a:t>
          </a:r>
        </a:p>
      </dgm:t>
    </dgm:pt>
    <dgm:pt modelId="{F89DB4D5-73C1-4936-A697-4D7B37A9F788}" type="parTrans" cxnId="{5658BB41-BE78-451A-879C-36915A041C39}">
      <dgm:prSet/>
      <dgm:spPr/>
      <dgm:t>
        <a:bodyPr/>
        <a:lstStyle/>
        <a:p>
          <a:endParaRPr lang="en-US"/>
        </a:p>
      </dgm:t>
    </dgm:pt>
    <dgm:pt modelId="{720C259F-37C2-4C39-A070-3554E8E45113}" type="sibTrans" cxnId="{5658BB41-BE78-451A-879C-36915A041C39}">
      <dgm:prSet/>
      <dgm:spPr/>
      <dgm:t>
        <a:bodyPr/>
        <a:lstStyle/>
        <a:p>
          <a:endParaRPr lang="en-US"/>
        </a:p>
      </dgm:t>
    </dgm:pt>
    <dgm:pt modelId="{35569D1F-4945-4428-A8BD-46BDA121ABC7}" type="pres">
      <dgm:prSet presAssocID="{19372D19-8EE2-44F3-A772-96E1B01026FC}" presName="root" presStyleCnt="0">
        <dgm:presLayoutVars>
          <dgm:dir/>
          <dgm:resizeHandles val="exact"/>
        </dgm:presLayoutVars>
      </dgm:prSet>
      <dgm:spPr/>
    </dgm:pt>
    <dgm:pt modelId="{9EF4E992-3FAA-40B7-89A6-02B3E3CD8930}" type="pres">
      <dgm:prSet presAssocID="{D4167688-C0CE-48CA-A0EE-B9CC075551FA}" presName="compNode" presStyleCnt="0"/>
      <dgm:spPr/>
    </dgm:pt>
    <dgm:pt modelId="{A990910B-DFC1-4E7C-9CC9-8EB28E2CBB03}" type="pres">
      <dgm:prSet presAssocID="{D4167688-C0CE-48CA-A0EE-B9CC075551FA}" presName="bgRect" presStyleLbl="bgShp" presStyleIdx="0" presStyleCnt="4"/>
      <dgm:spPr/>
    </dgm:pt>
    <dgm:pt modelId="{AA51BB48-8926-4728-B507-89B1B8EFD8C4}" type="pres">
      <dgm:prSet presAssocID="{D4167688-C0CE-48CA-A0EE-B9CC075551F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andshake"/>
        </a:ext>
      </dgm:extLst>
    </dgm:pt>
    <dgm:pt modelId="{AE6B91E2-FE97-450A-A575-EDA7A6E0580C}" type="pres">
      <dgm:prSet presAssocID="{D4167688-C0CE-48CA-A0EE-B9CC075551FA}" presName="spaceRect" presStyleCnt="0"/>
      <dgm:spPr/>
    </dgm:pt>
    <dgm:pt modelId="{861E8B96-EC56-44DB-9197-E317F3D39EC8}" type="pres">
      <dgm:prSet presAssocID="{D4167688-C0CE-48CA-A0EE-B9CC075551FA}" presName="parTx" presStyleLbl="revTx" presStyleIdx="0" presStyleCnt="4" custLinFactNeighborX="-334" custLinFactNeighborY="-2245">
        <dgm:presLayoutVars>
          <dgm:chMax val="0"/>
          <dgm:chPref val="0"/>
        </dgm:presLayoutVars>
      </dgm:prSet>
      <dgm:spPr/>
    </dgm:pt>
    <dgm:pt modelId="{51B4F5F6-3871-4D28-9F84-FDF956619C6C}" type="pres">
      <dgm:prSet presAssocID="{DB353A3A-1D3B-4DF0-835B-539AAEDEE944}" presName="sibTrans" presStyleCnt="0"/>
      <dgm:spPr/>
    </dgm:pt>
    <dgm:pt modelId="{505B7D64-D4F9-4396-BFD8-79E183B14728}" type="pres">
      <dgm:prSet presAssocID="{74F8FB98-212D-4C27-9A49-711418A69EFA}" presName="compNode" presStyleCnt="0"/>
      <dgm:spPr/>
    </dgm:pt>
    <dgm:pt modelId="{74698A4A-8773-46AD-A804-BE4FBE23AF49}" type="pres">
      <dgm:prSet presAssocID="{74F8FB98-212D-4C27-9A49-711418A69EFA}" presName="bgRect" presStyleLbl="bgShp" presStyleIdx="1" presStyleCnt="4"/>
      <dgm:spPr/>
    </dgm:pt>
    <dgm:pt modelId="{012A1091-4982-4F96-91F5-6269E25A7CC0}" type="pres">
      <dgm:prSet presAssocID="{74F8FB98-212D-4C27-9A49-711418A69EF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Group Success"/>
        </a:ext>
      </dgm:extLst>
    </dgm:pt>
    <dgm:pt modelId="{5A8CABDD-8EB0-42E1-8231-A2A95B16E3C7}" type="pres">
      <dgm:prSet presAssocID="{74F8FB98-212D-4C27-9A49-711418A69EFA}" presName="spaceRect" presStyleCnt="0"/>
      <dgm:spPr/>
    </dgm:pt>
    <dgm:pt modelId="{FA992BD2-8237-4B75-88EE-68AF52B728E1}" type="pres">
      <dgm:prSet presAssocID="{74F8FB98-212D-4C27-9A49-711418A69EFA}" presName="parTx" presStyleLbl="revTx" presStyleIdx="1" presStyleCnt="4">
        <dgm:presLayoutVars>
          <dgm:chMax val="0"/>
          <dgm:chPref val="0"/>
        </dgm:presLayoutVars>
      </dgm:prSet>
      <dgm:spPr/>
    </dgm:pt>
    <dgm:pt modelId="{AB0D450F-2D8D-47A7-BAC3-006557610D64}" type="pres">
      <dgm:prSet presAssocID="{2A2F83EB-F5A6-43BA-B289-03D36AFCA511}" presName="sibTrans" presStyleCnt="0"/>
      <dgm:spPr/>
    </dgm:pt>
    <dgm:pt modelId="{44E2355A-C57B-4564-A1D8-D7910DBEEC18}" type="pres">
      <dgm:prSet presAssocID="{98D043D1-D6BE-4203-8C6E-8F0B5B496AF8}" presName="compNode" presStyleCnt="0"/>
      <dgm:spPr/>
    </dgm:pt>
    <dgm:pt modelId="{595F508D-289D-4078-81CD-0E6EE196FBEC}" type="pres">
      <dgm:prSet presAssocID="{98D043D1-D6BE-4203-8C6E-8F0B5B496AF8}" presName="bgRect" presStyleLbl="bgShp" presStyleIdx="2" presStyleCnt="4"/>
      <dgm:spPr/>
    </dgm:pt>
    <dgm:pt modelId="{1EA47865-47F9-4722-8622-8EC8A891ECC8}" type="pres">
      <dgm:prSet presAssocID="{98D043D1-D6BE-4203-8C6E-8F0B5B496AF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roup Brainstorm"/>
        </a:ext>
      </dgm:extLst>
    </dgm:pt>
    <dgm:pt modelId="{5EF242A2-7C02-4022-B98F-EAEEA512AF5F}" type="pres">
      <dgm:prSet presAssocID="{98D043D1-D6BE-4203-8C6E-8F0B5B496AF8}" presName="spaceRect" presStyleCnt="0"/>
      <dgm:spPr/>
    </dgm:pt>
    <dgm:pt modelId="{A1A80B5A-FFF7-4D85-9568-1962F44B8EF7}" type="pres">
      <dgm:prSet presAssocID="{98D043D1-D6BE-4203-8C6E-8F0B5B496AF8}" presName="parTx" presStyleLbl="revTx" presStyleIdx="2" presStyleCnt="4">
        <dgm:presLayoutVars>
          <dgm:chMax val="0"/>
          <dgm:chPref val="0"/>
        </dgm:presLayoutVars>
      </dgm:prSet>
      <dgm:spPr/>
    </dgm:pt>
    <dgm:pt modelId="{E93A1F59-65D4-4F91-BD9F-DDC3F6CC4507}" type="pres">
      <dgm:prSet presAssocID="{B8CFF096-C070-43CD-9337-95C2D5729E16}" presName="sibTrans" presStyleCnt="0"/>
      <dgm:spPr/>
    </dgm:pt>
    <dgm:pt modelId="{7A78B9CA-C210-4610-A5E0-FF8A7F687A97}" type="pres">
      <dgm:prSet presAssocID="{10FADDC3-D037-457C-8A75-09553D3B8E78}" presName="compNode" presStyleCnt="0"/>
      <dgm:spPr/>
    </dgm:pt>
    <dgm:pt modelId="{2E19838A-96CF-4ADC-B937-E48E69996586}" type="pres">
      <dgm:prSet presAssocID="{10FADDC3-D037-457C-8A75-09553D3B8E78}" presName="bgRect" presStyleLbl="bgShp" presStyleIdx="3" presStyleCnt="4"/>
      <dgm:spPr/>
    </dgm:pt>
    <dgm:pt modelId="{EA19B9AF-203A-4B0E-9064-75EA95A209CD}" type="pres">
      <dgm:prSet presAssocID="{10FADDC3-D037-457C-8A75-09553D3B8E7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Group of People"/>
        </a:ext>
      </dgm:extLst>
    </dgm:pt>
    <dgm:pt modelId="{5B1B1E3C-48AD-4E6E-B9EA-F35417657C5E}" type="pres">
      <dgm:prSet presAssocID="{10FADDC3-D037-457C-8A75-09553D3B8E78}" presName="spaceRect" presStyleCnt="0"/>
      <dgm:spPr/>
    </dgm:pt>
    <dgm:pt modelId="{F2B3A943-3A64-4A35-9FB5-0A69E44E986A}" type="pres">
      <dgm:prSet presAssocID="{10FADDC3-D037-457C-8A75-09553D3B8E78}" presName="parTx" presStyleLbl="revTx" presStyleIdx="3" presStyleCnt="4">
        <dgm:presLayoutVars>
          <dgm:chMax val="0"/>
          <dgm:chPref val="0"/>
        </dgm:presLayoutVars>
      </dgm:prSet>
      <dgm:spPr/>
    </dgm:pt>
  </dgm:ptLst>
  <dgm:cxnLst>
    <dgm:cxn modelId="{D537375E-5FAF-4A23-942F-1E09F82717C9}" type="presOf" srcId="{74F8FB98-212D-4C27-9A49-711418A69EFA}" destId="{FA992BD2-8237-4B75-88EE-68AF52B728E1}" srcOrd="0" destOrd="0" presId="urn:microsoft.com/office/officeart/2018/2/layout/IconVerticalSolidList"/>
    <dgm:cxn modelId="{5658BB41-BE78-451A-879C-36915A041C39}" srcId="{19372D19-8EE2-44F3-A772-96E1B01026FC}" destId="{10FADDC3-D037-457C-8A75-09553D3B8E78}" srcOrd="3" destOrd="0" parTransId="{F89DB4D5-73C1-4936-A697-4D7B37A9F788}" sibTransId="{720C259F-37C2-4C39-A070-3554E8E45113}"/>
    <dgm:cxn modelId="{F6371B71-FAC0-4E37-9779-26490CDB4B1D}" srcId="{19372D19-8EE2-44F3-A772-96E1B01026FC}" destId="{74F8FB98-212D-4C27-9A49-711418A69EFA}" srcOrd="1" destOrd="0" parTransId="{1CE2A656-F68B-46CA-B173-30892CA40BE7}" sibTransId="{2A2F83EB-F5A6-43BA-B289-03D36AFCA511}"/>
    <dgm:cxn modelId="{B1D1198B-B180-4D6E-AA0C-B0D6418AAB2F}" type="presOf" srcId="{10FADDC3-D037-457C-8A75-09553D3B8E78}" destId="{F2B3A943-3A64-4A35-9FB5-0A69E44E986A}" srcOrd="0" destOrd="0" presId="urn:microsoft.com/office/officeart/2018/2/layout/IconVerticalSolidList"/>
    <dgm:cxn modelId="{DD2E78A5-D70C-4353-ACC9-ED60771906CA}" type="presOf" srcId="{19372D19-8EE2-44F3-A772-96E1B01026FC}" destId="{35569D1F-4945-4428-A8BD-46BDA121ABC7}" srcOrd="0" destOrd="0" presId="urn:microsoft.com/office/officeart/2018/2/layout/IconVerticalSolidList"/>
    <dgm:cxn modelId="{5ECBA2AD-7E65-4664-89A8-812EE9D037C5}" srcId="{19372D19-8EE2-44F3-A772-96E1B01026FC}" destId="{98D043D1-D6BE-4203-8C6E-8F0B5B496AF8}" srcOrd="2" destOrd="0" parTransId="{B535337D-42BA-4BED-B016-493425FE31A6}" sibTransId="{B8CFF096-C070-43CD-9337-95C2D5729E16}"/>
    <dgm:cxn modelId="{AD5467CA-CB67-47B0-97C8-A1FF67B84C05}" type="presOf" srcId="{98D043D1-D6BE-4203-8C6E-8F0B5B496AF8}" destId="{A1A80B5A-FFF7-4D85-9568-1962F44B8EF7}" srcOrd="0" destOrd="0" presId="urn:microsoft.com/office/officeart/2018/2/layout/IconVerticalSolidList"/>
    <dgm:cxn modelId="{AF9F6ED5-BFBB-494E-A374-4304EFDE4604}" type="presOf" srcId="{D4167688-C0CE-48CA-A0EE-B9CC075551FA}" destId="{861E8B96-EC56-44DB-9197-E317F3D39EC8}" srcOrd="0" destOrd="0" presId="urn:microsoft.com/office/officeart/2018/2/layout/IconVerticalSolidList"/>
    <dgm:cxn modelId="{9D2C83F3-41DA-4AD6-94E3-E4E563643B58}" srcId="{19372D19-8EE2-44F3-A772-96E1B01026FC}" destId="{D4167688-C0CE-48CA-A0EE-B9CC075551FA}" srcOrd="0" destOrd="0" parTransId="{EB1222CE-A043-433A-88FD-8EC9A89FC596}" sibTransId="{DB353A3A-1D3B-4DF0-835B-539AAEDEE944}"/>
    <dgm:cxn modelId="{E7A0421F-E02A-4B02-9685-185C6EFC0952}" type="presParOf" srcId="{35569D1F-4945-4428-A8BD-46BDA121ABC7}" destId="{9EF4E992-3FAA-40B7-89A6-02B3E3CD8930}" srcOrd="0" destOrd="0" presId="urn:microsoft.com/office/officeart/2018/2/layout/IconVerticalSolidList"/>
    <dgm:cxn modelId="{65714282-81D7-4479-8271-B9B895B31761}" type="presParOf" srcId="{9EF4E992-3FAA-40B7-89A6-02B3E3CD8930}" destId="{A990910B-DFC1-4E7C-9CC9-8EB28E2CBB03}" srcOrd="0" destOrd="0" presId="urn:microsoft.com/office/officeart/2018/2/layout/IconVerticalSolidList"/>
    <dgm:cxn modelId="{06F6B2D3-A635-4BCE-9A28-A797431E6350}" type="presParOf" srcId="{9EF4E992-3FAA-40B7-89A6-02B3E3CD8930}" destId="{AA51BB48-8926-4728-B507-89B1B8EFD8C4}" srcOrd="1" destOrd="0" presId="urn:microsoft.com/office/officeart/2018/2/layout/IconVerticalSolidList"/>
    <dgm:cxn modelId="{0F023224-FF09-41F5-96C3-FC3A153B42AD}" type="presParOf" srcId="{9EF4E992-3FAA-40B7-89A6-02B3E3CD8930}" destId="{AE6B91E2-FE97-450A-A575-EDA7A6E0580C}" srcOrd="2" destOrd="0" presId="urn:microsoft.com/office/officeart/2018/2/layout/IconVerticalSolidList"/>
    <dgm:cxn modelId="{06306A6B-C0F0-4E12-A507-ECB2265B7897}" type="presParOf" srcId="{9EF4E992-3FAA-40B7-89A6-02B3E3CD8930}" destId="{861E8B96-EC56-44DB-9197-E317F3D39EC8}" srcOrd="3" destOrd="0" presId="urn:microsoft.com/office/officeart/2018/2/layout/IconVerticalSolidList"/>
    <dgm:cxn modelId="{6641C338-BBB9-48D2-9EE6-4473269AE87F}" type="presParOf" srcId="{35569D1F-4945-4428-A8BD-46BDA121ABC7}" destId="{51B4F5F6-3871-4D28-9F84-FDF956619C6C}" srcOrd="1" destOrd="0" presId="urn:microsoft.com/office/officeart/2018/2/layout/IconVerticalSolidList"/>
    <dgm:cxn modelId="{C82E8037-4914-45D6-A7F8-E9F00D2D9899}" type="presParOf" srcId="{35569D1F-4945-4428-A8BD-46BDA121ABC7}" destId="{505B7D64-D4F9-4396-BFD8-79E183B14728}" srcOrd="2" destOrd="0" presId="urn:microsoft.com/office/officeart/2018/2/layout/IconVerticalSolidList"/>
    <dgm:cxn modelId="{6B66C33F-B385-4392-8040-57323E5C2613}" type="presParOf" srcId="{505B7D64-D4F9-4396-BFD8-79E183B14728}" destId="{74698A4A-8773-46AD-A804-BE4FBE23AF49}" srcOrd="0" destOrd="0" presId="urn:microsoft.com/office/officeart/2018/2/layout/IconVerticalSolidList"/>
    <dgm:cxn modelId="{A6467D4E-12B0-4F55-ADDE-07C00B129D97}" type="presParOf" srcId="{505B7D64-D4F9-4396-BFD8-79E183B14728}" destId="{012A1091-4982-4F96-91F5-6269E25A7CC0}" srcOrd="1" destOrd="0" presId="urn:microsoft.com/office/officeart/2018/2/layout/IconVerticalSolidList"/>
    <dgm:cxn modelId="{77A0A9B2-A76A-441D-9349-EB5A075ECF5C}" type="presParOf" srcId="{505B7D64-D4F9-4396-BFD8-79E183B14728}" destId="{5A8CABDD-8EB0-42E1-8231-A2A95B16E3C7}" srcOrd="2" destOrd="0" presId="urn:microsoft.com/office/officeart/2018/2/layout/IconVerticalSolidList"/>
    <dgm:cxn modelId="{F4775E1E-570A-4854-9371-08CE7CA3F454}" type="presParOf" srcId="{505B7D64-D4F9-4396-BFD8-79E183B14728}" destId="{FA992BD2-8237-4B75-88EE-68AF52B728E1}" srcOrd="3" destOrd="0" presId="urn:microsoft.com/office/officeart/2018/2/layout/IconVerticalSolidList"/>
    <dgm:cxn modelId="{8CD719AF-4344-41B2-A320-D45AA6D125B1}" type="presParOf" srcId="{35569D1F-4945-4428-A8BD-46BDA121ABC7}" destId="{AB0D450F-2D8D-47A7-BAC3-006557610D64}" srcOrd="3" destOrd="0" presId="urn:microsoft.com/office/officeart/2018/2/layout/IconVerticalSolidList"/>
    <dgm:cxn modelId="{B1F64722-97FC-44A3-AA2A-35E7A682E743}" type="presParOf" srcId="{35569D1F-4945-4428-A8BD-46BDA121ABC7}" destId="{44E2355A-C57B-4564-A1D8-D7910DBEEC18}" srcOrd="4" destOrd="0" presId="urn:microsoft.com/office/officeart/2018/2/layout/IconVerticalSolidList"/>
    <dgm:cxn modelId="{EDFD567B-9545-4798-B9BC-8D0E04F68935}" type="presParOf" srcId="{44E2355A-C57B-4564-A1D8-D7910DBEEC18}" destId="{595F508D-289D-4078-81CD-0E6EE196FBEC}" srcOrd="0" destOrd="0" presId="urn:microsoft.com/office/officeart/2018/2/layout/IconVerticalSolidList"/>
    <dgm:cxn modelId="{562E7B7B-6EEF-4BE7-91D8-4B2DFAE234E0}" type="presParOf" srcId="{44E2355A-C57B-4564-A1D8-D7910DBEEC18}" destId="{1EA47865-47F9-4722-8622-8EC8A891ECC8}" srcOrd="1" destOrd="0" presId="urn:microsoft.com/office/officeart/2018/2/layout/IconVerticalSolidList"/>
    <dgm:cxn modelId="{DCE762EE-F3C0-49DA-92F0-B7602A3129FB}" type="presParOf" srcId="{44E2355A-C57B-4564-A1D8-D7910DBEEC18}" destId="{5EF242A2-7C02-4022-B98F-EAEEA512AF5F}" srcOrd="2" destOrd="0" presId="urn:microsoft.com/office/officeart/2018/2/layout/IconVerticalSolidList"/>
    <dgm:cxn modelId="{ACD38DF3-B747-4371-AA89-1DB018B4ABDC}" type="presParOf" srcId="{44E2355A-C57B-4564-A1D8-D7910DBEEC18}" destId="{A1A80B5A-FFF7-4D85-9568-1962F44B8EF7}" srcOrd="3" destOrd="0" presId="urn:microsoft.com/office/officeart/2018/2/layout/IconVerticalSolidList"/>
    <dgm:cxn modelId="{AF08E1A3-7358-4BDE-87B9-1E178E4B0ABD}" type="presParOf" srcId="{35569D1F-4945-4428-A8BD-46BDA121ABC7}" destId="{E93A1F59-65D4-4F91-BD9F-DDC3F6CC4507}" srcOrd="5" destOrd="0" presId="urn:microsoft.com/office/officeart/2018/2/layout/IconVerticalSolidList"/>
    <dgm:cxn modelId="{E5DEED6B-75BB-4F6E-825E-A0CC50FAA49C}" type="presParOf" srcId="{35569D1F-4945-4428-A8BD-46BDA121ABC7}" destId="{7A78B9CA-C210-4610-A5E0-FF8A7F687A97}" srcOrd="6" destOrd="0" presId="urn:microsoft.com/office/officeart/2018/2/layout/IconVerticalSolidList"/>
    <dgm:cxn modelId="{7D1D28D3-3944-4295-A412-7AB5161836E4}" type="presParOf" srcId="{7A78B9CA-C210-4610-A5E0-FF8A7F687A97}" destId="{2E19838A-96CF-4ADC-B937-E48E69996586}" srcOrd="0" destOrd="0" presId="urn:microsoft.com/office/officeart/2018/2/layout/IconVerticalSolidList"/>
    <dgm:cxn modelId="{393D74F4-448E-4702-8E30-46C63882305C}" type="presParOf" srcId="{7A78B9CA-C210-4610-A5E0-FF8A7F687A97}" destId="{EA19B9AF-203A-4B0E-9064-75EA95A209CD}" srcOrd="1" destOrd="0" presId="urn:microsoft.com/office/officeart/2018/2/layout/IconVerticalSolidList"/>
    <dgm:cxn modelId="{8C8BAC51-02E9-4899-A62B-F9272F965F95}" type="presParOf" srcId="{7A78B9CA-C210-4610-A5E0-FF8A7F687A97}" destId="{5B1B1E3C-48AD-4E6E-B9EA-F35417657C5E}" srcOrd="2" destOrd="0" presId="urn:microsoft.com/office/officeart/2018/2/layout/IconVerticalSolidList"/>
    <dgm:cxn modelId="{67076DF5-5989-4F9E-8ED6-845D865DE80C}" type="presParOf" srcId="{7A78B9CA-C210-4610-A5E0-FF8A7F687A97}" destId="{F2B3A943-3A64-4A35-9FB5-0A69E44E986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2257686-4639-4432-BDAD-015085982FDE}"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7948BC35-D600-4E9F-B83F-98D6088D4B13}">
      <dgm:prSet/>
      <dgm:spPr/>
      <dgm:t>
        <a:bodyPr/>
        <a:lstStyle/>
        <a:p>
          <a:r>
            <a:rPr lang="en-GB" dirty="0">
              <a:latin typeface="Gill Sans MT" panose="020B0502020104020203" pitchFamily="34" charset="0"/>
            </a:rPr>
            <a:t>Common problems:</a:t>
          </a:r>
          <a:endParaRPr lang="en-US" dirty="0">
            <a:latin typeface="Gill Sans MT" panose="020B0502020104020203" pitchFamily="34" charset="0"/>
          </a:endParaRPr>
        </a:p>
      </dgm:t>
    </dgm:pt>
    <dgm:pt modelId="{17E3537C-35A3-4F3B-88F8-67191641BC38}" type="parTrans" cxnId="{6515D059-5857-4959-B930-3FCF232F1263}">
      <dgm:prSet/>
      <dgm:spPr/>
      <dgm:t>
        <a:bodyPr/>
        <a:lstStyle/>
        <a:p>
          <a:endParaRPr lang="en-US"/>
        </a:p>
      </dgm:t>
    </dgm:pt>
    <dgm:pt modelId="{9A21D869-E322-4B47-B4D9-FBB658CD077B}" type="sibTrans" cxnId="{6515D059-5857-4959-B930-3FCF232F1263}">
      <dgm:prSet/>
      <dgm:spPr/>
      <dgm:t>
        <a:bodyPr/>
        <a:lstStyle/>
        <a:p>
          <a:endParaRPr lang="en-US"/>
        </a:p>
      </dgm:t>
    </dgm:pt>
    <dgm:pt modelId="{A7E68629-9CD7-4F45-9DCE-C8A91ADAEAC8}">
      <dgm:prSet/>
      <dgm:spPr/>
      <dgm:t>
        <a:bodyPr/>
        <a:lstStyle/>
        <a:p>
          <a:r>
            <a:rPr lang="en-GB" dirty="0">
              <a:latin typeface="Gill Sans MT" panose="020B0502020104020203" pitchFamily="34" charset="0"/>
            </a:rPr>
            <a:t>A lack of commitment has a negative effect on performance.</a:t>
          </a:r>
          <a:endParaRPr lang="en-US" dirty="0">
            <a:latin typeface="Gill Sans MT" panose="020B0502020104020203" pitchFamily="34" charset="0"/>
          </a:endParaRPr>
        </a:p>
      </dgm:t>
    </dgm:pt>
    <dgm:pt modelId="{D7402689-C76B-4E35-BCB6-49EBE1867D9B}" type="parTrans" cxnId="{CD786F24-5723-4561-ADE4-1780C832A995}">
      <dgm:prSet/>
      <dgm:spPr/>
      <dgm:t>
        <a:bodyPr/>
        <a:lstStyle/>
        <a:p>
          <a:endParaRPr lang="en-US"/>
        </a:p>
      </dgm:t>
    </dgm:pt>
    <dgm:pt modelId="{5C8ED7A7-A7BE-468D-8B8B-3E948BD1BF5D}" type="sibTrans" cxnId="{CD786F24-5723-4561-ADE4-1780C832A995}">
      <dgm:prSet/>
      <dgm:spPr/>
      <dgm:t>
        <a:bodyPr/>
        <a:lstStyle/>
        <a:p>
          <a:endParaRPr lang="en-US"/>
        </a:p>
      </dgm:t>
    </dgm:pt>
    <dgm:pt modelId="{27B55883-F900-46FF-8E38-AF6B3DFDA5B6}">
      <dgm:prSet/>
      <dgm:spPr/>
      <dgm:t>
        <a:bodyPr/>
        <a:lstStyle/>
        <a:p>
          <a:r>
            <a:rPr lang="en-GB" dirty="0">
              <a:latin typeface="Gill Sans MT" panose="020B0502020104020203" pitchFamily="34" charset="0"/>
            </a:rPr>
            <a:t>Not planning and organizing in advance decrease productivity.</a:t>
          </a:r>
          <a:endParaRPr lang="en-US" dirty="0">
            <a:latin typeface="Gill Sans MT" panose="020B0502020104020203" pitchFamily="34" charset="0"/>
          </a:endParaRPr>
        </a:p>
      </dgm:t>
    </dgm:pt>
    <dgm:pt modelId="{1E63DCA6-63D2-48DF-B286-3D6CE52A2AE8}" type="parTrans" cxnId="{5554A0EA-6F69-4EAC-8FFE-9A39011D515D}">
      <dgm:prSet/>
      <dgm:spPr/>
      <dgm:t>
        <a:bodyPr/>
        <a:lstStyle/>
        <a:p>
          <a:endParaRPr lang="en-US"/>
        </a:p>
      </dgm:t>
    </dgm:pt>
    <dgm:pt modelId="{FD8C20A2-FB58-42E7-A6CC-223AD9062F5D}" type="sibTrans" cxnId="{5554A0EA-6F69-4EAC-8FFE-9A39011D515D}">
      <dgm:prSet/>
      <dgm:spPr/>
      <dgm:t>
        <a:bodyPr/>
        <a:lstStyle/>
        <a:p>
          <a:endParaRPr lang="en-US"/>
        </a:p>
      </dgm:t>
    </dgm:pt>
    <dgm:pt modelId="{B87D30D2-7D05-4464-95BC-080F0E22BE58}">
      <dgm:prSet/>
      <dgm:spPr/>
      <dgm:t>
        <a:bodyPr/>
        <a:lstStyle/>
        <a:p>
          <a:r>
            <a:rPr lang="en-GB" dirty="0">
              <a:latin typeface="Gill Sans MT" panose="020B0502020104020203" pitchFamily="34" charset="0"/>
            </a:rPr>
            <a:t>Communication problems can leads to conflict.</a:t>
          </a:r>
          <a:endParaRPr lang="en-US" dirty="0">
            <a:latin typeface="Gill Sans MT" panose="020B0502020104020203" pitchFamily="34" charset="0"/>
          </a:endParaRPr>
        </a:p>
      </dgm:t>
    </dgm:pt>
    <dgm:pt modelId="{9D973681-1D65-4EBA-BA99-E477B4392F69}" type="parTrans" cxnId="{40EB5895-DBF9-4CDD-8687-5EDB52C8085A}">
      <dgm:prSet/>
      <dgm:spPr/>
      <dgm:t>
        <a:bodyPr/>
        <a:lstStyle/>
        <a:p>
          <a:endParaRPr lang="en-US"/>
        </a:p>
      </dgm:t>
    </dgm:pt>
    <dgm:pt modelId="{A15866BA-8EAC-4596-85FF-CFABC30390DE}" type="sibTrans" cxnId="{40EB5895-DBF9-4CDD-8687-5EDB52C8085A}">
      <dgm:prSet/>
      <dgm:spPr/>
      <dgm:t>
        <a:bodyPr/>
        <a:lstStyle/>
        <a:p>
          <a:endParaRPr lang="en-US"/>
        </a:p>
      </dgm:t>
    </dgm:pt>
    <dgm:pt modelId="{1021B8A0-23BB-452B-B4DF-66123429F7B5}">
      <dgm:prSet/>
      <dgm:spPr/>
      <dgm:t>
        <a:bodyPr/>
        <a:lstStyle/>
        <a:p>
          <a:r>
            <a:rPr lang="en-GB" dirty="0">
              <a:latin typeface="Gill Sans MT" panose="020B0502020104020203" pitchFamily="34" charset="0"/>
            </a:rPr>
            <a:t>Poor leadership may affect the effectiveness of team work.</a:t>
          </a:r>
          <a:endParaRPr lang="en-US" dirty="0">
            <a:latin typeface="Gill Sans MT" panose="020B0502020104020203" pitchFamily="34" charset="0"/>
          </a:endParaRPr>
        </a:p>
      </dgm:t>
    </dgm:pt>
    <dgm:pt modelId="{52F4AD54-37CE-4C99-BBAC-96EE4D852F58}" type="parTrans" cxnId="{05986E0B-8380-4688-A453-45F8589B130E}">
      <dgm:prSet/>
      <dgm:spPr/>
      <dgm:t>
        <a:bodyPr/>
        <a:lstStyle/>
        <a:p>
          <a:endParaRPr lang="en-US"/>
        </a:p>
      </dgm:t>
    </dgm:pt>
    <dgm:pt modelId="{63C9E3CB-4393-46DC-8678-D9A1A6782415}" type="sibTrans" cxnId="{05986E0B-8380-4688-A453-45F8589B130E}">
      <dgm:prSet/>
      <dgm:spPr/>
      <dgm:t>
        <a:bodyPr/>
        <a:lstStyle/>
        <a:p>
          <a:endParaRPr lang="en-US"/>
        </a:p>
      </dgm:t>
    </dgm:pt>
    <dgm:pt modelId="{B84B2CD2-4A74-41D7-9F54-30EBD240102E}" type="pres">
      <dgm:prSet presAssocID="{52257686-4639-4432-BDAD-015085982FDE}" presName="diagram" presStyleCnt="0">
        <dgm:presLayoutVars>
          <dgm:dir/>
          <dgm:resizeHandles val="exact"/>
        </dgm:presLayoutVars>
      </dgm:prSet>
      <dgm:spPr/>
    </dgm:pt>
    <dgm:pt modelId="{7854A815-725E-4E9A-8D61-E2508DFBEE6A}" type="pres">
      <dgm:prSet presAssocID="{7948BC35-D600-4E9F-B83F-98D6088D4B13}" presName="node" presStyleLbl="node1" presStyleIdx="0" presStyleCnt="1">
        <dgm:presLayoutVars>
          <dgm:bulletEnabled val="1"/>
        </dgm:presLayoutVars>
      </dgm:prSet>
      <dgm:spPr/>
    </dgm:pt>
  </dgm:ptLst>
  <dgm:cxnLst>
    <dgm:cxn modelId="{05986E0B-8380-4688-A453-45F8589B130E}" srcId="{7948BC35-D600-4E9F-B83F-98D6088D4B13}" destId="{1021B8A0-23BB-452B-B4DF-66123429F7B5}" srcOrd="3" destOrd="0" parTransId="{52F4AD54-37CE-4C99-BBAC-96EE4D852F58}" sibTransId="{63C9E3CB-4393-46DC-8678-D9A1A6782415}"/>
    <dgm:cxn modelId="{32DAA823-6121-4E6A-A5BC-B941B1EC846E}" type="presOf" srcId="{A7E68629-9CD7-4F45-9DCE-C8A91ADAEAC8}" destId="{7854A815-725E-4E9A-8D61-E2508DFBEE6A}" srcOrd="0" destOrd="1" presId="urn:microsoft.com/office/officeart/2005/8/layout/process5"/>
    <dgm:cxn modelId="{CD786F24-5723-4561-ADE4-1780C832A995}" srcId="{7948BC35-D600-4E9F-B83F-98D6088D4B13}" destId="{A7E68629-9CD7-4F45-9DCE-C8A91ADAEAC8}" srcOrd="0" destOrd="0" parTransId="{D7402689-C76B-4E35-BCB6-49EBE1867D9B}" sibTransId="{5C8ED7A7-A7BE-468D-8B8B-3E948BD1BF5D}"/>
    <dgm:cxn modelId="{40F73730-A4B1-4D6C-93BF-76C3EB3D8BB6}" type="presOf" srcId="{1021B8A0-23BB-452B-B4DF-66123429F7B5}" destId="{7854A815-725E-4E9A-8D61-E2508DFBEE6A}" srcOrd="0" destOrd="4" presId="urn:microsoft.com/office/officeart/2005/8/layout/process5"/>
    <dgm:cxn modelId="{C0ABF93C-D5FA-482A-B976-A9052B74CD3A}" type="presOf" srcId="{7948BC35-D600-4E9F-B83F-98D6088D4B13}" destId="{7854A815-725E-4E9A-8D61-E2508DFBEE6A}" srcOrd="0" destOrd="0" presId="urn:microsoft.com/office/officeart/2005/8/layout/process5"/>
    <dgm:cxn modelId="{25775D70-5414-4413-88C4-A01EC0A2EF25}" type="presOf" srcId="{27B55883-F900-46FF-8E38-AF6B3DFDA5B6}" destId="{7854A815-725E-4E9A-8D61-E2508DFBEE6A}" srcOrd="0" destOrd="2" presId="urn:microsoft.com/office/officeart/2005/8/layout/process5"/>
    <dgm:cxn modelId="{6515D059-5857-4959-B930-3FCF232F1263}" srcId="{52257686-4639-4432-BDAD-015085982FDE}" destId="{7948BC35-D600-4E9F-B83F-98D6088D4B13}" srcOrd="0" destOrd="0" parTransId="{17E3537C-35A3-4F3B-88F8-67191641BC38}" sibTransId="{9A21D869-E322-4B47-B4D9-FBB658CD077B}"/>
    <dgm:cxn modelId="{EB64D879-0677-49AF-8AA1-4F0CFFCA4167}" type="presOf" srcId="{52257686-4639-4432-BDAD-015085982FDE}" destId="{B84B2CD2-4A74-41D7-9F54-30EBD240102E}" srcOrd="0" destOrd="0" presId="urn:microsoft.com/office/officeart/2005/8/layout/process5"/>
    <dgm:cxn modelId="{40EB5895-DBF9-4CDD-8687-5EDB52C8085A}" srcId="{7948BC35-D600-4E9F-B83F-98D6088D4B13}" destId="{B87D30D2-7D05-4464-95BC-080F0E22BE58}" srcOrd="2" destOrd="0" parTransId="{9D973681-1D65-4EBA-BA99-E477B4392F69}" sibTransId="{A15866BA-8EAC-4596-85FF-CFABC30390DE}"/>
    <dgm:cxn modelId="{6A59709F-8AA0-4CAD-A6FB-40D121528F50}" type="presOf" srcId="{B87D30D2-7D05-4464-95BC-080F0E22BE58}" destId="{7854A815-725E-4E9A-8D61-E2508DFBEE6A}" srcOrd="0" destOrd="3" presId="urn:microsoft.com/office/officeart/2005/8/layout/process5"/>
    <dgm:cxn modelId="{5554A0EA-6F69-4EAC-8FFE-9A39011D515D}" srcId="{7948BC35-D600-4E9F-B83F-98D6088D4B13}" destId="{27B55883-F900-46FF-8E38-AF6B3DFDA5B6}" srcOrd="1" destOrd="0" parTransId="{1E63DCA6-63D2-48DF-B286-3D6CE52A2AE8}" sibTransId="{FD8C20A2-FB58-42E7-A6CC-223AD9062F5D}"/>
    <dgm:cxn modelId="{6ED72CD1-F8C6-4957-8049-0474817F5900}" type="presParOf" srcId="{B84B2CD2-4A74-41D7-9F54-30EBD240102E}" destId="{7854A815-725E-4E9A-8D61-E2508DFBEE6A}" srcOrd="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D56D84-E1F7-4ED3-8300-6A4A4F366DB8}"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0E06C052-DB87-4BAB-BA84-000E2B353F0F}">
      <dgm:prSet/>
      <dgm:spPr/>
      <dgm:t>
        <a:bodyPr/>
        <a:lstStyle/>
        <a:p>
          <a:r>
            <a:rPr lang="en-GB" b="1" dirty="0">
              <a:effectLst>
                <a:outerShdw blurRad="38100" dist="38100" dir="2700000" algn="tl">
                  <a:srgbClr val="000000">
                    <a:alpha val="43137"/>
                  </a:srgbClr>
                </a:outerShdw>
              </a:effectLst>
            </a:rPr>
            <a:t>The complete finisher</a:t>
          </a:r>
          <a:endParaRPr lang="en-US" dirty="0">
            <a:effectLst>
              <a:outerShdw blurRad="38100" dist="38100" dir="2700000" algn="tl">
                <a:srgbClr val="000000">
                  <a:alpha val="43137"/>
                </a:srgbClr>
              </a:outerShdw>
            </a:effectLst>
          </a:endParaRPr>
        </a:p>
      </dgm:t>
    </dgm:pt>
    <dgm:pt modelId="{5A755205-E5BD-4B91-8C6B-B3FC19AF16BD}" type="parTrans" cxnId="{61BEDDC4-EB11-4F46-94DD-5A43E480B71B}">
      <dgm:prSet/>
      <dgm:spPr/>
      <dgm:t>
        <a:bodyPr/>
        <a:lstStyle/>
        <a:p>
          <a:endParaRPr lang="en-US"/>
        </a:p>
      </dgm:t>
    </dgm:pt>
    <dgm:pt modelId="{FC916400-0D37-4374-9D53-1672A0DBF2BC}" type="sibTrans" cxnId="{61BEDDC4-EB11-4F46-94DD-5A43E480B71B}">
      <dgm:prSet/>
      <dgm:spPr/>
      <dgm:t>
        <a:bodyPr/>
        <a:lstStyle/>
        <a:p>
          <a:endParaRPr lang="en-US"/>
        </a:p>
      </dgm:t>
    </dgm:pt>
    <dgm:pt modelId="{DB37BD2B-533C-49B0-ABC9-4589C9686424}">
      <dgm:prSet/>
      <dgm:spPr/>
      <dgm:t>
        <a:bodyPr/>
        <a:lstStyle/>
        <a:p>
          <a:r>
            <a:rPr lang="en-GB"/>
            <a:t>These individual are detail oriented, meticulous, orderly and painstaking.</a:t>
          </a:r>
          <a:endParaRPr lang="en-US"/>
        </a:p>
      </dgm:t>
    </dgm:pt>
    <dgm:pt modelId="{36B54D1E-08D9-4A25-ACE0-D9358149635E}" type="parTrans" cxnId="{E43ED952-4A20-47F3-A1E1-AE72867C543D}">
      <dgm:prSet/>
      <dgm:spPr/>
      <dgm:t>
        <a:bodyPr/>
        <a:lstStyle/>
        <a:p>
          <a:endParaRPr lang="en-US"/>
        </a:p>
      </dgm:t>
    </dgm:pt>
    <dgm:pt modelId="{E8A8BB25-C474-4FA8-BD06-F41E2570540C}" type="sibTrans" cxnId="{E43ED952-4A20-47F3-A1E1-AE72867C543D}">
      <dgm:prSet/>
      <dgm:spPr/>
      <dgm:t>
        <a:bodyPr/>
        <a:lstStyle/>
        <a:p>
          <a:endParaRPr lang="en-US"/>
        </a:p>
      </dgm:t>
    </dgm:pt>
    <dgm:pt modelId="{C1DAA5E5-30A8-47B0-8CE9-7E8545B9BFF7}">
      <dgm:prSet/>
      <dgm:spPr/>
      <dgm:t>
        <a:bodyPr/>
        <a:lstStyle/>
        <a:p>
          <a:r>
            <a:rPr lang="en-GB"/>
            <a:t>A completer finisher ensures that the efforts of the team are perfect and that everything is put into consideration.</a:t>
          </a:r>
          <a:endParaRPr lang="en-US"/>
        </a:p>
      </dgm:t>
    </dgm:pt>
    <dgm:pt modelId="{A0E24EE9-1E84-49BB-B499-D611949A289E}" type="parTrans" cxnId="{1D6CAF80-337A-480B-96F0-F7103ECF16AA}">
      <dgm:prSet/>
      <dgm:spPr/>
      <dgm:t>
        <a:bodyPr/>
        <a:lstStyle/>
        <a:p>
          <a:endParaRPr lang="en-US"/>
        </a:p>
      </dgm:t>
    </dgm:pt>
    <dgm:pt modelId="{CAEB7DFB-DD6E-42A8-9D9B-F1FB473BEDA3}" type="sibTrans" cxnId="{1D6CAF80-337A-480B-96F0-F7103ECF16AA}">
      <dgm:prSet/>
      <dgm:spPr/>
      <dgm:t>
        <a:bodyPr/>
        <a:lstStyle/>
        <a:p>
          <a:endParaRPr lang="en-US"/>
        </a:p>
      </dgm:t>
    </dgm:pt>
    <dgm:pt modelId="{74ADE3D6-4C86-486A-AF82-5560FF5F8103}" type="pres">
      <dgm:prSet presAssocID="{5CD56D84-E1F7-4ED3-8300-6A4A4F366DB8}" presName="Name0" presStyleCnt="0">
        <dgm:presLayoutVars>
          <dgm:dir/>
          <dgm:animLvl val="lvl"/>
          <dgm:resizeHandles val="exact"/>
        </dgm:presLayoutVars>
      </dgm:prSet>
      <dgm:spPr/>
    </dgm:pt>
    <dgm:pt modelId="{B86F2E33-CAF1-4AFA-921E-02A0525CA899}" type="pres">
      <dgm:prSet presAssocID="{C1DAA5E5-30A8-47B0-8CE9-7E8545B9BFF7}" presName="boxAndChildren" presStyleCnt="0"/>
      <dgm:spPr/>
    </dgm:pt>
    <dgm:pt modelId="{28A9A58A-A282-4BCF-AB16-9AA9A7A4FF29}" type="pres">
      <dgm:prSet presAssocID="{C1DAA5E5-30A8-47B0-8CE9-7E8545B9BFF7}" presName="parentTextBox" presStyleLbl="node1" presStyleIdx="0" presStyleCnt="3"/>
      <dgm:spPr/>
    </dgm:pt>
    <dgm:pt modelId="{2EDFD048-0D8F-4499-90C4-65254349C852}" type="pres">
      <dgm:prSet presAssocID="{E8A8BB25-C474-4FA8-BD06-F41E2570540C}" presName="sp" presStyleCnt="0"/>
      <dgm:spPr/>
    </dgm:pt>
    <dgm:pt modelId="{1485ED2D-5399-462F-949B-FA277D0FAA43}" type="pres">
      <dgm:prSet presAssocID="{DB37BD2B-533C-49B0-ABC9-4589C9686424}" presName="arrowAndChildren" presStyleCnt="0"/>
      <dgm:spPr/>
    </dgm:pt>
    <dgm:pt modelId="{E4A2B29B-0934-4806-A599-A840BEDC9358}" type="pres">
      <dgm:prSet presAssocID="{DB37BD2B-533C-49B0-ABC9-4589C9686424}" presName="parentTextArrow" presStyleLbl="node1" presStyleIdx="1" presStyleCnt="3"/>
      <dgm:spPr/>
    </dgm:pt>
    <dgm:pt modelId="{2032B91C-19EC-49FE-AF2B-70668BDBEAC0}" type="pres">
      <dgm:prSet presAssocID="{FC916400-0D37-4374-9D53-1672A0DBF2BC}" presName="sp" presStyleCnt="0"/>
      <dgm:spPr/>
    </dgm:pt>
    <dgm:pt modelId="{6C4408AF-CFCE-4074-80B2-B332551F99D4}" type="pres">
      <dgm:prSet presAssocID="{0E06C052-DB87-4BAB-BA84-000E2B353F0F}" presName="arrowAndChildren" presStyleCnt="0"/>
      <dgm:spPr/>
    </dgm:pt>
    <dgm:pt modelId="{1509DDD0-1422-4E21-A688-6B2D26649240}" type="pres">
      <dgm:prSet presAssocID="{0E06C052-DB87-4BAB-BA84-000E2B353F0F}" presName="parentTextArrow" presStyleLbl="node1" presStyleIdx="2" presStyleCnt="3"/>
      <dgm:spPr/>
    </dgm:pt>
  </dgm:ptLst>
  <dgm:cxnLst>
    <dgm:cxn modelId="{93DFC91F-1BE9-46FB-9E4E-F3FCC83F9C13}" type="presOf" srcId="{5CD56D84-E1F7-4ED3-8300-6A4A4F366DB8}" destId="{74ADE3D6-4C86-486A-AF82-5560FF5F8103}" srcOrd="0" destOrd="0" presId="urn:microsoft.com/office/officeart/2005/8/layout/process4"/>
    <dgm:cxn modelId="{565B9026-A234-4999-A617-97108DE3A27E}" type="presOf" srcId="{0E06C052-DB87-4BAB-BA84-000E2B353F0F}" destId="{1509DDD0-1422-4E21-A688-6B2D26649240}" srcOrd="0" destOrd="0" presId="urn:microsoft.com/office/officeart/2005/8/layout/process4"/>
    <dgm:cxn modelId="{E43ED952-4A20-47F3-A1E1-AE72867C543D}" srcId="{5CD56D84-E1F7-4ED3-8300-6A4A4F366DB8}" destId="{DB37BD2B-533C-49B0-ABC9-4589C9686424}" srcOrd="1" destOrd="0" parTransId="{36B54D1E-08D9-4A25-ACE0-D9358149635E}" sibTransId="{E8A8BB25-C474-4FA8-BD06-F41E2570540C}"/>
    <dgm:cxn modelId="{6311317F-535D-4B78-A8E7-2B99D0BAD0FD}" type="presOf" srcId="{DB37BD2B-533C-49B0-ABC9-4589C9686424}" destId="{E4A2B29B-0934-4806-A599-A840BEDC9358}" srcOrd="0" destOrd="0" presId="urn:microsoft.com/office/officeart/2005/8/layout/process4"/>
    <dgm:cxn modelId="{1D6CAF80-337A-480B-96F0-F7103ECF16AA}" srcId="{5CD56D84-E1F7-4ED3-8300-6A4A4F366DB8}" destId="{C1DAA5E5-30A8-47B0-8CE9-7E8545B9BFF7}" srcOrd="2" destOrd="0" parTransId="{A0E24EE9-1E84-49BB-B499-D611949A289E}" sibTransId="{CAEB7DFB-DD6E-42A8-9D9B-F1FB473BEDA3}"/>
    <dgm:cxn modelId="{61BEDDC4-EB11-4F46-94DD-5A43E480B71B}" srcId="{5CD56D84-E1F7-4ED3-8300-6A4A4F366DB8}" destId="{0E06C052-DB87-4BAB-BA84-000E2B353F0F}" srcOrd="0" destOrd="0" parTransId="{5A755205-E5BD-4B91-8C6B-B3FC19AF16BD}" sibTransId="{FC916400-0D37-4374-9D53-1672A0DBF2BC}"/>
    <dgm:cxn modelId="{284553E7-5861-4BFD-891B-A41F137DF004}" type="presOf" srcId="{C1DAA5E5-30A8-47B0-8CE9-7E8545B9BFF7}" destId="{28A9A58A-A282-4BCF-AB16-9AA9A7A4FF29}" srcOrd="0" destOrd="0" presId="urn:microsoft.com/office/officeart/2005/8/layout/process4"/>
    <dgm:cxn modelId="{9254D0E0-E7E1-4AEF-89A9-639CD67F5B59}" type="presParOf" srcId="{74ADE3D6-4C86-486A-AF82-5560FF5F8103}" destId="{B86F2E33-CAF1-4AFA-921E-02A0525CA899}" srcOrd="0" destOrd="0" presId="urn:microsoft.com/office/officeart/2005/8/layout/process4"/>
    <dgm:cxn modelId="{817D83B8-D736-4537-99DA-3F310F9272BA}" type="presParOf" srcId="{B86F2E33-CAF1-4AFA-921E-02A0525CA899}" destId="{28A9A58A-A282-4BCF-AB16-9AA9A7A4FF29}" srcOrd="0" destOrd="0" presId="urn:microsoft.com/office/officeart/2005/8/layout/process4"/>
    <dgm:cxn modelId="{DA66AE6A-4FDE-4B75-893F-F94510643C34}" type="presParOf" srcId="{74ADE3D6-4C86-486A-AF82-5560FF5F8103}" destId="{2EDFD048-0D8F-4499-90C4-65254349C852}" srcOrd="1" destOrd="0" presId="urn:microsoft.com/office/officeart/2005/8/layout/process4"/>
    <dgm:cxn modelId="{302A9627-66B0-4061-994C-2E56212C8210}" type="presParOf" srcId="{74ADE3D6-4C86-486A-AF82-5560FF5F8103}" destId="{1485ED2D-5399-462F-949B-FA277D0FAA43}" srcOrd="2" destOrd="0" presId="urn:microsoft.com/office/officeart/2005/8/layout/process4"/>
    <dgm:cxn modelId="{ED76F656-1DA5-449D-9E94-FE658D44A4CD}" type="presParOf" srcId="{1485ED2D-5399-462F-949B-FA277D0FAA43}" destId="{E4A2B29B-0934-4806-A599-A840BEDC9358}" srcOrd="0" destOrd="0" presId="urn:microsoft.com/office/officeart/2005/8/layout/process4"/>
    <dgm:cxn modelId="{961C0B1C-232B-413A-BECB-E76534A19C09}" type="presParOf" srcId="{74ADE3D6-4C86-486A-AF82-5560FF5F8103}" destId="{2032B91C-19EC-49FE-AF2B-70668BDBEAC0}" srcOrd="3" destOrd="0" presId="urn:microsoft.com/office/officeart/2005/8/layout/process4"/>
    <dgm:cxn modelId="{1690D057-4DEA-4D2C-812D-50C8AA748A46}" type="presParOf" srcId="{74ADE3D6-4C86-486A-AF82-5560FF5F8103}" destId="{6C4408AF-CFCE-4074-80B2-B332551F99D4}" srcOrd="4" destOrd="0" presId="urn:microsoft.com/office/officeart/2005/8/layout/process4"/>
    <dgm:cxn modelId="{C52DF191-30DB-46F1-8501-E796C1205D43}" type="presParOf" srcId="{6C4408AF-CFCE-4074-80B2-B332551F99D4}" destId="{1509DDD0-1422-4E21-A688-6B2D2664924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3C8E53-8BC1-40D1-98B3-7FA937CBCD20}" type="doc">
      <dgm:prSet loTypeId="urn:microsoft.com/office/officeart/2005/8/layout/vProcess5" loCatId="process" qsTypeId="urn:microsoft.com/office/officeart/2005/8/quickstyle/simple1" qsCatId="simple" csTypeId="urn:microsoft.com/office/officeart/2005/8/colors/colorful5" csCatId="colorful"/>
      <dgm:spPr/>
      <dgm:t>
        <a:bodyPr/>
        <a:lstStyle/>
        <a:p>
          <a:endParaRPr lang="en-US"/>
        </a:p>
      </dgm:t>
    </dgm:pt>
    <dgm:pt modelId="{908D10BB-1797-47A4-AFC1-68562E472CAB}">
      <dgm:prSet/>
      <dgm:spPr/>
      <dgm:t>
        <a:bodyPr/>
        <a:lstStyle/>
        <a:p>
          <a:r>
            <a:rPr lang="en-GB" b="1" dirty="0"/>
            <a:t>- Distributive neg</a:t>
          </a:r>
          <a:r>
            <a:rPr lang="en-GB" dirty="0"/>
            <a:t>, occurs under zero-sum condition, where any gain to one party is offset by an equivalent loss to the other party.</a:t>
          </a:r>
          <a:endParaRPr lang="en-US" dirty="0"/>
        </a:p>
      </dgm:t>
    </dgm:pt>
    <dgm:pt modelId="{2D26FCFE-6274-4C89-8C21-51124AB7B78D}" type="parTrans" cxnId="{1F610A0C-4450-4BB9-A023-2898658F30F5}">
      <dgm:prSet/>
      <dgm:spPr/>
      <dgm:t>
        <a:bodyPr/>
        <a:lstStyle/>
        <a:p>
          <a:endParaRPr lang="en-US"/>
        </a:p>
      </dgm:t>
    </dgm:pt>
    <dgm:pt modelId="{DE3FB5F9-F00D-4DA1-8197-DCC20A7AF888}" type="sibTrans" cxnId="{1F610A0C-4450-4BB9-A023-2898658F30F5}">
      <dgm:prSet/>
      <dgm:spPr/>
      <dgm:t>
        <a:bodyPr/>
        <a:lstStyle/>
        <a:p>
          <a:endParaRPr lang="en-US"/>
        </a:p>
      </dgm:t>
    </dgm:pt>
    <dgm:pt modelId="{FA0A25F7-9BF7-45C6-8F01-50554D4E2400}">
      <dgm:prSet/>
      <dgm:spPr/>
      <dgm:t>
        <a:bodyPr/>
        <a:lstStyle/>
        <a:p>
          <a:r>
            <a:rPr lang="en-GB" b="1" dirty="0"/>
            <a:t>- Integrative neg</a:t>
          </a:r>
          <a:r>
            <a:rPr lang="en-GB" dirty="0"/>
            <a:t>, is a win-win negotiation in which the agreement involves no loss to either party.</a:t>
          </a:r>
          <a:endParaRPr lang="en-US" dirty="0"/>
        </a:p>
      </dgm:t>
    </dgm:pt>
    <dgm:pt modelId="{B683C2DB-00BF-4287-869A-12502DBE9243}" type="parTrans" cxnId="{64C93517-A105-4970-A0C0-EB06A1B0A26C}">
      <dgm:prSet/>
      <dgm:spPr/>
      <dgm:t>
        <a:bodyPr/>
        <a:lstStyle/>
        <a:p>
          <a:endParaRPr lang="en-US"/>
        </a:p>
      </dgm:t>
    </dgm:pt>
    <dgm:pt modelId="{4D1A4E44-EFEA-4CE3-96A5-10824595052B}" type="sibTrans" cxnId="{64C93517-A105-4970-A0C0-EB06A1B0A26C}">
      <dgm:prSet/>
      <dgm:spPr/>
      <dgm:t>
        <a:bodyPr/>
        <a:lstStyle/>
        <a:p>
          <a:endParaRPr lang="en-US"/>
        </a:p>
      </dgm:t>
    </dgm:pt>
    <dgm:pt modelId="{CC34FD0D-04C2-464D-9656-A1C11A2A8F46}">
      <dgm:prSet/>
      <dgm:spPr/>
      <dgm:t>
        <a:bodyPr/>
        <a:lstStyle/>
        <a:p>
          <a:r>
            <a:rPr lang="en-GB" b="1"/>
            <a:t>- Conciliation</a:t>
          </a:r>
          <a:r>
            <a:rPr lang="en-GB"/>
            <a:t>, a third party builds positive relationship between the parties, improves their communication, and facilitates their discussion.</a:t>
          </a:r>
          <a:endParaRPr lang="en-US"/>
        </a:p>
      </dgm:t>
    </dgm:pt>
    <dgm:pt modelId="{1C0877B1-1588-427C-B3C6-CDBFB2A29CA9}" type="parTrans" cxnId="{74768113-3FE1-4AC8-A1BE-F202B00EA997}">
      <dgm:prSet/>
      <dgm:spPr/>
      <dgm:t>
        <a:bodyPr/>
        <a:lstStyle/>
        <a:p>
          <a:endParaRPr lang="en-US"/>
        </a:p>
      </dgm:t>
    </dgm:pt>
    <dgm:pt modelId="{731CBF9D-E554-487E-9B47-6B5DDBD43414}" type="sibTrans" cxnId="{74768113-3FE1-4AC8-A1BE-F202B00EA997}">
      <dgm:prSet/>
      <dgm:spPr/>
      <dgm:t>
        <a:bodyPr/>
        <a:lstStyle/>
        <a:p>
          <a:endParaRPr lang="en-US"/>
        </a:p>
      </dgm:t>
    </dgm:pt>
    <dgm:pt modelId="{FDCE9203-CF19-4D30-AE39-1E971CA0F2A1}">
      <dgm:prSet/>
      <dgm:spPr/>
      <dgm:t>
        <a:bodyPr/>
        <a:lstStyle/>
        <a:p>
          <a:r>
            <a:rPr lang="en-GB" b="1"/>
            <a:t>- Mediation</a:t>
          </a:r>
          <a:r>
            <a:rPr lang="en-GB"/>
            <a:t>, an impartial third party facilitates a discussion using persuasion and logic, suggesting alternatives, and establishing each side's priorities.</a:t>
          </a:r>
          <a:endParaRPr lang="en-US"/>
        </a:p>
      </dgm:t>
    </dgm:pt>
    <dgm:pt modelId="{BBBE1FCF-F360-466C-93DF-539A75E059CA}" type="parTrans" cxnId="{BF246228-A361-4CDB-82D8-168360C7ED5B}">
      <dgm:prSet/>
      <dgm:spPr/>
      <dgm:t>
        <a:bodyPr/>
        <a:lstStyle/>
        <a:p>
          <a:endParaRPr lang="en-US"/>
        </a:p>
      </dgm:t>
    </dgm:pt>
    <dgm:pt modelId="{4195BB88-C206-4D7C-BCAB-3ED5FA6AE8DA}" type="sibTrans" cxnId="{BF246228-A361-4CDB-82D8-168360C7ED5B}">
      <dgm:prSet/>
      <dgm:spPr/>
      <dgm:t>
        <a:bodyPr/>
        <a:lstStyle/>
        <a:p>
          <a:endParaRPr lang="en-US"/>
        </a:p>
      </dgm:t>
    </dgm:pt>
    <dgm:pt modelId="{48E19055-1EE7-48C1-B001-97A46843A33C}">
      <dgm:prSet/>
      <dgm:spPr/>
      <dgm:t>
        <a:bodyPr/>
        <a:lstStyle/>
        <a:p>
          <a:r>
            <a:rPr lang="en-GB" b="1"/>
            <a:t>- Arbitration</a:t>
          </a:r>
          <a:r>
            <a:rPr lang="en-GB"/>
            <a:t> a third party is involved and usually has the authority to impose a settlement on the parties.</a:t>
          </a:r>
          <a:endParaRPr lang="en-US"/>
        </a:p>
      </dgm:t>
    </dgm:pt>
    <dgm:pt modelId="{478F5FDA-D727-4CF1-B2A4-F90FB1B85D4D}" type="parTrans" cxnId="{2B8B0455-2F57-49B4-AB3D-D90AA2F01F30}">
      <dgm:prSet/>
      <dgm:spPr/>
      <dgm:t>
        <a:bodyPr/>
        <a:lstStyle/>
        <a:p>
          <a:endParaRPr lang="en-US"/>
        </a:p>
      </dgm:t>
    </dgm:pt>
    <dgm:pt modelId="{70AA2C77-D67F-4D8F-9A79-0E828D7925C4}" type="sibTrans" cxnId="{2B8B0455-2F57-49B4-AB3D-D90AA2F01F30}">
      <dgm:prSet/>
      <dgm:spPr/>
      <dgm:t>
        <a:bodyPr/>
        <a:lstStyle/>
        <a:p>
          <a:endParaRPr lang="en-US"/>
        </a:p>
      </dgm:t>
    </dgm:pt>
    <dgm:pt modelId="{3C1A3533-049A-4271-844B-1CE35D16A8AC}" type="pres">
      <dgm:prSet presAssocID="{EA3C8E53-8BC1-40D1-98B3-7FA937CBCD20}" presName="outerComposite" presStyleCnt="0">
        <dgm:presLayoutVars>
          <dgm:chMax val="5"/>
          <dgm:dir/>
          <dgm:resizeHandles val="exact"/>
        </dgm:presLayoutVars>
      </dgm:prSet>
      <dgm:spPr/>
    </dgm:pt>
    <dgm:pt modelId="{63D31F1C-C13A-45E4-889C-B83E92DBA485}" type="pres">
      <dgm:prSet presAssocID="{EA3C8E53-8BC1-40D1-98B3-7FA937CBCD20}" presName="dummyMaxCanvas" presStyleCnt="0">
        <dgm:presLayoutVars/>
      </dgm:prSet>
      <dgm:spPr/>
    </dgm:pt>
    <dgm:pt modelId="{7E4BA3B1-C3F1-4CD3-9F8A-C1E7195D1AC5}" type="pres">
      <dgm:prSet presAssocID="{EA3C8E53-8BC1-40D1-98B3-7FA937CBCD20}" presName="FiveNodes_1" presStyleLbl="node1" presStyleIdx="0" presStyleCnt="5">
        <dgm:presLayoutVars>
          <dgm:bulletEnabled val="1"/>
        </dgm:presLayoutVars>
      </dgm:prSet>
      <dgm:spPr/>
    </dgm:pt>
    <dgm:pt modelId="{6D284D29-7FE8-4377-823C-9535FFD38612}" type="pres">
      <dgm:prSet presAssocID="{EA3C8E53-8BC1-40D1-98B3-7FA937CBCD20}" presName="FiveNodes_2" presStyleLbl="node1" presStyleIdx="1" presStyleCnt="5">
        <dgm:presLayoutVars>
          <dgm:bulletEnabled val="1"/>
        </dgm:presLayoutVars>
      </dgm:prSet>
      <dgm:spPr/>
    </dgm:pt>
    <dgm:pt modelId="{98031548-3F21-4E1A-8908-A2C9F7473A4C}" type="pres">
      <dgm:prSet presAssocID="{EA3C8E53-8BC1-40D1-98B3-7FA937CBCD20}" presName="FiveNodes_3" presStyleLbl="node1" presStyleIdx="2" presStyleCnt="5">
        <dgm:presLayoutVars>
          <dgm:bulletEnabled val="1"/>
        </dgm:presLayoutVars>
      </dgm:prSet>
      <dgm:spPr/>
    </dgm:pt>
    <dgm:pt modelId="{1BB598DD-9B95-4577-9935-15157E9043AB}" type="pres">
      <dgm:prSet presAssocID="{EA3C8E53-8BC1-40D1-98B3-7FA937CBCD20}" presName="FiveNodes_4" presStyleLbl="node1" presStyleIdx="3" presStyleCnt="5">
        <dgm:presLayoutVars>
          <dgm:bulletEnabled val="1"/>
        </dgm:presLayoutVars>
      </dgm:prSet>
      <dgm:spPr/>
    </dgm:pt>
    <dgm:pt modelId="{8B9914F8-61DC-4BE7-A52B-78BDB8436DAC}" type="pres">
      <dgm:prSet presAssocID="{EA3C8E53-8BC1-40D1-98B3-7FA937CBCD20}" presName="FiveNodes_5" presStyleLbl="node1" presStyleIdx="4" presStyleCnt="5">
        <dgm:presLayoutVars>
          <dgm:bulletEnabled val="1"/>
        </dgm:presLayoutVars>
      </dgm:prSet>
      <dgm:spPr/>
    </dgm:pt>
    <dgm:pt modelId="{B07C8103-BECA-4FEC-9862-86E323931F66}" type="pres">
      <dgm:prSet presAssocID="{EA3C8E53-8BC1-40D1-98B3-7FA937CBCD20}" presName="FiveConn_1-2" presStyleLbl="fgAccFollowNode1" presStyleIdx="0" presStyleCnt="4">
        <dgm:presLayoutVars>
          <dgm:bulletEnabled val="1"/>
        </dgm:presLayoutVars>
      </dgm:prSet>
      <dgm:spPr/>
    </dgm:pt>
    <dgm:pt modelId="{9DCAA897-07D1-48E8-BD80-E52865BFC2C7}" type="pres">
      <dgm:prSet presAssocID="{EA3C8E53-8BC1-40D1-98B3-7FA937CBCD20}" presName="FiveConn_2-3" presStyleLbl="fgAccFollowNode1" presStyleIdx="1" presStyleCnt="4">
        <dgm:presLayoutVars>
          <dgm:bulletEnabled val="1"/>
        </dgm:presLayoutVars>
      </dgm:prSet>
      <dgm:spPr/>
    </dgm:pt>
    <dgm:pt modelId="{0B775287-7D4A-4616-A6A6-A5CD3FA9D417}" type="pres">
      <dgm:prSet presAssocID="{EA3C8E53-8BC1-40D1-98B3-7FA937CBCD20}" presName="FiveConn_3-4" presStyleLbl="fgAccFollowNode1" presStyleIdx="2" presStyleCnt="4">
        <dgm:presLayoutVars>
          <dgm:bulletEnabled val="1"/>
        </dgm:presLayoutVars>
      </dgm:prSet>
      <dgm:spPr/>
    </dgm:pt>
    <dgm:pt modelId="{FC027059-05FC-4A9B-B02A-30D4409FC195}" type="pres">
      <dgm:prSet presAssocID="{EA3C8E53-8BC1-40D1-98B3-7FA937CBCD20}" presName="FiveConn_4-5" presStyleLbl="fgAccFollowNode1" presStyleIdx="3" presStyleCnt="4">
        <dgm:presLayoutVars>
          <dgm:bulletEnabled val="1"/>
        </dgm:presLayoutVars>
      </dgm:prSet>
      <dgm:spPr/>
    </dgm:pt>
    <dgm:pt modelId="{5D47AE38-C990-46E3-B18F-44630AD53E8D}" type="pres">
      <dgm:prSet presAssocID="{EA3C8E53-8BC1-40D1-98B3-7FA937CBCD20}" presName="FiveNodes_1_text" presStyleLbl="node1" presStyleIdx="4" presStyleCnt="5">
        <dgm:presLayoutVars>
          <dgm:bulletEnabled val="1"/>
        </dgm:presLayoutVars>
      </dgm:prSet>
      <dgm:spPr/>
    </dgm:pt>
    <dgm:pt modelId="{9857F86A-894C-4179-A87F-86CD5B8BE092}" type="pres">
      <dgm:prSet presAssocID="{EA3C8E53-8BC1-40D1-98B3-7FA937CBCD20}" presName="FiveNodes_2_text" presStyleLbl="node1" presStyleIdx="4" presStyleCnt="5">
        <dgm:presLayoutVars>
          <dgm:bulletEnabled val="1"/>
        </dgm:presLayoutVars>
      </dgm:prSet>
      <dgm:spPr/>
    </dgm:pt>
    <dgm:pt modelId="{56C54E40-846E-4C55-98FD-6CD5D25E84BE}" type="pres">
      <dgm:prSet presAssocID="{EA3C8E53-8BC1-40D1-98B3-7FA937CBCD20}" presName="FiveNodes_3_text" presStyleLbl="node1" presStyleIdx="4" presStyleCnt="5">
        <dgm:presLayoutVars>
          <dgm:bulletEnabled val="1"/>
        </dgm:presLayoutVars>
      </dgm:prSet>
      <dgm:spPr/>
    </dgm:pt>
    <dgm:pt modelId="{8800D0F2-30EF-4ABA-8630-EA6B836305F6}" type="pres">
      <dgm:prSet presAssocID="{EA3C8E53-8BC1-40D1-98B3-7FA937CBCD20}" presName="FiveNodes_4_text" presStyleLbl="node1" presStyleIdx="4" presStyleCnt="5">
        <dgm:presLayoutVars>
          <dgm:bulletEnabled val="1"/>
        </dgm:presLayoutVars>
      </dgm:prSet>
      <dgm:spPr/>
    </dgm:pt>
    <dgm:pt modelId="{56F033A3-6CC3-4D2B-AA0D-35A08AA5C584}" type="pres">
      <dgm:prSet presAssocID="{EA3C8E53-8BC1-40D1-98B3-7FA937CBCD20}" presName="FiveNodes_5_text" presStyleLbl="node1" presStyleIdx="4" presStyleCnt="5">
        <dgm:presLayoutVars>
          <dgm:bulletEnabled val="1"/>
        </dgm:presLayoutVars>
      </dgm:prSet>
      <dgm:spPr/>
    </dgm:pt>
  </dgm:ptLst>
  <dgm:cxnLst>
    <dgm:cxn modelId="{1F610A0C-4450-4BB9-A023-2898658F30F5}" srcId="{EA3C8E53-8BC1-40D1-98B3-7FA937CBCD20}" destId="{908D10BB-1797-47A4-AFC1-68562E472CAB}" srcOrd="0" destOrd="0" parTransId="{2D26FCFE-6274-4C89-8C21-51124AB7B78D}" sibTransId="{DE3FB5F9-F00D-4DA1-8197-DCC20A7AF888}"/>
    <dgm:cxn modelId="{74768113-3FE1-4AC8-A1BE-F202B00EA997}" srcId="{EA3C8E53-8BC1-40D1-98B3-7FA937CBCD20}" destId="{CC34FD0D-04C2-464D-9656-A1C11A2A8F46}" srcOrd="2" destOrd="0" parTransId="{1C0877B1-1588-427C-B3C6-CDBFB2A29CA9}" sibTransId="{731CBF9D-E554-487E-9B47-6B5DDBD43414}"/>
    <dgm:cxn modelId="{9C244715-9ED1-483C-99E6-2226DEF188E9}" type="presOf" srcId="{CC34FD0D-04C2-464D-9656-A1C11A2A8F46}" destId="{56C54E40-846E-4C55-98FD-6CD5D25E84BE}" srcOrd="1" destOrd="0" presId="urn:microsoft.com/office/officeart/2005/8/layout/vProcess5"/>
    <dgm:cxn modelId="{64C93517-A105-4970-A0C0-EB06A1B0A26C}" srcId="{EA3C8E53-8BC1-40D1-98B3-7FA937CBCD20}" destId="{FA0A25F7-9BF7-45C6-8F01-50554D4E2400}" srcOrd="1" destOrd="0" parTransId="{B683C2DB-00BF-4287-869A-12502DBE9243}" sibTransId="{4D1A4E44-EFEA-4CE3-96A5-10824595052B}"/>
    <dgm:cxn modelId="{BF246228-A361-4CDB-82D8-168360C7ED5B}" srcId="{EA3C8E53-8BC1-40D1-98B3-7FA937CBCD20}" destId="{FDCE9203-CF19-4D30-AE39-1E971CA0F2A1}" srcOrd="3" destOrd="0" parTransId="{BBBE1FCF-F360-466C-93DF-539A75E059CA}" sibTransId="{4195BB88-C206-4D7C-BCAB-3ED5FA6AE8DA}"/>
    <dgm:cxn modelId="{8FB41037-44B4-4D0C-9B0B-7340DCB99CAC}" type="presOf" srcId="{FA0A25F7-9BF7-45C6-8F01-50554D4E2400}" destId="{6D284D29-7FE8-4377-823C-9535FFD38612}" srcOrd="0" destOrd="0" presId="urn:microsoft.com/office/officeart/2005/8/layout/vProcess5"/>
    <dgm:cxn modelId="{2C2D9B5F-421B-4631-9790-B795224B3F00}" type="presOf" srcId="{FDCE9203-CF19-4D30-AE39-1E971CA0F2A1}" destId="{8800D0F2-30EF-4ABA-8630-EA6B836305F6}" srcOrd="1" destOrd="0" presId="urn:microsoft.com/office/officeart/2005/8/layout/vProcess5"/>
    <dgm:cxn modelId="{93B70F43-0D34-4756-BD19-B5243BB193E3}" type="presOf" srcId="{4195BB88-C206-4D7C-BCAB-3ED5FA6AE8DA}" destId="{FC027059-05FC-4A9B-B02A-30D4409FC195}" srcOrd="0" destOrd="0" presId="urn:microsoft.com/office/officeart/2005/8/layout/vProcess5"/>
    <dgm:cxn modelId="{CEAB9C44-3672-43B2-AD77-483A391BA224}" type="presOf" srcId="{908D10BB-1797-47A4-AFC1-68562E472CAB}" destId="{5D47AE38-C990-46E3-B18F-44630AD53E8D}" srcOrd="1" destOrd="0" presId="urn:microsoft.com/office/officeart/2005/8/layout/vProcess5"/>
    <dgm:cxn modelId="{EF2DE768-2937-49FB-8C61-CCB86AA3ACC9}" type="presOf" srcId="{48E19055-1EE7-48C1-B001-97A46843A33C}" destId="{56F033A3-6CC3-4D2B-AA0D-35A08AA5C584}" srcOrd="1" destOrd="0" presId="urn:microsoft.com/office/officeart/2005/8/layout/vProcess5"/>
    <dgm:cxn modelId="{2B8B0455-2F57-49B4-AB3D-D90AA2F01F30}" srcId="{EA3C8E53-8BC1-40D1-98B3-7FA937CBCD20}" destId="{48E19055-1EE7-48C1-B001-97A46843A33C}" srcOrd="4" destOrd="0" parTransId="{478F5FDA-D727-4CF1-B2A4-F90FB1B85D4D}" sibTransId="{70AA2C77-D67F-4D8F-9A79-0E828D7925C4}"/>
    <dgm:cxn modelId="{4F5EA657-5B70-462C-B958-115C4288E298}" type="presOf" srcId="{FA0A25F7-9BF7-45C6-8F01-50554D4E2400}" destId="{9857F86A-894C-4179-A87F-86CD5B8BE092}" srcOrd="1" destOrd="0" presId="urn:microsoft.com/office/officeart/2005/8/layout/vProcess5"/>
    <dgm:cxn modelId="{2C465582-AB95-488A-A06A-BFAD03E63DA7}" type="presOf" srcId="{DE3FB5F9-F00D-4DA1-8197-DCC20A7AF888}" destId="{B07C8103-BECA-4FEC-9862-86E323931F66}" srcOrd="0" destOrd="0" presId="urn:microsoft.com/office/officeart/2005/8/layout/vProcess5"/>
    <dgm:cxn modelId="{3EF6A78C-4AA6-4CC0-A5D1-EDB56FDBAC1B}" type="presOf" srcId="{CC34FD0D-04C2-464D-9656-A1C11A2A8F46}" destId="{98031548-3F21-4E1A-8908-A2C9F7473A4C}" srcOrd="0" destOrd="0" presId="urn:microsoft.com/office/officeart/2005/8/layout/vProcess5"/>
    <dgm:cxn modelId="{EB93A7A4-C735-4C81-A867-842274BA74A5}" type="presOf" srcId="{4D1A4E44-EFEA-4CE3-96A5-10824595052B}" destId="{9DCAA897-07D1-48E8-BD80-E52865BFC2C7}" srcOrd="0" destOrd="0" presId="urn:microsoft.com/office/officeart/2005/8/layout/vProcess5"/>
    <dgm:cxn modelId="{CFE19FBB-97F5-4932-8F7A-E20DAAA66A97}" type="presOf" srcId="{EA3C8E53-8BC1-40D1-98B3-7FA937CBCD20}" destId="{3C1A3533-049A-4271-844B-1CE35D16A8AC}" srcOrd="0" destOrd="0" presId="urn:microsoft.com/office/officeart/2005/8/layout/vProcess5"/>
    <dgm:cxn modelId="{FFF421D3-A7AF-4C90-A112-63C2D3288841}" type="presOf" srcId="{908D10BB-1797-47A4-AFC1-68562E472CAB}" destId="{7E4BA3B1-C3F1-4CD3-9F8A-C1E7195D1AC5}" srcOrd="0" destOrd="0" presId="urn:microsoft.com/office/officeart/2005/8/layout/vProcess5"/>
    <dgm:cxn modelId="{703EABDE-A87E-4E12-91B0-BCD0E75F7E15}" type="presOf" srcId="{FDCE9203-CF19-4D30-AE39-1E971CA0F2A1}" destId="{1BB598DD-9B95-4577-9935-15157E9043AB}" srcOrd="0" destOrd="0" presId="urn:microsoft.com/office/officeart/2005/8/layout/vProcess5"/>
    <dgm:cxn modelId="{CBD3B5E1-156D-4DEA-935B-F7CAF659FA08}" type="presOf" srcId="{48E19055-1EE7-48C1-B001-97A46843A33C}" destId="{8B9914F8-61DC-4BE7-A52B-78BDB8436DAC}" srcOrd="0" destOrd="0" presId="urn:microsoft.com/office/officeart/2005/8/layout/vProcess5"/>
    <dgm:cxn modelId="{EB9E4FFE-31C6-4B29-8CFA-B40726A7A4D3}" type="presOf" srcId="{731CBF9D-E554-487E-9B47-6B5DDBD43414}" destId="{0B775287-7D4A-4616-A6A6-A5CD3FA9D417}" srcOrd="0" destOrd="0" presId="urn:microsoft.com/office/officeart/2005/8/layout/vProcess5"/>
    <dgm:cxn modelId="{1D5D2F5E-163D-4F1C-BC97-D048F6037767}" type="presParOf" srcId="{3C1A3533-049A-4271-844B-1CE35D16A8AC}" destId="{63D31F1C-C13A-45E4-889C-B83E92DBA485}" srcOrd="0" destOrd="0" presId="urn:microsoft.com/office/officeart/2005/8/layout/vProcess5"/>
    <dgm:cxn modelId="{9450A899-1E69-4745-93D0-2038434FC081}" type="presParOf" srcId="{3C1A3533-049A-4271-844B-1CE35D16A8AC}" destId="{7E4BA3B1-C3F1-4CD3-9F8A-C1E7195D1AC5}" srcOrd="1" destOrd="0" presId="urn:microsoft.com/office/officeart/2005/8/layout/vProcess5"/>
    <dgm:cxn modelId="{3B03899E-2D1A-4BE4-A528-B31BE91C2D07}" type="presParOf" srcId="{3C1A3533-049A-4271-844B-1CE35D16A8AC}" destId="{6D284D29-7FE8-4377-823C-9535FFD38612}" srcOrd="2" destOrd="0" presId="urn:microsoft.com/office/officeart/2005/8/layout/vProcess5"/>
    <dgm:cxn modelId="{43A5DFD1-E1BB-4FC1-93FD-7A173A884311}" type="presParOf" srcId="{3C1A3533-049A-4271-844B-1CE35D16A8AC}" destId="{98031548-3F21-4E1A-8908-A2C9F7473A4C}" srcOrd="3" destOrd="0" presId="urn:microsoft.com/office/officeart/2005/8/layout/vProcess5"/>
    <dgm:cxn modelId="{4D5758A0-80C0-482A-B30B-911B23E2DAA7}" type="presParOf" srcId="{3C1A3533-049A-4271-844B-1CE35D16A8AC}" destId="{1BB598DD-9B95-4577-9935-15157E9043AB}" srcOrd="4" destOrd="0" presId="urn:microsoft.com/office/officeart/2005/8/layout/vProcess5"/>
    <dgm:cxn modelId="{D7CC34E9-4D02-4935-B240-C003B59B67A1}" type="presParOf" srcId="{3C1A3533-049A-4271-844B-1CE35D16A8AC}" destId="{8B9914F8-61DC-4BE7-A52B-78BDB8436DAC}" srcOrd="5" destOrd="0" presId="urn:microsoft.com/office/officeart/2005/8/layout/vProcess5"/>
    <dgm:cxn modelId="{48802FFA-E853-4B2D-A0C9-0F631296A3B8}" type="presParOf" srcId="{3C1A3533-049A-4271-844B-1CE35D16A8AC}" destId="{B07C8103-BECA-4FEC-9862-86E323931F66}" srcOrd="6" destOrd="0" presId="urn:microsoft.com/office/officeart/2005/8/layout/vProcess5"/>
    <dgm:cxn modelId="{4EEA53DD-2181-48E4-B85B-5652B5ED78BC}" type="presParOf" srcId="{3C1A3533-049A-4271-844B-1CE35D16A8AC}" destId="{9DCAA897-07D1-48E8-BD80-E52865BFC2C7}" srcOrd="7" destOrd="0" presId="urn:microsoft.com/office/officeart/2005/8/layout/vProcess5"/>
    <dgm:cxn modelId="{FC4E0ED6-FF4C-43CD-9E70-364342FA2484}" type="presParOf" srcId="{3C1A3533-049A-4271-844B-1CE35D16A8AC}" destId="{0B775287-7D4A-4616-A6A6-A5CD3FA9D417}" srcOrd="8" destOrd="0" presId="urn:microsoft.com/office/officeart/2005/8/layout/vProcess5"/>
    <dgm:cxn modelId="{2BE0C050-2E22-4DC1-82F2-05415F4F01FF}" type="presParOf" srcId="{3C1A3533-049A-4271-844B-1CE35D16A8AC}" destId="{FC027059-05FC-4A9B-B02A-30D4409FC195}" srcOrd="9" destOrd="0" presId="urn:microsoft.com/office/officeart/2005/8/layout/vProcess5"/>
    <dgm:cxn modelId="{DA0720E6-C8EA-4E8A-876A-B0DEAE9B5237}" type="presParOf" srcId="{3C1A3533-049A-4271-844B-1CE35D16A8AC}" destId="{5D47AE38-C990-46E3-B18F-44630AD53E8D}" srcOrd="10" destOrd="0" presId="urn:microsoft.com/office/officeart/2005/8/layout/vProcess5"/>
    <dgm:cxn modelId="{815FD6BB-D188-407A-88D9-55AA4D8EDD3A}" type="presParOf" srcId="{3C1A3533-049A-4271-844B-1CE35D16A8AC}" destId="{9857F86A-894C-4179-A87F-86CD5B8BE092}" srcOrd="11" destOrd="0" presId="urn:microsoft.com/office/officeart/2005/8/layout/vProcess5"/>
    <dgm:cxn modelId="{DA1EBB1A-CB9A-418A-83D0-4D7FAE563485}" type="presParOf" srcId="{3C1A3533-049A-4271-844B-1CE35D16A8AC}" destId="{56C54E40-846E-4C55-98FD-6CD5D25E84BE}" srcOrd="12" destOrd="0" presId="urn:microsoft.com/office/officeart/2005/8/layout/vProcess5"/>
    <dgm:cxn modelId="{0BA36866-41F4-443B-9EFE-6A134B111B56}" type="presParOf" srcId="{3C1A3533-049A-4271-844B-1CE35D16A8AC}" destId="{8800D0F2-30EF-4ABA-8630-EA6B836305F6}" srcOrd="13" destOrd="0" presId="urn:microsoft.com/office/officeart/2005/8/layout/vProcess5"/>
    <dgm:cxn modelId="{46C9A594-F651-4740-8C4F-FC4FD9CF65EF}" type="presParOf" srcId="{3C1A3533-049A-4271-844B-1CE35D16A8AC}" destId="{56F033A3-6CC3-4D2B-AA0D-35A08AA5C584}"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ED932F4-7F5C-4603-A8A8-1A047979F05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0B29F05-E859-4C33-BED2-10CFD92E0D63}">
      <dgm:prSet/>
      <dgm:spPr/>
      <dgm:t>
        <a:bodyPr/>
        <a:lstStyle/>
        <a:p>
          <a:r>
            <a:rPr lang="en-GB" dirty="0">
              <a:effectLst>
                <a:outerShdw blurRad="38100" dist="38100" dir="2700000" algn="tl">
                  <a:srgbClr val="000000">
                    <a:alpha val="43137"/>
                  </a:srgbClr>
                </a:outerShdw>
              </a:effectLst>
            </a:rPr>
            <a:t>The advantages are as follows:</a:t>
          </a:r>
          <a:endParaRPr lang="en-US" dirty="0">
            <a:effectLst>
              <a:outerShdw blurRad="38100" dist="38100" dir="2700000" algn="tl">
                <a:srgbClr val="000000">
                  <a:alpha val="43137"/>
                </a:srgbClr>
              </a:outerShdw>
            </a:effectLst>
          </a:endParaRPr>
        </a:p>
      </dgm:t>
    </dgm:pt>
    <dgm:pt modelId="{9657566D-2779-4B3A-9672-FEB7988CE422}" type="parTrans" cxnId="{2DE5A9A6-1742-434D-B742-3993CCA2F126}">
      <dgm:prSet/>
      <dgm:spPr/>
      <dgm:t>
        <a:bodyPr/>
        <a:lstStyle/>
        <a:p>
          <a:endParaRPr lang="en-US"/>
        </a:p>
      </dgm:t>
    </dgm:pt>
    <dgm:pt modelId="{1BA34612-8255-4DA0-B1B0-339E3BDE780A}" type="sibTrans" cxnId="{2DE5A9A6-1742-434D-B742-3993CCA2F126}">
      <dgm:prSet/>
      <dgm:spPr/>
      <dgm:t>
        <a:bodyPr/>
        <a:lstStyle/>
        <a:p>
          <a:endParaRPr lang="en-US"/>
        </a:p>
      </dgm:t>
    </dgm:pt>
    <dgm:pt modelId="{7ABE41F1-2B9F-4A61-AD36-9445AE449F41}">
      <dgm:prSet/>
      <dgm:spPr/>
      <dgm:t>
        <a:bodyPr/>
        <a:lstStyle/>
        <a:p>
          <a:r>
            <a:rPr lang="en-GB" dirty="0"/>
            <a:t>Encourages healthy argument </a:t>
          </a:r>
          <a:endParaRPr lang="en-US" dirty="0"/>
        </a:p>
      </dgm:t>
    </dgm:pt>
    <dgm:pt modelId="{9DF883CE-416D-436F-AD00-9C58002B395E}" type="parTrans" cxnId="{CBB8CB24-AF83-445D-B63C-1926B0706B51}">
      <dgm:prSet/>
      <dgm:spPr/>
      <dgm:t>
        <a:bodyPr/>
        <a:lstStyle/>
        <a:p>
          <a:endParaRPr lang="en-US"/>
        </a:p>
      </dgm:t>
    </dgm:pt>
    <dgm:pt modelId="{35705B81-BAAC-4C01-9E4C-4BF0A2C1276E}" type="sibTrans" cxnId="{CBB8CB24-AF83-445D-B63C-1926B0706B51}">
      <dgm:prSet/>
      <dgm:spPr/>
      <dgm:t>
        <a:bodyPr/>
        <a:lstStyle/>
        <a:p>
          <a:endParaRPr lang="en-US"/>
        </a:p>
      </dgm:t>
    </dgm:pt>
    <dgm:pt modelId="{D9EB3842-01A5-4296-9888-BCF44DB13EFC}">
      <dgm:prSet/>
      <dgm:spPr/>
      <dgm:t>
        <a:bodyPr/>
        <a:lstStyle/>
        <a:p>
          <a:r>
            <a:rPr lang="en-GB"/>
            <a:t>Boost motivation</a:t>
          </a:r>
          <a:endParaRPr lang="en-US"/>
        </a:p>
      </dgm:t>
    </dgm:pt>
    <dgm:pt modelId="{45072558-82E6-430C-A5E8-BEBFA2EAB3DD}" type="parTrans" cxnId="{EF1B0C82-9745-47F0-B388-E6A0230D5519}">
      <dgm:prSet/>
      <dgm:spPr/>
      <dgm:t>
        <a:bodyPr/>
        <a:lstStyle/>
        <a:p>
          <a:endParaRPr lang="en-US"/>
        </a:p>
      </dgm:t>
    </dgm:pt>
    <dgm:pt modelId="{B4453DA5-2BAF-4593-AFF4-3EEFB4EC9208}" type="sibTrans" cxnId="{EF1B0C82-9745-47F0-B388-E6A0230D5519}">
      <dgm:prSet/>
      <dgm:spPr/>
      <dgm:t>
        <a:bodyPr/>
        <a:lstStyle/>
        <a:p>
          <a:endParaRPr lang="en-US"/>
        </a:p>
      </dgm:t>
    </dgm:pt>
    <dgm:pt modelId="{6E3D52C1-13DD-4363-8E8F-0F92E0E920DF}">
      <dgm:prSet/>
      <dgm:spPr/>
      <dgm:t>
        <a:bodyPr/>
        <a:lstStyle/>
        <a:p>
          <a:r>
            <a:rPr lang="en-GB"/>
            <a:t>Encourages to reach the set goals </a:t>
          </a:r>
          <a:endParaRPr lang="en-US"/>
        </a:p>
      </dgm:t>
    </dgm:pt>
    <dgm:pt modelId="{8BE8EA14-F3E2-43FF-9250-AD1E4D7DDB7A}" type="parTrans" cxnId="{2ED24357-124D-4F03-934F-320F5ECF0C45}">
      <dgm:prSet/>
      <dgm:spPr/>
      <dgm:t>
        <a:bodyPr/>
        <a:lstStyle/>
        <a:p>
          <a:endParaRPr lang="en-US"/>
        </a:p>
      </dgm:t>
    </dgm:pt>
    <dgm:pt modelId="{5B83941E-51EC-404E-B199-86F2A13236BD}" type="sibTrans" cxnId="{2ED24357-124D-4F03-934F-320F5ECF0C45}">
      <dgm:prSet/>
      <dgm:spPr/>
      <dgm:t>
        <a:bodyPr/>
        <a:lstStyle/>
        <a:p>
          <a:endParaRPr lang="en-US"/>
        </a:p>
      </dgm:t>
    </dgm:pt>
    <dgm:pt modelId="{F1EDC29A-9FF6-4146-B276-EB6E20989CE8}">
      <dgm:prSet/>
      <dgm:spPr/>
      <dgm:t>
        <a:bodyPr/>
        <a:lstStyle/>
        <a:p>
          <a:r>
            <a:rPr lang="en-GB"/>
            <a:t>Clarifies doubts and queries </a:t>
          </a:r>
          <a:endParaRPr lang="en-US"/>
        </a:p>
      </dgm:t>
    </dgm:pt>
    <dgm:pt modelId="{454592FB-0510-493D-9870-126F34C5E520}" type="parTrans" cxnId="{80CF7680-365B-4D39-9140-4C41AE3A8213}">
      <dgm:prSet/>
      <dgm:spPr/>
      <dgm:t>
        <a:bodyPr/>
        <a:lstStyle/>
        <a:p>
          <a:endParaRPr lang="en-US"/>
        </a:p>
      </dgm:t>
    </dgm:pt>
    <dgm:pt modelId="{3AED4A6D-5905-403B-B7ED-FBA15479D388}" type="sibTrans" cxnId="{80CF7680-365B-4D39-9140-4C41AE3A8213}">
      <dgm:prSet/>
      <dgm:spPr/>
      <dgm:t>
        <a:bodyPr/>
        <a:lstStyle/>
        <a:p>
          <a:endParaRPr lang="en-US"/>
        </a:p>
      </dgm:t>
    </dgm:pt>
    <dgm:pt modelId="{10321D1E-60ED-4323-A3B1-E1C01C32FEE6}" type="pres">
      <dgm:prSet presAssocID="{2ED932F4-7F5C-4603-A8A8-1A047979F055}" presName="vert0" presStyleCnt="0">
        <dgm:presLayoutVars>
          <dgm:dir/>
          <dgm:animOne val="branch"/>
          <dgm:animLvl val="lvl"/>
        </dgm:presLayoutVars>
      </dgm:prSet>
      <dgm:spPr/>
    </dgm:pt>
    <dgm:pt modelId="{73C4F020-270E-4274-9A36-490A333A75E0}" type="pres">
      <dgm:prSet presAssocID="{E0B29F05-E859-4C33-BED2-10CFD92E0D63}" presName="thickLine" presStyleLbl="alignNode1" presStyleIdx="0" presStyleCnt="5"/>
      <dgm:spPr/>
    </dgm:pt>
    <dgm:pt modelId="{7FE9C804-A539-4E88-8D0A-B193412E4F19}" type="pres">
      <dgm:prSet presAssocID="{E0B29F05-E859-4C33-BED2-10CFD92E0D63}" presName="horz1" presStyleCnt="0"/>
      <dgm:spPr/>
    </dgm:pt>
    <dgm:pt modelId="{1F591CB4-0A8C-41E6-9AE5-273756343FA8}" type="pres">
      <dgm:prSet presAssocID="{E0B29F05-E859-4C33-BED2-10CFD92E0D63}" presName="tx1" presStyleLbl="revTx" presStyleIdx="0" presStyleCnt="5"/>
      <dgm:spPr/>
    </dgm:pt>
    <dgm:pt modelId="{45365C23-DF8E-4B5E-8A66-53DCB2EE9DF0}" type="pres">
      <dgm:prSet presAssocID="{E0B29F05-E859-4C33-BED2-10CFD92E0D63}" presName="vert1" presStyleCnt="0"/>
      <dgm:spPr/>
    </dgm:pt>
    <dgm:pt modelId="{5937D4E9-EF86-4D2C-98C2-13EF0C654BD0}" type="pres">
      <dgm:prSet presAssocID="{7ABE41F1-2B9F-4A61-AD36-9445AE449F41}" presName="thickLine" presStyleLbl="alignNode1" presStyleIdx="1" presStyleCnt="5"/>
      <dgm:spPr/>
    </dgm:pt>
    <dgm:pt modelId="{73082813-EA33-4C53-9471-AD4685C35E17}" type="pres">
      <dgm:prSet presAssocID="{7ABE41F1-2B9F-4A61-AD36-9445AE449F41}" presName="horz1" presStyleCnt="0"/>
      <dgm:spPr/>
    </dgm:pt>
    <dgm:pt modelId="{3EB60EC9-A1DA-44A2-A97F-C4DF857C025F}" type="pres">
      <dgm:prSet presAssocID="{7ABE41F1-2B9F-4A61-AD36-9445AE449F41}" presName="tx1" presStyleLbl="revTx" presStyleIdx="1" presStyleCnt="5"/>
      <dgm:spPr/>
    </dgm:pt>
    <dgm:pt modelId="{98275251-9EDF-417B-89CC-DE1C402A5CEF}" type="pres">
      <dgm:prSet presAssocID="{7ABE41F1-2B9F-4A61-AD36-9445AE449F41}" presName="vert1" presStyleCnt="0"/>
      <dgm:spPr/>
    </dgm:pt>
    <dgm:pt modelId="{21E79A0A-1971-4B18-86E0-33A98D1C4E93}" type="pres">
      <dgm:prSet presAssocID="{D9EB3842-01A5-4296-9888-BCF44DB13EFC}" presName="thickLine" presStyleLbl="alignNode1" presStyleIdx="2" presStyleCnt="5"/>
      <dgm:spPr/>
    </dgm:pt>
    <dgm:pt modelId="{83D83C1D-ABA9-4381-9BA0-3C4562ADD189}" type="pres">
      <dgm:prSet presAssocID="{D9EB3842-01A5-4296-9888-BCF44DB13EFC}" presName="horz1" presStyleCnt="0"/>
      <dgm:spPr/>
    </dgm:pt>
    <dgm:pt modelId="{0E9E6D2A-03C9-4988-B7D3-DF7BF7A3CF62}" type="pres">
      <dgm:prSet presAssocID="{D9EB3842-01A5-4296-9888-BCF44DB13EFC}" presName="tx1" presStyleLbl="revTx" presStyleIdx="2" presStyleCnt="5"/>
      <dgm:spPr/>
    </dgm:pt>
    <dgm:pt modelId="{E0E05E10-0F36-4CB2-846E-95D4F08D0B5E}" type="pres">
      <dgm:prSet presAssocID="{D9EB3842-01A5-4296-9888-BCF44DB13EFC}" presName="vert1" presStyleCnt="0"/>
      <dgm:spPr/>
    </dgm:pt>
    <dgm:pt modelId="{718B375B-C5B3-4BC4-939B-E81D3EDFB954}" type="pres">
      <dgm:prSet presAssocID="{6E3D52C1-13DD-4363-8E8F-0F92E0E920DF}" presName="thickLine" presStyleLbl="alignNode1" presStyleIdx="3" presStyleCnt="5"/>
      <dgm:spPr/>
    </dgm:pt>
    <dgm:pt modelId="{7922EE7E-87B9-48A2-BE01-55164225539E}" type="pres">
      <dgm:prSet presAssocID="{6E3D52C1-13DD-4363-8E8F-0F92E0E920DF}" presName="horz1" presStyleCnt="0"/>
      <dgm:spPr/>
    </dgm:pt>
    <dgm:pt modelId="{D51F417C-0EF5-46B2-803E-D6DE0CC9127A}" type="pres">
      <dgm:prSet presAssocID="{6E3D52C1-13DD-4363-8E8F-0F92E0E920DF}" presName="tx1" presStyleLbl="revTx" presStyleIdx="3" presStyleCnt="5"/>
      <dgm:spPr/>
    </dgm:pt>
    <dgm:pt modelId="{0FA0E0C8-C442-483E-BEC1-A4CE038C7088}" type="pres">
      <dgm:prSet presAssocID="{6E3D52C1-13DD-4363-8E8F-0F92E0E920DF}" presName="vert1" presStyleCnt="0"/>
      <dgm:spPr/>
    </dgm:pt>
    <dgm:pt modelId="{F7F96BA8-378F-45A2-AF5C-7D7788D44042}" type="pres">
      <dgm:prSet presAssocID="{F1EDC29A-9FF6-4146-B276-EB6E20989CE8}" presName="thickLine" presStyleLbl="alignNode1" presStyleIdx="4" presStyleCnt="5"/>
      <dgm:spPr/>
    </dgm:pt>
    <dgm:pt modelId="{F94983B8-280B-4000-AC19-A90FF350B3BC}" type="pres">
      <dgm:prSet presAssocID="{F1EDC29A-9FF6-4146-B276-EB6E20989CE8}" presName="horz1" presStyleCnt="0"/>
      <dgm:spPr/>
    </dgm:pt>
    <dgm:pt modelId="{2300D57D-A7D8-4590-A89C-04C03330215E}" type="pres">
      <dgm:prSet presAssocID="{F1EDC29A-9FF6-4146-B276-EB6E20989CE8}" presName="tx1" presStyleLbl="revTx" presStyleIdx="4" presStyleCnt="5"/>
      <dgm:spPr/>
    </dgm:pt>
    <dgm:pt modelId="{DB92F359-691D-4A13-A8D6-0CA6218805BB}" type="pres">
      <dgm:prSet presAssocID="{F1EDC29A-9FF6-4146-B276-EB6E20989CE8}" presName="vert1" presStyleCnt="0"/>
      <dgm:spPr/>
    </dgm:pt>
  </dgm:ptLst>
  <dgm:cxnLst>
    <dgm:cxn modelId="{CBB8CB24-AF83-445D-B63C-1926B0706B51}" srcId="{2ED932F4-7F5C-4603-A8A8-1A047979F055}" destId="{7ABE41F1-2B9F-4A61-AD36-9445AE449F41}" srcOrd="1" destOrd="0" parTransId="{9DF883CE-416D-436F-AD00-9C58002B395E}" sibTransId="{35705B81-BAAC-4C01-9E4C-4BF0A2C1276E}"/>
    <dgm:cxn modelId="{91C02147-6ECE-4D74-97EB-2CD16F71AAD5}" type="presOf" srcId="{D9EB3842-01A5-4296-9888-BCF44DB13EFC}" destId="{0E9E6D2A-03C9-4988-B7D3-DF7BF7A3CF62}" srcOrd="0" destOrd="0" presId="urn:microsoft.com/office/officeart/2008/layout/LinedList"/>
    <dgm:cxn modelId="{19474451-61C7-4CA7-8FDE-4D903FF4156F}" type="presOf" srcId="{7ABE41F1-2B9F-4A61-AD36-9445AE449F41}" destId="{3EB60EC9-A1DA-44A2-A97F-C4DF857C025F}" srcOrd="0" destOrd="0" presId="urn:microsoft.com/office/officeart/2008/layout/LinedList"/>
    <dgm:cxn modelId="{2ED24357-124D-4F03-934F-320F5ECF0C45}" srcId="{2ED932F4-7F5C-4603-A8A8-1A047979F055}" destId="{6E3D52C1-13DD-4363-8E8F-0F92E0E920DF}" srcOrd="3" destOrd="0" parTransId="{8BE8EA14-F3E2-43FF-9250-AD1E4D7DDB7A}" sibTransId="{5B83941E-51EC-404E-B199-86F2A13236BD}"/>
    <dgm:cxn modelId="{80CF7680-365B-4D39-9140-4C41AE3A8213}" srcId="{2ED932F4-7F5C-4603-A8A8-1A047979F055}" destId="{F1EDC29A-9FF6-4146-B276-EB6E20989CE8}" srcOrd="4" destOrd="0" parTransId="{454592FB-0510-493D-9870-126F34C5E520}" sibTransId="{3AED4A6D-5905-403B-B7ED-FBA15479D388}"/>
    <dgm:cxn modelId="{EF1B0C82-9745-47F0-B388-E6A0230D5519}" srcId="{2ED932F4-7F5C-4603-A8A8-1A047979F055}" destId="{D9EB3842-01A5-4296-9888-BCF44DB13EFC}" srcOrd="2" destOrd="0" parTransId="{45072558-82E6-430C-A5E8-BEBFA2EAB3DD}" sibTransId="{B4453DA5-2BAF-4593-AFF4-3EEFB4EC9208}"/>
    <dgm:cxn modelId="{30030284-A417-4CD3-9B9F-8CBF18AADAB5}" type="presOf" srcId="{6E3D52C1-13DD-4363-8E8F-0F92E0E920DF}" destId="{D51F417C-0EF5-46B2-803E-D6DE0CC9127A}" srcOrd="0" destOrd="0" presId="urn:microsoft.com/office/officeart/2008/layout/LinedList"/>
    <dgm:cxn modelId="{EA490999-6406-436C-9206-69E88E057C1D}" type="presOf" srcId="{F1EDC29A-9FF6-4146-B276-EB6E20989CE8}" destId="{2300D57D-A7D8-4590-A89C-04C03330215E}" srcOrd="0" destOrd="0" presId="urn:microsoft.com/office/officeart/2008/layout/LinedList"/>
    <dgm:cxn modelId="{2DE5A9A6-1742-434D-B742-3993CCA2F126}" srcId="{2ED932F4-7F5C-4603-A8A8-1A047979F055}" destId="{E0B29F05-E859-4C33-BED2-10CFD92E0D63}" srcOrd="0" destOrd="0" parTransId="{9657566D-2779-4B3A-9672-FEB7988CE422}" sibTransId="{1BA34612-8255-4DA0-B1B0-339E3BDE780A}"/>
    <dgm:cxn modelId="{A07D19BD-1736-4EBD-8B63-9C1F0F724F3F}" type="presOf" srcId="{2ED932F4-7F5C-4603-A8A8-1A047979F055}" destId="{10321D1E-60ED-4323-A3B1-E1C01C32FEE6}" srcOrd="0" destOrd="0" presId="urn:microsoft.com/office/officeart/2008/layout/LinedList"/>
    <dgm:cxn modelId="{7514A3E4-1CF7-422A-9C7E-85F561012F34}" type="presOf" srcId="{E0B29F05-E859-4C33-BED2-10CFD92E0D63}" destId="{1F591CB4-0A8C-41E6-9AE5-273756343FA8}" srcOrd="0" destOrd="0" presId="urn:microsoft.com/office/officeart/2008/layout/LinedList"/>
    <dgm:cxn modelId="{513ACB17-CB57-40BC-B534-2752A1B03742}" type="presParOf" srcId="{10321D1E-60ED-4323-A3B1-E1C01C32FEE6}" destId="{73C4F020-270E-4274-9A36-490A333A75E0}" srcOrd="0" destOrd="0" presId="urn:microsoft.com/office/officeart/2008/layout/LinedList"/>
    <dgm:cxn modelId="{802ACFED-E3C3-4894-8328-AB683CCCD0E6}" type="presParOf" srcId="{10321D1E-60ED-4323-A3B1-E1C01C32FEE6}" destId="{7FE9C804-A539-4E88-8D0A-B193412E4F19}" srcOrd="1" destOrd="0" presId="urn:microsoft.com/office/officeart/2008/layout/LinedList"/>
    <dgm:cxn modelId="{FA75B51A-9A6D-4768-9B9C-1EA487F74321}" type="presParOf" srcId="{7FE9C804-A539-4E88-8D0A-B193412E4F19}" destId="{1F591CB4-0A8C-41E6-9AE5-273756343FA8}" srcOrd="0" destOrd="0" presId="urn:microsoft.com/office/officeart/2008/layout/LinedList"/>
    <dgm:cxn modelId="{801F7985-0B50-41BC-9B53-FD300DA24ED4}" type="presParOf" srcId="{7FE9C804-A539-4E88-8D0A-B193412E4F19}" destId="{45365C23-DF8E-4B5E-8A66-53DCB2EE9DF0}" srcOrd="1" destOrd="0" presId="urn:microsoft.com/office/officeart/2008/layout/LinedList"/>
    <dgm:cxn modelId="{FF462240-E48B-446C-9AE4-46C6D2E0915F}" type="presParOf" srcId="{10321D1E-60ED-4323-A3B1-E1C01C32FEE6}" destId="{5937D4E9-EF86-4D2C-98C2-13EF0C654BD0}" srcOrd="2" destOrd="0" presId="urn:microsoft.com/office/officeart/2008/layout/LinedList"/>
    <dgm:cxn modelId="{4C043EB3-3B3A-4027-B16B-ABA304D9D5E7}" type="presParOf" srcId="{10321D1E-60ED-4323-A3B1-E1C01C32FEE6}" destId="{73082813-EA33-4C53-9471-AD4685C35E17}" srcOrd="3" destOrd="0" presId="urn:microsoft.com/office/officeart/2008/layout/LinedList"/>
    <dgm:cxn modelId="{92DB67AB-155D-4BCB-B87B-A4250A873B10}" type="presParOf" srcId="{73082813-EA33-4C53-9471-AD4685C35E17}" destId="{3EB60EC9-A1DA-44A2-A97F-C4DF857C025F}" srcOrd="0" destOrd="0" presId="urn:microsoft.com/office/officeart/2008/layout/LinedList"/>
    <dgm:cxn modelId="{B39F8F11-6779-419E-BF3B-0B8668A271C3}" type="presParOf" srcId="{73082813-EA33-4C53-9471-AD4685C35E17}" destId="{98275251-9EDF-417B-89CC-DE1C402A5CEF}" srcOrd="1" destOrd="0" presId="urn:microsoft.com/office/officeart/2008/layout/LinedList"/>
    <dgm:cxn modelId="{CFAE4D3F-F4B5-4890-BE85-1DB89396C532}" type="presParOf" srcId="{10321D1E-60ED-4323-A3B1-E1C01C32FEE6}" destId="{21E79A0A-1971-4B18-86E0-33A98D1C4E93}" srcOrd="4" destOrd="0" presId="urn:microsoft.com/office/officeart/2008/layout/LinedList"/>
    <dgm:cxn modelId="{BF5BD8F3-5BBA-428F-8658-9A376F3A3342}" type="presParOf" srcId="{10321D1E-60ED-4323-A3B1-E1C01C32FEE6}" destId="{83D83C1D-ABA9-4381-9BA0-3C4562ADD189}" srcOrd="5" destOrd="0" presId="urn:microsoft.com/office/officeart/2008/layout/LinedList"/>
    <dgm:cxn modelId="{C1F6F1AD-B1D1-4F24-BA46-EFB0047FCC16}" type="presParOf" srcId="{83D83C1D-ABA9-4381-9BA0-3C4562ADD189}" destId="{0E9E6D2A-03C9-4988-B7D3-DF7BF7A3CF62}" srcOrd="0" destOrd="0" presId="urn:microsoft.com/office/officeart/2008/layout/LinedList"/>
    <dgm:cxn modelId="{3B9AC616-1315-439D-B7B5-7B73BCE278B9}" type="presParOf" srcId="{83D83C1D-ABA9-4381-9BA0-3C4562ADD189}" destId="{E0E05E10-0F36-4CB2-846E-95D4F08D0B5E}" srcOrd="1" destOrd="0" presId="urn:microsoft.com/office/officeart/2008/layout/LinedList"/>
    <dgm:cxn modelId="{5B8FC799-3448-43E3-B3DA-B996B98F41F4}" type="presParOf" srcId="{10321D1E-60ED-4323-A3B1-E1C01C32FEE6}" destId="{718B375B-C5B3-4BC4-939B-E81D3EDFB954}" srcOrd="6" destOrd="0" presId="urn:microsoft.com/office/officeart/2008/layout/LinedList"/>
    <dgm:cxn modelId="{35CABCC6-6D0C-48E3-9FEE-6E93D9C5FC8B}" type="presParOf" srcId="{10321D1E-60ED-4323-A3B1-E1C01C32FEE6}" destId="{7922EE7E-87B9-48A2-BE01-55164225539E}" srcOrd="7" destOrd="0" presId="urn:microsoft.com/office/officeart/2008/layout/LinedList"/>
    <dgm:cxn modelId="{A4537762-7407-4636-A7A8-9C7D30D4B001}" type="presParOf" srcId="{7922EE7E-87B9-48A2-BE01-55164225539E}" destId="{D51F417C-0EF5-46B2-803E-D6DE0CC9127A}" srcOrd="0" destOrd="0" presId="urn:microsoft.com/office/officeart/2008/layout/LinedList"/>
    <dgm:cxn modelId="{9AED571E-3072-45EF-A9D4-BF66EE24BE86}" type="presParOf" srcId="{7922EE7E-87B9-48A2-BE01-55164225539E}" destId="{0FA0E0C8-C442-483E-BEC1-A4CE038C7088}" srcOrd="1" destOrd="0" presId="urn:microsoft.com/office/officeart/2008/layout/LinedList"/>
    <dgm:cxn modelId="{C04222A8-A35F-4F67-84CA-B17B14D2AE23}" type="presParOf" srcId="{10321D1E-60ED-4323-A3B1-E1C01C32FEE6}" destId="{F7F96BA8-378F-45A2-AF5C-7D7788D44042}" srcOrd="8" destOrd="0" presId="urn:microsoft.com/office/officeart/2008/layout/LinedList"/>
    <dgm:cxn modelId="{7237B542-84B1-4955-A4D3-A4AB8ADEFCAC}" type="presParOf" srcId="{10321D1E-60ED-4323-A3B1-E1C01C32FEE6}" destId="{F94983B8-280B-4000-AC19-A90FF350B3BC}" srcOrd="9" destOrd="0" presId="urn:microsoft.com/office/officeart/2008/layout/LinedList"/>
    <dgm:cxn modelId="{36BFCE32-F302-4A7A-8275-1E79A11ECC98}" type="presParOf" srcId="{F94983B8-280B-4000-AC19-A90FF350B3BC}" destId="{2300D57D-A7D8-4590-A89C-04C03330215E}" srcOrd="0" destOrd="0" presId="urn:microsoft.com/office/officeart/2008/layout/LinedList"/>
    <dgm:cxn modelId="{35D9F0B0-C501-40A2-AC18-05485F524CCA}" type="presParOf" srcId="{F94983B8-280B-4000-AC19-A90FF350B3BC}" destId="{DB92F359-691D-4A13-A8D6-0CA6218805B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90910B-DFC1-4E7C-9CC9-8EB28E2CBB03}">
      <dsp:nvSpPr>
        <dsp:cNvPr id="0" name=""/>
        <dsp:cNvSpPr/>
      </dsp:nvSpPr>
      <dsp:spPr>
        <a:xfrm>
          <a:off x="0" y="2585"/>
          <a:ext cx="5450322" cy="13103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51BB48-8926-4728-B507-89B1B8EFD8C4}">
      <dsp:nvSpPr>
        <dsp:cNvPr id="0" name=""/>
        <dsp:cNvSpPr/>
      </dsp:nvSpPr>
      <dsp:spPr>
        <a:xfrm>
          <a:off x="396374" y="297409"/>
          <a:ext cx="720681" cy="72068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61E8B96-EC56-44DB-9197-E317F3D39EC8}">
      <dsp:nvSpPr>
        <dsp:cNvPr id="0" name=""/>
        <dsp:cNvSpPr/>
      </dsp:nvSpPr>
      <dsp:spPr>
        <a:xfrm>
          <a:off x="1500281" y="0"/>
          <a:ext cx="3936891" cy="1310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77" tIns="138677" rIns="138677" bIns="138677" numCol="1" spcCol="1270" anchor="ctr" anchorCtr="0">
          <a:noAutofit/>
        </a:bodyPr>
        <a:lstStyle/>
        <a:p>
          <a:pPr marL="0" lvl="0" indent="0" algn="l" defTabSz="933450">
            <a:lnSpc>
              <a:spcPct val="100000"/>
            </a:lnSpc>
            <a:spcBef>
              <a:spcPct val="0"/>
            </a:spcBef>
            <a:spcAft>
              <a:spcPct val="35000"/>
            </a:spcAft>
            <a:buNone/>
          </a:pPr>
          <a:r>
            <a:rPr lang="en-US" sz="2100" kern="1200" dirty="0"/>
            <a:t>Working together to </a:t>
          </a:r>
          <a:r>
            <a:rPr lang="en-US" sz="2100" kern="1200" dirty="0" err="1"/>
            <a:t>maximise</a:t>
          </a:r>
          <a:r>
            <a:rPr lang="en-US" sz="2100" kern="1200" dirty="0"/>
            <a:t> strengths and </a:t>
          </a:r>
          <a:r>
            <a:rPr lang="en-US" sz="2100" kern="1200" dirty="0" err="1"/>
            <a:t>minimise</a:t>
          </a:r>
          <a:r>
            <a:rPr lang="en-US" sz="2100" kern="1200" dirty="0"/>
            <a:t> weaknesses by complementing each other.</a:t>
          </a:r>
        </a:p>
      </dsp:txBody>
      <dsp:txXfrm>
        <a:off x="1500281" y="0"/>
        <a:ext cx="3936891" cy="1310329"/>
      </dsp:txXfrm>
    </dsp:sp>
    <dsp:sp modelId="{74698A4A-8773-46AD-A804-BE4FBE23AF49}">
      <dsp:nvSpPr>
        <dsp:cNvPr id="0" name=""/>
        <dsp:cNvSpPr/>
      </dsp:nvSpPr>
      <dsp:spPr>
        <a:xfrm>
          <a:off x="0" y="1640497"/>
          <a:ext cx="5450322" cy="13103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12A1091-4982-4F96-91F5-6269E25A7CC0}">
      <dsp:nvSpPr>
        <dsp:cNvPr id="0" name=""/>
        <dsp:cNvSpPr/>
      </dsp:nvSpPr>
      <dsp:spPr>
        <a:xfrm>
          <a:off x="396374" y="1935321"/>
          <a:ext cx="720681" cy="72068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992BD2-8237-4B75-88EE-68AF52B728E1}">
      <dsp:nvSpPr>
        <dsp:cNvPr id="0" name=""/>
        <dsp:cNvSpPr/>
      </dsp:nvSpPr>
      <dsp:spPr>
        <a:xfrm>
          <a:off x="1513430" y="1640497"/>
          <a:ext cx="3936891" cy="1310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77" tIns="138677" rIns="138677" bIns="138677" numCol="1" spcCol="1270" anchor="ctr" anchorCtr="0">
          <a:noAutofit/>
        </a:bodyPr>
        <a:lstStyle/>
        <a:p>
          <a:pPr marL="0" lvl="0" indent="0" algn="l" defTabSz="933450">
            <a:lnSpc>
              <a:spcPct val="100000"/>
            </a:lnSpc>
            <a:spcBef>
              <a:spcPct val="0"/>
            </a:spcBef>
            <a:spcAft>
              <a:spcPct val="35000"/>
            </a:spcAft>
            <a:buNone/>
          </a:pPr>
          <a:r>
            <a:rPr lang="en-US" sz="2100" kern="1200"/>
            <a:t>Cooperate , confronting each other, set up goals and purposes to go in the same direction.</a:t>
          </a:r>
        </a:p>
      </dsp:txBody>
      <dsp:txXfrm>
        <a:off x="1513430" y="1640497"/>
        <a:ext cx="3936891" cy="1310329"/>
      </dsp:txXfrm>
    </dsp:sp>
    <dsp:sp modelId="{595F508D-289D-4078-81CD-0E6EE196FBEC}">
      <dsp:nvSpPr>
        <dsp:cNvPr id="0" name=""/>
        <dsp:cNvSpPr/>
      </dsp:nvSpPr>
      <dsp:spPr>
        <a:xfrm>
          <a:off x="0" y="3278408"/>
          <a:ext cx="5450322" cy="13103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EA47865-47F9-4722-8622-8EC8A891ECC8}">
      <dsp:nvSpPr>
        <dsp:cNvPr id="0" name=""/>
        <dsp:cNvSpPr/>
      </dsp:nvSpPr>
      <dsp:spPr>
        <a:xfrm>
          <a:off x="396374" y="3573232"/>
          <a:ext cx="720681" cy="72068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A80B5A-FFF7-4D85-9568-1962F44B8EF7}">
      <dsp:nvSpPr>
        <dsp:cNvPr id="0" name=""/>
        <dsp:cNvSpPr/>
      </dsp:nvSpPr>
      <dsp:spPr>
        <a:xfrm>
          <a:off x="1513430" y="3278408"/>
          <a:ext cx="3936891" cy="1310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77" tIns="138677" rIns="138677" bIns="138677" numCol="1" spcCol="1270" anchor="ctr" anchorCtr="0">
          <a:noAutofit/>
        </a:bodyPr>
        <a:lstStyle/>
        <a:p>
          <a:pPr marL="0" lvl="0" indent="0" algn="l" defTabSz="933450">
            <a:lnSpc>
              <a:spcPct val="100000"/>
            </a:lnSpc>
            <a:spcBef>
              <a:spcPct val="0"/>
            </a:spcBef>
            <a:spcAft>
              <a:spcPct val="35000"/>
            </a:spcAft>
            <a:buNone/>
          </a:pPr>
          <a:r>
            <a:rPr lang="en-US" sz="2100" kern="1200"/>
            <a:t>Different perspectives lead to creative ideas.</a:t>
          </a:r>
        </a:p>
      </dsp:txBody>
      <dsp:txXfrm>
        <a:off x="1513430" y="3278408"/>
        <a:ext cx="3936891" cy="1310329"/>
      </dsp:txXfrm>
    </dsp:sp>
    <dsp:sp modelId="{2E19838A-96CF-4ADC-B937-E48E69996586}">
      <dsp:nvSpPr>
        <dsp:cNvPr id="0" name=""/>
        <dsp:cNvSpPr/>
      </dsp:nvSpPr>
      <dsp:spPr>
        <a:xfrm>
          <a:off x="0" y="4916320"/>
          <a:ext cx="5450322" cy="131032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19B9AF-203A-4B0E-9064-75EA95A209CD}">
      <dsp:nvSpPr>
        <dsp:cNvPr id="0" name=""/>
        <dsp:cNvSpPr/>
      </dsp:nvSpPr>
      <dsp:spPr>
        <a:xfrm>
          <a:off x="396374" y="5211144"/>
          <a:ext cx="720681" cy="72068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2B3A943-3A64-4A35-9FB5-0A69E44E986A}">
      <dsp:nvSpPr>
        <dsp:cNvPr id="0" name=""/>
        <dsp:cNvSpPr/>
      </dsp:nvSpPr>
      <dsp:spPr>
        <a:xfrm>
          <a:off x="1513430" y="4916320"/>
          <a:ext cx="3936891" cy="13103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677" tIns="138677" rIns="138677" bIns="138677" numCol="1" spcCol="1270" anchor="ctr" anchorCtr="0">
          <a:noAutofit/>
        </a:bodyPr>
        <a:lstStyle/>
        <a:p>
          <a:pPr marL="0" lvl="0" indent="0" algn="l" defTabSz="933450">
            <a:lnSpc>
              <a:spcPct val="100000"/>
            </a:lnSpc>
            <a:spcBef>
              <a:spcPct val="0"/>
            </a:spcBef>
            <a:spcAft>
              <a:spcPct val="35000"/>
            </a:spcAft>
            <a:buNone/>
          </a:pPr>
          <a:r>
            <a:rPr lang="en-US" sz="2100" kern="1200"/>
            <a:t>Support in a team can help other members to reinforce productivity and motivation.</a:t>
          </a:r>
        </a:p>
      </dsp:txBody>
      <dsp:txXfrm>
        <a:off x="1513430" y="4916320"/>
        <a:ext cx="3936891" cy="13103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54A815-725E-4E9A-8D61-E2508DFBEE6A}">
      <dsp:nvSpPr>
        <dsp:cNvPr id="0" name=""/>
        <dsp:cNvSpPr/>
      </dsp:nvSpPr>
      <dsp:spPr>
        <a:xfrm>
          <a:off x="426696" y="445"/>
          <a:ext cx="6368716" cy="3821229"/>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t" anchorCtr="0">
          <a:noAutofit/>
        </a:bodyPr>
        <a:lstStyle/>
        <a:p>
          <a:pPr marL="0" lvl="0" indent="0" algn="l" defTabSz="1377950">
            <a:lnSpc>
              <a:spcPct val="90000"/>
            </a:lnSpc>
            <a:spcBef>
              <a:spcPct val="0"/>
            </a:spcBef>
            <a:spcAft>
              <a:spcPct val="35000"/>
            </a:spcAft>
            <a:buNone/>
          </a:pPr>
          <a:r>
            <a:rPr lang="en-GB" sz="3100" kern="1200" dirty="0">
              <a:latin typeface="Gill Sans MT" panose="020B0502020104020203" pitchFamily="34" charset="0"/>
            </a:rPr>
            <a:t>Common problems:</a:t>
          </a:r>
          <a:endParaRPr lang="en-US" sz="3100" kern="1200" dirty="0">
            <a:latin typeface="Gill Sans MT" panose="020B0502020104020203" pitchFamily="34" charset="0"/>
          </a:endParaRPr>
        </a:p>
        <a:p>
          <a:pPr marL="228600" lvl="1" indent="-228600" algn="l" defTabSz="1066800">
            <a:lnSpc>
              <a:spcPct val="90000"/>
            </a:lnSpc>
            <a:spcBef>
              <a:spcPct val="0"/>
            </a:spcBef>
            <a:spcAft>
              <a:spcPct val="15000"/>
            </a:spcAft>
            <a:buChar char="•"/>
          </a:pPr>
          <a:r>
            <a:rPr lang="en-GB" sz="2400" kern="1200" dirty="0">
              <a:latin typeface="Gill Sans MT" panose="020B0502020104020203" pitchFamily="34" charset="0"/>
            </a:rPr>
            <a:t>A lack of commitment has a negative effect on performance.</a:t>
          </a:r>
          <a:endParaRPr lang="en-US" sz="2400" kern="1200" dirty="0">
            <a:latin typeface="Gill Sans MT" panose="020B0502020104020203" pitchFamily="34" charset="0"/>
          </a:endParaRPr>
        </a:p>
        <a:p>
          <a:pPr marL="228600" lvl="1" indent="-228600" algn="l" defTabSz="1066800">
            <a:lnSpc>
              <a:spcPct val="90000"/>
            </a:lnSpc>
            <a:spcBef>
              <a:spcPct val="0"/>
            </a:spcBef>
            <a:spcAft>
              <a:spcPct val="15000"/>
            </a:spcAft>
            <a:buChar char="•"/>
          </a:pPr>
          <a:r>
            <a:rPr lang="en-GB" sz="2400" kern="1200" dirty="0">
              <a:latin typeface="Gill Sans MT" panose="020B0502020104020203" pitchFamily="34" charset="0"/>
            </a:rPr>
            <a:t>Not planning and organizing in advance decrease productivity.</a:t>
          </a:r>
          <a:endParaRPr lang="en-US" sz="2400" kern="1200" dirty="0">
            <a:latin typeface="Gill Sans MT" panose="020B0502020104020203" pitchFamily="34" charset="0"/>
          </a:endParaRPr>
        </a:p>
        <a:p>
          <a:pPr marL="228600" lvl="1" indent="-228600" algn="l" defTabSz="1066800">
            <a:lnSpc>
              <a:spcPct val="90000"/>
            </a:lnSpc>
            <a:spcBef>
              <a:spcPct val="0"/>
            </a:spcBef>
            <a:spcAft>
              <a:spcPct val="15000"/>
            </a:spcAft>
            <a:buChar char="•"/>
          </a:pPr>
          <a:r>
            <a:rPr lang="en-GB" sz="2400" kern="1200" dirty="0">
              <a:latin typeface="Gill Sans MT" panose="020B0502020104020203" pitchFamily="34" charset="0"/>
            </a:rPr>
            <a:t>Communication problems can leads to conflict.</a:t>
          </a:r>
          <a:endParaRPr lang="en-US" sz="2400" kern="1200" dirty="0">
            <a:latin typeface="Gill Sans MT" panose="020B0502020104020203" pitchFamily="34" charset="0"/>
          </a:endParaRPr>
        </a:p>
        <a:p>
          <a:pPr marL="228600" lvl="1" indent="-228600" algn="l" defTabSz="1066800">
            <a:lnSpc>
              <a:spcPct val="90000"/>
            </a:lnSpc>
            <a:spcBef>
              <a:spcPct val="0"/>
            </a:spcBef>
            <a:spcAft>
              <a:spcPct val="15000"/>
            </a:spcAft>
            <a:buChar char="•"/>
          </a:pPr>
          <a:r>
            <a:rPr lang="en-GB" sz="2400" kern="1200" dirty="0">
              <a:latin typeface="Gill Sans MT" panose="020B0502020104020203" pitchFamily="34" charset="0"/>
            </a:rPr>
            <a:t>Poor leadership may affect the effectiveness of team work.</a:t>
          </a:r>
          <a:endParaRPr lang="en-US" sz="2400" kern="1200" dirty="0">
            <a:latin typeface="Gill Sans MT" panose="020B0502020104020203" pitchFamily="34" charset="0"/>
          </a:endParaRPr>
        </a:p>
      </dsp:txBody>
      <dsp:txXfrm>
        <a:off x="538616" y="112365"/>
        <a:ext cx="6144876" cy="35973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9A58A-A282-4BCF-AB16-9AA9A7A4FF29}">
      <dsp:nvSpPr>
        <dsp:cNvPr id="0" name=""/>
        <dsp:cNvSpPr/>
      </dsp:nvSpPr>
      <dsp:spPr>
        <a:xfrm>
          <a:off x="0" y="2280139"/>
          <a:ext cx="10363200" cy="748392"/>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A completer finisher ensures that the efforts of the team are perfect and that everything is put into consideration.</a:t>
          </a:r>
          <a:endParaRPr lang="en-US" sz="1900" kern="1200"/>
        </a:p>
      </dsp:txBody>
      <dsp:txXfrm>
        <a:off x="0" y="2280139"/>
        <a:ext cx="10363200" cy="748392"/>
      </dsp:txXfrm>
    </dsp:sp>
    <dsp:sp modelId="{E4A2B29B-0934-4806-A599-A840BEDC9358}">
      <dsp:nvSpPr>
        <dsp:cNvPr id="0" name=""/>
        <dsp:cNvSpPr/>
      </dsp:nvSpPr>
      <dsp:spPr>
        <a:xfrm rot="10800000">
          <a:off x="0" y="1140337"/>
          <a:ext cx="10363200" cy="1151027"/>
        </a:xfrm>
        <a:prstGeom prst="upArrowCallou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kern="1200"/>
            <a:t>These individual are detail oriented, meticulous, orderly and painstaking.</a:t>
          </a:r>
          <a:endParaRPr lang="en-US" sz="1900" kern="1200"/>
        </a:p>
      </dsp:txBody>
      <dsp:txXfrm rot="10800000">
        <a:off x="0" y="1140337"/>
        <a:ext cx="10363200" cy="747903"/>
      </dsp:txXfrm>
    </dsp:sp>
    <dsp:sp modelId="{1509DDD0-1422-4E21-A688-6B2D26649240}">
      <dsp:nvSpPr>
        <dsp:cNvPr id="0" name=""/>
        <dsp:cNvSpPr/>
      </dsp:nvSpPr>
      <dsp:spPr>
        <a:xfrm rot="10800000">
          <a:off x="0" y="535"/>
          <a:ext cx="10363200" cy="1151027"/>
        </a:xfrm>
        <a:prstGeom prst="upArrowCallou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GB" sz="1900" b="1" kern="1200" dirty="0">
              <a:effectLst>
                <a:outerShdw blurRad="38100" dist="38100" dir="2700000" algn="tl">
                  <a:srgbClr val="000000">
                    <a:alpha val="43137"/>
                  </a:srgbClr>
                </a:outerShdw>
              </a:effectLst>
            </a:rPr>
            <a:t>The complete finisher</a:t>
          </a:r>
          <a:endParaRPr lang="en-US" sz="1900" kern="1200" dirty="0">
            <a:effectLst>
              <a:outerShdw blurRad="38100" dist="38100" dir="2700000" algn="tl">
                <a:srgbClr val="000000">
                  <a:alpha val="43137"/>
                </a:srgbClr>
              </a:outerShdw>
            </a:effectLst>
          </a:endParaRPr>
        </a:p>
      </dsp:txBody>
      <dsp:txXfrm rot="10800000">
        <a:off x="0" y="535"/>
        <a:ext cx="10363200" cy="74790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4BA3B1-C3F1-4CD3-9F8A-C1E7195D1AC5}">
      <dsp:nvSpPr>
        <dsp:cNvPr id="0" name=""/>
        <dsp:cNvSpPr/>
      </dsp:nvSpPr>
      <dsp:spPr>
        <a:xfrm>
          <a:off x="0" y="0"/>
          <a:ext cx="5190760" cy="1113117"/>
        </a:xfrm>
        <a:prstGeom prst="roundRect">
          <a:avLst>
            <a:gd name="adj" fmla="val 10000"/>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 Distributive neg</a:t>
          </a:r>
          <a:r>
            <a:rPr lang="en-GB" sz="1800" kern="1200" dirty="0"/>
            <a:t>, occurs under zero-sum condition, where any gain to one party is offset by an equivalent loss to the other party.</a:t>
          </a:r>
          <a:endParaRPr lang="en-US" sz="1800" kern="1200" dirty="0"/>
        </a:p>
      </dsp:txBody>
      <dsp:txXfrm>
        <a:off x="32602" y="32602"/>
        <a:ext cx="3859386" cy="1047913"/>
      </dsp:txXfrm>
    </dsp:sp>
    <dsp:sp modelId="{6D284D29-7FE8-4377-823C-9535FFD38612}">
      <dsp:nvSpPr>
        <dsp:cNvPr id="0" name=""/>
        <dsp:cNvSpPr/>
      </dsp:nvSpPr>
      <dsp:spPr>
        <a:xfrm>
          <a:off x="387621" y="1267716"/>
          <a:ext cx="5190760" cy="1113117"/>
        </a:xfrm>
        <a:prstGeom prst="roundRect">
          <a:avLst>
            <a:gd name="adj" fmla="val 10000"/>
          </a:avLst>
        </a:prstGeom>
        <a:solidFill>
          <a:schemeClr val="accent5">
            <a:hueOff val="-1054982"/>
            <a:satOff val="3646"/>
            <a:lumOff val="245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dirty="0"/>
            <a:t>- Integrative neg</a:t>
          </a:r>
          <a:r>
            <a:rPr lang="en-GB" sz="1800" kern="1200" dirty="0"/>
            <a:t>, is a win-win negotiation in which the agreement involves no loss to either party.</a:t>
          </a:r>
          <a:endParaRPr lang="en-US" sz="1800" kern="1200" dirty="0"/>
        </a:p>
      </dsp:txBody>
      <dsp:txXfrm>
        <a:off x="420223" y="1300318"/>
        <a:ext cx="4014409" cy="1047913"/>
      </dsp:txXfrm>
    </dsp:sp>
    <dsp:sp modelId="{98031548-3F21-4E1A-8908-A2C9F7473A4C}">
      <dsp:nvSpPr>
        <dsp:cNvPr id="0" name=""/>
        <dsp:cNvSpPr/>
      </dsp:nvSpPr>
      <dsp:spPr>
        <a:xfrm>
          <a:off x="775243" y="2535433"/>
          <a:ext cx="5190760" cy="1113117"/>
        </a:xfrm>
        <a:prstGeom prst="roundRect">
          <a:avLst>
            <a:gd name="adj" fmla="val 10000"/>
          </a:avLst>
        </a:prstGeom>
        <a:solidFill>
          <a:schemeClr val="accent5">
            <a:hueOff val="-2109965"/>
            <a:satOff val="7293"/>
            <a:lumOff val="490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 Conciliation</a:t>
          </a:r>
          <a:r>
            <a:rPr lang="en-GB" sz="1800" kern="1200"/>
            <a:t>, a third party builds positive relationship between the parties, improves their communication, and facilitates their discussion.</a:t>
          </a:r>
          <a:endParaRPr lang="en-US" sz="1800" kern="1200"/>
        </a:p>
      </dsp:txBody>
      <dsp:txXfrm>
        <a:off x="807845" y="2568035"/>
        <a:ext cx="4014409" cy="1047913"/>
      </dsp:txXfrm>
    </dsp:sp>
    <dsp:sp modelId="{1BB598DD-9B95-4577-9935-15157E9043AB}">
      <dsp:nvSpPr>
        <dsp:cNvPr id="0" name=""/>
        <dsp:cNvSpPr/>
      </dsp:nvSpPr>
      <dsp:spPr>
        <a:xfrm>
          <a:off x="1162865" y="3803150"/>
          <a:ext cx="5190760" cy="1113117"/>
        </a:xfrm>
        <a:prstGeom prst="roundRect">
          <a:avLst>
            <a:gd name="adj" fmla="val 10000"/>
          </a:avLst>
        </a:prstGeom>
        <a:solidFill>
          <a:schemeClr val="accent5">
            <a:hueOff val="-3164947"/>
            <a:satOff val="10939"/>
            <a:lumOff val="73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 Mediation</a:t>
          </a:r>
          <a:r>
            <a:rPr lang="en-GB" sz="1800" kern="1200"/>
            <a:t>, an impartial third party facilitates a discussion using persuasion and logic, suggesting alternatives, and establishing each side's priorities.</a:t>
          </a:r>
          <a:endParaRPr lang="en-US" sz="1800" kern="1200"/>
        </a:p>
      </dsp:txBody>
      <dsp:txXfrm>
        <a:off x="1195467" y="3835752"/>
        <a:ext cx="4014409" cy="1047913"/>
      </dsp:txXfrm>
    </dsp:sp>
    <dsp:sp modelId="{8B9914F8-61DC-4BE7-A52B-78BDB8436DAC}">
      <dsp:nvSpPr>
        <dsp:cNvPr id="0" name=""/>
        <dsp:cNvSpPr/>
      </dsp:nvSpPr>
      <dsp:spPr>
        <a:xfrm>
          <a:off x="1550487" y="5070866"/>
          <a:ext cx="5190760" cy="1113117"/>
        </a:xfrm>
        <a:prstGeom prst="roundRect">
          <a:avLst>
            <a:gd name="adj" fmla="val 10000"/>
          </a:avLst>
        </a:prstGeom>
        <a:solidFill>
          <a:schemeClr val="accent5">
            <a:hueOff val="-4219929"/>
            <a:satOff val="14585"/>
            <a:lumOff val="980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b="1" kern="1200"/>
            <a:t>- Arbitration</a:t>
          </a:r>
          <a:r>
            <a:rPr lang="en-GB" sz="1800" kern="1200"/>
            <a:t> a third party is involved and usually has the authority to impose a settlement on the parties.</a:t>
          </a:r>
          <a:endParaRPr lang="en-US" sz="1800" kern="1200"/>
        </a:p>
      </dsp:txBody>
      <dsp:txXfrm>
        <a:off x="1583089" y="5103468"/>
        <a:ext cx="4014409" cy="1047913"/>
      </dsp:txXfrm>
    </dsp:sp>
    <dsp:sp modelId="{B07C8103-BECA-4FEC-9862-86E323931F66}">
      <dsp:nvSpPr>
        <dsp:cNvPr id="0" name=""/>
        <dsp:cNvSpPr/>
      </dsp:nvSpPr>
      <dsp:spPr>
        <a:xfrm>
          <a:off x="4467234" y="813193"/>
          <a:ext cx="723526" cy="723526"/>
        </a:xfrm>
        <a:prstGeom prst="downArrow">
          <a:avLst>
            <a:gd name="adj1" fmla="val 55000"/>
            <a:gd name="adj2" fmla="val 45000"/>
          </a:avLst>
        </a:prstGeom>
        <a:solidFill>
          <a:schemeClr val="accent5">
            <a:tint val="40000"/>
            <a:alpha val="90000"/>
            <a:hueOff val="0"/>
            <a:satOff val="0"/>
            <a:lumOff val="0"/>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630027" y="813193"/>
        <a:ext cx="397940" cy="544453"/>
      </dsp:txXfrm>
    </dsp:sp>
    <dsp:sp modelId="{9DCAA897-07D1-48E8-BD80-E52865BFC2C7}">
      <dsp:nvSpPr>
        <dsp:cNvPr id="0" name=""/>
        <dsp:cNvSpPr/>
      </dsp:nvSpPr>
      <dsp:spPr>
        <a:xfrm>
          <a:off x="4854856" y="2080910"/>
          <a:ext cx="723526" cy="723526"/>
        </a:xfrm>
        <a:prstGeom prst="downArrow">
          <a:avLst>
            <a:gd name="adj1" fmla="val 55000"/>
            <a:gd name="adj2" fmla="val 45000"/>
          </a:avLst>
        </a:prstGeom>
        <a:solidFill>
          <a:schemeClr val="accent5">
            <a:tint val="40000"/>
            <a:alpha val="90000"/>
            <a:hueOff val="-1610099"/>
            <a:satOff val="6626"/>
            <a:lumOff val="793"/>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017649" y="2080910"/>
        <a:ext cx="397940" cy="544453"/>
      </dsp:txXfrm>
    </dsp:sp>
    <dsp:sp modelId="{0B775287-7D4A-4616-A6A6-A5CD3FA9D417}">
      <dsp:nvSpPr>
        <dsp:cNvPr id="0" name=""/>
        <dsp:cNvSpPr/>
      </dsp:nvSpPr>
      <dsp:spPr>
        <a:xfrm>
          <a:off x="5242478" y="3330075"/>
          <a:ext cx="723526" cy="723526"/>
        </a:xfrm>
        <a:prstGeom prst="downArrow">
          <a:avLst>
            <a:gd name="adj1" fmla="val 55000"/>
            <a:gd name="adj2" fmla="val 45000"/>
          </a:avLst>
        </a:prstGeom>
        <a:solidFill>
          <a:schemeClr val="accent5">
            <a:tint val="40000"/>
            <a:alpha val="90000"/>
            <a:hueOff val="-3220198"/>
            <a:satOff val="13252"/>
            <a:lumOff val="1586"/>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405271" y="3330075"/>
        <a:ext cx="397940" cy="544453"/>
      </dsp:txXfrm>
    </dsp:sp>
    <dsp:sp modelId="{FC027059-05FC-4A9B-B02A-30D4409FC195}">
      <dsp:nvSpPr>
        <dsp:cNvPr id="0" name=""/>
        <dsp:cNvSpPr/>
      </dsp:nvSpPr>
      <dsp:spPr>
        <a:xfrm>
          <a:off x="5630100" y="4610160"/>
          <a:ext cx="723526" cy="723526"/>
        </a:xfrm>
        <a:prstGeom prst="downArrow">
          <a:avLst>
            <a:gd name="adj1" fmla="val 55000"/>
            <a:gd name="adj2" fmla="val 45000"/>
          </a:avLst>
        </a:prstGeom>
        <a:solidFill>
          <a:schemeClr val="accent5">
            <a:tint val="40000"/>
            <a:alpha val="90000"/>
            <a:hueOff val="-4830297"/>
            <a:satOff val="19878"/>
            <a:lumOff val="2379"/>
            <a:alphaOff val="0"/>
          </a:schemeClr>
        </a:solidFill>
        <a:ln w="15875"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792893" y="4610160"/>
        <a:ext cx="397940" cy="5444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C4F020-270E-4274-9A36-490A333A75E0}">
      <dsp:nvSpPr>
        <dsp:cNvPr id="0" name=""/>
        <dsp:cNvSpPr/>
      </dsp:nvSpPr>
      <dsp:spPr>
        <a:xfrm>
          <a:off x="0" y="538"/>
          <a:ext cx="493606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591CB4-0A8C-41E6-9AE5-273756343FA8}">
      <dsp:nvSpPr>
        <dsp:cNvPr id="0" name=""/>
        <dsp:cNvSpPr/>
      </dsp:nvSpPr>
      <dsp:spPr>
        <a:xfrm>
          <a:off x="0" y="538"/>
          <a:ext cx="4936067" cy="882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effectLst>
                <a:outerShdw blurRad="38100" dist="38100" dir="2700000" algn="tl">
                  <a:srgbClr val="000000">
                    <a:alpha val="43137"/>
                  </a:srgbClr>
                </a:outerShdw>
              </a:effectLst>
            </a:rPr>
            <a:t>The advantages are as follows:</a:t>
          </a:r>
          <a:endParaRPr lang="en-US" sz="2700" kern="1200" dirty="0">
            <a:effectLst>
              <a:outerShdw blurRad="38100" dist="38100" dir="2700000" algn="tl">
                <a:srgbClr val="000000">
                  <a:alpha val="43137"/>
                </a:srgbClr>
              </a:outerShdw>
            </a:effectLst>
          </a:endParaRPr>
        </a:p>
      </dsp:txBody>
      <dsp:txXfrm>
        <a:off x="0" y="538"/>
        <a:ext cx="4936067" cy="882660"/>
      </dsp:txXfrm>
    </dsp:sp>
    <dsp:sp modelId="{5937D4E9-EF86-4D2C-98C2-13EF0C654BD0}">
      <dsp:nvSpPr>
        <dsp:cNvPr id="0" name=""/>
        <dsp:cNvSpPr/>
      </dsp:nvSpPr>
      <dsp:spPr>
        <a:xfrm>
          <a:off x="0" y="883199"/>
          <a:ext cx="493606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B60EC9-A1DA-44A2-A97F-C4DF857C025F}">
      <dsp:nvSpPr>
        <dsp:cNvPr id="0" name=""/>
        <dsp:cNvSpPr/>
      </dsp:nvSpPr>
      <dsp:spPr>
        <a:xfrm>
          <a:off x="0" y="883199"/>
          <a:ext cx="4936067" cy="882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Encourages healthy argument </a:t>
          </a:r>
          <a:endParaRPr lang="en-US" sz="2700" kern="1200" dirty="0"/>
        </a:p>
      </dsp:txBody>
      <dsp:txXfrm>
        <a:off x="0" y="883199"/>
        <a:ext cx="4936067" cy="882660"/>
      </dsp:txXfrm>
    </dsp:sp>
    <dsp:sp modelId="{21E79A0A-1971-4B18-86E0-33A98D1C4E93}">
      <dsp:nvSpPr>
        <dsp:cNvPr id="0" name=""/>
        <dsp:cNvSpPr/>
      </dsp:nvSpPr>
      <dsp:spPr>
        <a:xfrm>
          <a:off x="0" y="1765860"/>
          <a:ext cx="493606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9E6D2A-03C9-4988-B7D3-DF7BF7A3CF62}">
      <dsp:nvSpPr>
        <dsp:cNvPr id="0" name=""/>
        <dsp:cNvSpPr/>
      </dsp:nvSpPr>
      <dsp:spPr>
        <a:xfrm>
          <a:off x="0" y="1765860"/>
          <a:ext cx="4936067" cy="882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Boost motivation</a:t>
          </a:r>
          <a:endParaRPr lang="en-US" sz="2700" kern="1200"/>
        </a:p>
      </dsp:txBody>
      <dsp:txXfrm>
        <a:off x="0" y="1765860"/>
        <a:ext cx="4936067" cy="882660"/>
      </dsp:txXfrm>
    </dsp:sp>
    <dsp:sp modelId="{718B375B-C5B3-4BC4-939B-E81D3EDFB954}">
      <dsp:nvSpPr>
        <dsp:cNvPr id="0" name=""/>
        <dsp:cNvSpPr/>
      </dsp:nvSpPr>
      <dsp:spPr>
        <a:xfrm>
          <a:off x="0" y="2648520"/>
          <a:ext cx="493606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1F417C-0EF5-46B2-803E-D6DE0CC9127A}">
      <dsp:nvSpPr>
        <dsp:cNvPr id="0" name=""/>
        <dsp:cNvSpPr/>
      </dsp:nvSpPr>
      <dsp:spPr>
        <a:xfrm>
          <a:off x="0" y="2648520"/>
          <a:ext cx="4936067" cy="882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Encourages to reach the set goals </a:t>
          </a:r>
          <a:endParaRPr lang="en-US" sz="2700" kern="1200"/>
        </a:p>
      </dsp:txBody>
      <dsp:txXfrm>
        <a:off x="0" y="2648520"/>
        <a:ext cx="4936067" cy="882660"/>
      </dsp:txXfrm>
    </dsp:sp>
    <dsp:sp modelId="{F7F96BA8-378F-45A2-AF5C-7D7788D44042}">
      <dsp:nvSpPr>
        <dsp:cNvPr id="0" name=""/>
        <dsp:cNvSpPr/>
      </dsp:nvSpPr>
      <dsp:spPr>
        <a:xfrm>
          <a:off x="0" y="3531181"/>
          <a:ext cx="4936067" cy="0"/>
        </a:xfrm>
        <a:prstGeom prst="line">
          <a:avLst/>
        </a:prstGeom>
        <a:solidFill>
          <a:schemeClr val="accent1">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00D57D-A7D8-4590-A89C-04C03330215E}">
      <dsp:nvSpPr>
        <dsp:cNvPr id="0" name=""/>
        <dsp:cNvSpPr/>
      </dsp:nvSpPr>
      <dsp:spPr>
        <a:xfrm>
          <a:off x="0" y="3531181"/>
          <a:ext cx="4936067" cy="882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Clarifies doubts and queries </a:t>
          </a:r>
          <a:endParaRPr lang="en-US" sz="2700" kern="1200"/>
        </a:p>
      </dsp:txBody>
      <dsp:txXfrm>
        <a:off x="0" y="3531181"/>
        <a:ext cx="4936067" cy="8826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8/19/2021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8/19/2021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8/19/2021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8/19/2021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8/19/2021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8/19/2021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8/19/2021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8/19/2021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8/19/2021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8/19/2021</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University_of_Wales_Trinity_Saint_David" TargetMode="External"/><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israelhergon.com/2017/05/team-building-y-teatro-social-trabajo-social/" TargetMode="External"/><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hyperlink" Target="https://pxhere.com/en/photo/1452869" TargetMode="External"/><Relationship Id="rId3" Type="http://schemas.openxmlformats.org/officeDocument/2006/relationships/diagramLayout" Target="../diagrams/layout1.xml"/><Relationship Id="rId7" Type="http://schemas.openxmlformats.org/officeDocument/2006/relationships/image" Target="../media/image15.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31.svg"/></Relationships>
</file>

<file path=ppt/slides/_rels/slide25.xml.rels><?xml version="1.0" encoding="UTF-8" standalone="yes"?>
<Relationships xmlns="http://schemas.openxmlformats.org/package/2006/relationships"><Relationship Id="rId3" Type="http://schemas.openxmlformats.org/officeDocument/2006/relationships/image" Target="../media/image32.jpg"/><Relationship Id="rId7"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https://binfalse.de/2019/10/04/practical-challenges-of-interdisciplinary-teamwork/" TargetMode="External"/><Relationship Id="rId5" Type="http://schemas.openxmlformats.org/officeDocument/2006/relationships/image" Target="../media/image33.png"/><Relationship Id="rId4" Type="http://schemas.openxmlformats.org/officeDocument/2006/relationships/hyperlink" Target="https://pixabay.com/en/teamwork-team-gear-board-chalk-2499638/" TargetMode="Externa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2.xml"/><Relationship Id="rId5" Type="http://schemas.openxmlformats.org/officeDocument/2006/relationships/hyperlink" Target="http://garyhsia.blogspot.com/2016/02/blog-post.html" TargetMode="External"/><Relationship Id="rId4" Type="http://schemas.openxmlformats.org/officeDocument/2006/relationships/image" Target="../media/image39.png"/></Relationships>
</file>

<file path=ppt/slides/_rels/slide30.xml.rels><?xml version="1.0" encoding="UTF-8" standalone="yes"?>
<Relationships xmlns="http://schemas.openxmlformats.org/package/2006/relationships"><Relationship Id="rId3" Type="http://schemas.openxmlformats.org/officeDocument/2006/relationships/hyperlink" Target="http://www.postpartumprogress.com/ppd-support-groups-in-the-u-s-canada" TargetMode="External"/><Relationship Id="rId2" Type="http://schemas.openxmlformats.org/officeDocument/2006/relationships/image" Target="../media/image40.jp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3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44.png"/></Relationships>
</file>

<file path=ppt/slides/_rels/slide3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45.jpeg"/><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3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46.png"/><Relationship Id="rId1" Type="http://schemas.openxmlformats.org/officeDocument/2006/relationships/slideLayout" Target="../slideLayouts/slideLayout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8" Type="http://schemas.openxmlformats.org/officeDocument/2006/relationships/image" Target="../media/image51.jpg"/><Relationship Id="rId3" Type="http://schemas.openxmlformats.org/officeDocument/2006/relationships/hyperlink" Target="http://people-equation.com/develop-leaders-by-loaning-your-belief/sticky-note-with-i-am-a-leader/" TargetMode="External"/><Relationship Id="rId7" Type="http://schemas.openxmlformats.org/officeDocument/2006/relationships/hyperlink" Target="https://www.eoi.es/blogs/lauraambros/2011/11/28/what-about-managerial-skills/" TargetMode="External"/><Relationship Id="rId2" Type="http://schemas.openxmlformats.org/officeDocument/2006/relationships/image" Target="../media/image48.jpg"/><Relationship Id="rId1" Type="http://schemas.openxmlformats.org/officeDocument/2006/relationships/slideLayout" Target="../slideLayouts/slideLayout2.xml"/><Relationship Id="rId6" Type="http://schemas.openxmlformats.org/officeDocument/2006/relationships/image" Target="../media/image50.jpg"/><Relationship Id="rId11" Type="http://schemas.openxmlformats.org/officeDocument/2006/relationships/hyperlink" Target="https://angdakilangpangako.blogspot.com/2018/01/chapter-3-leaders-worthy-of-following.html" TargetMode="External"/><Relationship Id="rId5" Type="http://schemas.openxmlformats.org/officeDocument/2006/relationships/hyperlink" Target="https://pixabay.com/en/leader-leadership-manager-team-2206099/" TargetMode="External"/><Relationship Id="rId10" Type="http://schemas.openxmlformats.org/officeDocument/2006/relationships/image" Target="../media/image52.jpg"/><Relationship Id="rId4" Type="http://schemas.openxmlformats.org/officeDocument/2006/relationships/image" Target="../media/image49.jpg"/><Relationship Id="rId9" Type="http://schemas.openxmlformats.org/officeDocument/2006/relationships/hyperlink" Target="https://www.flickr.com/photos/59632563@N04/646046196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E3188-0136-45FE-ADD0-E30FF9D36217}"/>
              </a:ext>
            </a:extLst>
          </p:cNvPr>
          <p:cNvSpPr>
            <a:spLocks noGrp="1"/>
          </p:cNvSpPr>
          <p:nvPr>
            <p:ph type="ctrTitle"/>
          </p:nvPr>
        </p:nvSpPr>
        <p:spPr>
          <a:xfrm>
            <a:off x="-429480" y="1399880"/>
            <a:ext cx="8689976" cy="565637"/>
          </a:xfrm>
        </p:spPr>
        <p:txBody>
          <a:bodyPr>
            <a:normAutofit/>
          </a:bodyPr>
          <a:lstStyle/>
          <a:p>
            <a:r>
              <a:rPr lang="en-GB" sz="2800" dirty="0">
                <a:effectLst>
                  <a:outerShdw blurRad="38100" dist="38100" dir="2700000" algn="tl">
                    <a:srgbClr val="000000">
                      <a:alpha val="43137"/>
                    </a:srgbClr>
                  </a:outerShdw>
                </a:effectLst>
                <a:latin typeface="Gill Sans MT" panose="020B0502020104020203" pitchFamily="34" charset="0"/>
              </a:rPr>
              <a:t>UNIVERSITY OF WALES TRINITY SAINT DAVID</a:t>
            </a:r>
          </a:p>
        </p:txBody>
      </p:sp>
      <p:sp>
        <p:nvSpPr>
          <p:cNvPr id="3" name="Subtitle 2">
            <a:extLst>
              <a:ext uri="{FF2B5EF4-FFF2-40B4-BE49-F238E27FC236}">
                <a16:creationId xmlns:a16="http://schemas.microsoft.com/office/drawing/2014/main" id="{74BA6800-9C00-4749-B328-11D0304B2AD7}"/>
              </a:ext>
            </a:extLst>
          </p:cNvPr>
          <p:cNvSpPr>
            <a:spLocks noGrp="1"/>
          </p:cNvSpPr>
          <p:nvPr>
            <p:ph type="subTitle" idx="1"/>
          </p:nvPr>
        </p:nvSpPr>
        <p:spPr>
          <a:xfrm>
            <a:off x="1323893" y="1490684"/>
            <a:ext cx="8689976" cy="1081454"/>
          </a:xfrm>
        </p:spPr>
        <p:txBody>
          <a:bodyPr/>
          <a:lstStyle/>
          <a:p>
            <a:pPr>
              <a:lnSpc>
                <a:spcPct val="100000"/>
              </a:lnSpc>
            </a:pPr>
            <a:r>
              <a:rPr lang="en-GB" b="1" dirty="0">
                <a:solidFill>
                  <a:schemeClr val="tx1"/>
                </a:solidFill>
                <a:effectLst>
                  <a:outerShdw blurRad="38100" dist="38100" dir="2700000" algn="tl">
                    <a:srgbClr val="000000">
                      <a:alpha val="43137"/>
                    </a:srgbClr>
                  </a:outerShdw>
                </a:effectLst>
              </a:rPr>
              <a:t>                                                                        </a:t>
            </a:r>
            <a:r>
              <a:rPr lang="en-GB" b="1" dirty="0">
                <a:solidFill>
                  <a:schemeClr val="tx1"/>
                </a:solidFill>
              </a:rPr>
              <a:t>   </a:t>
            </a:r>
            <a:r>
              <a:rPr lang="en-GB" b="1" dirty="0">
                <a:solidFill>
                  <a:schemeClr val="tx1"/>
                </a:solidFill>
                <a:latin typeface="Gill Sans MT" panose="020B0502020104020203" pitchFamily="34" charset="0"/>
              </a:rPr>
              <a:t>BMSW4002</a:t>
            </a:r>
          </a:p>
          <a:p>
            <a:pPr>
              <a:lnSpc>
                <a:spcPct val="100000"/>
              </a:lnSpc>
            </a:pPr>
            <a:r>
              <a:rPr lang="en-GB" b="1" dirty="0">
                <a:solidFill>
                  <a:schemeClr val="tx1"/>
                </a:solidFill>
                <a:latin typeface="Gill Sans MT" panose="020B0502020104020203" pitchFamily="34" charset="0"/>
              </a:rPr>
              <a:t>EFFECTIVE TEAM WORKING AND COMMUNICATION</a:t>
            </a:r>
          </a:p>
        </p:txBody>
      </p:sp>
      <p:sp>
        <p:nvSpPr>
          <p:cNvPr id="5" name="TextBox 1">
            <a:extLst>
              <a:ext uri="{FF2B5EF4-FFF2-40B4-BE49-F238E27FC236}">
                <a16:creationId xmlns:a16="http://schemas.microsoft.com/office/drawing/2014/main" id="{82B45FAF-8899-4BB0-8EE8-BFBF2B728C8F}"/>
              </a:ext>
            </a:extLst>
          </p:cNvPr>
          <p:cNvSpPr txBox="1"/>
          <p:nvPr/>
        </p:nvSpPr>
        <p:spPr>
          <a:xfrm>
            <a:off x="312893" y="2662942"/>
            <a:ext cx="8061780" cy="3139321"/>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ctr"/>
            <a:r>
              <a:rPr lang="en-GB" b="1" dirty="0">
                <a:latin typeface="Arial" panose="020B0604020202020204" pitchFamily="34" charset="0"/>
                <a:cs typeface="Arial" panose="020B0604020202020204" pitchFamily="34" charset="0"/>
              </a:rPr>
              <a:t>Presenters:</a:t>
            </a:r>
          </a:p>
          <a:p>
            <a:endParaRPr lang="en-GB" b="1" dirty="0">
              <a:latin typeface="Gill Sans MT" panose="020B0502020104020203" pitchFamily="34" charset="0"/>
              <a:cs typeface="Arial" panose="020B0604020202020204" pitchFamily="34" charset="0"/>
            </a:endParaRPr>
          </a:p>
          <a:p>
            <a:r>
              <a:rPr lang="en-GB" dirty="0">
                <a:effectLst>
                  <a:outerShdw blurRad="38100" dist="38100" dir="2700000" algn="tl">
                    <a:srgbClr val="000000">
                      <a:alpha val="43137"/>
                    </a:srgbClr>
                  </a:outerShdw>
                </a:effectLst>
                <a:latin typeface="Gill Sans MT" panose="020B0502020104020203" pitchFamily="34" charset="0"/>
                <a:cs typeface="Arial" panose="020B0604020202020204" pitchFamily="34" charset="0"/>
              </a:rPr>
              <a:t>Tiziana Medaglia - 2018247  /  Benefits of team working</a:t>
            </a:r>
          </a:p>
          <a:p>
            <a:endParaRPr lang="en-GB" dirty="0">
              <a:effectLst>
                <a:outerShdw blurRad="38100" dist="38100" dir="2700000" algn="tl">
                  <a:srgbClr val="000000">
                    <a:alpha val="43137"/>
                  </a:srgbClr>
                </a:outerShdw>
              </a:effectLst>
              <a:latin typeface="Gill Sans MT" panose="020B0502020104020203" pitchFamily="34" charset="0"/>
              <a:cs typeface="Arial" panose="020B0604020202020204" pitchFamily="34" charset="0"/>
            </a:endParaRPr>
          </a:p>
          <a:p>
            <a:r>
              <a:rPr lang="en-GB" dirty="0" err="1">
                <a:effectLst>
                  <a:outerShdw blurRad="38100" dist="38100" dir="2700000" algn="tl">
                    <a:srgbClr val="000000">
                      <a:alpha val="43137"/>
                    </a:srgbClr>
                  </a:outerShdw>
                </a:effectLst>
                <a:latin typeface="Gill Sans MT" panose="020B0502020104020203" pitchFamily="34" charset="0"/>
                <a:cs typeface="Arial" panose="020B0604020202020204" pitchFamily="34" charset="0"/>
              </a:rPr>
              <a:t>Saverio</a:t>
            </a:r>
            <a:r>
              <a:rPr lang="en-GB" dirty="0">
                <a:effectLst>
                  <a:outerShdw blurRad="38100" dist="38100" dir="2700000" algn="tl">
                    <a:srgbClr val="000000">
                      <a:alpha val="43137"/>
                    </a:srgbClr>
                  </a:outerShdw>
                </a:effectLst>
                <a:latin typeface="Gill Sans MT" panose="020B0502020104020203" pitchFamily="34" charset="0"/>
                <a:cs typeface="Arial" panose="020B0604020202020204" pitchFamily="34" charset="0"/>
              </a:rPr>
              <a:t> </a:t>
            </a:r>
            <a:r>
              <a:rPr lang="en-GB" dirty="0" err="1">
                <a:effectLst>
                  <a:outerShdw blurRad="38100" dist="38100" dir="2700000" algn="tl">
                    <a:srgbClr val="000000">
                      <a:alpha val="43137"/>
                    </a:srgbClr>
                  </a:outerShdw>
                </a:effectLst>
                <a:latin typeface="Gill Sans MT" panose="020B0502020104020203" pitchFamily="34" charset="0"/>
                <a:cs typeface="Arial" panose="020B0604020202020204" pitchFamily="34" charset="0"/>
              </a:rPr>
              <a:t>Sgobba</a:t>
            </a:r>
            <a:r>
              <a:rPr lang="en-GB" dirty="0">
                <a:effectLst>
                  <a:outerShdw blurRad="38100" dist="38100" dir="2700000" algn="tl">
                    <a:srgbClr val="000000">
                      <a:alpha val="43137"/>
                    </a:srgbClr>
                  </a:outerShdw>
                </a:effectLst>
                <a:latin typeface="Gill Sans MT" panose="020B0502020104020203" pitchFamily="34" charset="0"/>
                <a:cs typeface="Arial" panose="020B0604020202020204" pitchFamily="34" charset="0"/>
              </a:rPr>
              <a:t>  - 2018255   / Stages of team development</a:t>
            </a:r>
          </a:p>
          <a:p>
            <a:endParaRPr lang="en-GB" dirty="0">
              <a:effectLst>
                <a:outerShdw blurRad="38100" dist="38100" dir="2700000" algn="tl">
                  <a:srgbClr val="000000">
                    <a:alpha val="43137"/>
                  </a:srgbClr>
                </a:outerShdw>
              </a:effectLst>
              <a:latin typeface="Gill Sans MT" panose="020B0502020104020203" pitchFamily="34" charset="0"/>
              <a:cs typeface="Arial" panose="020B0604020202020204" pitchFamily="34" charset="0"/>
            </a:endParaRPr>
          </a:p>
          <a:p>
            <a:r>
              <a:rPr lang="en-GB" dirty="0">
                <a:effectLst>
                  <a:outerShdw blurRad="38100" dist="38100" dir="2700000" algn="tl">
                    <a:srgbClr val="000000">
                      <a:alpha val="43137"/>
                    </a:srgbClr>
                  </a:outerShdw>
                </a:effectLst>
                <a:latin typeface="Gill Sans MT" panose="020B0502020104020203" pitchFamily="34" charset="0"/>
                <a:cs typeface="Arial" panose="020B0604020202020204" pitchFamily="34" charset="0"/>
              </a:rPr>
              <a:t>Stefani Petrova  - 1914907    / Team roles</a:t>
            </a:r>
          </a:p>
          <a:p>
            <a:endParaRPr lang="en-GB" dirty="0">
              <a:effectLst>
                <a:outerShdw blurRad="38100" dist="38100" dir="2700000" algn="tl">
                  <a:srgbClr val="000000">
                    <a:alpha val="43137"/>
                  </a:srgbClr>
                </a:outerShdw>
              </a:effectLst>
              <a:latin typeface="Gill Sans MT" panose="020B0502020104020203" pitchFamily="34" charset="0"/>
              <a:cs typeface="Arial" panose="020B0604020202020204" pitchFamily="34" charset="0"/>
            </a:endParaRPr>
          </a:p>
          <a:p>
            <a:r>
              <a:rPr lang="en-GB" dirty="0">
                <a:effectLst>
                  <a:outerShdw blurRad="38100" dist="38100" dir="2700000" algn="tl">
                    <a:srgbClr val="000000">
                      <a:alpha val="43137"/>
                    </a:srgbClr>
                  </a:outerShdw>
                </a:effectLst>
                <a:latin typeface="Gill Sans MT" panose="020B0502020104020203" pitchFamily="34" charset="0"/>
                <a:cs typeface="Arial" panose="020B0604020202020204" pitchFamily="34" charset="0"/>
              </a:rPr>
              <a:t>Alessio </a:t>
            </a:r>
            <a:r>
              <a:rPr lang="en-GB" dirty="0" err="1">
                <a:effectLst>
                  <a:outerShdw blurRad="38100" dist="38100" dir="2700000" algn="tl">
                    <a:srgbClr val="000000">
                      <a:alpha val="43137"/>
                    </a:srgbClr>
                  </a:outerShdw>
                </a:effectLst>
                <a:latin typeface="Gill Sans MT" panose="020B0502020104020203" pitchFamily="34" charset="0"/>
                <a:cs typeface="Arial" panose="020B0604020202020204" pitchFamily="34" charset="0"/>
              </a:rPr>
              <a:t>Maritato</a:t>
            </a:r>
            <a:r>
              <a:rPr lang="en-GB" dirty="0">
                <a:effectLst>
                  <a:outerShdw blurRad="38100" dist="38100" dir="2700000" algn="tl">
                    <a:srgbClr val="000000">
                      <a:alpha val="43137"/>
                    </a:srgbClr>
                  </a:outerShdw>
                </a:effectLst>
                <a:latin typeface="Gill Sans MT" panose="020B0502020104020203" pitchFamily="34" charset="0"/>
                <a:cs typeface="Arial" panose="020B0604020202020204" pitchFamily="34" charset="0"/>
              </a:rPr>
              <a:t> - 2020194    / Managing conflict</a:t>
            </a:r>
          </a:p>
          <a:p>
            <a:endParaRPr lang="en-GB" dirty="0">
              <a:effectLst>
                <a:outerShdw blurRad="38100" dist="38100" dir="2700000" algn="tl">
                  <a:srgbClr val="000000">
                    <a:alpha val="43137"/>
                  </a:srgbClr>
                </a:outerShdw>
              </a:effectLst>
              <a:latin typeface="Gill Sans MT" panose="020B0502020104020203" pitchFamily="34" charset="0"/>
              <a:cs typeface="Arial" panose="020B0604020202020204" pitchFamily="34" charset="0"/>
            </a:endParaRPr>
          </a:p>
          <a:p>
            <a:r>
              <a:rPr lang="en-GB" dirty="0" err="1">
                <a:effectLst>
                  <a:outerShdw blurRad="38100" dist="38100" dir="2700000" algn="tl">
                    <a:srgbClr val="000000">
                      <a:alpha val="43137"/>
                    </a:srgbClr>
                  </a:outerShdw>
                </a:effectLst>
                <a:latin typeface="Gill Sans MT" panose="020B0502020104020203" pitchFamily="34" charset="0"/>
                <a:cs typeface="Arial" panose="020B0604020202020204" pitchFamily="34" charset="0"/>
              </a:rPr>
              <a:t>Dawid</a:t>
            </a:r>
            <a:r>
              <a:rPr lang="en-GB" dirty="0">
                <a:effectLst>
                  <a:outerShdw blurRad="38100" dist="38100" dir="2700000" algn="tl">
                    <a:srgbClr val="000000">
                      <a:alpha val="43137"/>
                    </a:srgbClr>
                  </a:outerShdw>
                </a:effectLst>
                <a:latin typeface="Gill Sans MT" panose="020B0502020104020203" pitchFamily="34" charset="0"/>
                <a:cs typeface="Arial" panose="020B0604020202020204" pitchFamily="34" charset="0"/>
              </a:rPr>
              <a:t> </a:t>
            </a:r>
            <a:r>
              <a:rPr lang="en-GB" dirty="0" err="1">
                <a:effectLst>
                  <a:outerShdw blurRad="38100" dist="38100" dir="2700000" algn="tl">
                    <a:srgbClr val="000000">
                      <a:alpha val="43137"/>
                    </a:srgbClr>
                  </a:outerShdw>
                </a:effectLst>
                <a:latin typeface="Gill Sans MT" panose="020B0502020104020203" pitchFamily="34" charset="0"/>
                <a:cs typeface="Arial" panose="020B0604020202020204" pitchFamily="34" charset="0"/>
              </a:rPr>
              <a:t>Wysocky</a:t>
            </a:r>
            <a:r>
              <a:rPr lang="en-GB" dirty="0">
                <a:effectLst>
                  <a:outerShdw blurRad="38100" dist="38100" dir="2700000" algn="tl">
                    <a:srgbClr val="000000">
                      <a:alpha val="43137"/>
                    </a:srgbClr>
                  </a:outerShdw>
                </a:effectLst>
                <a:latin typeface="Gill Sans MT" panose="020B0502020104020203" pitchFamily="34" charset="0"/>
                <a:cs typeface="Arial" panose="020B0604020202020204" pitchFamily="34" charset="0"/>
              </a:rPr>
              <a:t>  - 2019136   / Successful team development</a:t>
            </a:r>
          </a:p>
        </p:txBody>
      </p:sp>
      <p:pic>
        <p:nvPicPr>
          <p:cNvPr id="6" name="Picture 5" descr="Text&#10;&#10;Description automatically generated with medium confidence">
            <a:extLst>
              <a:ext uri="{FF2B5EF4-FFF2-40B4-BE49-F238E27FC236}">
                <a16:creationId xmlns:a16="http://schemas.microsoft.com/office/drawing/2014/main" id="{D16E4965-E7F0-48D9-91B0-30F3F6BE3B7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87597" y="-113121"/>
            <a:ext cx="3793907" cy="1513001"/>
          </a:xfrm>
          <a:prstGeom prst="rect">
            <a:avLst/>
          </a:prstGeom>
        </p:spPr>
      </p:pic>
    </p:spTree>
    <p:extLst>
      <p:ext uri="{BB962C8B-B14F-4D97-AF65-F5344CB8AC3E}">
        <p14:creationId xmlns:p14="http://schemas.microsoft.com/office/powerpoint/2010/main" val="2849261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9">
            <a:extLst>
              <a:ext uri="{FF2B5EF4-FFF2-40B4-BE49-F238E27FC236}">
                <a16:creationId xmlns:a16="http://schemas.microsoft.com/office/drawing/2014/main" id="{B290C9E2-0079-416E-AEFB-1B24693B68BE}"/>
              </a:ext>
            </a:extLst>
          </p:cNvPr>
          <p:cNvSpPr txBox="1"/>
          <p:nvPr/>
        </p:nvSpPr>
        <p:spPr>
          <a:xfrm>
            <a:off x="1588515" y="2317096"/>
            <a:ext cx="4714875" cy="3785652"/>
          </a:xfrm>
          <a:prstGeom prst="rect">
            <a:avLst/>
          </a:prstGeom>
          <a:noFill/>
        </p:spPr>
        <p:txBody>
          <a:bodyPr wrap="square" rtlCol="0">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endParaRPr lang="en-GB" sz="2000" dirty="0">
              <a:latin typeface="Arial" panose="020B0604020202020204" pitchFamily="34" charset="0"/>
              <a:cs typeface="Arial" panose="020B0604020202020204" pitchFamily="34" charset="0"/>
            </a:endParaRPr>
          </a:p>
          <a:p>
            <a:r>
              <a:rPr lang="en-GB" sz="2000" dirty="0" err="1">
                <a:latin typeface="Arial" panose="020B0604020202020204" pitchFamily="34" charset="0"/>
                <a:cs typeface="Arial" panose="020B0604020202020204" pitchFamily="34" charset="0"/>
              </a:rPr>
              <a:t>Wageman</a:t>
            </a:r>
            <a:r>
              <a:rPr lang="en-GB" sz="2000" dirty="0">
                <a:latin typeface="Arial" panose="020B0604020202020204" pitchFamily="34" charset="0"/>
                <a:cs typeface="Arial" panose="020B0604020202020204" pitchFamily="34" charset="0"/>
              </a:rPr>
              <a:t> et al. (2012) describe a team </a:t>
            </a:r>
            <a:r>
              <a:rPr lang="en-GB" sz="2000" dirty="0">
                <a:solidFill>
                  <a:srgbClr val="000000"/>
                </a:solidFill>
                <a:latin typeface="Arial" panose="020B0604020202020204" pitchFamily="34" charset="0"/>
                <a:cs typeface="Arial" panose="020B0604020202020204" pitchFamily="34" charset="0"/>
              </a:rPr>
              <a:t>as a “bounded and stable set of individuals interdependent for a common purpose”.</a:t>
            </a:r>
          </a:p>
          <a:p>
            <a:endParaRPr lang="en-GB" sz="2000" dirty="0">
              <a:solidFill>
                <a:srgbClr val="000000"/>
              </a:solidFill>
              <a:latin typeface="Arial" panose="020B0604020202020204" pitchFamily="34" charset="0"/>
              <a:cs typeface="Arial" panose="020B0604020202020204" pitchFamily="34" charset="0"/>
            </a:endParaRPr>
          </a:p>
          <a:p>
            <a:endParaRPr lang="en-GB" sz="2000" dirty="0">
              <a:solidFill>
                <a:srgbClr val="000000"/>
              </a:solidFill>
              <a:latin typeface="Arial" panose="020B0604020202020204" pitchFamily="34" charset="0"/>
              <a:cs typeface="Arial" panose="020B0604020202020204" pitchFamily="34" charset="0"/>
            </a:endParaRPr>
          </a:p>
          <a:p>
            <a:endParaRPr lang="en-GB" sz="2000" dirty="0">
              <a:solidFill>
                <a:srgbClr val="000000"/>
              </a:solidFill>
              <a:latin typeface="Arial" panose="020B0604020202020204" pitchFamily="34" charset="0"/>
              <a:cs typeface="Arial" panose="020B0604020202020204" pitchFamily="34" charset="0"/>
            </a:endParaRPr>
          </a:p>
          <a:p>
            <a:r>
              <a:rPr lang="en-GB" sz="2000" dirty="0">
                <a:solidFill>
                  <a:srgbClr val="000000"/>
                </a:solidFill>
                <a:latin typeface="Arial" panose="020B0604020202020204" pitchFamily="34" charset="0"/>
                <a:cs typeface="Arial" panose="020B0604020202020204" pitchFamily="34" charset="0"/>
              </a:rPr>
              <a:t>                   Together</a:t>
            </a:r>
          </a:p>
          <a:p>
            <a:r>
              <a:rPr lang="en-GB" sz="2000" dirty="0">
                <a:solidFill>
                  <a:srgbClr val="000000"/>
                </a:solidFill>
                <a:latin typeface="Arial" panose="020B0604020202020204" pitchFamily="34" charset="0"/>
                <a:cs typeface="Arial" panose="020B0604020202020204" pitchFamily="34" charset="0"/>
              </a:rPr>
              <a:t>                   Everyone</a:t>
            </a:r>
          </a:p>
          <a:p>
            <a:r>
              <a:rPr lang="en-GB" sz="2000" dirty="0">
                <a:solidFill>
                  <a:srgbClr val="000000"/>
                </a:solidFill>
                <a:latin typeface="Arial" panose="020B0604020202020204" pitchFamily="34" charset="0"/>
                <a:cs typeface="Arial" panose="020B0604020202020204" pitchFamily="34" charset="0"/>
              </a:rPr>
              <a:t>                   Achieve</a:t>
            </a:r>
          </a:p>
          <a:p>
            <a:r>
              <a:rPr lang="en-GB" sz="2000" dirty="0">
                <a:solidFill>
                  <a:srgbClr val="000000"/>
                </a:solidFill>
                <a:latin typeface="Arial" panose="020B0604020202020204" pitchFamily="34" charset="0"/>
                <a:cs typeface="Arial" panose="020B0604020202020204" pitchFamily="34" charset="0"/>
              </a:rPr>
              <a:t>                   More</a:t>
            </a:r>
            <a:endParaRPr lang="en-GB" sz="20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5B5DE7E7-12D5-47E4-B7C7-9F67B4599AEF}"/>
              </a:ext>
            </a:extLst>
          </p:cNvPr>
          <p:cNvPicPr>
            <a:picLocks noChangeAspect="1"/>
          </p:cNvPicPr>
          <p:nvPr/>
        </p:nvPicPr>
        <p:blipFill>
          <a:blip r:embed="rId2"/>
          <a:stretch>
            <a:fillRect/>
          </a:stretch>
        </p:blipFill>
        <p:spPr>
          <a:xfrm>
            <a:off x="7303007" y="-7070"/>
            <a:ext cx="4888993" cy="6858000"/>
          </a:xfrm>
          <a:prstGeom prst="rect">
            <a:avLst/>
          </a:prstGeom>
        </p:spPr>
      </p:pic>
      <p:sp>
        <p:nvSpPr>
          <p:cNvPr id="7" name="TextBox 6">
            <a:extLst>
              <a:ext uri="{FF2B5EF4-FFF2-40B4-BE49-F238E27FC236}">
                <a16:creationId xmlns:a16="http://schemas.microsoft.com/office/drawing/2014/main" id="{5DC6794B-9F8B-4960-937F-393B33A18D80}"/>
              </a:ext>
            </a:extLst>
          </p:cNvPr>
          <p:cNvSpPr txBox="1"/>
          <p:nvPr/>
        </p:nvSpPr>
        <p:spPr>
          <a:xfrm>
            <a:off x="1987582" y="1150071"/>
            <a:ext cx="4714875" cy="523220"/>
          </a:xfrm>
          <a:prstGeom prst="rect">
            <a:avLst/>
          </a:prstGeom>
          <a:noFill/>
        </p:spPr>
        <p:txBody>
          <a:bodyPr wrap="square" rtlCol="0">
            <a:spAutoFit/>
          </a:bodyPr>
          <a:lstStyle/>
          <a:p>
            <a:r>
              <a:rPr lang="en-GB" sz="2800" dirty="0"/>
              <a:t>Benefits of team </a:t>
            </a:r>
            <a:r>
              <a:rPr lang="en-GB" sz="2800" dirty="0" err="1"/>
              <a:t>workng</a:t>
            </a:r>
            <a:endParaRPr lang="en-GB" sz="2800" dirty="0"/>
          </a:p>
        </p:txBody>
      </p:sp>
    </p:spTree>
    <p:extLst>
      <p:ext uri="{BB962C8B-B14F-4D97-AF65-F5344CB8AC3E}">
        <p14:creationId xmlns:p14="http://schemas.microsoft.com/office/powerpoint/2010/main" val="197559390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AD2FCC8-D81E-47BD-8FF9-ECE93810EC25}"/>
              </a:ext>
            </a:extLst>
          </p:cNvPr>
          <p:cNvSpPr txBox="1"/>
          <p:nvPr/>
        </p:nvSpPr>
        <p:spPr>
          <a:xfrm>
            <a:off x="570016" y="1577353"/>
            <a:ext cx="4350480" cy="4893378"/>
          </a:xfrm>
          <a:prstGeom prst="rect">
            <a:avLst/>
          </a:prstGeom>
        </p:spPr>
        <p:txBody>
          <a:bodyPr vert="horz" lIns="91440" tIns="45720" rIns="91440" bIns="45720" rtlCol="0">
            <a:normAutofit fontScale="77500" lnSpcReduction="20000"/>
          </a:bodyPr>
          <a:lstStyle/>
          <a:p>
            <a:pPr>
              <a:lnSpc>
                <a:spcPct val="90000"/>
              </a:lnSpc>
              <a:spcBef>
                <a:spcPts val="1000"/>
              </a:spcBef>
              <a:buClr>
                <a:schemeClr val="accent1"/>
              </a:buClr>
            </a:pPr>
            <a:r>
              <a:rPr lang="en-US" sz="3200" dirty="0">
                <a:solidFill>
                  <a:srgbClr val="000000"/>
                </a:solidFill>
                <a:latin typeface="Gill Sans MT" panose="020B0502020104020203" pitchFamily="34" charset="0"/>
                <a:cs typeface="Arial" panose="020B0604020202020204" pitchFamily="34" charset="0"/>
              </a:rPr>
              <a:t>To be an effective TEAM:</a:t>
            </a:r>
          </a:p>
          <a:p>
            <a:pPr>
              <a:lnSpc>
                <a:spcPct val="90000"/>
              </a:lnSpc>
              <a:spcBef>
                <a:spcPts val="1000"/>
              </a:spcBef>
              <a:buClr>
                <a:schemeClr val="accent1"/>
              </a:buClr>
              <a:buFont typeface="Wingdings 3" charset="2"/>
              <a:buChar char=""/>
            </a:pPr>
            <a:endParaRPr lang="en-US" sz="3200" dirty="0">
              <a:solidFill>
                <a:srgbClr val="000000"/>
              </a:solidFill>
              <a:latin typeface="Gill Sans MT" panose="020B0502020104020203" pitchFamily="34" charset="0"/>
              <a:cs typeface="Arial" panose="020B0604020202020204" pitchFamily="34" charset="0"/>
            </a:endParaRPr>
          </a:p>
          <a:p>
            <a:pPr>
              <a:lnSpc>
                <a:spcPct val="90000"/>
              </a:lnSpc>
              <a:spcBef>
                <a:spcPts val="1000"/>
              </a:spcBef>
              <a:buClr>
                <a:schemeClr val="accent1"/>
              </a:buClr>
              <a:buFont typeface="Wingdings 3" charset="2"/>
              <a:buChar char=""/>
            </a:pPr>
            <a:endParaRPr lang="en-US" sz="3200" dirty="0">
              <a:solidFill>
                <a:srgbClr val="000000"/>
              </a:solidFill>
              <a:latin typeface="Gill Sans MT" panose="020B0502020104020203" pitchFamily="34" charset="0"/>
              <a:cs typeface="Arial" panose="020B0604020202020204" pitchFamily="34" charset="0"/>
            </a:endParaRPr>
          </a:p>
          <a:p>
            <a:pPr marL="457200" indent="-457200">
              <a:lnSpc>
                <a:spcPct val="90000"/>
              </a:lnSpc>
              <a:spcBef>
                <a:spcPts val="1000"/>
              </a:spcBef>
              <a:buClr>
                <a:schemeClr val="accent1"/>
              </a:buClr>
              <a:buFont typeface="Arial" panose="020B0604020202020204" pitchFamily="34" charset="0"/>
              <a:buChar char="•"/>
            </a:pPr>
            <a:r>
              <a:rPr lang="en-US" sz="3200" dirty="0">
                <a:solidFill>
                  <a:srgbClr val="000000"/>
                </a:solidFill>
                <a:latin typeface="Gill Sans MT" panose="020B0502020104020203" pitchFamily="34" charset="0"/>
                <a:cs typeface="Arial" panose="020B0604020202020204" pitchFamily="34" charset="0"/>
              </a:rPr>
              <a:t>Good communication skills</a:t>
            </a:r>
          </a:p>
          <a:p>
            <a:pPr marL="285750" indent="-285750">
              <a:lnSpc>
                <a:spcPct val="90000"/>
              </a:lnSpc>
              <a:spcBef>
                <a:spcPts val="1000"/>
              </a:spcBef>
              <a:buClr>
                <a:schemeClr val="accent1"/>
              </a:buClr>
              <a:buFont typeface="Wingdings 3" charset="2"/>
              <a:buChar char=""/>
            </a:pPr>
            <a:endParaRPr lang="en-US" sz="3200" dirty="0">
              <a:solidFill>
                <a:srgbClr val="000000"/>
              </a:solidFill>
              <a:latin typeface="Gill Sans MT" panose="020B0502020104020203" pitchFamily="34" charset="0"/>
              <a:cs typeface="Arial" panose="020B0604020202020204" pitchFamily="34" charset="0"/>
            </a:endParaRPr>
          </a:p>
          <a:p>
            <a:pPr marL="457200" indent="-457200">
              <a:lnSpc>
                <a:spcPct val="90000"/>
              </a:lnSpc>
              <a:spcBef>
                <a:spcPts val="1000"/>
              </a:spcBef>
              <a:buClr>
                <a:schemeClr val="accent1"/>
              </a:buClr>
              <a:buFont typeface="Arial" panose="020B0604020202020204" pitchFamily="34" charset="0"/>
              <a:buChar char="•"/>
            </a:pPr>
            <a:r>
              <a:rPr lang="en-US" sz="3200" dirty="0">
                <a:solidFill>
                  <a:srgbClr val="000000"/>
                </a:solidFill>
                <a:latin typeface="Gill Sans MT" panose="020B0502020104020203" pitchFamily="34" charset="0"/>
                <a:cs typeface="Arial" panose="020B0604020202020204" pitchFamily="34" charset="0"/>
              </a:rPr>
              <a:t>Focus on goal and result</a:t>
            </a:r>
          </a:p>
          <a:p>
            <a:pPr marL="285750" indent="-285750">
              <a:lnSpc>
                <a:spcPct val="90000"/>
              </a:lnSpc>
              <a:spcBef>
                <a:spcPts val="1000"/>
              </a:spcBef>
              <a:buClr>
                <a:schemeClr val="accent1"/>
              </a:buClr>
              <a:buFont typeface="Wingdings 3" charset="2"/>
              <a:buChar char=""/>
            </a:pPr>
            <a:endParaRPr lang="en-US" sz="3200" dirty="0">
              <a:solidFill>
                <a:srgbClr val="000000"/>
              </a:solidFill>
              <a:latin typeface="Gill Sans MT" panose="020B0502020104020203" pitchFamily="34" charset="0"/>
              <a:cs typeface="Arial" panose="020B0604020202020204" pitchFamily="34" charset="0"/>
            </a:endParaRPr>
          </a:p>
          <a:p>
            <a:pPr marL="457200" indent="-457200">
              <a:lnSpc>
                <a:spcPct val="90000"/>
              </a:lnSpc>
              <a:spcBef>
                <a:spcPts val="1000"/>
              </a:spcBef>
              <a:buClr>
                <a:schemeClr val="accent1"/>
              </a:buClr>
              <a:buFont typeface="Arial" panose="020B0604020202020204" pitchFamily="34" charset="0"/>
              <a:buChar char="•"/>
            </a:pPr>
            <a:r>
              <a:rPr lang="en-US" sz="3200" dirty="0">
                <a:solidFill>
                  <a:srgbClr val="000000"/>
                </a:solidFill>
                <a:latin typeface="Gill Sans MT" panose="020B0502020104020203" pitchFamily="34" charset="0"/>
                <a:cs typeface="Arial" panose="020B0604020202020204" pitchFamily="34" charset="0"/>
              </a:rPr>
              <a:t>Offer each other support</a:t>
            </a:r>
          </a:p>
          <a:p>
            <a:pPr marL="285750" indent="-285750">
              <a:lnSpc>
                <a:spcPct val="90000"/>
              </a:lnSpc>
              <a:spcBef>
                <a:spcPts val="1000"/>
              </a:spcBef>
              <a:buClr>
                <a:schemeClr val="accent1"/>
              </a:buClr>
              <a:buFont typeface="Wingdings 3" charset="2"/>
              <a:buChar char=""/>
            </a:pPr>
            <a:endParaRPr lang="en-US" sz="3200" dirty="0">
              <a:solidFill>
                <a:srgbClr val="000000"/>
              </a:solidFill>
              <a:latin typeface="Gill Sans MT" panose="020B0502020104020203" pitchFamily="34" charset="0"/>
              <a:cs typeface="Arial" panose="020B0604020202020204" pitchFamily="34" charset="0"/>
            </a:endParaRPr>
          </a:p>
          <a:p>
            <a:pPr marL="457200" indent="-457200">
              <a:lnSpc>
                <a:spcPct val="90000"/>
              </a:lnSpc>
              <a:spcBef>
                <a:spcPts val="1000"/>
              </a:spcBef>
              <a:buClr>
                <a:schemeClr val="accent1"/>
              </a:buClr>
              <a:buFont typeface="Arial" panose="020B0604020202020204" pitchFamily="34" charset="0"/>
              <a:buChar char="•"/>
            </a:pPr>
            <a:r>
              <a:rPr lang="en-US" sz="3200" dirty="0">
                <a:solidFill>
                  <a:srgbClr val="000000"/>
                </a:solidFill>
                <a:latin typeface="Gill Sans MT" panose="020B0502020104020203" pitchFamily="34" charset="0"/>
                <a:cs typeface="Arial" panose="020B0604020202020204" pitchFamily="34" charset="0"/>
              </a:rPr>
              <a:t>Good leadership</a:t>
            </a:r>
          </a:p>
          <a:p>
            <a:pPr marL="285750" indent="-285750">
              <a:lnSpc>
                <a:spcPct val="90000"/>
              </a:lnSpc>
              <a:spcBef>
                <a:spcPts val="1000"/>
              </a:spcBef>
              <a:buClr>
                <a:schemeClr val="accent1"/>
              </a:buClr>
              <a:buFont typeface="Wingdings 3" charset="2"/>
              <a:buChar char=""/>
            </a:pPr>
            <a:endParaRPr lang="en-US" sz="3200" dirty="0">
              <a:solidFill>
                <a:srgbClr val="000000"/>
              </a:solidFill>
              <a:latin typeface="Gill Sans MT" panose="020B0502020104020203" pitchFamily="34" charset="0"/>
              <a:cs typeface="Arial" panose="020B0604020202020204" pitchFamily="34" charset="0"/>
            </a:endParaRPr>
          </a:p>
          <a:p>
            <a:pPr marL="457200" indent="-457200">
              <a:lnSpc>
                <a:spcPct val="90000"/>
              </a:lnSpc>
              <a:spcBef>
                <a:spcPts val="1000"/>
              </a:spcBef>
              <a:buClr>
                <a:schemeClr val="accent1"/>
              </a:buClr>
              <a:buFont typeface="Arial" panose="020B0604020202020204" pitchFamily="34" charset="0"/>
              <a:buChar char="•"/>
            </a:pPr>
            <a:r>
              <a:rPr lang="en-US" sz="3200" dirty="0">
                <a:solidFill>
                  <a:srgbClr val="000000"/>
                </a:solidFill>
                <a:latin typeface="Gill Sans MT" panose="020B0502020104020203" pitchFamily="34" charset="0"/>
                <a:cs typeface="Arial" panose="020B0604020202020204" pitchFamily="34" charset="0"/>
              </a:rPr>
              <a:t>Be organized</a:t>
            </a:r>
          </a:p>
          <a:p>
            <a:pPr marL="285750" indent="-285750">
              <a:lnSpc>
                <a:spcPct val="90000"/>
              </a:lnSpc>
              <a:spcBef>
                <a:spcPts val="1000"/>
              </a:spcBef>
              <a:buClr>
                <a:schemeClr val="accent1"/>
              </a:buClr>
              <a:buFont typeface="Wingdings 3" charset="2"/>
              <a:buChar char=""/>
            </a:pPr>
            <a:endParaRPr lang="en-US" sz="1300" dirty="0">
              <a:solidFill>
                <a:srgbClr val="000000"/>
              </a:solidFill>
            </a:endParaRPr>
          </a:p>
          <a:p>
            <a:pPr marL="285750" indent="-285750">
              <a:lnSpc>
                <a:spcPct val="90000"/>
              </a:lnSpc>
              <a:spcBef>
                <a:spcPts val="1000"/>
              </a:spcBef>
              <a:buClr>
                <a:schemeClr val="accent1"/>
              </a:buClr>
              <a:buFont typeface="Wingdings 3" charset="2"/>
              <a:buChar char=""/>
            </a:pPr>
            <a:endParaRPr lang="en-US" sz="1300" dirty="0">
              <a:solidFill>
                <a:srgbClr val="000000"/>
              </a:solidFill>
            </a:endParaRPr>
          </a:p>
        </p:txBody>
      </p:sp>
      <p:pic>
        <p:nvPicPr>
          <p:cNvPr id="5" name="Picture 4" descr="A picture containing text, newspaper, screenshot&#10;&#10;Description automatically generated">
            <a:extLst>
              <a:ext uri="{FF2B5EF4-FFF2-40B4-BE49-F238E27FC236}">
                <a16:creationId xmlns:a16="http://schemas.microsoft.com/office/drawing/2014/main" id="{71323468-E3E9-45D7-BBD2-C077B9E23913}"/>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3275" r="21570" b="4"/>
          <a:stretch/>
        </p:blipFill>
        <p:spPr>
          <a:xfrm>
            <a:off x="6740373" y="0"/>
            <a:ext cx="5451627" cy="4118248"/>
          </a:xfrm>
          <a:prstGeom prst="rect">
            <a:avLst/>
          </a:prstGeom>
        </p:spPr>
      </p:pic>
    </p:spTree>
    <p:extLst>
      <p:ext uri="{BB962C8B-B14F-4D97-AF65-F5344CB8AC3E}">
        <p14:creationId xmlns:p14="http://schemas.microsoft.com/office/powerpoint/2010/main" val="7688612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TextBox 3">
            <a:extLst>
              <a:ext uri="{FF2B5EF4-FFF2-40B4-BE49-F238E27FC236}">
                <a16:creationId xmlns:a16="http://schemas.microsoft.com/office/drawing/2014/main" id="{D63519A5-DA7E-4E4F-8461-C1E3FC37E37B}"/>
              </a:ext>
            </a:extLst>
          </p:cNvPr>
          <p:cNvGraphicFramePr/>
          <p:nvPr>
            <p:extLst>
              <p:ext uri="{D42A27DB-BD31-4B8C-83A1-F6EECF244321}">
                <p14:modId xmlns:p14="http://schemas.microsoft.com/office/powerpoint/2010/main" val="2854155725"/>
              </p:ext>
            </p:extLst>
          </p:nvPr>
        </p:nvGraphicFramePr>
        <p:xfrm>
          <a:off x="645678" y="342900"/>
          <a:ext cx="5450322" cy="622923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A9CA2717-943C-4A5F-86EA-3443784C1DEC}"/>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389071" y="514459"/>
            <a:ext cx="3179519" cy="3477981"/>
          </a:xfrm>
          <a:prstGeom prst="rect">
            <a:avLst/>
          </a:prstGeom>
        </p:spPr>
      </p:pic>
    </p:spTree>
    <p:extLst>
      <p:ext uri="{BB962C8B-B14F-4D97-AF65-F5344CB8AC3E}">
        <p14:creationId xmlns:p14="http://schemas.microsoft.com/office/powerpoint/2010/main" val="1590429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extBox 3">
            <a:extLst>
              <a:ext uri="{FF2B5EF4-FFF2-40B4-BE49-F238E27FC236}">
                <a16:creationId xmlns:a16="http://schemas.microsoft.com/office/drawing/2014/main" id="{AAAEE270-6B4B-4565-8142-138E842BA43F}"/>
              </a:ext>
            </a:extLst>
          </p:cNvPr>
          <p:cNvGraphicFramePr/>
          <p:nvPr>
            <p:extLst>
              <p:ext uri="{D42A27DB-BD31-4B8C-83A1-F6EECF244321}">
                <p14:modId xmlns:p14="http://schemas.microsoft.com/office/powerpoint/2010/main" val="1461114753"/>
              </p:ext>
            </p:extLst>
          </p:nvPr>
        </p:nvGraphicFramePr>
        <p:xfrm>
          <a:off x="2600620" y="1767525"/>
          <a:ext cx="7222110" cy="38221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64777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6CBEE92-8B40-4E2F-B660-99981AFA360A}"/>
              </a:ext>
            </a:extLst>
          </p:cNvPr>
          <p:cNvSpPr txBox="1"/>
          <p:nvPr/>
        </p:nvSpPr>
        <p:spPr>
          <a:xfrm>
            <a:off x="1182786" y="1595552"/>
            <a:ext cx="8665936" cy="5324535"/>
          </a:xfrm>
          <a:prstGeom prst="rect">
            <a:avLst/>
          </a:prstGeom>
          <a:noFill/>
        </p:spPr>
        <p:txBody>
          <a:bodyPr wrap="square" rtlCol="0">
            <a:spAutoFit/>
          </a:bodyPr>
          <a:lstStyle/>
          <a:p>
            <a:r>
              <a:rPr lang="en-GB" sz="2000" dirty="0">
                <a:latin typeface="Gill Sans MT" panose="020B0502020104020203" pitchFamily="34" charset="0"/>
                <a:cs typeface="Arial" panose="020B0604020202020204" pitchFamily="34" charset="0"/>
              </a:rPr>
              <a:t>A SUCCESFUL TEAM…</a:t>
            </a:r>
          </a:p>
          <a:p>
            <a:endParaRPr lang="en-GB" sz="2000" dirty="0">
              <a:latin typeface="Gill Sans MT" panose="020B0502020104020203" pitchFamily="34" charset="0"/>
              <a:cs typeface="Arial" panose="020B0604020202020204" pitchFamily="34" charset="0"/>
            </a:endParaRPr>
          </a:p>
          <a:p>
            <a:pPr marL="342900" indent="-342900">
              <a:buFont typeface="Wingdings" panose="05000000000000000000" pitchFamily="2" charset="2"/>
              <a:buChar char="§"/>
            </a:pPr>
            <a:r>
              <a:rPr lang="en-GB" sz="2000" dirty="0">
                <a:latin typeface="Gill Sans MT" panose="020B0502020104020203" pitchFamily="34" charset="0"/>
                <a:cs typeface="Arial" panose="020B0604020202020204" pitchFamily="34" charset="0"/>
              </a:rPr>
              <a:t>Collaborate to create a team’s mission and vision. (Norms, values and characteristic that differentiate from other)</a:t>
            </a:r>
          </a:p>
          <a:p>
            <a:pPr marL="342900" indent="-342900">
              <a:buFont typeface="Wingdings" panose="05000000000000000000" pitchFamily="2" charset="2"/>
              <a:buChar char="§"/>
            </a:pPr>
            <a:endParaRPr lang="en-GB" sz="2000" dirty="0">
              <a:latin typeface="Gill Sans MT" panose="020B0502020104020203" pitchFamily="34" charset="0"/>
              <a:cs typeface="Arial" panose="020B0604020202020204" pitchFamily="34" charset="0"/>
            </a:endParaRPr>
          </a:p>
          <a:p>
            <a:pPr marL="342900" indent="-342900">
              <a:buFont typeface="Wingdings" panose="05000000000000000000" pitchFamily="2" charset="2"/>
              <a:buChar char="§"/>
            </a:pPr>
            <a:r>
              <a:rPr lang="en-GB" sz="2000" dirty="0">
                <a:latin typeface="Gill Sans MT" panose="020B0502020104020203" pitchFamily="34" charset="0"/>
                <a:cs typeface="Arial" panose="020B0604020202020204" pitchFamily="34" charset="0"/>
              </a:rPr>
              <a:t>Build trust, which is an important aspect in a teamwork, because members can rely on each other and feel comfortable to open up.</a:t>
            </a:r>
          </a:p>
          <a:p>
            <a:pPr marL="342900" indent="-342900">
              <a:buFont typeface="Wingdings" panose="05000000000000000000" pitchFamily="2" charset="2"/>
              <a:buChar char="§"/>
            </a:pPr>
            <a:endParaRPr lang="en-GB" sz="2000" dirty="0">
              <a:latin typeface="Gill Sans MT" panose="020B0502020104020203" pitchFamily="34" charset="0"/>
              <a:cs typeface="Arial" panose="020B0604020202020204" pitchFamily="34" charset="0"/>
            </a:endParaRPr>
          </a:p>
          <a:p>
            <a:pPr marL="342900" indent="-342900">
              <a:buFont typeface="Wingdings" panose="05000000000000000000" pitchFamily="2" charset="2"/>
              <a:buChar char="§"/>
            </a:pPr>
            <a:r>
              <a:rPr lang="en-GB" sz="2000" dirty="0">
                <a:latin typeface="Gill Sans MT" panose="020B0502020104020203" pitchFamily="34" charset="0"/>
                <a:cs typeface="Arial" panose="020B0604020202020204" pitchFamily="34" charset="0"/>
              </a:rPr>
              <a:t>Improve relationships.</a:t>
            </a:r>
          </a:p>
          <a:p>
            <a:pPr marL="342900" indent="-342900">
              <a:buFont typeface="Wingdings" panose="05000000000000000000" pitchFamily="2" charset="2"/>
              <a:buChar char="§"/>
            </a:pPr>
            <a:endParaRPr lang="en-GB" sz="2000" dirty="0">
              <a:latin typeface="Gill Sans MT" panose="020B0502020104020203" pitchFamily="34" charset="0"/>
              <a:cs typeface="Arial" panose="020B0604020202020204" pitchFamily="34" charset="0"/>
            </a:endParaRPr>
          </a:p>
          <a:p>
            <a:pPr marL="342900" indent="-342900">
              <a:buFont typeface="Wingdings" panose="05000000000000000000" pitchFamily="2" charset="2"/>
              <a:buChar char="§"/>
            </a:pPr>
            <a:r>
              <a:rPr lang="en-GB" sz="2000" dirty="0">
                <a:latin typeface="Gill Sans MT" panose="020B0502020104020203" pitchFamily="34" charset="0"/>
                <a:cs typeface="Arial" panose="020B0604020202020204" pitchFamily="34" charset="0"/>
              </a:rPr>
              <a:t>Optimist and self-confidence to enhance personal achievement.</a:t>
            </a:r>
          </a:p>
          <a:p>
            <a:pPr marL="342900" indent="-342900">
              <a:buFont typeface="Wingdings" panose="05000000000000000000" pitchFamily="2" charset="2"/>
              <a:buChar char="§"/>
            </a:pPr>
            <a:endParaRPr lang="en-GB" sz="2000" dirty="0">
              <a:latin typeface="Gill Sans MT" panose="020B0502020104020203" pitchFamily="34" charset="0"/>
              <a:cs typeface="Arial" panose="020B0604020202020204" pitchFamily="34" charset="0"/>
            </a:endParaRPr>
          </a:p>
          <a:p>
            <a:pPr marL="342900" indent="-342900">
              <a:buFont typeface="Wingdings" panose="05000000000000000000" pitchFamily="2" charset="2"/>
              <a:buChar char="§"/>
            </a:pPr>
            <a:r>
              <a:rPr lang="en-GB" sz="2000" dirty="0">
                <a:latin typeface="Gill Sans MT" panose="020B0502020104020203" pitchFamily="34" charset="0"/>
                <a:cs typeface="Arial" panose="020B0604020202020204" pitchFamily="34" charset="0"/>
              </a:rPr>
              <a:t>Support for innovation.</a:t>
            </a:r>
          </a:p>
          <a:p>
            <a:pPr marL="342900" indent="-342900">
              <a:buFont typeface="Wingdings" panose="05000000000000000000" pitchFamily="2" charset="2"/>
              <a:buChar char="§"/>
            </a:pPr>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816318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7" name="Rectangle 8">
            <a:extLst>
              <a:ext uri="{FF2B5EF4-FFF2-40B4-BE49-F238E27FC236}">
                <a16:creationId xmlns:a16="http://schemas.microsoft.com/office/drawing/2014/main" id="{560F55E5-82DC-49DE-B7FA-8D2E291A8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2">
            <a:extLst>
              <a:ext uri="{FF2B5EF4-FFF2-40B4-BE49-F238E27FC236}">
                <a16:creationId xmlns:a16="http://schemas.microsoft.com/office/drawing/2014/main" id="{C88758C8-9D10-484F-99AF-42B11A4FA6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Jigsaw piece bridging the gap">
            <a:extLst>
              <a:ext uri="{FF2B5EF4-FFF2-40B4-BE49-F238E27FC236}">
                <a16:creationId xmlns:a16="http://schemas.microsoft.com/office/drawing/2014/main" id="{0AB3013E-1DE9-4615-89ED-E2E07B2C3E99}"/>
              </a:ext>
            </a:extLst>
          </p:cNvPr>
          <p:cNvPicPr>
            <a:picLocks noChangeAspect="1"/>
          </p:cNvPicPr>
          <p:nvPr/>
        </p:nvPicPr>
        <p:blipFill rotWithShape="1">
          <a:blip r:embed="rId3">
            <a:duotone>
              <a:schemeClr val="bg2">
                <a:shade val="45000"/>
                <a:satMod val="135000"/>
              </a:schemeClr>
              <a:prstClr val="white"/>
            </a:duotone>
            <a:alphaModFix amt="25000"/>
          </a:blip>
          <a:srcRect t="16542" b="8458"/>
          <a:stretch/>
        </p:blipFill>
        <p:spPr>
          <a:xfrm>
            <a:off x="20" y="10"/>
            <a:ext cx="12191980" cy="6857990"/>
          </a:xfrm>
          <a:prstGeom prst="rect">
            <a:avLst/>
          </a:prstGeom>
          <a:noFill/>
        </p:spPr>
      </p:pic>
      <p:pic>
        <p:nvPicPr>
          <p:cNvPr id="19" name="Picture 12">
            <a:extLst>
              <a:ext uri="{FF2B5EF4-FFF2-40B4-BE49-F238E27FC236}">
                <a16:creationId xmlns:a16="http://schemas.microsoft.com/office/drawing/2014/main" id="{CCED32FD-C5FE-4C22-A60D-AC9FFA8DEC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93443AA8-2FC3-4FAB-A870-0732F7E6C351}"/>
              </a:ext>
            </a:extLst>
          </p:cNvPr>
          <p:cNvSpPr>
            <a:spLocks noGrp="1"/>
          </p:cNvSpPr>
          <p:nvPr>
            <p:ph type="ctrTitle"/>
          </p:nvPr>
        </p:nvSpPr>
        <p:spPr>
          <a:xfrm>
            <a:off x="1751012" y="1300785"/>
            <a:ext cx="8689976" cy="2509213"/>
          </a:xfrm>
        </p:spPr>
        <p:txBody>
          <a:bodyPr>
            <a:normAutofit/>
          </a:bodyPr>
          <a:lstStyle/>
          <a:p>
            <a:r>
              <a:rPr lang="en-GB" dirty="0">
                <a:effectLst>
                  <a:outerShdw blurRad="38100" dist="38100" dir="2700000" algn="tl">
                    <a:srgbClr val="000000">
                      <a:alpha val="43137"/>
                    </a:srgbClr>
                  </a:outerShdw>
                </a:effectLst>
              </a:rPr>
              <a:t>Stages of team development</a:t>
            </a:r>
          </a:p>
        </p:txBody>
      </p:sp>
    </p:spTree>
    <p:extLst>
      <p:ext uri="{BB962C8B-B14F-4D97-AF65-F5344CB8AC3E}">
        <p14:creationId xmlns:p14="http://schemas.microsoft.com/office/powerpoint/2010/main" val="27196191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B0C7F78F-5326-4255-9446-629C58A2AE8D}"/>
              </a:ext>
            </a:extLst>
          </p:cNvPr>
          <p:cNvSpPr txBox="1">
            <a:spLocks/>
          </p:cNvSpPr>
          <p:nvPr/>
        </p:nvSpPr>
        <p:spPr>
          <a:xfrm>
            <a:off x="367365" y="1063869"/>
            <a:ext cx="5609222" cy="5569688"/>
          </a:xfrm>
          <a:prstGeom prst="rect">
            <a:avLst/>
          </a:prstGeom>
        </p:spPr>
        <p:txBody>
          <a:bodyPr vert="horz" lIns="91440" tIns="45720" rIns="91440" bIns="45720" rtlCol="0">
            <a:noAutofit/>
          </a:bodyPr>
          <a:lstStyle>
            <a:lvl1pPr marL="0" indent="0" algn="ctr" defTabSz="914400" rtl="0" eaLnBrk="1" latinLnBrk="0" hangingPunct="1">
              <a:lnSpc>
                <a:spcPct val="120000"/>
              </a:lnSpc>
              <a:spcBef>
                <a:spcPts val="1000"/>
              </a:spcBef>
              <a:buClr>
                <a:schemeClr val="tx1"/>
              </a:buClr>
              <a:buFont typeface="Arial" panose="020B0604020202020204" pitchFamily="34" charset="0"/>
              <a:buNone/>
              <a:defRPr sz="2200" kern="1200" cap="all" baseline="0">
                <a:solidFill>
                  <a:schemeClr val="bg1">
                    <a:lumMod val="50000"/>
                  </a:schemeClr>
                </a:solidFill>
                <a:effectLst/>
                <a:latin typeface="+mn-lt"/>
                <a:ea typeface="+mn-ea"/>
                <a:cs typeface="+mn-cs"/>
              </a:defRPr>
            </a:lvl1pPr>
            <a:lvl2pPr marL="457200" indent="0" algn="ctr" defTabSz="914400" rtl="0" eaLnBrk="1" latinLnBrk="0" hangingPunct="1">
              <a:lnSpc>
                <a:spcPct val="120000"/>
              </a:lnSpc>
              <a:spcBef>
                <a:spcPts val="500"/>
              </a:spcBef>
              <a:buClr>
                <a:schemeClr val="tx1"/>
              </a:buClr>
              <a:buFont typeface="Arial" panose="020B0604020202020204" pitchFamily="34" charset="0"/>
              <a:buNone/>
              <a:defRPr sz="2000" kern="1200" cap="all" baseline="0">
                <a:solidFill>
                  <a:schemeClr val="tx1"/>
                </a:solidFill>
                <a:effectLst/>
                <a:latin typeface="+mn-lt"/>
                <a:ea typeface="+mn-ea"/>
                <a:cs typeface="+mn-cs"/>
              </a:defRPr>
            </a:lvl2pPr>
            <a:lvl3pPr marL="914400" indent="0" algn="ctr" defTabSz="914400" rtl="0" eaLnBrk="1" latinLnBrk="0" hangingPunct="1">
              <a:lnSpc>
                <a:spcPct val="120000"/>
              </a:lnSpc>
              <a:spcBef>
                <a:spcPts val="500"/>
              </a:spcBef>
              <a:buClr>
                <a:schemeClr val="tx1"/>
              </a:buClr>
              <a:buFont typeface="Arial" panose="020B0604020202020204" pitchFamily="34" charset="0"/>
              <a:buNone/>
              <a:defRPr sz="1800" kern="1200" cap="all" baseline="0">
                <a:solidFill>
                  <a:schemeClr val="tx1"/>
                </a:solidFill>
                <a:effectLst/>
                <a:latin typeface="+mn-lt"/>
                <a:ea typeface="+mn-ea"/>
                <a:cs typeface="+mn-cs"/>
              </a:defRPr>
            </a:lvl3pPr>
            <a:lvl4pPr marL="13716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4pPr>
            <a:lvl5pPr marL="18288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5pPr>
            <a:lvl6pPr marL="22860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6pPr>
            <a:lvl7pPr marL="27432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7pPr>
            <a:lvl8pPr marL="32004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8pPr>
            <a:lvl9pPr marL="36576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9pPr>
          </a:lstStyle>
          <a:p>
            <a:pPr algn="l">
              <a:lnSpc>
                <a:spcPct val="100000"/>
              </a:lnSpc>
            </a:pPr>
            <a:endParaRPr lang="en-GB" sz="1800" dirty="0">
              <a:solidFill>
                <a:schemeClr val="tx1"/>
              </a:solidFill>
              <a:latin typeface="Gill Sans MT" panose="020B0502020104020203" pitchFamily="34" charset="0"/>
            </a:endParaRPr>
          </a:p>
          <a:p>
            <a:pPr algn="l">
              <a:lnSpc>
                <a:spcPct val="100000"/>
              </a:lnSpc>
            </a:pPr>
            <a:r>
              <a:rPr lang="en-GB" sz="1800" dirty="0">
                <a:solidFill>
                  <a:schemeClr val="tx1"/>
                </a:solidFill>
                <a:latin typeface="Gill Sans MT" panose="020B0502020104020203" pitchFamily="34" charset="0"/>
                <a:cs typeface="Arial" pitchFamily="34"/>
              </a:rPr>
              <a:t>Bruce Tuckman's 1965 Team-Development Model</a:t>
            </a:r>
          </a:p>
          <a:p>
            <a:pPr algn="l">
              <a:lnSpc>
                <a:spcPct val="100000"/>
              </a:lnSpc>
            </a:pPr>
            <a:endParaRPr lang="en-GB" sz="1800" dirty="0">
              <a:solidFill>
                <a:schemeClr val="tx1"/>
              </a:solidFill>
              <a:latin typeface="Gill Sans MT" panose="020B0502020104020203" pitchFamily="34" charset="0"/>
              <a:cs typeface="Arial" pitchFamily="34"/>
            </a:endParaRPr>
          </a:p>
          <a:p>
            <a:pPr algn="l">
              <a:lnSpc>
                <a:spcPct val="100000"/>
              </a:lnSpc>
            </a:pPr>
            <a:r>
              <a:rPr lang="en-GB" sz="1800" dirty="0">
                <a:solidFill>
                  <a:schemeClr val="tx1"/>
                </a:solidFill>
                <a:latin typeface="Gill Sans MT" panose="020B0502020104020203" pitchFamily="34" charset="0"/>
                <a:cs typeface="Arial" pitchFamily="34"/>
              </a:rPr>
              <a:t>The four stages of Tuckman’s model</a:t>
            </a:r>
          </a:p>
          <a:p>
            <a:pPr algn="l">
              <a:lnSpc>
                <a:spcPct val="100000"/>
              </a:lnSpc>
            </a:pPr>
            <a:endParaRPr lang="en-GB" sz="1800" dirty="0">
              <a:solidFill>
                <a:schemeClr val="tx1"/>
              </a:solidFill>
              <a:latin typeface="Gill Sans MT" panose="020B0502020104020203" pitchFamily="34" charset="0"/>
              <a:cs typeface="Arial" pitchFamily="34"/>
            </a:endParaRPr>
          </a:p>
          <a:p>
            <a:pPr marL="971550" lvl="1" indent="-514350" algn="l">
              <a:lnSpc>
                <a:spcPct val="100000"/>
              </a:lnSpc>
              <a:buFont typeface="Calibri Light"/>
              <a:buAutoNum type="arabicPeriod"/>
            </a:pPr>
            <a:r>
              <a:rPr lang="en-GB" sz="1800" dirty="0">
                <a:latin typeface="Gill Sans MT" panose="020B0502020104020203" pitchFamily="34" charset="0"/>
                <a:cs typeface="Arial" pitchFamily="34"/>
              </a:rPr>
              <a:t>Forming</a:t>
            </a:r>
          </a:p>
          <a:p>
            <a:pPr marL="971550" lvl="1" indent="-514350" algn="l">
              <a:lnSpc>
                <a:spcPct val="100000"/>
              </a:lnSpc>
              <a:buFont typeface="Calibri Light"/>
              <a:buAutoNum type="arabicPeriod"/>
            </a:pPr>
            <a:r>
              <a:rPr lang="en-GB" sz="1800" dirty="0">
                <a:latin typeface="Gill Sans MT" panose="020B0502020104020203" pitchFamily="34" charset="0"/>
                <a:cs typeface="Arial" pitchFamily="34"/>
              </a:rPr>
              <a:t>Storming</a:t>
            </a:r>
          </a:p>
          <a:p>
            <a:pPr marL="971550" lvl="1" indent="-514350" algn="l">
              <a:lnSpc>
                <a:spcPct val="100000"/>
              </a:lnSpc>
              <a:buFont typeface="Calibri Light"/>
              <a:buAutoNum type="arabicPeriod"/>
            </a:pPr>
            <a:r>
              <a:rPr lang="en-GB" sz="1800" dirty="0">
                <a:latin typeface="Gill Sans MT" panose="020B0502020104020203" pitchFamily="34" charset="0"/>
                <a:cs typeface="Arial" pitchFamily="34"/>
              </a:rPr>
              <a:t>Norming</a:t>
            </a:r>
          </a:p>
          <a:p>
            <a:pPr marL="971550" lvl="1" indent="-514350" algn="l">
              <a:lnSpc>
                <a:spcPct val="100000"/>
              </a:lnSpc>
              <a:buFont typeface="Calibri Light"/>
              <a:buAutoNum type="arabicPeriod"/>
            </a:pPr>
            <a:r>
              <a:rPr lang="en-GB" sz="1800" dirty="0">
                <a:latin typeface="Gill Sans MT" panose="020B0502020104020203" pitchFamily="34" charset="0"/>
                <a:cs typeface="Arial" pitchFamily="34"/>
              </a:rPr>
              <a:t>Performing</a:t>
            </a:r>
          </a:p>
          <a:p>
            <a:pPr marL="971550" lvl="1" indent="-514350" algn="l">
              <a:lnSpc>
                <a:spcPct val="100000"/>
              </a:lnSpc>
              <a:buFont typeface="Calibri Light"/>
              <a:buAutoNum type="arabicPeriod"/>
            </a:pPr>
            <a:r>
              <a:rPr lang="en-GB" sz="1800" dirty="0">
                <a:latin typeface="Gill Sans MT" panose="020B0502020104020203" pitchFamily="34" charset="0"/>
                <a:cs typeface="Arial" pitchFamily="34"/>
              </a:rPr>
              <a:t>Adjourning</a:t>
            </a:r>
            <a:endParaRPr lang="en-GB" sz="1800" dirty="0">
              <a:solidFill>
                <a:schemeClr val="tx1"/>
              </a:solidFill>
              <a:latin typeface="Gill Sans MT" panose="020B0502020104020203" pitchFamily="34" charset="0"/>
              <a:cs typeface="Arial" pitchFamily="34"/>
            </a:endParaRPr>
          </a:p>
          <a:p>
            <a:pPr algn="l">
              <a:lnSpc>
                <a:spcPct val="100000"/>
              </a:lnSpc>
            </a:pPr>
            <a:endParaRPr lang="en-GB" sz="1800" dirty="0">
              <a:solidFill>
                <a:schemeClr val="tx1"/>
              </a:solidFill>
              <a:latin typeface="Gill Sans MT" panose="020B0502020104020203" pitchFamily="34" charset="0"/>
              <a:cs typeface="Arial" pitchFamily="34"/>
            </a:endParaRPr>
          </a:p>
          <a:p>
            <a:pPr algn="l">
              <a:lnSpc>
                <a:spcPct val="100000"/>
              </a:lnSpc>
            </a:pPr>
            <a:r>
              <a:rPr lang="en-GB" sz="1800" dirty="0">
                <a:solidFill>
                  <a:schemeClr val="tx1"/>
                </a:solidFill>
                <a:latin typeface="Gill Sans MT" panose="020B0502020104020203" pitchFamily="34" charset="0"/>
                <a:cs typeface="Arial" pitchFamily="34"/>
              </a:rPr>
              <a:t>Conclusions</a:t>
            </a:r>
          </a:p>
          <a:p>
            <a:pPr algn="l">
              <a:lnSpc>
                <a:spcPct val="100000"/>
              </a:lnSpc>
            </a:pPr>
            <a:endParaRPr lang="en-GB" sz="1800" dirty="0">
              <a:solidFill>
                <a:schemeClr val="tx1"/>
              </a:solidFill>
              <a:latin typeface="Gill Sans MT" panose="020B0502020104020203" pitchFamily="34" charset="0"/>
              <a:cs typeface="Arial" pitchFamily="34"/>
            </a:endParaRPr>
          </a:p>
          <a:p>
            <a:pPr algn="l">
              <a:lnSpc>
                <a:spcPct val="100000"/>
              </a:lnSpc>
            </a:pPr>
            <a:r>
              <a:rPr lang="en-GB" sz="1800" dirty="0">
                <a:solidFill>
                  <a:schemeClr val="tx1"/>
                </a:solidFill>
                <a:latin typeface="Gill Sans MT" panose="020B0502020104020203" pitchFamily="34" charset="0"/>
                <a:cs typeface="Arial" pitchFamily="34"/>
              </a:rPr>
              <a:t>References</a:t>
            </a:r>
          </a:p>
        </p:txBody>
      </p:sp>
      <p:pic>
        <p:nvPicPr>
          <p:cNvPr id="5" name="Picture 8" descr="Colorful strings being woven togehter">
            <a:extLst>
              <a:ext uri="{FF2B5EF4-FFF2-40B4-BE49-F238E27FC236}">
                <a16:creationId xmlns:a16="http://schemas.microsoft.com/office/drawing/2014/main" id="{D5FDDA0B-A1E8-4E18-91AF-7564C9369265}"/>
              </a:ext>
            </a:extLst>
          </p:cNvPr>
          <p:cNvPicPr>
            <a:picLocks noChangeAspect="1"/>
          </p:cNvPicPr>
          <p:nvPr/>
        </p:nvPicPr>
        <p:blipFill>
          <a:blip r:embed="rId2"/>
          <a:srcRect l="27154" r="8613" b="2"/>
          <a:stretch>
            <a:fillRect/>
          </a:stretch>
        </p:blipFill>
        <p:spPr>
          <a:xfrm>
            <a:off x="5592415" y="0"/>
            <a:ext cx="6599585" cy="6858000"/>
          </a:xfrm>
          <a:prstGeom prst="rect">
            <a:avLst/>
          </a:prstGeom>
          <a:noFill/>
          <a:ln cap="flat">
            <a:noFill/>
          </a:ln>
        </p:spPr>
      </p:pic>
    </p:spTree>
    <p:extLst>
      <p:ext uri="{BB962C8B-B14F-4D97-AF65-F5344CB8AC3E}">
        <p14:creationId xmlns:p14="http://schemas.microsoft.com/office/powerpoint/2010/main" val="34933993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8A9CB4-EAFA-4E1E-963A-74F4D2EDA574}"/>
              </a:ext>
            </a:extLst>
          </p:cNvPr>
          <p:cNvSpPr txBox="1"/>
          <p:nvPr/>
        </p:nvSpPr>
        <p:spPr>
          <a:xfrm>
            <a:off x="194590" y="914400"/>
            <a:ext cx="7660257" cy="5836192"/>
          </a:xfrm>
          <a:prstGeom prst="rect">
            <a:avLst/>
          </a:prstGeom>
          <a:noFill/>
          <a:ln cap="flat">
            <a:noFill/>
          </a:ln>
        </p:spPr>
        <p:txBody>
          <a:bodyPr vert="horz" wrap="square" lIns="91440" tIns="45720" rIns="91440" bIns="45720" anchor="t" anchorCtr="0" compatLnSpc="1">
            <a:normAutofit lnSpcReduction="10000"/>
          </a:bodyPr>
          <a:lstStyle/>
          <a:p>
            <a:pPr marL="0" marR="0" lvl="0" indent="0" algn="ctr" defTabSz="9144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2400" b="1" i="0" u="none" strike="noStrike" kern="1200" cap="none" spc="0" baseline="0" dirty="0">
                <a:solidFill>
                  <a:srgbClr val="000000"/>
                </a:solidFill>
                <a:uFillTx/>
                <a:latin typeface="Calibri"/>
              </a:rPr>
              <a:t>Bruce Tuckman's 1965 Team-Development Model</a:t>
            </a:r>
          </a:p>
          <a:p>
            <a:pPr marL="0" marR="0" lvl="0" indent="-228600" algn="l" defTabSz="914400" rtl="0" fontAlgn="auto" hangingPunct="1">
              <a:lnSpc>
                <a:spcPct val="9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endParaRPr lang="en-US" sz="2000" b="0" i="0" u="none" strike="noStrike" kern="1200" cap="none" spc="0" baseline="0" dirty="0">
              <a:solidFill>
                <a:srgbClr val="000000"/>
              </a:solidFill>
              <a:uFillTx/>
              <a:latin typeface="Calibri"/>
            </a:endParaRPr>
          </a:p>
          <a:p>
            <a:pPr marL="0" marR="0" lvl="0" indent="0" algn="l" defTabSz="9144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dirty="0">
                <a:solidFill>
                  <a:srgbClr val="000000"/>
                </a:solidFill>
                <a:uFillTx/>
                <a:latin typeface="Calibri"/>
              </a:rPr>
              <a:t>Dr Bruce Tuckman (1938 – 2016) created the FORMING, NORMING, STORMING, PERFORMING Team Development model in 1965, and after 10 years added a fifth component, ADJOURNING, to depict the separation of a group after its venture is finished.</a:t>
            </a:r>
          </a:p>
          <a:p>
            <a:pPr marL="0" marR="0" lvl="0" indent="0" algn="l" defTabSz="9144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dirty="0">
                <a:solidFill>
                  <a:srgbClr val="000000"/>
                </a:solidFill>
                <a:uFillTx/>
                <a:latin typeface="Calibri"/>
              </a:rPr>
              <a:t>The 'Forming, Storming, Norming, Performing' theory is a very helpful clarification of team improvement and conduct. It portrays the stages which groups will in general go through from their beginning to the effective completion of the project, highlighting the areas which might make the group and the venture fail</a:t>
            </a:r>
          </a:p>
          <a:p>
            <a:pPr marL="0" marR="0" lvl="0" indent="-228600" algn="l" defTabSz="914400" rtl="0" fontAlgn="auto" hangingPunct="1">
              <a:lnSpc>
                <a:spcPct val="9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endParaRPr lang="en-US" sz="2000" b="0" i="0" u="none" strike="noStrike" kern="1200" cap="none" spc="0" baseline="0" dirty="0">
              <a:solidFill>
                <a:srgbClr val="000000"/>
              </a:solidFill>
              <a:uFillTx/>
              <a:latin typeface="Calibri"/>
            </a:endParaRPr>
          </a:p>
          <a:p>
            <a:pPr marL="0" marR="0" lvl="0" indent="0" algn="l" defTabSz="9144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dirty="0">
                <a:solidFill>
                  <a:srgbClr val="000000"/>
                </a:solidFill>
                <a:uFillTx/>
                <a:latin typeface="Calibri"/>
              </a:rPr>
              <a:t>Why is this models so useful?</a:t>
            </a:r>
          </a:p>
          <a:p>
            <a:pPr marL="0" marR="0" lvl="0" indent="-228600" algn="l" defTabSz="914400" rtl="0" fontAlgn="auto" hangingPunct="1">
              <a:lnSpc>
                <a:spcPct val="90000"/>
              </a:lnSpc>
              <a:spcBef>
                <a:spcPts val="0"/>
              </a:spcBef>
              <a:spcAft>
                <a:spcPts val="800"/>
              </a:spcAft>
              <a:buSzPct val="100000"/>
              <a:buFont typeface="Arial" pitchFamily="34"/>
              <a:buChar char="•"/>
              <a:tabLst/>
              <a:defRPr sz="1800" b="0" i="0" u="none" strike="noStrike" kern="0" cap="none" spc="0" baseline="0">
                <a:solidFill>
                  <a:srgbClr val="000000"/>
                </a:solidFill>
                <a:uFillTx/>
              </a:defRPr>
            </a:pPr>
            <a:endParaRPr lang="en-US" sz="2000" b="0" i="0" u="none" strike="noStrike" kern="1200" cap="none" spc="0" baseline="0" dirty="0">
              <a:solidFill>
                <a:srgbClr val="000000"/>
              </a:solidFill>
              <a:uFillTx/>
              <a:latin typeface="Calibri"/>
            </a:endParaRPr>
          </a:p>
          <a:p>
            <a:pPr marL="0" marR="0" lvl="0" indent="0" algn="l" defTabSz="914400" rtl="0" fontAlgn="auto" hangingPunct="1">
              <a:lnSpc>
                <a:spcPct val="90000"/>
              </a:lnSpc>
              <a:spcBef>
                <a:spcPts val="0"/>
              </a:spcBef>
              <a:spcAft>
                <a:spcPts val="800"/>
              </a:spcAft>
              <a:buNone/>
              <a:tabLst/>
              <a:defRPr sz="1800" b="0" i="0" u="none" strike="noStrike" kern="0" cap="none" spc="0" baseline="0">
                <a:solidFill>
                  <a:srgbClr val="000000"/>
                </a:solidFill>
                <a:uFillTx/>
              </a:defRPr>
            </a:pPr>
            <a:r>
              <a:rPr lang="en-US" sz="2000" b="0" i="0" u="none" strike="noStrike" kern="1200" cap="none" spc="0" baseline="0" dirty="0">
                <a:solidFill>
                  <a:srgbClr val="000000"/>
                </a:solidFill>
                <a:uFillTx/>
                <a:latin typeface="Calibri"/>
              </a:rPr>
              <a:t>Bruce Tuckman's model describes how the colleagues first come together, inviting, polite and not somewhat careful, how they dive into struggle while building up their positions, how the boundaries are </a:t>
            </a:r>
            <a:r>
              <a:rPr lang="en-US" sz="2000" b="0" i="0" u="none" strike="noStrike" kern="1200" cap="none" spc="0" baseline="0" dirty="0" err="1">
                <a:solidFill>
                  <a:srgbClr val="000000"/>
                </a:solidFill>
                <a:uFillTx/>
                <a:latin typeface="Calibri"/>
              </a:rPr>
              <a:t>are</a:t>
            </a:r>
            <a:r>
              <a:rPr lang="en-US" sz="2000" b="0" i="0" u="none" strike="noStrike" kern="1200" cap="none" spc="0" baseline="0" dirty="0">
                <a:solidFill>
                  <a:srgbClr val="000000"/>
                </a:solidFill>
                <a:uFillTx/>
                <a:latin typeface="Calibri"/>
              </a:rPr>
              <a:t> eventually and sometime tortuously established and, if all works out positively, how the group arrives at a position of solidness where it can perform to the best of its joined capacities.</a:t>
            </a:r>
          </a:p>
        </p:txBody>
      </p:sp>
      <p:pic>
        <p:nvPicPr>
          <p:cNvPr id="5" name="Picture 17" descr="Top shot of a representation of networks with stick figures.">
            <a:extLst>
              <a:ext uri="{FF2B5EF4-FFF2-40B4-BE49-F238E27FC236}">
                <a16:creationId xmlns:a16="http://schemas.microsoft.com/office/drawing/2014/main" id="{82DE605B-D6B4-4B3B-AABB-34E3808A0B25}"/>
              </a:ext>
            </a:extLst>
          </p:cNvPr>
          <p:cNvPicPr>
            <a:picLocks noChangeAspect="1"/>
          </p:cNvPicPr>
          <p:nvPr/>
        </p:nvPicPr>
        <p:blipFill>
          <a:blip r:embed="rId2"/>
          <a:srcRect l="21090" r="21091"/>
          <a:stretch>
            <a:fillRect/>
          </a:stretch>
        </p:blipFill>
        <p:spPr>
          <a:xfrm>
            <a:off x="8014188" y="0"/>
            <a:ext cx="4177812" cy="6857990"/>
          </a:xfrm>
          <a:prstGeom prst="rect">
            <a:avLst/>
          </a:prstGeom>
          <a:noFill/>
          <a:ln cap="flat">
            <a:noFill/>
          </a:ln>
        </p:spPr>
      </p:pic>
    </p:spTree>
    <p:extLst>
      <p:ext uri="{BB962C8B-B14F-4D97-AF65-F5344CB8AC3E}">
        <p14:creationId xmlns:p14="http://schemas.microsoft.com/office/powerpoint/2010/main" val="1913630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
            <a:extLst>
              <a:ext uri="{FF2B5EF4-FFF2-40B4-BE49-F238E27FC236}">
                <a16:creationId xmlns:a16="http://schemas.microsoft.com/office/drawing/2014/main" id="{69679E82-2857-4E23-9ED8-B015045E4CE2}"/>
              </a:ext>
            </a:extLst>
          </p:cNvPr>
          <p:cNvSpPr txBox="1"/>
          <p:nvPr/>
        </p:nvSpPr>
        <p:spPr>
          <a:xfrm>
            <a:off x="0" y="1328980"/>
            <a:ext cx="4023360" cy="3204130"/>
          </a:xfrm>
          <a:prstGeom prst="rect">
            <a:avLst/>
          </a:prstGeom>
          <a:noFill/>
          <a:ln cap="flat">
            <a:noFill/>
          </a:ln>
        </p:spPr>
        <p:txBody>
          <a:bodyPr vert="horz" wrap="square" lIns="91440" tIns="45720" rIns="91440" bIns="45720" anchor="b" anchorCtr="0" compatLnSpc="1">
            <a:normAutofit/>
          </a:bodyPr>
          <a:lstStyle/>
          <a:p>
            <a:pPr marL="0" marR="0" lvl="0" indent="0" algn="l"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4800" b="0" i="0" u="none" strike="noStrike" kern="1200" cap="none" spc="0" baseline="0" dirty="0">
                <a:solidFill>
                  <a:srgbClr val="000000"/>
                </a:solidFill>
                <a:uFillTx/>
                <a:latin typeface="Calibri Light"/>
              </a:rPr>
              <a:t>THE FIVE STAGES OF TUCKMAN’S MODEL</a:t>
            </a:r>
          </a:p>
        </p:txBody>
      </p:sp>
      <p:pic>
        <p:nvPicPr>
          <p:cNvPr id="5" name="Picture 3" descr="A picture containing diagram&#10;&#10;Description automatically generated">
            <a:extLst>
              <a:ext uri="{FF2B5EF4-FFF2-40B4-BE49-F238E27FC236}">
                <a16:creationId xmlns:a16="http://schemas.microsoft.com/office/drawing/2014/main" id="{FC2DEE60-8124-4310-97E5-6207D1F320DC}"/>
              </a:ext>
            </a:extLst>
          </p:cNvPr>
          <p:cNvPicPr>
            <a:picLocks noChangeAspect="1"/>
          </p:cNvPicPr>
          <p:nvPr/>
        </p:nvPicPr>
        <p:blipFill>
          <a:blip r:embed="rId2"/>
          <a:stretch>
            <a:fillRect/>
          </a:stretch>
        </p:blipFill>
        <p:spPr>
          <a:xfrm>
            <a:off x="5783163" y="1586461"/>
            <a:ext cx="6408837" cy="3685077"/>
          </a:xfrm>
          <a:prstGeom prst="rect">
            <a:avLst/>
          </a:prstGeom>
          <a:noFill/>
          <a:ln cap="flat">
            <a:noFill/>
          </a:ln>
        </p:spPr>
      </p:pic>
    </p:spTree>
    <p:extLst>
      <p:ext uri="{BB962C8B-B14F-4D97-AF65-F5344CB8AC3E}">
        <p14:creationId xmlns:p14="http://schemas.microsoft.com/office/powerpoint/2010/main" val="39104345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
            <a:extLst>
              <a:ext uri="{FF2B5EF4-FFF2-40B4-BE49-F238E27FC236}">
                <a16:creationId xmlns:a16="http://schemas.microsoft.com/office/drawing/2014/main" id="{0A59DE76-FD24-4399-B447-BAEBA39E672B}"/>
              </a:ext>
            </a:extLst>
          </p:cNvPr>
          <p:cNvSpPr txBox="1"/>
          <p:nvPr/>
        </p:nvSpPr>
        <p:spPr>
          <a:xfrm>
            <a:off x="392840" y="2843308"/>
            <a:ext cx="3644487" cy="2414491"/>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5400" b="0" i="0" u="none" strike="noStrike" kern="1200" cap="none" spc="0" baseline="0" dirty="0">
                <a:uFillTx/>
                <a:latin typeface="Gill Sans MT" panose="020B0502020104020203" pitchFamily="34" charset="0"/>
              </a:rPr>
              <a:t>FORMING</a:t>
            </a:r>
          </a:p>
        </p:txBody>
      </p:sp>
      <p:sp>
        <p:nvSpPr>
          <p:cNvPr id="5" name="TextBox 2">
            <a:extLst>
              <a:ext uri="{FF2B5EF4-FFF2-40B4-BE49-F238E27FC236}">
                <a16:creationId xmlns:a16="http://schemas.microsoft.com/office/drawing/2014/main" id="{9D23A081-777C-43A2-AEFE-62A774F11F37}"/>
              </a:ext>
            </a:extLst>
          </p:cNvPr>
          <p:cNvSpPr txBox="1"/>
          <p:nvPr/>
        </p:nvSpPr>
        <p:spPr>
          <a:xfrm>
            <a:off x="6096003" y="673766"/>
            <a:ext cx="5254755" cy="5503188"/>
          </a:xfrm>
          <a:prstGeom prst="rect">
            <a:avLst/>
          </a:prstGeom>
          <a:noFill/>
          <a:ln cap="flat">
            <a:noFill/>
          </a:ln>
        </p:spPr>
        <p:txBody>
          <a:bodyPr vert="horz" wrap="square" lIns="91440" tIns="45720" rIns="91440" bIns="45720" anchor="t" anchorCtr="0" compatLnSpc="1">
            <a:normAutofit/>
          </a:bodyPr>
          <a:lstStyle/>
          <a:p>
            <a:pPr marL="0" marR="0" lvl="0" indent="-228600" algn="l" defTabSz="914400" rtl="0" fontAlgn="auto" hangingPunct="1">
              <a:lnSpc>
                <a:spcPct val="70000"/>
              </a:lnSpc>
              <a:spcBef>
                <a:spcPts val="0"/>
              </a:spcBef>
              <a:spcAft>
                <a:spcPts val="600"/>
              </a:spcAft>
              <a:buSzPct val="100000"/>
              <a:buFont typeface="Arial" pitchFamily="34"/>
              <a:buChar char="•"/>
              <a:tabLst/>
              <a:defRPr sz="1800" b="0" i="0" u="none" strike="noStrike" kern="0" cap="none" spc="0" baseline="0">
                <a:solidFill>
                  <a:srgbClr val="000000"/>
                </a:solidFill>
                <a:uFillTx/>
              </a:defRPr>
            </a:pPr>
            <a:endParaRPr lang="en-US" sz="1900" b="0" i="0" u="none" strike="noStrike" kern="1200" cap="none" spc="0" baseline="0" dirty="0">
              <a:solidFill>
                <a:srgbClr val="000000"/>
              </a:solidFill>
              <a:uFillTx/>
              <a:latin typeface="Calibri"/>
            </a:endParaRPr>
          </a:p>
          <a:p>
            <a:pPr marL="0" marR="0" lvl="0" indent="0" algn="l" defTabSz="914400" rtl="0" fontAlgn="auto" hangingPunct="1">
              <a:lnSpc>
                <a:spcPct val="70000"/>
              </a:lnSpc>
              <a:spcBef>
                <a:spcPts val="0"/>
              </a:spcBef>
              <a:spcAft>
                <a:spcPts val="600"/>
              </a:spcAft>
              <a:buNone/>
              <a:tabLst/>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Calibri"/>
              </a:rPr>
              <a:t>Every individual from the team focuses around the pioneer, accepting just the leader's direction and authority and keeping a well mannered yet distant relationship with the others. During this stage the leader must be seen to be open with information and prepared to respond to the many inquiries that will come her or his way; limits, strengths and weaknesses will be tried out, including those of the leader. There is probably going to be some stuff with respect to the manner in which individuals have been treated before, which may bring about some sticking to the old ways, if their experience was positive, or suspicion and apathy in the event that it left scars.</a:t>
            </a:r>
          </a:p>
        </p:txBody>
      </p:sp>
    </p:spTree>
    <p:extLst>
      <p:ext uri="{BB962C8B-B14F-4D97-AF65-F5344CB8AC3E}">
        <p14:creationId xmlns:p14="http://schemas.microsoft.com/office/powerpoint/2010/main" val="29954061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
            <a:extLst>
              <a:ext uri="{FF2B5EF4-FFF2-40B4-BE49-F238E27FC236}">
                <a16:creationId xmlns:a16="http://schemas.microsoft.com/office/drawing/2014/main" id="{3A5851F7-AD28-4CDD-8797-464F42E67A75}"/>
              </a:ext>
            </a:extLst>
          </p:cNvPr>
          <p:cNvSpPr txBox="1">
            <a:spLocks noGrp="1"/>
          </p:cNvSpPr>
          <p:nvPr>
            <p:ph type="ctrTitle"/>
          </p:nvPr>
        </p:nvSpPr>
        <p:spPr>
          <a:xfrm>
            <a:off x="388206" y="2416786"/>
            <a:ext cx="8689975" cy="2509837"/>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5400" b="0" i="0" u="none" strike="noStrike" kern="1200" cap="none" spc="0" baseline="0" dirty="0">
                <a:solidFill>
                  <a:srgbClr val="FFFFFF"/>
                </a:solidFill>
                <a:uFillTx/>
                <a:latin typeface="Calibri Light"/>
              </a:rPr>
              <a:t>                                         </a:t>
            </a:r>
            <a:r>
              <a:rPr lang="en-US" sz="5400" b="0" i="0" u="none" strike="noStrike" kern="1200" cap="none" spc="0" baseline="0" dirty="0">
                <a:uFillTx/>
                <a:latin typeface="Gill Sans MT" panose="020B0502020104020203" pitchFamily="34" charset="0"/>
              </a:rPr>
              <a:t>STORMING</a:t>
            </a:r>
          </a:p>
        </p:txBody>
      </p:sp>
      <p:sp>
        <p:nvSpPr>
          <p:cNvPr id="5" name="TextBox 2">
            <a:extLst>
              <a:ext uri="{FF2B5EF4-FFF2-40B4-BE49-F238E27FC236}">
                <a16:creationId xmlns:a16="http://schemas.microsoft.com/office/drawing/2014/main" id="{80543E70-70CF-4F3D-8737-95188C7169FB}"/>
              </a:ext>
            </a:extLst>
          </p:cNvPr>
          <p:cNvSpPr txBox="1"/>
          <p:nvPr/>
        </p:nvSpPr>
        <p:spPr>
          <a:xfrm>
            <a:off x="6096003" y="673766"/>
            <a:ext cx="5254755" cy="5503188"/>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2400" b="0" i="0" u="none" strike="noStrike" kern="1200" cap="none" spc="0" baseline="0" dirty="0">
                <a:solidFill>
                  <a:srgbClr val="000000"/>
                </a:solidFill>
                <a:uFillTx/>
                <a:latin typeface="Calibri"/>
              </a:rPr>
              <a:t>This is a difficult time for all. Colleagues are more worried about the impression they are making than the project in hand; needing to be respected, fighting with sensations of insufficiency, wondering who will support or undermine them, and most of all demonstrating to the leader their worth to the team. This is when brief e-mails written in the heat of the moment should be left to cool overnight in the drafts box before being reviewed and moderated in the morning. There is a risk of faction forming and a few individuals becoming confined, especially in </a:t>
            </a:r>
            <a:r>
              <a:rPr lang="en-GB" sz="2400" b="0" i="0" u="none" strike="noStrike" kern="1200" cap="none" spc="0" baseline="0" dirty="0">
                <a:solidFill>
                  <a:srgbClr val="000000"/>
                </a:solidFill>
                <a:uFillTx/>
                <a:latin typeface="Calibri"/>
              </a:rPr>
              <a:t>today’s era of virtual teams in far flung places. </a:t>
            </a:r>
            <a:endParaRPr lang="en-US" sz="2400" b="0" i="0" u="none" strike="noStrike" kern="1200" cap="none" spc="0" baseline="0" dirty="0">
              <a:solidFill>
                <a:srgbClr val="000000"/>
              </a:solidFill>
              <a:uFillTx/>
              <a:latin typeface="Calibri"/>
            </a:endParaRPr>
          </a:p>
        </p:txBody>
      </p:sp>
    </p:spTree>
    <p:extLst>
      <p:ext uri="{BB962C8B-B14F-4D97-AF65-F5344CB8AC3E}">
        <p14:creationId xmlns:p14="http://schemas.microsoft.com/office/powerpoint/2010/main" val="29279323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
            <a:extLst>
              <a:ext uri="{FF2B5EF4-FFF2-40B4-BE49-F238E27FC236}">
                <a16:creationId xmlns:a16="http://schemas.microsoft.com/office/drawing/2014/main" id="{4D5599FF-6576-4411-88EE-B3073DA171CB}"/>
              </a:ext>
            </a:extLst>
          </p:cNvPr>
          <p:cNvSpPr txBox="1"/>
          <p:nvPr/>
        </p:nvSpPr>
        <p:spPr>
          <a:xfrm>
            <a:off x="212598" y="2353097"/>
            <a:ext cx="3644487" cy="2414491"/>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5400" b="0" i="0" u="none" strike="noStrike" kern="1200" cap="none" spc="0" baseline="0" dirty="0">
                <a:solidFill>
                  <a:srgbClr val="FFFFFF"/>
                </a:solidFill>
                <a:uFillTx/>
                <a:latin typeface="Calibri Light"/>
              </a:rPr>
              <a:t>                                         </a:t>
            </a:r>
            <a:r>
              <a:rPr lang="en-GB" sz="5400" b="0" i="0" u="none" strike="noStrike" kern="1200" cap="none" spc="0" baseline="0" dirty="0">
                <a:uFillTx/>
                <a:latin typeface="Gill Sans MT" panose="020B0502020104020203" pitchFamily="34" charset="0"/>
              </a:rPr>
              <a:t>NORMING</a:t>
            </a:r>
            <a:endParaRPr lang="en-US" sz="5400" b="0" i="0" u="none" strike="noStrike" kern="1200" cap="none" spc="0" baseline="0" dirty="0">
              <a:uFillTx/>
              <a:latin typeface="Gill Sans MT" panose="020B0502020104020203" pitchFamily="34" charset="0"/>
            </a:endParaRPr>
          </a:p>
        </p:txBody>
      </p:sp>
      <p:sp>
        <p:nvSpPr>
          <p:cNvPr id="5" name="TextBox 2">
            <a:extLst>
              <a:ext uri="{FF2B5EF4-FFF2-40B4-BE49-F238E27FC236}">
                <a16:creationId xmlns:a16="http://schemas.microsoft.com/office/drawing/2014/main" id="{38AA12F6-8AA8-49BF-AEB4-0F44920050E6}"/>
              </a:ext>
            </a:extLst>
          </p:cNvPr>
          <p:cNvSpPr txBox="1"/>
          <p:nvPr/>
        </p:nvSpPr>
        <p:spPr>
          <a:xfrm>
            <a:off x="5796948" y="431322"/>
            <a:ext cx="5952222" cy="5986732"/>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On the off chance that the group can arrive at Tuckman's Norming stage they are likely home and dry. Sadly, I have here and there been brought in to work with chiefs who have been raging for up to 15 years, in organizations which are fruitful however being gradually subverted by the strain. In the event that the Norming stage can be reached, it is an interesting time for all, when important choices can be made and carried out, new ideas turned into reality, risks taken and failure seen as basically another progression along the pathway to success. Roles and connections are currently settled, letting loose individuals to focus on practicing the abilities that got them into the team in the first place.</a:t>
            </a:r>
          </a:p>
        </p:txBody>
      </p:sp>
    </p:spTree>
    <p:extLst>
      <p:ext uri="{BB962C8B-B14F-4D97-AF65-F5344CB8AC3E}">
        <p14:creationId xmlns:p14="http://schemas.microsoft.com/office/powerpoint/2010/main" val="36626000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
            <a:extLst>
              <a:ext uri="{FF2B5EF4-FFF2-40B4-BE49-F238E27FC236}">
                <a16:creationId xmlns:a16="http://schemas.microsoft.com/office/drawing/2014/main" id="{E8EDF397-54F7-4E01-B263-5F296E790D2A}"/>
              </a:ext>
            </a:extLst>
          </p:cNvPr>
          <p:cNvSpPr txBox="1"/>
          <p:nvPr/>
        </p:nvSpPr>
        <p:spPr>
          <a:xfrm>
            <a:off x="183729" y="1984074"/>
            <a:ext cx="4616871" cy="2587925"/>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5400" b="0" i="0" u="none" strike="noStrike" kern="1200" cap="none" spc="0" baseline="0" dirty="0">
                <a:solidFill>
                  <a:srgbClr val="FFFFFF"/>
                </a:solidFill>
                <a:uFillTx/>
                <a:latin typeface="Calibri Light"/>
              </a:rPr>
              <a:t>                                         </a:t>
            </a:r>
            <a:r>
              <a:rPr lang="en-GB" sz="5400" b="0" i="0" u="none" strike="noStrike" kern="1200" cap="none" spc="0" baseline="0" dirty="0">
                <a:uFillTx/>
                <a:latin typeface="Gill Sans MT" panose="020B0502020104020203" pitchFamily="34" charset="0"/>
              </a:rPr>
              <a:t>PERFORMING</a:t>
            </a:r>
            <a:endParaRPr lang="en-US" sz="5400" b="0" i="0" u="none" strike="noStrike" kern="1200" cap="none" spc="0" baseline="0" dirty="0">
              <a:uFillTx/>
              <a:latin typeface="Gill Sans MT" panose="020B0502020104020203" pitchFamily="34" charset="0"/>
            </a:endParaRPr>
          </a:p>
        </p:txBody>
      </p:sp>
      <p:sp>
        <p:nvSpPr>
          <p:cNvPr id="5" name="TextBox 2">
            <a:extLst>
              <a:ext uri="{FF2B5EF4-FFF2-40B4-BE49-F238E27FC236}">
                <a16:creationId xmlns:a16="http://schemas.microsoft.com/office/drawing/2014/main" id="{40E6AB2D-C95D-45C1-B413-DC923D66DB53}"/>
              </a:ext>
            </a:extLst>
          </p:cNvPr>
          <p:cNvSpPr txBox="1"/>
          <p:nvPr/>
        </p:nvSpPr>
        <p:spPr>
          <a:xfrm>
            <a:off x="5796948" y="1915064"/>
            <a:ext cx="5952222" cy="4502990"/>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The group is now an incredible running engine. A lot of healthy conflicts, of the sort that doesn't harm the fabric of the connections, is sprinkled with fun and humour. Victories nearly appear to create themselves; the leader and team members have learned how to give their absolute best.</a:t>
            </a:r>
          </a:p>
        </p:txBody>
      </p:sp>
    </p:spTree>
    <p:extLst>
      <p:ext uri="{BB962C8B-B14F-4D97-AF65-F5344CB8AC3E}">
        <p14:creationId xmlns:p14="http://schemas.microsoft.com/office/powerpoint/2010/main" val="339909555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1">
            <a:extLst>
              <a:ext uri="{FF2B5EF4-FFF2-40B4-BE49-F238E27FC236}">
                <a16:creationId xmlns:a16="http://schemas.microsoft.com/office/drawing/2014/main" id="{B3E19A06-C7FC-4863-BB7D-DD4168B8F332}"/>
              </a:ext>
            </a:extLst>
          </p:cNvPr>
          <p:cNvSpPr txBox="1">
            <a:spLocks noGrp="1"/>
          </p:cNvSpPr>
          <p:nvPr>
            <p:ph type="ctrTitle"/>
          </p:nvPr>
        </p:nvSpPr>
        <p:spPr>
          <a:xfrm>
            <a:off x="133229" y="2355239"/>
            <a:ext cx="4619014" cy="2509837"/>
          </a:xfrm>
          <a:prstGeom prst="rect">
            <a:avLst/>
          </a:prstGeom>
          <a:noFill/>
          <a:ln cap="flat">
            <a:noFill/>
          </a:ln>
        </p:spPr>
        <p:txBody>
          <a:bodyPr vert="horz" wrap="square" lIns="91440" tIns="45720" rIns="91440" bIns="45720" anchor="t" anchorCtr="0" compatLnSpc="1">
            <a:normAutofit/>
          </a:bodyPr>
          <a:lstStyle/>
          <a:p>
            <a:pPr marL="0" marR="0" lvl="0" indent="0" algn="l" defTabSz="914400" rtl="0" fontAlgn="auto" hangingPunct="1">
              <a:lnSpc>
                <a:spcPct val="90000"/>
              </a:lnSpc>
              <a:spcBef>
                <a:spcPts val="0"/>
              </a:spcBef>
              <a:spcAft>
                <a:spcPts val="600"/>
              </a:spcAft>
              <a:buNone/>
              <a:tabLst/>
              <a:defRPr sz="1800" b="0" i="0" u="none" strike="noStrike" kern="0" cap="none" spc="0" baseline="0">
                <a:solidFill>
                  <a:srgbClr val="000000"/>
                </a:solidFill>
                <a:uFillTx/>
              </a:defRPr>
            </a:pPr>
            <a:r>
              <a:rPr lang="en-US" sz="5400" b="0" i="0" u="none" strike="noStrike" kern="1200" cap="none" spc="0" baseline="0" dirty="0">
                <a:solidFill>
                  <a:srgbClr val="FFFFFF"/>
                </a:solidFill>
                <a:uFillTx/>
                <a:latin typeface="Calibri Light"/>
              </a:rPr>
              <a:t>                                           </a:t>
            </a:r>
            <a:r>
              <a:rPr lang="en-GB" sz="5400" b="0" i="0" u="none" strike="noStrike" kern="1200" cap="none" spc="0" baseline="0" dirty="0">
                <a:uFillTx/>
                <a:latin typeface="Gill Sans MT" panose="020B0502020104020203" pitchFamily="34" charset="0"/>
              </a:rPr>
              <a:t>ADJOURNING</a:t>
            </a:r>
            <a:endParaRPr lang="en-US" sz="5400" b="0" i="0" u="none" strike="noStrike" kern="1200" cap="none" spc="0" baseline="0" dirty="0">
              <a:uFillTx/>
              <a:latin typeface="Gill Sans MT" panose="020B0502020104020203" pitchFamily="34" charset="0"/>
            </a:endParaRPr>
          </a:p>
        </p:txBody>
      </p:sp>
      <p:sp>
        <p:nvSpPr>
          <p:cNvPr id="5" name="TextBox 2">
            <a:extLst>
              <a:ext uri="{FF2B5EF4-FFF2-40B4-BE49-F238E27FC236}">
                <a16:creationId xmlns:a16="http://schemas.microsoft.com/office/drawing/2014/main" id="{AF369F66-8C6C-475C-8A76-5DCF84F279E0}"/>
              </a:ext>
            </a:extLst>
          </p:cNvPr>
          <p:cNvSpPr txBox="1"/>
          <p:nvPr/>
        </p:nvSpPr>
        <p:spPr>
          <a:xfrm>
            <a:off x="5796948" y="0"/>
            <a:ext cx="6119000" cy="6383545"/>
          </a:xfrm>
          <a:prstGeom prst="rect">
            <a:avLst/>
          </a:prstGeom>
          <a:noFill/>
          <a:ln cap="flat">
            <a:noFill/>
          </a:ln>
        </p:spPr>
        <p:txBody>
          <a:bodyPr vert="horz" wrap="square" lIns="91440" tIns="45720" rIns="91440" bIns="4572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dirty="0">
                <a:solidFill>
                  <a:srgbClr val="000000"/>
                </a:solidFill>
                <a:uFillTx/>
                <a:latin typeface="Calibri"/>
              </a:rPr>
              <a:t>The 'adjourning' stage is tied in with carrying a feeling of conclusion to a group whose project is completed. In the event that the group effectively arranged the initial four phases, there might be some holding among individuals and a feeling of disbanding those connections. Individuals will likewise be thinking back to the start, seeing how far they have come and estimating what their commitment has been to the whole. The way in which this is handled can have a profound effect on the next team each member joins; if an association is continually shaping and transforming groups as individuals move around the worldwide leader circuit or foster new drives, a collective social memory will appear, impacting existing team players and assimilated as if by osmosis by newcomers to the organisation.</a:t>
            </a:r>
          </a:p>
        </p:txBody>
      </p:sp>
    </p:spTree>
    <p:extLst>
      <p:ext uri="{BB962C8B-B14F-4D97-AF65-F5344CB8AC3E}">
        <p14:creationId xmlns:p14="http://schemas.microsoft.com/office/powerpoint/2010/main" val="8026386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17B8CA8-958D-40D5-A620-2A70EBEADE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A210B7D1-BCB5-430D-B55E-9C83A43759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13" name="Picture 12">
            <a:extLst>
              <a:ext uri="{FF2B5EF4-FFF2-40B4-BE49-F238E27FC236}">
                <a16:creationId xmlns:a16="http://schemas.microsoft.com/office/drawing/2014/main" id="{E46FB406-684D-4F7E-A453-2498C7432E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607" y="0"/>
            <a:ext cx="12192000" cy="6858000"/>
          </a:xfrm>
          <a:prstGeom prst="rect">
            <a:avLst/>
          </a:prstGeom>
        </p:spPr>
      </p:pic>
      <p:sp>
        <p:nvSpPr>
          <p:cNvPr id="2" name="Title 1">
            <a:extLst>
              <a:ext uri="{FF2B5EF4-FFF2-40B4-BE49-F238E27FC236}">
                <a16:creationId xmlns:a16="http://schemas.microsoft.com/office/drawing/2014/main" id="{18217010-2589-411F-965D-647E27EE9A52}"/>
              </a:ext>
            </a:extLst>
          </p:cNvPr>
          <p:cNvSpPr>
            <a:spLocks noGrp="1"/>
          </p:cNvSpPr>
          <p:nvPr>
            <p:ph type="ctrTitle"/>
          </p:nvPr>
        </p:nvSpPr>
        <p:spPr>
          <a:xfrm>
            <a:off x="540726" y="1723292"/>
            <a:ext cx="10900135" cy="2278880"/>
          </a:xfrm>
        </p:spPr>
        <p:txBody>
          <a:bodyPr>
            <a:normAutofit/>
          </a:bodyPr>
          <a:lstStyle/>
          <a:p>
            <a:r>
              <a:rPr lang="en-GB" sz="3600" b="1" dirty="0">
                <a:effectLst>
                  <a:outerShdw blurRad="38100" dist="38100" dir="2700000" algn="tl">
                    <a:srgbClr val="000000">
                      <a:alpha val="43137"/>
                    </a:srgbClr>
                  </a:outerShdw>
                </a:effectLst>
                <a:latin typeface="Gill Sans MT" panose="020B0502020104020203" pitchFamily="34" charset="0"/>
              </a:rPr>
              <a:t>Team Roles And Leadership</a:t>
            </a:r>
          </a:p>
        </p:txBody>
      </p:sp>
    </p:spTree>
    <p:extLst>
      <p:ext uri="{BB962C8B-B14F-4D97-AF65-F5344CB8AC3E}">
        <p14:creationId xmlns:p14="http://schemas.microsoft.com/office/powerpoint/2010/main" val="2777286301"/>
      </p:ext>
    </p:extLst>
  </p:cSld>
  <p:clrMapOvr>
    <a:masterClrMapping/>
  </p:clrMapOvr>
  <mc:AlternateContent xmlns:mc="http://schemas.openxmlformats.org/markup-compatibility/2006" xmlns:p14="http://schemas.microsoft.com/office/powerpoint/2010/main">
    <mc:Choice Requires="p14">
      <p:transition spd="slow" p14:dur="1600">
        <p14:prism isContent="1" isInverted="1"/>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5D026-10C7-4F37-AB48-9DCE32B678A9}"/>
              </a:ext>
            </a:extLst>
          </p:cNvPr>
          <p:cNvSpPr>
            <a:spLocks noGrp="1"/>
          </p:cNvSpPr>
          <p:nvPr>
            <p:ph type="title"/>
          </p:nvPr>
        </p:nvSpPr>
        <p:spPr/>
        <p:txBody>
          <a:bodyPr>
            <a:normAutofit/>
          </a:bodyPr>
          <a:lstStyle/>
          <a:p>
            <a:r>
              <a:rPr lang="en-GB" sz="4000" b="1" dirty="0"/>
              <a:t>TEAM ROLES</a:t>
            </a:r>
          </a:p>
        </p:txBody>
      </p:sp>
      <p:sp>
        <p:nvSpPr>
          <p:cNvPr id="3" name="Content Placeholder 2">
            <a:extLst>
              <a:ext uri="{FF2B5EF4-FFF2-40B4-BE49-F238E27FC236}">
                <a16:creationId xmlns:a16="http://schemas.microsoft.com/office/drawing/2014/main" id="{3290D996-9DF3-4C85-B8C5-4E68FDCB67F4}"/>
              </a:ext>
            </a:extLst>
          </p:cNvPr>
          <p:cNvSpPr>
            <a:spLocks noGrp="1"/>
          </p:cNvSpPr>
          <p:nvPr>
            <p:ph sz="quarter" idx="13"/>
          </p:nvPr>
        </p:nvSpPr>
        <p:spPr>
          <a:xfrm>
            <a:off x="913774" y="2367092"/>
            <a:ext cx="5821134" cy="3424107"/>
          </a:xfrm>
        </p:spPr>
        <p:txBody>
          <a:bodyPr>
            <a:normAutofit lnSpcReduction="10000"/>
          </a:bodyPr>
          <a:lstStyle/>
          <a:p>
            <a:r>
              <a:rPr lang="en-GB" cap="none" dirty="0"/>
              <a:t>Dr Meredith Belbin, a management psychologist working with Henley Management College came up with a manner of predicting teams success.</a:t>
            </a:r>
          </a:p>
          <a:p>
            <a:r>
              <a:rPr lang="en-GB" cap="none" dirty="0"/>
              <a:t>After the end of his study, he concluded that there are various patterns or clusters of behaviour which can be adopted in predicting the success of a project.</a:t>
            </a:r>
          </a:p>
          <a:p>
            <a:r>
              <a:rPr lang="en-GB" cap="none" dirty="0"/>
              <a:t>He came up with nine cluster, also called the Belbin’s Theory.</a:t>
            </a:r>
          </a:p>
        </p:txBody>
      </p:sp>
      <p:pic>
        <p:nvPicPr>
          <p:cNvPr id="4" name="Picture 3">
            <a:extLst>
              <a:ext uri="{FF2B5EF4-FFF2-40B4-BE49-F238E27FC236}">
                <a16:creationId xmlns:a16="http://schemas.microsoft.com/office/drawing/2014/main" id="{5B348373-6664-438B-B19A-87E8BD544EB2}"/>
              </a:ext>
            </a:extLst>
          </p:cNvPr>
          <p:cNvPicPr>
            <a:picLocks noChangeAspect="1"/>
          </p:cNvPicPr>
          <p:nvPr/>
        </p:nvPicPr>
        <p:blipFill>
          <a:blip r:embed="rId2"/>
          <a:stretch>
            <a:fillRect/>
          </a:stretch>
        </p:blipFill>
        <p:spPr>
          <a:xfrm>
            <a:off x="6945922" y="2214694"/>
            <a:ext cx="4659924" cy="3029965"/>
          </a:xfrm>
          <a:prstGeom prst="rect">
            <a:avLst/>
          </a:prstGeom>
        </p:spPr>
      </p:pic>
    </p:spTree>
    <p:extLst>
      <p:ext uri="{BB962C8B-B14F-4D97-AF65-F5344CB8AC3E}">
        <p14:creationId xmlns:p14="http://schemas.microsoft.com/office/powerpoint/2010/main" val="16056436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AAA0CB1-19D2-40A3-BFAC-2C2964699577}"/>
              </a:ext>
            </a:extLst>
          </p:cNvPr>
          <p:cNvSpPr>
            <a:spLocks noGrp="1"/>
          </p:cNvSpPr>
          <p:nvPr>
            <p:ph sz="quarter" idx="13"/>
          </p:nvPr>
        </p:nvSpPr>
        <p:spPr>
          <a:xfrm>
            <a:off x="3923515" y="923193"/>
            <a:ext cx="4344969" cy="5351584"/>
          </a:xfrm>
        </p:spPr>
        <p:txBody>
          <a:bodyPr/>
          <a:lstStyle/>
          <a:p>
            <a:pPr marL="0" indent="0" algn="ctr">
              <a:buNone/>
            </a:pPr>
            <a:r>
              <a:rPr lang="en-GB" cap="none" dirty="0"/>
              <a:t>Belbin’s theory comprise of the following:</a:t>
            </a:r>
          </a:p>
          <a:p>
            <a:r>
              <a:rPr lang="en-GB" cap="none" dirty="0"/>
              <a:t>The Implementer</a:t>
            </a:r>
          </a:p>
          <a:p>
            <a:r>
              <a:rPr lang="en-GB" cap="none" dirty="0"/>
              <a:t>The co-ordinator</a:t>
            </a:r>
          </a:p>
          <a:p>
            <a:r>
              <a:rPr lang="en-GB" cap="none" dirty="0"/>
              <a:t>The shaper</a:t>
            </a:r>
          </a:p>
          <a:p>
            <a:r>
              <a:rPr lang="en-GB" cap="none" dirty="0"/>
              <a:t>The plant</a:t>
            </a:r>
          </a:p>
          <a:p>
            <a:r>
              <a:rPr lang="en-GB" cap="none" dirty="0"/>
              <a:t>The resource investigator</a:t>
            </a:r>
          </a:p>
          <a:p>
            <a:r>
              <a:rPr lang="en-GB" cap="none" dirty="0"/>
              <a:t>Th monitor evaluator</a:t>
            </a:r>
          </a:p>
          <a:p>
            <a:r>
              <a:rPr lang="en-GB" cap="none" dirty="0"/>
              <a:t>The team worker</a:t>
            </a:r>
          </a:p>
          <a:p>
            <a:r>
              <a:rPr lang="en-GB" cap="none" dirty="0"/>
              <a:t>The completer finisher</a:t>
            </a:r>
          </a:p>
          <a:p>
            <a:r>
              <a:rPr lang="en-GB" cap="none" dirty="0"/>
              <a:t>The specialist</a:t>
            </a:r>
          </a:p>
        </p:txBody>
      </p:sp>
      <p:pic>
        <p:nvPicPr>
          <p:cNvPr id="4" name="Picture 3">
            <a:extLst>
              <a:ext uri="{FF2B5EF4-FFF2-40B4-BE49-F238E27FC236}">
                <a16:creationId xmlns:a16="http://schemas.microsoft.com/office/drawing/2014/main" id="{BF4A0D07-EC5A-4189-B0C7-670F5F6B0E0C}"/>
              </a:ext>
            </a:extLst>
          </p:cNvPr>
          <p:cNvPicPr>
            <a:picLocks noChangeAspect="1"/>
          </p:cNvPicPr>
          <p:nvPr/>
        </p:nvPicPr>
        <p:blipFill>
          <a:blip r:embed="rId2"/>
          <a:stretch>
            <a:fillRect/>
          </a:stretch>
        </p:blipFill>
        <p:spPr>
          <a:xfrm>
            <a:off x="7398725" y="1976072"/>
            <a:ext cx="3485939" cy="3591656"/>
          </a:xfrm>
          <a:prstGeom prst="rect">
            <a:avLst/>
          </a:prstGeom>
        </p:spPr>
      </p:pic>
      <p:pic>
        <p:nvPicPr>
          <p:cNvPr id="5" name="Picture 4">
            <a:extLst>
              <a:ext uri="{FF2B5EF4-FFF2-40B4-BE49-F238E27FC236}">
                <a16:creationId xmlns:a16="http://schemas.microsoft.com/office/drawing/2014/main" id="{3551A14B-CE02-4EF2-BE93-E891460A41AA}"/>
              </a:ext>
            </a:extLst>
          </p:cNvPr>
          <p:cNvPicPr>
            <a:picLocks noChangeAspect="1"/>
          </p:cNvPicPr>
          <p:nvPr/>
        </p:nvPicPr>
        <p:blipFill>
          <a:blip r:embed="rId3"/>
          <a:stretch>
            <a:fillRect/>
          </a:stretch>
        </p:blipFill>
        <p:spPr>
          <a:xfrm>
            <a:off x="338503" y="1096494"/>
            <a:ext cx="3345474" cy="4665012"/>
          </a:xfrm>
          <a:prstGeom prst="rect">
            <a:avLst/>
          </a:prstGeom>
        </p:spPr>
      </p:pic>
    </p:spTree>
    <p:extLst>
      <p:ext uri="{BB962C8B-B14F-4D97-AF65-F5344CB8AC3E}">
        <p14:creationId xmlns:p14="http://schemas.microsoft.com/office/powerpoint/2010/main" val="4589568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5915A4-F0AE-4E0B-BBE1-C8B3DEC410FC}"/>
              </a:ext>
            </a:extLst>
          </p:cNvPr>
          <p:cNvSpPr>
            <a:spLocks noGrp="1"/>
          </p:cNvSpPr>
          <p:nvPr>
            <p:ph sz="quarter" idx="13"/>
          </p:nvPr>
        </p:nvSpPr>
        <p:spPr>
          <a:xfrm>
            <a:off x="804183" y="1270489"/>
            <a:ext cx="5504298" cy="5527430"/>
          </a:xfrm>
        </p:spPr>
        <p:txBody>
          <a:bodyPr/>
          <a:lstStyle/>
          <a:p>
            <a:pPr marL="0" indent="0" algn="ctr">
              <a:buNone/>
            </a:pPr>
            <a:r>
              <a:rPr lang="en-GB" b="1" dirty="0"/>
              <a:t>The Implementer</a:t>
            </a:r>
          </a:p>
          <a:p>
            <a:r>
              <a:rPr lang="en-GB" cap="none" dirty="0"/>
              <a:t>Implementers are conservative, loyal, systematic, and practical.</a:t>
            </a:r>
          </a:p>
          <a:p>
            <a:r>
              <a:rPr lang="en-GB" cap="none" dirty="0"/>
              <a:t>They are endowed with common-sense are and self-disciplined.</a:t>
            </a:r>
          </a:p>
          <a:p>
            <a:r>
              <a:rPr lang="en-GB" cap="none" dirty="0"/>
              <a:t>These individuals turn general plans and theoretical concepts into practical belief. They work towards that.</a:t>
            </a:r>
          </a:p>
          <a:p>
            <a:r>
              <a:rPr lang="en-GB" cap="none" dirty="0"/>
              <a:t>They lack flexibility and can obstruct change. </a:t>
            </a:r>
          </a:p>
          <a:p>
            <a:r>
              <a:rPr lang="en-GB" cap="none" dirty="0"/>
              <a:t>When an implementer is in a leadership position, he or she should focus on their ability to clarify objectives in practical terms.</a:t>
            </a:r>
          </a:p>
        </p:txBody>
      </p:sp>
      <p:pic>
        <p:nvPicPr>
          <p:cNvPr id="4" name="Picture 3">
            <a:extLst>
              <a:ext uri="{FF2B5EF4-FFF2-40B4-BE49-F238E27FC236}">
                <a16:creationId xmlns:a16="http://schemas.microsoft.com/office/drawing/2014/main" id="{578FE784-8573-4922-90E9-7A27A2887BF5}"/>
              </a:ext>
            </a:extLst>
          </p:cNvPr>
          <p:cNvPicPr>
            <a:picLocks noChangeAspect="1"/>
          </p:cNvPicPr>
          <p:nvPr/>
        </p:nvPicPr>
        <p:blipFill>
          <a:blip r:embed="rId2"/>
          <a:stretch>
            <a:fillRect/>
          </a:stretch>
        </p:blipFill>
        <p:spPr>
          <a:xfrm>
            <a:off x="6740771" y="725366"/>
            <a:ext cx="4871249" cy="4720737"/>
          </a:xfrm>
          <a:prstGeom prst="rect">
            <a:avLst/>
          </a:prstGeom>
        </p:spPr>
      </p:pic>
    </p:spTree>
    <p:extLst>
      <p:ext uri="{BB962C8B-B14F-4D97-AF65-F5344CB8AC3E}">
        <p14:creationId xmlns:p14="http://schemas.microsoft.com/office/powerpoint/2010/main" val="16634615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218271-E808-4FF1-A768-9ACE01233F83}"/>
              </a:ext>
            </a:extLst>
          </p:cNvPr>
          <p:cNvSpPr>
            <a:spLocks noGrp="1"/>
          </p:cNvSpPr>
          <p:nvPr>
            <p:ph sz="quarter" idx="13"/>
          </p:nvPr>
        </p:nvSpPr>
        <p:spPr>
          <a:xfrm>
            <a:off x="2012814" y="891688"/>
            <a:ext cx="7830175" cy="3029683"/>
          </a:xfrm>
        </p:spPr>
        <p:txBody>
          <a:bodyPr>
            <a:normAutofit/>
          </a:bodyPr>
          <a:lstStyle/>
          <a:p>
            <a:pPr marL="0" indent="0" algn="ctr">
              <a:buNone/>
            </a:pPr>
            <a:r>
              <a:rPr lang="en-GB" b="1" cap="none" dirty="0"/>
              <a:t>THE CO-ORDINATOR</a:t>
            </a:r>
          </a:p>
          <a:p>
            <a:r>
              <a:rPr lang="en-GB" cap="none" dirty="0"/>
              <a:t>These are mature, confident and calm. </a:t>
            </a:r>
          </a:p>
          <a:p>
            <a:r>
              <a:rPr lang="en-GB" cap="none" dirty="0"/>
              <a:t>They focus on the whole team to achieve the shared goals of a team.</a:t>
            </a:r>
          </a:p>
          <a:p>
            <a:r>
              <a:rPr lang="en-GB" cap="none" dirty="0"/>
              <a:t>The co-Ordinator has a calm ability to organise and control the team to obtain desirable collective performance in the presence of resources. </a:t>
            </a:r>
          </a:p>
          <a:p>
            <a:endParaRPr lang="en-GB" cap="none" dirty="0"/>
          </a:p>
        </p:txBody>
      </p:sp>
      <p:pic>
        <p:nvPicPr>
          <p:cNvPr id="5" name="Picture 4">
            <a:extLst>
              <a:ext uri="{FF2B5EF4-FFF2-40B4-BE49-F238E27FC236}">
                <a16:creationId xmlns:a16="http://schemas.microsoft.com/office/drawing/2014/main" id="{A1F8B11F-5A69-470F-887B-AAB624CCC65E}"/>
              </a:ext>
            </a:extLst>
          </p:cNvPr>
          <p:cNvPicPr>
            <a:picLocks noChangeAspect="1"/>
          </p:cNvPicPr>
          <p:nvPr/>
        </p:nvPicPr>
        <p:blipFill>
          <a:blip r:embed="rId2"/>
          <a:stretch>
            <a:fillRect/>
          </a:stretch>
        </p:blipFill>
        <p:spPr>
          <a:xfrm>
            <a:off x="4536439" y="3921371"/>
            <a:ext cx="5151559" cy="2936629"/>
          </a:xfrm>
          <a:prstGeom prst="rect">
            <a:avLst/>
          </a:prstGeom>
        </p:spPr>
      </p:pic>
      <p:pic>
        <p:nvPicPr>
          <p:cNvPr id="6" name="Picture 5">
            <a:extLst>
              <a:ext uri="{FF2B5EF4-FFF2-40B4-BE49-F238E27FC236}">
                <a16:creationId xmlns:a16="http://schemas.microsoft.com/office/drawing/2014/main" id="{ED0EB9F5-7FD5-46EB-AC2A-B8960FD69B5F}"/>
              </a:ext>
            </a:extLst>
          </p:cNvPr>
          <p:cNvPicPr>
            <a:picLocks noChangeAspect="1"/>
          </p:cNvPicPr>
          <p:nvPr/>
        </p:nvPicPr>
        <p:blipFill>
          <a:blip r:embed="rId3"/>
          <a:stretch>
            <a:fillRect/>
          </a:stretch>
        </p:blipFill>
        <p:spPr>
          <a:xfrm>
            <a:off x="1317338" y="3921371"/>
            <a:ext cx="3219101" cy="2936629"/>
          </a:xfrm>
          <a:prstGeom prst="rect">
            <a:avLst/>
          </a:prstGeom>
        </p:spPr>
      </p:pic>
    </p:spTree>
    <p:extLst>
      <p:ext uri="{BB962C8B-B14F-4D97-AF65-F5344CB8AC3E}">
        <p14:creationId xmlns:p14="http://schemas.microsoft.com/office/powerpoint/2010/main" val="17078781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476334-E2E9-4D47-A435-70D2D0C6230C}"/>
              </a:ext>
            </a:extLst>
          </p:cNvPr>
          <p:cNvSpPr>
            <a:spLocks noGrp="1"/>
          </p:cNvSpPr>
          <p:nvPr>
            <p:ph sz="quarter" idx="13"/>
          </p:nvPr>
        </p:nvSpPr>
        <p:spPr>
          <a:xfrm>
            <a:off x="817059" y="2864094"/>
            <a:ext cx="6594857" cy="3305907"/>
          </a:xfrm>
        </p:spPr>
        <p:txBody>
          <a:bodyPr>
            <a:normAutofit lnSpcReduction="10000"/>
          </a:bodyPr>
          <a:lstStyle/>
          <a:p>
            <a:pPr marL="0" indent="0" algn="ctr">
              <a:buNone/>
            </a:pPr>
            <a:r>
              <a:rPr lang="en-GB" b="1" cap="none" dirty="0"/>
              <a:t>THE SHAPER</a:t>
            </a:r>
          </a:p>
          <a:p>
            <a:r>
              <a:rPr lang="en-GB" cap="none" dirty="0"/>
              <a:t>Shapers are dynamic, outgoing and assertive. </a:t>
            </a:r>
          </a:p>
          <a:p>
            <a:r>
              <a:rPr lang="en-GB" cap="none" dirty="0"/>
              <a:t>These individuals are highly motivated, with a strong desire for achievement.</a:t>
            </a:r>
          </a:p>
          <a:p>
            <a:r>
              <a:rPr lang="en-GB" cap="none" dirty="0"/>
              <a:t>When they are working in teams, they are push team members to do things.</a:t>
            </a:r>
          </a:p>
          <a:p>
            <a:r>
              <a:rPr lang="en-GB" cap="none" dirty="0"/>
              <a:t>Shapers mainly give form and shape to the activities of a team to achieve a project outcome.</a:t>
            </a:r>
          </a:p>
          <a:p>
            <a:endParaRPr lang="en-GB" cap="none" dirty="0"/>
          </a:p>
        </p:txBody>
      </p:sp>
      <p:pic>
        <p:nvPicPr>
          <p:cNvPr id="4" name="Picture 3">
            <a:extLst>
              <a:ext uri="{FF2B5EF4-FFF2-40B4-BE49-F238E27FC236}">
                <a16:creationId xmlns:a16="http://schemas.microsoft.com/office/drawing/2014/main" id="{38508EA4-D2E5-41D4-B2FE-E294D633116A}"/>
              </a:ext>
            </a:extLst>
          </p:cNvPr>
          <p:cNvPicPr>
            <a:picLocks noChangeAspect="1"/>
          </p:cNvPicPr>
          <p:nvPr/>
        </p:nvPicPr>
        <p:blipFill>
          <a:blip r:embed="rId2"/>
          <a:stretch>
            <a:fillRect/>
          </a:stretch>
        </p:blipFill>
        <p:spPr>
          <a:xfrm>
            <a:off x="2236596" y="136280"/>
            <a:ext cx="3755781" cy="2479431"/>
          </a:xfrm>
          <a:prstGeom prst="rect">
            <a:avLst/>
          </a:prstGeom>
        </p:spPr>
      </p:pic>
      <p:pic>
        <p:nvPicPr>
          <p:cNvPr id="5" name="Picture 4">
            <a:extLst>
              <a:ext uri="{FF2B5EF4-FFF2-40B4-BE49-F238E27FC236}">
                <a16:creationId xmlns:a16="http://schemas.microsoft.com/office/drawing/2014/main" id="{23886467-38A1-4DEF-A2D7-EA475C4CF41E}"/>
              </a:ext>
            </a:extLst>
          </p:cNvPr>
          <p:cNvPicPr>
            <a:picLocks noChangeAspect="1"/>
          </p:cNvPicPr>
          <p:nvPr/>
        </p:nvPicPr>
        <p:blipFill>
          <a:blip r:embed="rId3"/>
          <a:stretch>
            <a:fillRect/>
          </a:stretch>
        </p:blipFill>
        <p:spPr>
          <a:xfrm>
            <a:off x="7965831" y="2369527"/>
            <a:ext cx="3640015" cy="3057524"/>
          </a:xfrm>
          <a:prstGeom prst="rect">
            <a:avLst/>
          </a:prstGeom>
        </p:spPr>
      </p:pic>
    </p:spTree>
    <p:extLst>
      <p:ext uri="{BB962C8B-B14F-4D97-AF65-F5344CB8AC3E}">
        <p14:creationId xmlns:p14="http://schemas.microsoft.com/office/powerpoint/2010/main" val="35126491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79F3A7E-DA60-4506-A348-B5ACFE1FE624}"/>
              </a:ext>
            </a:extLst>
          </p:cNvPr>
          <p:cNvSpPr>
            <a:spLocks noGrp="1"/>
          </p:cNvSpPr>
          <p:nvPr>
            <p:ph sz="quarter" idx="13"/>
          </p:nvPr>
        </p:nvSpPr>
        <p:spPr>
          <a:xfrm>
            <a:off x="2900835" y="615463"/>
            <a:ext cx="5966207" cy="2743200"/>
          </a:xfrm>
        </p:spPr>
        <p:txBody>
          <a:bodyPr/>
          <a:lstStyle/>
          <a:p>
            <a:pPr marL="0" indent="0" algn="ctr">
              <a:buNone/>
            </a:pPr>
            <a:r>
              <a:rPr lang="en-GB" b="1" cap="none" dirty="0"/>
              <a:t>THE PLANT</a:t>
            </a:r>
          </a:p>
          <a:p>
            <a:r>
              <a:rPr lang="en-GB" cap="none" dirty="0"/>
              <a:t>Plants are unorthodox, creative and individualistic.</a:t>
            </a:r>
          </a:p>
          <a:p>
            <a:r>
              <a:rPr lang="en-GB" cap="none" dirty="0"/>
              <a:t>They are creative and major developments spring from the seeds they offer.</a:t>
            </a:r>
          </a:p>
          <a:p>
            <a:r>
              <a:rPr lang="en-GB" cap="none" dirty="0"/>
              <a:t>Plants contribute largely to innovation and origin of ideas.</a:t>
            </a:r>
          </a:p>
        </p:txBody>
      </p:sp>
      <p:pic>
        <p:nvPicPr>
          <p:cNvPr id="4" name="Picture 3">
            <a:extLst>
              <a:ext uri="{FF2B5EF4-FFF2-40B4-BE49-F238E27FC236}">
                <a16:creationId xmlns:a16="http://schemas.microsoft.com/office/drawing/2014/main" id="{C103366C-B0C3-4474-8675-38B7829E4A31}"/>
              </a:ext>
            </a:extLst>
          </p:cNvPr>
          <p:cNvPicPr>
            <a:picLocks noChangeAspect="1"/>
          </p:cNvPicPr>
          <p:nvPr/>
        </p:nvPicPr>
        <p:blipFill>
          <a:blip r:embed="rId2"/>
          <a:stretch>
            <a:fillRect/>
          </a:stretch>
        </p:blipFill>
        <p:spPr>
          <a:xfrm>
            <a:off x="3231355" y="3835278"/>
            <a:ext cx="5367521" cy="3022722"/>
          </a:xfrm>
          <a:prstGeom prst="rect">
            <a:avLst/>
          </a:prstGeom>
        </p:spPr>
      </p:pic>
    </p:spTree>
    <p:extLst>
      <p:ext uri="{BB962C8B-B14F-4D97-AF65-F5344CB8AC3E}">
        <p14:creationId xmlns:p14="http://schemas.microsoft.com/office/powerpoint/2010/main" val="142945561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CC6B41-477B-4A78-B069-17BFC2D95FDF}"/>
              </a:ext>
            </a:extLst>
          </p:cNvPr>
          <p:cNvSpPr>
            <a:spLocks noGrp="1"/>
          </p:cNvSpPr>
          <p:nvPr>
            <p:ph sz="quarter" idx="13"/>
          </p:nvPr>
        </p:nvSpPr>
        <p:spPr>
          <a:xfrm>
            <a:off x="914087" y="378069"/>
            <a:ext cx="10363826" cy="5509845"/>
          </a:xfrm>
        </p:spPr>
        <p:txBody>
          <a:bodyPr>
            <a:normAutofit fontScale="92500" lnSpcReduction="20000"/>
          </a:bodyPr>
          <a:lstStyle/>
          <a:p>
            <a:pPr marL="0" indent="0" algn="ctr">
              <a:buNone/>
            </a:pPr>
            <a:r>
              <a:rPr lang="en-GB" b="1" dirty="0"/>
              <a:t>The Resource investigator</a:t>
            </a:r>
          </a:p>
          <a:p>
            <a:endParaRPr lang="en-GB" cap="none" dirty="0"/>
          </a:p>
          <a:p>
            <a:endParaRPr lang="en-GB" cap="none" dirty="0"/>
          </a:p>
          <a:p>
            <a:r>
              <a:rPr lang="en-GB" cap="none" dirty="0"/>
              <a:t>Individuals in this cluster are curious, enthusiastic and extroverted.</a:t>
            </a:r>
          </a:p>
          <a:p>
            <a:endParaRPr lang="en-GB" cap="none" dirty="0"/>
          </a:p>
          <a:p>
            <a:endParaRPr lang="en-GB" cap="none" dirty="0"/>
          </a:p>
          <a:p>
            <a:endParaRPr lang="en-GB" cap="none" dirty="0"/>
          </a:p>
          <a:p>
            <a:endParaRPr lang="en-GB" cap="none" dirty="0"/>
          </a:p>
          <a:p>
            <a:endParaRPr lang="en-GB" cap="none" dirty="0"/>
          </a:p>
          <a:p>
            <a:endParaRPr lang="en-GB" cap="none" dirty="0"/>
          </a:p>
          <a:p>
            <a:endParaRPr lang="en-GB" cap="none" dirty="0"/>
          </a:p>
          <a:p>
            <a:endParaRPr lang="en-GB" cap="none" dirty="0"/>
          </a:p>
          <a:p>
            <a:r>
              <a:rPr lang="en-GB" cap="none" dirty="0"/>
              <a:t>Their personalities are relaxed with a strong sense of readiness and inquisitive.</a:t>
            </a:r>
          </a:p>
          <a:p>
            <a:endParaRPr lang="en-GB" cap="none" dirty="0"/>
          </a:p>
        </p:txBody>
      </p:sp>
      <p:pic>
        <p:nvPicPr>
          <p:cNvPr id="4" name="Picture 3">
            <a:extLst>
              <a:ext uri="{FF2B5EF4-FFF2-40B4-BE49-F238E27FC236}">
                <a16:creationId xmlns:a16="http://schemas.microsoft.com/office/drawing/2014/main" id="{D654F389-6BD3-4F01-BA55-053F9CA57C53}"/>
              </a:ext>
            </a:extLst>
          </p:cNvPr>
          <p:cNvPicPr>
            <a:picLocks noChangeAspect="1"/>
          </p:cNvPicPr>
          <p:nvPr/>
        </p:nvPicPr>
        <p:blipFill>
          <a:blip r:embed="rId2"/>
          <a:stretch>
            <a:fillRect/>
          </a:stretch>
        </p:blipFill>
        <p:spPr>
          <a:xfrm>
            <a:off x="1767253" y="2198077"/>
            <a:ext cx="4550519" cy="2954216"/>
          </a:xfrm>
          <a:prstGeom prst="rect">
            <a:avLst/>
          </a:prstGeom>
        </p:spPr>
      </p:pic>
    </p:spTree>
    <p:extLst>
      <p:ext uri="{BB962C8B-B14F-4D97-AF65-F5344CB8AC3E}">
        <p14:creationId xmlns:p14="http://schemas.microsoft.com/office/powerpoint/2010/main" val="32509472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8D06AB2-D33D-4AC8-B96C-AB6FDD0AC2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10BCC819-9CA3-4721-9DE0-4AAAA7FB4D4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7" name="Graphic 6" descr="Person with Idea">
            <a:extLst>
              <a:ext uri="{FF2B5EF4-FFF2-40B4-BE49-F238E27FC236}">
                <a16:creationId xmlns:a16="http://schemas.microsoft.com/office/drawing/2014/main" id="{3001F94B-5385-4F2B-997F-A4FFBA07553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43464" y="1866503"/>
            <a:ext cx="3995592" cy="3995592"/>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4" name="Picture 13">
            <a:extLst>
              <a:ext uri="{FF2B5EF4-FFF2-40B4-BE49-F238E27FC236}">
                <a16:creationId xmlns:a16="http://schemas.microsoft.com/office/drawing/2014/main" id="{0F546C42-F2B3-412F-89B1-709F9D7370A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8E9E49BA-6D84-4967-80BD-1D8C90AE7C81}"/>
              </a:ext>
            </a:extLst>
          </p:cNvPr>
          <p:cNvSpPr>
            <a:spLocks noGrp="1"/>
          </p:cNvSpPr>
          <p:nvPr>
            <p:ph sz="quarter" idx="13"/>
          </p:nvPr>
        </p:nvSpPr>
        <p:spPr>
          <a:xfrm>
            <a:off x="5282520" y="2367092"/>
            <a:ext cx="5855415" cy="3847444"/>
          </a:xfrm>
        </p:spPr>
        <p:txBody>
          <a:bodyPr>
            <a:normAutofit/>
          </a:bodyPr>
          <a:lstStyle/>
          <a:p>
            <a:pPr marL="0" indent="0">
              <a:buNone/>
            </a:pPr>
            <a:r>
              <a:rPr lang="en-GB" b="1" dirty="0"/>
              <a:t>The monitor evaluator</a:t>
            </a:r>
            <a:endParaRPr lang="en-GB" b="1"/>
          </a:p>
          <a:p>
            <a:r>
              <a:rPr lang="en-GB" cap="none" dirty="0"/>
              <a:t>Monitor evaluators are prudent and serious.</a:t>
            </a:r>
          </a:p>
          <a:p>
            <a:r>
              <a:rPr lang="en-GB" cap="none" dirty="0"/>
              <a:t>They think through the consequences of any decisions and enjoy evaluating ideas and analysis problems.</a:t>
            </a:r>
          </a:p>
          <a:p>
            <a:r>
              <a:rPr lang="en-GB" cap="none" dirty="0"/>
              <a:t>Monitor evaluator contributes in evaluating the practicality and feasibility of suggestions and  ideas.</a:t>
            </a:r>
          </a:p>
          <a:p>
            <a:r>
              <a:rPr lang="en-GB" cap="none" dirty="0"/>
              <a:t>On the other hand, these individuals may lack ideas or inspiration.</a:t>
            </a:r>
          </a:p>
        </p:txBody>
      </p:sp>
    </p:spTree>
    <p:extLst>
      <p:ext uri="{BB962C8B-B14F-4D97-AF65-F5344CB8AC3E}">
        <p14:creationId xmlns:p14="http://schemas.microsoft.com/office/powerpoint/2010/main" val="184752131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FF8E77-8D72-4E1E-B043-CDBB0B423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2">
            <a:extLst>
              <a:ext uri="{FF2B5EF4-FFF2-40B4-BE49-F238E27FC236}">
                <a16:creationId xmlns:a16="http://schemas.microsoft.com/office/drawing/2014/main" id="{3F41E161-C482-4310-909E-5F665E3B664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CF8E57CA-9B32-4476-B2EC-867757201B17}"/>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43464" y="3820649"/>
            <a:ext cx="3995592" cy="2097685"/>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7" name="Picture 6">
            <a:extLst>
              <a:ext uri="{FF2B5EF4-FFF2-40B4-BE49-F238E27FC236}">
                <a16:creationId xmlns:a16="http://schemas.microsoft.com/office/drawing/2014/main" id="{25E591EF-418A-4537-B40B-CAFAFBA2694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643464" y="1613281"/>
            <a:ext cx="3995592" cy="1424070"/>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pic>
        <p:nvPicPr>
          <p:cNvPr id="16" name="Picture 15">
            <a:extLst>
              <a:ext uri="{FF2B5EF4-FFF2-40B4-BE49-F238E27FC236}">
                <a16:creationId xmlns:a16="http://schemas.microsoft.com/office/drawing/2014/main" id="{A161B296-21A9-47B8-8EFF-F20E8C46F3E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7">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 name="Content Placeholder 2">
            <a:extLst>
              <a:ext uri="{FF2B5EF4-FFF2-40B4-BE49-F238E27FC236}">
                <a16:creationId xmlns:a16="http://schemas.microsoft.com/office/drawing/2014/main" id="{95BDFD63-73B4-4C2B-9C36-C1032BDF6508}"/>
              </a:ext>
            </a:extLst>
          </p:cNvPr>
          <p:cNvSpPr>
            <a:spLocks noGrp="1"/>
          </p:cNvSpPr>
          <p:nvPr>
            <p:ph sz="quarter" idx="13"/>
          </p:nvPr>
        </p:nvSpPr>
        <p:spPr>
          <a:xfrm>
            <a:off x="5282520" y="2367092"/>
            <a:ext cx="5855415" cy="3847444"/>
          </a:xfrm>
        </p:spPr>
        <p:txBody>
          <a:bodyPr>
            <a:normAutofit/>
          </a:bodyPr>
          <a:lstStyle/>
          <a:p>
            <a:pPr marL="0" indent="0">
              <a:buNone/>
            </a:pPr>
            <a:r>
              <a:rPr lang="en-GB" b="1" dirty="0"/>
              <a:t>The team worker</a:t>
            </a:r>
          </a:p>
          <a:p>
            <a:r>
              <a:rPr lang="en-GB" cap="none" dirty="0"/>
              <a:t>The description given to team workers include being sensitive, mild, and sociable.</a:t>
            </a:r>
          </a:p>
          <a:p>
            <a:r>
              <a:rPr lang="en-GB" cap="none" dirty="0"/>
              <a:t>Individuals in this cluster are the most supportive team members and are mostly concerned about the feeling of other members. </a:t>
            </a:r>
          </a:p>
          <a:p>
            <a:r>
              <a:rPr lang="en-GB" cap="none" dirty="0"/>
              <a:t>These individuals help team members to not only achieve but also maintain the effectiveness of a team.</a:t>
            </a:r>
          </a:p>
        </p:txBody>
      </p:sp>
    </p:spTree>
    <p:extLst>
      <p:ext uri="{BB962C8B-B14F-4D97-AF65-F5344CB8AC3E}">
        <p14:creationId xmlns:p14="http://schemas.microsoft.com/office/powerpoint/2010/main" val="26541614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4D51232C-6C62-489B-B1C8-D8BF060BC720}"/>
              </a:ext>
            </a:extLst>
          </p:cNvPr>
          <p:cNvGraphicFramePr>
            <a:graphicFrameLocks noGrp="1"/>
          </p:cNvGraphicFramePr>
          <p:nvPr>
            <p:ph sz="quarter" idx="13"/>
            <p:extLst>
              <p:ext uri="{D42A27DB-BD31-4B8C-83A1-F6EECF244321}">
                <p14:modId xmlns:p14="http://schemas.microsoft.com/office/powerpoint/2010/main" val="1525849543"/>
              </p:ext>
            </p:extLst>
          </p:nvPr>
        </p:nvGraphicFramePr>
        <p:xfrm>
          <a:off x="914400" y="2108268"/>
          <a:ext cx="10363200" cy="30290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879233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33353AC-8E7C-47EF-A576-D5BF2D778F02}"/>
              </a:ext>
            </a:extLst>
          </p:cNvPr>
          <p:cNvPicPr>
            <a:picLocks noChangeAspect="1"/>
          </p:cNvPicPr>
          <p:nvPr/>
        </p:nvPicPr>
        <p:blipFill rotWithShape="1">
          <a:blip r:embed="rId2"/>
          <a:srcRect r="17543" b="-2"/>
          <a:stretch/>
        </p:blipFill>
        <p:spPr>
          <a:xfrm>
            <a:off x="913774" y="2505456"/>
            <a:ext cx="3494466" cy="2935224"/>
          </a:xfrm>
          <a:prstGeom prst="roundRect">
            <a:avLst>
              <a:gd name="adj" fmla="val 530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3" name="Content Placeholder 2">
            <a:extLst>
              <a:ext uri="{FF2B5EF4-FFF2-40B4-BE49-F238E27FC236}">
                <a16:creationId xmlns:a16="http://schemas.microsoft.com/office/drawing/2014/main" id="{8F4848D1-033A-4B0E-A1CF-05E534ADF8EF}"/>
              </a:ext>
            </a:extLst>
          </p:cNvPr>
          <p:cNvSpPr>
            <a:spLocks noGrp="1"/>
          </p:cNvSpPr>
          <p:nvPr>
            <p:ph sz="quarter" idx="13"/>
          </p:nvPr>
        </p:nvSpPr>
        <p:spPr>
          <a:xfrm>
            <a:off x="4837814" y="2367092"/>
            <a:ext cx="6439786" cy="3424107"/>
          </a:xfrm>
        </p:spPr>
        <p:txBody>
          <a:bodyPr>
            <a:normAutofit/>
          </a:bodyPr>
          <a:lstStyle/>
          <a:p>
            <a:pPr marL="0" indent="0">
              <a:buNone/>
            </a:pPr>
            <a:r>
              <a:rPr lang="en-GB" b="1" dirty="0"/>
              <a:t>The specialist</a:t>
            </a:r>
            <a:endParaRPr lang="en-GB" b="1"/>
          </a:p>
          <a:p>
            <a:r>
              <a:rPr lang="en-GB" cap="none" dirty="0"/>
              <a:t>This is a person who brings specific set of skills to a team.</a:t>
            </a:r>
          </a:p>
          <a:p>
            <a:r>
              <a:rPr lang="en-GB" cap="none" dirty="0"/>
              <a:t>However, he or she does not impact the team dynamics too much.</a:t>
            </a:r>
          </a:p>
          <a:p>
            <a:r>
              <a:rPr lang="en-GB" cap="none" dirty="0"/>
              <a:t>A good example is an accountant or an it personnel offering technical advice to a project.</a:t>
            </a:r>
          </a:p>
        </p:txBody>
      </p:sp>
    </p:spTree>
    <p:extLst>
      <p:ext uri="{BB962C8B-B14F-4D97-AF65-F5344CB8AC3E}">
        <p14:creationId xmlns:p14="http://schemas.microsoft.com/office/powerpoint/2010/main" val="19046986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954EB-5EAD-48B3-BB9B-BC80E736EA5A}"/>
              </a:ext>
            </a:extLst>
          </p:cNvPr>
          <p:cNvSpPr>
            <a:spLocks noGrp="1"/>
          </p:cNvSpPr>
          <p:nvPr>
            <p:ph type="title"/>
          </p:nvPr>
        </p:nvSpPr>
        <p:spPr>
          <a:xfrm>
            <a:off x="913776" y="618517"/>
            <a:ext cx="5504610" cy="1596177"/>
          </a:xfrm>
        </p:spPr>
        <p:txBody>
          <a:bodyPr>
            <a:normAutofit/>
          </a:bodyPr>
          <a:lstStyle/>
          <a:p>
            <a:r>
              <a:rPr lang="en-GB" sz="4800" b="1" dirty="0"/>
              <a:t>Leadership roles</a:t>
            </a:r>
          </a:p>
        </p:txBody>
      </p:sp>
      <p:sp>
        <p:nvSpPr>
          <p:cNvPr id="3" name="Content Placeholder 2">
            <a:extLst>
              <a:ext uri="{FF2B5EF4-FFF2-40B4-BE49-F238E27FC236}">
                <a16:creationId xmlns:a16="http://schemas.microsoft.com/office/drawing/2014/main" id="{4DF17737-E822-447F-927D-EEE44C4C1C9F}"/>
              </a:ext>
            </a:extLst>
          </p:cNvPr>
          <p:cNvSpPr>
            <a:spLocks noGrp="1"/>
          </p:cNvSpPr>
          <p:nvPr>
            <p:ph sz="quarter" idx="13"/>
          </p:nvPr>
        </p:nvSpPr>
        <p:spPr>
          <a:xfrm>
            <a:off x="852228" y="2815376"/>
            <a:ext cx="5504611" cy="3424107"/>
          </a:xfrm>
        </p:spPr>
        <p:txBody>
          <a:bodyPr/>
          <a:lstStyle/>
          <a:p>
            <a:pPr marL="0" indent="0" algn="ctr">
              <a:buNone/>
            </a:pPr>
            <a:r>
              <a:rPr lang="en-GB" b="1" cap="none" dirty="0"/>
              <a:t>CONTINGENCY MODEL</a:t>
            </a:r>
          </a:p>
          <a:p>
            <a:endParaRPr lang="en-GB" sz="1800" cap="none" dirty="0"/>
          </a:p>
          <a:p>
            <a:r>
              <a:rPr lang="en-GB" sz="1800" cap="none" dirty="0"/>
              <a:t>The contingency model is one of the subgroup of leadership models.</a:t>
            </a:r>
          </a:p>
          <a:p>
            <a:r>
              <a:rPr lang="en-GB" sz="1800" cap="none" dirty="0"/>
              <a:t>The model was devised by Fred Fielder and states that the effectiveness of a leader depends on:</a:t>
            </a:r>
          </a:p>
          <a:p>
            <a:pPr lvl="1"/>
            <a:r>
              <a:rPr lang="en-GB" cap="none" dirty="0"/>
              <a:t> leadership style of the leader</a:t>
            </a:r>
          </a:p>
          <a:p>
            <a:pPr lvl="1"/>
            <a:r>
              <a:rPr lang="en-GB" cap="none" dirty="0"/>
              <a:t>Situational favourableness</a:t>
            </a:r>
          </a:p>
          <a:p>
            <a:endParaRPr lang="en-GB" cap="none" dirty="0"/>
          </a:p>
        </p:txBody>
      </p:sp>
      <p:pic>
        <p:nvPicPr>
          <p:cNvPr id="4" name="Picture 3">
            <a:extLst>
              <a:ext uri="{FF2B5EF4-FFF2-40B4-BE49-F238E27FC236}">
                <a16:creationId xmlns:a16="http://schemas.microsoft.com/office/drawing/2014/main" id="{C8E50F8F-6187-4B22-BB29-E83D8FFB5262}"/>
              </a:ext>
            </a:extLst>
          </p:cNvPr>
          <p:cNvPicPr>
            <a:picLocks noChangeAspect="1"/>
          </p:cNvPicPr>
          <p:nvPr/>
        </p:nvPicPr>
        <p:blipFill>
          <a:blip r:embed="rId2"/>
          <a:stretch>
            <a:fillRect/>
          </a:stretch>
        </p:blipFill>
        <p:spPr>
          <a:xfrm>
            <a:off x="6762018" y="0"/>
            <a:ext cx="4122859" cy="2867392"/>
          </a:xfrm>
          <a:prstGeom prst="rect">
            <a:avLst/>
          </a:prstGeom>
        </p:spPr>
      </p:pic>
      <p:pic>
        <p:nvPicPr>
          <p:cNvPr id="5" name="Picture 4">
            <a:extLst>
              <a:ext uri="{FF2B5EF4-FFF2-40B4-BE49-F238E27FC236}">
                <a16:creationId xmlns:a16="http://schemas.microsoft.com/office/drawing/2014/main" id="{D9F37EAB-5987-4632-A04D-20AC4507A9BA}"/>
              </a:ext>
            </a:extLst>
          </p:cNvPr>
          <p:cNvPicPr>
            <a:picLocks noChangeAspect="1"/>
          </p:cNvPicPr>
          <p:nvPr/>
        </p:nvPicPr>
        <p:blipFill>
          <a:blip r:embed="rId3"/>
          <a:stretch>
            <a:fillRect/>
          </a:stretch>
        </p:blipFill>
        <p:spPr>
          <a:xfrm>
            <a:off x="6762017" y="2867391"/>
            <a:ext cx="4122859" cy="3088165"/>
          </a:xfrm>
          <a:prstGeom prst="rect">
            <a:avLst/>
          </a:prstGeom>
        </p:spPr>
      </p:pic>
    </p:spTree>
    <p:extLst>
      <p:ext uri="{BB962C8B-B14F-4D97-AF65-F5344CB8AC3E}">
        <p14:creationId xmlns:p14="http://schemas.microsoft.com/office/powerpoint/2010/main" val="14128815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A1A7AFB-02DD-401E-BCE9-F206E812A4FE}"/>
              </a:ext>
            </a:extLst>
          </p:cNvPr>
          <p:cNvSpPr>
            <a:spLocks noGrp="1"/>
          </p:cNvSpPr>
          <p:nvPr>
            <p:ph sz="quarter" idx="13"/>
          </p:nvPr>
        </p:nvSpPr>
        <p:spPr>
          <a:xfrm>
            <a:off x="3701692" y="457202"/>
            <a:ext cx="5753623" cy="5298830"/>
          </a:xfrm>
        </p:spPr>
        <p:txBody>
          <a:bodyPr/>
          <a:lstStyle/>
          <a:p>
            <a:pPr marL="0" indent="0" algn="ctr">
              <a:buNone/>
            </a:pPr>
            <a:r>
              <a:rPr lang="en-GB" b="1" cap="none" dirty="0"/>
              <a:t>SITUATIONAL MODEL</a:t>
            </a:r>
          </a:p>
          <a:p>
            <a:r>
              <a:rPr lang="en-GB" cap="none" dirty="0"/>
              <a:t>The assumptions on this model are that:</a:t>
            </a:r>
          </a:p>
          <a:p>
            <a:pPr lvl="1"/>
            <a:r>
              <a:rPr lang="en-GB" cap="none" dirty="0"/>
              <a:t>There is no single suitable approach to leading because circumstances are different</a:t>
            </a:r>
          </a:p>
          <a:p>
            <a:pPr lvl="1"/>
            <a:r>
              <a:rPr lang="en-GB" cap="none" dirty="0"/>
              <a:t>Leaders that are effective should change their behaviour depending on the situation.</a:t>
            </a:r>
          </a:p>
          <a:p>
            <a:r>
              <a:rPr lang="en-GB" cap="none" dirty="0"/>
              <a:t>Situational model is an excellent guide or framework for being adaptable and flexible when leading.</a:t>
            </a:r>
          </a:p>
          <a:p>
            <a:endParaRPr lang="en-GB" dirty="0"/>
          </a:p>
        </p:txBody>
      </p:sp>
      <p:pic>
        <p:nvPicPr>
          <p:cNvPr id="4" name="Picture 3">
            <a:extLst>
              <a:ext uri="{FF2B5EF4-FFF2-40B4-BE49-F238E27FC236}">
                <a16:creationId xmlns:a16="http://schemas.microsoft.com/office/drawing/2014/main" id="{E3909028-103F-42D7-B6F3-C9E2B434F117}"/>
              </a:ext>
            </a:extLst>
          </p:cNvPr>
          <p:cNvPicPr>
            <a:picLocks noChangeAspect="1"/>
          </p:cNvPicPr>
          <p:nvPr/>
        </p:nvPicPr>
        <p:blipFill>
          <a:blip r:embed="rId2"/>
          <a:stretch>
            <a:fillRect/>
          </a:stretch>
        </p:blipFill>
        <p:spPr>
          <a:xfrm>
            <a:off x="114848" y="457202"/>
            <a:ext cx="3586844" cy="3804139"/>
          </a:xfrm>
          <a:prstGeom prst="rect">
            <a:avLst/>
          </a:prstGeom>
        </p:spPr>
      </p:pic>
      <p:pic>
        <p:nvPicPr>
          <p:cNvPr id="6" name="Picture 5">
            <a:extLst>
              <a:ext uri="{FF2B5EF4-FFF2-40B4-BE49-F238E27FC236}">
                <a16:creationId xmlns:a16="http://schemas.microsoft.com/office/drawing/2014/main" id="{65266B30-78BB-4640-9FA3-0343CBDF1309}"/>
              </a:ext>
            </a:extLst>
          </p:cNvPr>
          <p:cNvPicPr>
            <a:picLocks noChangeAspect="1"/>
          </p:cNvPicPr>
          <p:nvPr/>
        </p:nvPicPr>
        <p:blipFill>
          <a:blip r:embed="rId3"/>
          <a:stretch>
            <a:fillRect/>
          </a:stretch>
        </p:blipFill>
        <p:spPr>
          <a:xfrm>
            <a:off x="9455315" y="1101967"/>
            <a:ext cx="2752725" cy="3505201"/>
          </a:xfrm>
          <a:prstGeom prst="rect">
            <a:avLst/>
          </a:prstGeom>
        </p:spPr>
      </p:pic>
      <p:pic>
        <p:nvPicPr>
          <p:cNvPr id="8" name="Picture 7">
            <a:extLst>
              <a:ext uri="{FF2B5EF4-FFF2-40B4-BE49-F238E27FC236}">
                <a16:creationId xmlns:a16="http://schemas.microsoft.com/office/drawing/2014/main" id="{D18EFD95-8950-418F-8B5E-990C8A892588}"/>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701691" y="4061992"/>
            <a:ext cx="5753623" cy="2865126"/>
          </a:xfrm>
          <a:prstGeom prst="rect">
            <a:avLst/>
          </a:prstGeom>
        </p:spPr>
      </p:pic>
    </p:spTree>
    <p:extLst>
      <p:ext uri="{BB962C8B-B14F-4D97-AF65-F5344CB8AC3E}">
        <p14:creationId xmlns:p14="http://schemas.microsoft.com/office/powerpoint/2010/main" val="17635928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13AA0D7-8EB8-4A8B-8D59-96237DA6F3BF}"/>
              </a:ext>
            </a:extLst>
          </p:cNvPr>
          <p:cNvSpPr>
            <a:spLocks noGrp="1"/>
          </p:cNvSpPr>
          <p:nvPr>
            <p:ph sz="quarter" idx="13"/>
          </p:nvPr>
        </p:nvSpPr>
        <p:spPr>
          <a:xfrm>
            <a:off x="1010490" y="518747"/>
            <a:ext cx="10363826" cy="5386753"/>
          </a:xfrm>
        </p:spPr>
        <p:txBody>
          <a:bodyPr/>
          <a:lstStyle/>
          <a:p>
            <a:pPr marL="0" indent="0">
              <a:buNone/>
            </a:pPr>
            <a:r>
              <a:rPr lang="en-GB" cap="none" dirty="0"/>
              <a:t>A good leader should have the following:</a:t>
            </a:r>
          </a:p>
          <a:p>
            <a:pPr lvl="1"/>
            <a:r>
              <a:rPr lang="en-GB" cap="none" dirty="0"/>
              <a:t>Directive behaviour</a:t>
            </a:r>
          </a:p>
          <a:p>
            <a:pPr lvl="1"/>
            <a:endParaRPr lang="en-GB" cap="none" dirty="0"/>
          </a:p>
          <a:p>
            <a:pPr lvl="1"/>
            <a:r>
              <a:rPr lang="en-GB" cap="none" dirty="0"/>
              <a:t>Supportive behaviour</a:t>
            </a:r>
          </a:p>
          <a:p>
            <a:pPr lvl="1"/>
            <a:endParaRPr lang="en-GB" cap="none" dirty="0"/>
          </a:p>
          <a:p>
            <a:pPr lvl="1"/>
            <a:r>
              <a:rPr lang="en-GB" cap="none" dirty="0"/>
              <a:t>Relationship behaviour</a:t>
            </a:r>
          </a:p>
          <a:p>
            <a:pPr lvl="1"/>
            <a:endParaRPr lang="en-GB" cap="none" dirty="0"/>
          </a:p>
          <a:p>
            <a:endParaRPr lang="en-GB" dirty="0"/>
          </a:p>
        </p:txBody>
      </p:sp>
      <p:pic>
        <p:nvPicPr>
          <p:cNvPr id="6" name="Picture 5">
            <a:extLst>
              <a:ext uri="{FF2B5EF4-FFF2-40B4-BE49-F238E27FC236}">
                <a16:creationId xmlns:a16="http://schemas.microsoft.com/office/drawing/2014/main" id="{50226F03-B75D-46F2-8435-63356EB3D01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262805" y="1437542"/>
            <a:ext cx="6522792" cy="4348528"/>
          </a:xfrm>
          <a:prstGeom prst="rect">
            <a:avLst/>
          </a:prstGeom>
        </p:spPr>
      </p:pic>
    </p:spTree>
    <p:extLst>
      <p:ext uri="{BB962C8B-B14F-4D97-AF65-F5344CB8AC3E}">
        <p14:creationId xmlns:p14="http://schemas.microsoft.com/office/powerpoint/2010/main" val="38769786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DB1012C-D0A0-489A-8401-B2497DB95763}"/>
              </a:ext>
            </a:extLst>
          </p:cNvPr>
          <p:cNvSpPr>
            <a:spLocks noGrp="1"/>
          </p:cNvSpPr>
          <p:nvPr>
            <p:ph sz="quarter" idx="13"/>
          </p:nvPr>
        </p:nvSpPr>
        <p:spPr>
          <a:xfrm>
            <a:off x="1239090" y="920262"/>
            <a:ext cx="7192733" cy="5017476"/>
          </a:xfrm>
          <a:ln>
            <a:noFill/>
          </a:ln>
          <a:effectLst>
            <a:outerShdw blurRad="225425" dist="50800" dir="5220000" algn="ctr">
              <a:srgbClr val="000000">
                <a:alpha val="33000"/>
              </a:srgbClr>
            </a:outerShdw>
          </a:effectLst>
          <a:scene3d>
            <a:camera prst="perspectiveFront" fov="3300000">
              <a:rot lat="486000" lon="19530000" rev="174000"/>
            </a:camera>
            <a:lightRig rig="harsh" dir="t">
              <a:rot lat="0" lon="0" rev="3000000"/>
            </a:lightRig>
          </a:scene3d>
          <a:sp3d extrusionH="254000" contourW="19050">
            <a:bevelT w="82550" h="44450" prst="angle"/>
            <a:bevelB w="82550" h="44450" prst="angle"/>
            <a:contourClr>
              <a:srgbClr val="FFFFFF"/>
            </a:contourClr>
          </a:sp3d>
        </p:spPr>
        <p:txBody>
          <a:bodyPr/>
          <a:lstStyle/>
          <a:p>
            <a:pPr marL="0" indent="0" algn="ctr">
              <a:buNone/>
            </a:pPr>
            <a:r>
              <a:rPr lang="en-GB" dirty="0"/>
              <a:t>ROLES of a leader</a:t>
            </a:r>
          </a:p>
          <a:p>
            <a:r>
              <a:rPr lang="en-GB" cap="none" dirty="0"/>
              <a:t>Is required at all levels.</a:t>
            </a:r>
          </a:p>
          <a:p>
            <a:r>
              <a:rPr lang="en-GB" cap="none" dirty="0"/>
              <a:t>Is the organisation representative</a:t>
            </a:r>
          </a:p>
          <a:p>
            <a:r>
              <a:rPr lang="en-GB" cap="none" dirty="0"/>
              <a:t>Reconciles and integrates organisational goals with personal goals.</a:t>
            </a:r>
          </a:p>
          <a:p>
            <a:r>
              <a:rPr lang="en-GB" cap="none" dirty="0"/>
              <a:t>He or she solicits support.</a:t>
            </a:r>
          </a:p>
          <a:p>
            <a:r>
              <a:rPr lang="en-GB" cap="none" dirty="0"/>
              <a:t>A leader is a guide, philosopher and friend.</a:t>
            </a:r>
          </a:p>
          <a:p>
            <a:endParaRPr lang="en-GB" cap="none" dirty="0"/>
          </a:p>
          <a:p>
            <a:endParaRPr lang="en-GB" dirty="0"/>
          </a:p>
        </p:txBody>
      </p:sp>
      <p:pic>
        <p:nvPicPr>
          <p:cNvPr id="4" name="Picture 3">
            <a:extLst>
              <a:ext uri="{FF2B5EF4-FFF2-40B4-BE49-F238E27FC236}">
                <a16:creationId xmlns:a16="http://schemas.microsoft.com/office/drawing/2014/main" id="{173E71E5-D1F0-4C10-BF7F-B45A784770EB}"/>
              </a:ext>
            </a:extLst>
          </p:cNvPr>
          <p:cNvPicPr>
            <a:picLocks noChangeAspect="1"/>
          </p:cNvPicPr>
          <p:nvPr/>
        </p:nvPicPr>
        <p:blipFill>
          <a:blip r:embed="rId2"/>
          <a:stretch>
            <a:fillRect/>
          </a:stretch>
        </p:blipFill>
        <p:spPr>
          <a:xfrm>
            <a:off x="6187745" y="2795954"/>
            <a:ext cx="4058437" cy="3560885"/>
          </a:xfrm>
          <a:prstGeom prst="rect">
            <a:avLst/>
          </a:prstGeom>
        </p:spPr>
      </p:pic>
    </p:spTree>
    <p:extLst>
      <p:ext uri="{BB962C8B-B14F-4D97-AF65-F5344CB8AC3E}">
        <p14:creationId xmlns:p14="http://schemas.microsoft.com/office/powerpoint/2010/main" val="34435947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E31F4-B9D9-40FE-9FD8-73632F05D842}"/>
              </a:ext>
            </a:extLst>
          </p:cNvPr>
          <p:cNvSpPr>
            <a:spLocks noGrp="1"/>
          </p:cNvSpPr>
          <p:nvPr>
            <p:ph type="ctrTitle"/>
          </p:nvPr>
        </p:nvSpPr>
        <p:spPr>
          <a:xfrm>
            <a:off x="1751012" y="2751992"/>
            <a:ext cx="8689976" cy="1058006"/>
          </a:xfrm>
        </p:spPr>
        <p:txBody>
          <a:bodyPr>
            <a:normAutofit/>
          </a:bodyPr>
          <a:lstStyle/>
          <a:p>
            <a:r>
              <a:rPr lang="en-GB" sz="3600" b="1" dirty="0">
                <a:effectLst>
                  <a:outerShdw blurRad="38100" dist="38100" dir="2700000" algn="tl">
                    <a:srgbClr val="000000">
                      <a:alpha val="43137"/>
                    </a:srgbClr>
                  </a:outerShdw>
                </a:effectLst>
                <a:latin typeface="Gill Sans MT" panose="020B0502020104020203" pitchFamily="34" charset="0"/>
              </a:rPr>
              <a:t>Managing Conflict</a:t>
            </a:r>
          </a:p>
        </p:txBody>
      </p:sp>
    </p:spTree>
    <p:extLst>
      <p:ext uri="{BB962C8B-B14F-4D97-AF65-F5344CB8AC3E}">
        <p14:creationId xmlns:p14="http://schemas.microsoft.com/office/powerpoint/2010/main" val="134776146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60F55E5-82DC-49DE-B7FA-8D2E291A8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C88758C8-9D10-484F-99AF-42B11A4FA66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picture containing clipart, doll&#10;&#10;Description automatically generated">
            <a:extLst>
              <a:ext uri="{FF2B5EF4-FFF2-40B4-BE49-F238E27FC236}">
                <a16:creationId xmlns:a16="http://schemas.microsoft.com/office/drawing/2014/main" id="{DC12DBE2-2AF8-4589-B323-E3021643F908}"/>
              </a:ext>
            </a:extLst>
          </p:cNvPr>
          <p:cNvPicPr>
            <a:picLocks noChangeAspect="1"/>
          </p:cNvPicPr>
          <p:nvPr/>
        </p:nvPicPr>
        <p:blipFill rotWithShape="1">
          <a:blip r:embed="rId3">
            <a:duotone>
              <a:schemeClr val="bg2">
                <a:shade val="45000"/>
                <a:satMod val="135000"/>
              </a:schemeClr>
              <a:prstClr val="white"/>
            </a:duotone>
            <a:alphaModFix amt="25000"/>
            <a:extLst>
              <a:ext uri="{28A0092B-C50C-407E-A947-70E740481C1C}">
                <a14:useLocalDpi xmlns:a14="http://schemas.microsoft.com/office/drawing/2010/main" val="0"/>
              </a:ext>
            </a:extLst>
          </a:blip>
          <a:srcRect l="4836" r="3608" b="-1"/>
          <a:stretch/>
        </p:blipFill>
        <p:spPr>
          <a:xfrm>
            <a:off x="6938129" y="10"/>
            <a:ext cx="6083429" cy="6857990"/>
          </a:xfrm>
          <a:prstGeom prst="rect">
            <a:avLst/>
          </a:prstGeom>
        </p:spPr>
      </p:pic>
      <p:pic>
        <p:nvPicPr>
          <p:cNvPr id="14" name="Picture 13">
            <a:extLst>
              <a:ext uri="{FF2B5EF4-FFF2-40B4-BE49-F238E27FC236}">
                <a16:creationId xmlns:a16="http://schemas.microsoft.com/office/drawing/2014/main" id="{CCED32FD-C5FE-4C22-A60D-AC9FFA8DEC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BB1F08A-ACD2-440B-92DE-97B151214A6B}"/>
              </a:ext>
            </a:extLst>
          </p:cNvPr>
          <p:cNvSpPr>
            <a:spLocks noGrp="1"/>
          </p:cNvSpPr>
          <p:nvPr>
            <p:ph type="ctrTitle"/>
          </p:nvPr>
        </p:nvSpPr>
        <p:spPr>
          <a:xfrm>
            <a:off x="897887" y="656095"/>
            <a:ext cx="4065326" cy="768398"/>
          </a:xfrm>
        </p:spPr>
        <p:txBody>
          <a:bodyPr vert="horz" lIns="91440" tIns="45720" rIns="91440" bIns="45720" rtlCol="0" anchor="b">
            <a:normAutofit fontScale="90000"/>
          </a:bodyPr>
          <a:lstStyle/>
          <a:p>
            <a:r>
              <a:rPr lang="en-US" b="1" dirty="0"/>
              <a:t>Conflict Managing </a:t>
            </a:r>
          </a:p>
        </p:txBody>
      </p:sp>
      <p:sp>
        <p:nvSpPr>
          <p:cNvPr id="3" name="Subtitle 2">
            <a:extLst>
              <a:ext uri="{FF2B5EF4-FFF2-40B4-BE49-F238E27FC236}">
                <a16:creationId xmlns:a16="http://schemas.microsoft.com/office/drawing/2014/main" id="{0C58D18D-4B9D-48F5-A232-C21BF11CCC6E}"/>
              </a:ext>
            </a:extLst>
          </p:cNvPr>
          <p:cNvSpPr>
            <a:spLocks noGrp="1"/>
          </p:cNvSpPr>
          <p:nvPr>
            <p:ph type="subTitle" idx="1"/>
          </p:nvPr>
        </p:nvSpPr>
        <p:spPr>
          <a:xfrm>
            <a:off x="452487" y="1673452"/>
            <a:ext cx="5429839" cy="1894593"/>
          </a:xfrm>
        </p:spPr>
        <p:txBody>
          <a:bodyPr vert="horz" lIns="91440" tIns="45720" rIns="91440" bIns="45720" rtlCol="0">
            <a:normAutofit fontScale="92500" lnSpcReduction="20000"/>
          </a:bodyPr>
          <a:lstStyle/>
          <a:p>
            <a:pPr>
              <a:lnSpc>
                <a:spcPct val="110000"/>
              </a:lnSpc>
            </a:pPr>
            <a:r>
              <a:rPr lang="en-US" sz="1700" dirty="0">
                <a:solidFill>
                  <a:schemeClr val="tx1"/>
                </a:solidFill>
                <a:latin typeface="Gill Sans MT" panose="020B0502020104020203" pitchFamily="34" charset="0"/>
              </a:rPr>
              <a:t>''Conflict arises from differences, both large and small. It occurs </a:t>
            </a:r>
            <a:r>
              <a:rPr lang="en-US" sz="1700" b="1" dirty="0">
                <a:solidFill>
                  <a:schemeClr val="tx1"/>
                </a:solidFill>
                <a:latin typeface="Gill Sans MT" panose="020B0502020104020203" pitchFamily="34" charset="0"/>
              </a:rPr>
              <a:t>whenever people disagree over their values, motivations, perceptions, ideas, or desires</a:t>
            </a:r>
            <a:r>
              <a:rPr lang="en-US" sz="1700" dirty="0">
                <a:solidFill>
                  <a:schemeClr val="tx1"/>
                </a:solidFill>
                <a:latin typeface="Gill Sans MT" panose="020B0502020104020203" pitchFamily="34" charset="0"/>
              </a:rPr>
              <a:t>. Sometimes these differences appear trivial, but when a conflict triggers strong feelings, a deep personal need is often at the core of the problem.''</a:t>
            </a:r>
          </a:p>
          <a:p>
            <a:pPr>
              <a:lnSpc>
                <a:spcPct val="110000"/>
              </a:lnSpc>
            </a:pPr>
            <a:endParaRPr lang="en-US" sz="1700" dirty="0">
              <a:solidFill>
                <a:schemeClr val="tx1">
                  <a:lumMod val="65000"/>
                  <a:lumOff val="35000"/>
                </a:schemeClr>
              </a:solidFill>
            </a:endParaRPr>
          </a:p>
          <a:p>
            <a:pPr>
              <a:lnSpc>
                <a:spcPct val="110000"/>
              </a:lnSpc>
            </a:pPr>
            <a:endParaRPr lang="en-US" sz="1700" dirty="0">
              <a:solidFill>
                <a:schemeClr val="tx1">
                  <a:lumMod val="65000"/>
                  <a:lumOff val="35000"/>
                </a:schemeClr>
              </a:solidFill>
            </a:endParaRPr>
          </a:p>
          <a:p>
            <a:pPr>
              <a:lnSpc>
                <a:spcPct val="110000"/>
              </a:lnSpc>
            </a:pPr>
            <a:endParaRPr lang="en-US" sz="1700" dirty="0">
              <a:solidFill>
                <a:schemeClr val="tx1">
                  <a:lumMod val="65000"/>
                  <a:lumOff val="35000"/>
                </a:schemeClr>
              </a:solidFill>
            </a:endParaRPr>
          </a:p>
          <a:p>
            <a:pPr>
              <a:lnSpc>
                <a:spcPct val="110000"/>
              </a:lnSpc>
            </a:pPr>
            <a:endParaRPr lang="en-US" sz="1700" dirty="0">
              <a:solidFill>
                <a:schemeClr val="tx1">
                  <a:lumMod val="65000"/>
                  <a:lumOff val="35000"/>
                </a:schemeClr>
              </a:solidFill>
            </a:endParaRPr>
          </a:p>
          <a:p>
            <a:pPr>
              <a:lnSpc>
                <a:spcPct val="110000"/>
              </a:lnSpc>
            </a:pPr>
            <a:endParaRPr lang="en-US" sz="1700" dirty="0">
              <a:solidFill>
                <a:schemeClr val="tx1">
                  <a:lumMod val="65000"/>
                  <a:lumOff val="35000"/>
                </a:schemeClr>
              </a:solidFill>
            </a:endParaRPr>
          </a:p>
        </p:txBody>
      </p:sp>
      <p:sp>
        <p:nvSpPr>
          <p:cNvPr id="4" name="TextBox 3">
            <a:extLst>
              <a:ext uri="{FF2B5EF4-FFF2-40B4-BE49-F238E27FC236}">
                <a16:creationId xmlns:a16="http://schemas.microsoft.com/office/drawing/2014/main" id="{FDF2DDDB-4371-493F-A514-6F2578C87659}"/>
              </a:ext>
            </a:extLst>
          </p:cNvPr>
          <p:cNvSpPr txBox="1"/>
          <p:nvPr/>
        </p:nvSpPr>
        <p:spPr>
          <a:xfrm>
            <a:off x="147725" y="3817004"/>
            <a:ext cx="6790404" cy="284898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b="1" dirty="0">
                <a:latin typeface="Gill Sans MT" panose="020B0502020104020203" pitchFamily="34" charset="0"/>
                <a:cs typeface="Arial"/>
              </a:rPr>
              <a:t>Dysfunctional conflicts</a:t>
            </a:r>
            <a:r>
              <a:rPr lang="en-GB" dirty="0">
                <a:latin typeface="Gill Sans MT" panose="020B0502020104020203" pitchFamily="34" charset="0"/>
                <a:cs typeface="Arial"/>
              </a:rPr>
              <a:t> focus on emotions and differences between the two parties </a:t>
            </a:r>
            <a:endParaRPr lang="en-US" dirty="0">
              <a:latin typeface="Gill Sans MT" panose="020B0502020104020203" pitchFamily="34" charset="0"/>
              <a:ea typeface="+mn-lt"/>
              <a:cs typeface="Arial"/>
            </a:endParaRPr>
          </a:p>
          <a:p>
            <a:pPr>
              <a:lnSpc>
                <a:spcPct val="90000"/>
              </a:lnSpc>
              <a:spcBef>
                <a:spcPts val="1000"/>
              </a:spcBef>
            </a:pPr>
            <a:r>
              <a:rPr lang="en-GB" dirty="0">
                <a:latin typeface="Gill Sans MT" panose="020B0502020104020203" pitchFamily="34" charset="0"/>
                <a:cs typeface="Arial"/>
              </a:rPr>
              <a:t>can degenerate to the extent that the parties forget the substantive issues and focus on getting even,</a:t>
            </a:r>
            <a:endParaRPr lang="en-US" dirty="0">
              <a:latin typeface="Gill Sans MT" panose="020B0502020104020203" pitchFamily="34" charset="0"/>
              <a:ea typeface="+mn-lt"/>
              <a:cs typeface="Arial"/>
            </a:endParaRPr>
          </a:p>
          <a:p>
            <a:pPr>
              <a:lnSpc>
                <a:spcPct val="90000"/>
              </a:lnSpc>
              <a:spcBef>
                <a:spcPts val="1000"/>
              </a:spcBef>
            </a:pPr>
            <a:r>
              <a:rPr lang="en-GB" dirty="0">
                <a:latin typeface="Gill Sans MT" panose="020B0502020104020203" pitchFamily="34" charset="0"/>
                <a:cs typeface="Arial"/>
              </a:rPr>
              <a:t>relating, or even hurting the other party.</a:t>
            </a:r>
            <a:endParaRPr lang="en-US" dirty="0">
              <a:latin typeface="Gill Sans MT" panose="020B0502020104020203" pitchFamily="34" charset="0"/>
              <a:ea typeface="+mn-lt"/>
              <a:cs typeface="Arial"/>
            </a:endParaRPr>
          </a:p>
          <a:p>
            <a:pPr>
              <a:lnSpc>
                <a:spcPct val="90000"/>
              </a:lnSpc>
              <a:spcBef>
                <a:spcPts val="1000"/>
              </a:spcBef>
            </a:pPr>
            <a:r>
              <a:rPr lang="en-GB" dirty="0">
                <a:latin typeface="Gill Sans MT" panose="020B0502020104020203" pitchFamily="34" charset="0"/>
                <a:cs typeface="Arial"/>
              </a:rPr>
              <a:t>that not only negatively influence employee, workgroup, company performance but it also can lead a mental issue to employee,</a:t>
            </a:r>
            <a:endParaRPr lang="en-US" dirty="0">
              <a:latin typeface="Gill Sans MT" panose="020B0502020104020203" pitchFamily="34" charset="0"/>
              <a:ea typeface="+mn-lt"/>
              <a:cs typeface="Arial"/>
            </a:endParaRPr>
          </a:p>
          <a:p>
            <a:pPr>
              <a:lnSpc>
                <a:spcPct val="90000"/>
              </a:lnSpc>
              <a:spcBef>
                <a:spcPts val="1000"/>
              </a:spcBef>
            </a:pPr>
            <a:r>
              <a:rPr lang="en-GB" dirty="0">
                <a:latin typeface="Gill Sans MT" panose="020B0502020104020203" pitchFamily="34" charset="0"/>
                <a:cs typeface="Arial"/>
              </a:rPr>
              <a:t>(Depression, absenteeism, turnover, burnout, and negative emotional states).</a:t>
            </a:r>
            <a:endParaRPr lang="en-US" dirty="0">
              <a:latin typeface="Gill Sans MT" panose="020B0502020104020203" pitchFamily="34" charset="0"/>
              <a:ea typeface="+mn-lt"/>
              <a:cs typeface="Arial"/>
            </a:endParaRPr>
          </a:p>
        </p:txBody>
      </p:sp>
    </p:spTree>
    <p:extLst>
      <p:ext uri="{BB962C8B-B14F-4D97-AF65-F5344CB8AC3E}">
        <p14:creationId xmlns:p14="http://schemas.microsoft.com/office/powerpoint/2010/main" val="29588586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A picture containing text, businesscard, screenshot&#10;&#10;Description automatically generated">
            <a:extLst>
              <a:ext uri="{FF2B5EF4-FFF2-40B4-BE49-F238E27FC236}">
                <a16:creationId xmlns:a16="http://schemas.microsoft.com/office/drawing/2014/main" id="{BFBB64D4-233D-40BA-B563-909DF6B58A26}"/>
              </a:ext>
            </a:extLst>
          </p:cNvPr>
          <p:cNvPicPr>
            <a:picLocks noChangeAspect="1"/>
          </p:cNvPicPr>
          <p:nvPr/>
        </p:nvPicPr>
        <p:blipFill>
          <a:blip r:embed="rId2"/>
          <a:stretch>
            <a:fillRect/>
          </a:stretch>
        </p:blipFill>
        <p:spPr>
          <a:xfrm>
            <a:off x="0" y="3876156"/>
            <a:ext cx="12192000" cy="2981844"/>
          </a:xfrm>
          <a:prstGeom prst="rect">
            <a:avLst/>
          </a:prstGeom>
        </p:spPr>
      </p:pic>
      <p:sp>
        <p:nvSpPr>
          <p:cNvPr id="5" name="Title 1">
            <a:extLst>
              <a:ext uri="{FF2B5EF4-FFF2-40B4-BE49-F238E27FC236}">
                <a16:creationId xmlns:a16="http://schemas.microsoft.com/office/drawing/2014/main" id="{564B6538-9B58-4630-B42C-D7EE8938665F}"/>
              </a:ext>
            </a:extLst>
          </p:cNvPr>
          <p:cNvSpPr txBox="1">
            <a:spLocks/>
          </p:cNvSpPr>
          <p:nvPr/>
        </p:nvSpPr>
        <p:spPr>
          <a:xfrm>
            <a:off x="0" y="1550093"/>
            <a:ext cx="5071221" cy="2129586"/>
          </a:xfrm>
          <a:prstGeom prst="rect">
            <a:avLst/>
          </a:prstGeom>
          <a:noFill/>
        </p:spPr>
        <p:txBody>
          <a:bodyPr vert="horz" lIns="91440" tIns="45720" rIns="91440" bIns="45720" rtlCol="0" anchor="t">
            <a:normAutofit/>
          </a:bodyPr>
          <a:lstStyle>
            <a:lvl1pPr algn="ctr" defTabSz="914400" rtl="0" eaLnBrk="1" latinLnBrk="0" hangingPunct="1">
              <a:lnSpc>
                <a:spcPct val="90000"/>
              </a:lnSpc>
              <a:spcBef>
                <a:spcPct val="0"/>
              </a:spcBef>
              <a:buNone/>
              <a:defRPr sz="4800" kern="1200" cap="all" baseline="0">
                <a:solidFill>
                  <a:schemeClr val="tx1"/>
                </a:solidFill>
                <a:effectLst/>
                <a:latin typeface="+mj-lt"/>
                <a:ea typeface="+mj-ea"/>
                <a:cs typeface="+mj-cs"/>
              </a:defRPr>
            </a:lvl1pPr>
          </a:lstStyle>
          <a:p>
            <a:r>
              <a:rPr lang="en-US" sz="3600" b="1" dirty="0">
                <a:latin typeface="Gill Sans MT" panose="020B0502020104020203" pitchFamily="34" charset="0"/>
              </a:rPr>
              <a:t>Phases of the Conflict</a:t>
            </a:r>
          </a:p>
        </p:txBody>
      </p:sp>
      <p:sp>
        <p:nvSpPr>
          <p:cNvPr id="6" name="TextBox 1">
            <a:extLst>
              <a:ext uri="{FF2B5EF4-FFF2-40B4-BE49-F238E27FC236}">
                <a16:creationId xmlns:a16="http://schemas.microsoft.com/office/drawing/2014/main" id="{7DFD3D4C-7F7B-407A-A7F9-1FB778758BAD}"/>
              </a:ext>
            </a:extLst>
          </p:cNvPr>
          <p:cNvSpPr txBox="1"/>
          <p:nvPr/>
        </p:nvSpPr>
        <p:spPr>
          <a:xfrm>
            <a:off x="5566529" y="468951"/>
            <a:ext cx="6381945" cy="2759729"/>
          </a:xfrm>
          <a:prstGeom prst="rect">
            <a:avLst/>
          </a:prstGeom>
          <a:noFill/>
        </p:spPr>
        <p:txBody>
          <a:bodyPr rot="0" spcFirstLastPara="0" vert="horz" lIns="91440" tIns="45720" rIns="91440" bIns="45720" numCol="1" spcCol="0" rtlCol="0" fromWordArt="0" anchor="t" anchorCtr="0" forceAA="0" compatLnSpc="1">
            <a:prstTxWarp prst="textNoShape">
              <a:avLst/>
            </a:prstTxWarp>
            <a:normAutofit fontScale="85000" lnSpcReduction="20000"/>
          </a:bodyPr>
          <a:ls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228600">
              <a:lnSpc>
                <a:spcPct val="90000"/>
              </a:lnSpc>
              <a:spcAft>
                <a:spcPts val="600"/>
              </a:spcAft>
              <a:buFont typeface="Arial" panose="020B0604020202020204" pitchFamily="34" charset="0"/>
              <a:buChar char="•"/>
            </a:pPr>
            <a:r>
              <a:rPr lang="en-US" dirty="0">
                <a:latin typeface="Gill Sans MT" panose="020B0502020104020203" pitchFamily="34" charset="0"/>
              </a:rPr>
              <a:t>-</a:t>
            </a:r>
            <a:r>
              <a:rPr lang="en-US" b="1" dirty="0">
                <a:latin typeface="Gill Sans MT" panose="020B0502020104020203" pitchFamily="34" charset="0"/>
              </a:rPr>
              <a:t>Escalation </a:t>
            </a:r>
          </a:p>
          <a:p>
            <a:pPr indent="-228600">
              <a:lnSpc>
                <a:spcPct val="90000"/>
              </a:lnSpc>
              <a:spcAft>
                <a:spcPts val="600"/>
              </a:spcAft>
              <a:buFont typeface="Arial" panose="020B0604020202020204" pitchFamily="34" charset="0"/>
              <a:buChar char="•"/>
            </a:pPr>
            <a:r>
              <a:rPr lang="en-US" dirty="0">
                <a:latin typeface="Gill Sans MT" panose="020B0502020104020203" pitchFamily="34" charset="0"/>
              </a:rPr>
              <a:t>the farther the conflict escalates, the more difficult it is to reverse and the more likely it is to become dysfunctional. </a:t>
            </a:r>
          </a:p>
          <a:p>
            <a:pPr indent="-228600">
              <a:lnSpc>
                <a:spcPct val="90000"/>
              </a:lnSpc>
              <a:spcAft>
                <a:spcPts val="600"/>
              </a:spcAft>
              <a:buFont typeface="Arial" panose="020B0604020202020204" pitchFamily="34" charset="0"/>
              <a:buChar char="•"/>
            </a:pPr>
            <a:r>
              <a:rPr lang="en-US" dirty="0">
                <a:latin typeface="Gill Sans MT" panose="020B0502020104020203" pitchFamily="34" charset="0"/>
              </a:rPr>
              <a:t>-</a:t>
            </a:r>
            <a:r>
              <a:rPr lang="en-US" b="1" dirty="0">
                <a:latin typeface="Gill Sans MT" panose="020B0502020104020203" pitchFamily="34" charset="0"/>
              </a:rPr>
              <a:t>Empathy </a:t>
            </a:r>
          </a:p>
          <a:p>
            <a:pPr indent="-228600">
              <a:lnSpc>
                <a:spcPct val="90000"/>
              </a:lnSpc>
              <a:spcAft>
                <a:spcPts val="600"/>
              </a:spcAft>
              <a:buFont typeface="Arial" panose="020B0604020202020204" pitchFamily="34" charset="0"/>
              <a:buChar char="•"/>
            </a:pPr>
            <a:r>
              <a:rPr lang="en-US" dirty="0">
                <a:latin typeface="Gill Sans MT" panose="020B0502020104020203" pitchFamily="34" charset="0"/>
              </a:rPr>
              <a:t>generating feeling of empathy and sympathy and keeping both parties focused on common goals also helps to de-escalate conflict. </a:t>
            </a:r>
          </a:p>
          <a:p>
            <a:pPr indent="-228600">
              <a:lnSpc>
                <a:spcPct val="90000"/>
              </a:lnSpc>
              <a:spcAft>
                <a:spcPts val="600"/>
              </a:spcAft>
              <a:buFont typeface="Arial" panose="020B0604020202020204" pitchFamily="34" charset="0"/>
              <a:buChar char="•"/>
            </a:pPr>
            <a:r>
              <a:rPr lang="en-US" dirty="0">
                <a:latin typeface="Gill Sans MT" panose="020B0502020104020203" pitchFamily="34" charset="0"/>
              </a:rPr>
              <a:t>-</a:t>
            </a:r>
            <a:r>
              <a:rPr lang="en-US" b="1" dirty="0">
                <a:latin typeface="Gill Sans MT" panose="020B0502020104020203" pitchFamily="34" charset="0"/>
              </a:rPr>
              <a:t>Fairness </a:t>
            </a:r>
          </a:p>
          <a:p>
            <a:pPr indent="-228600">
              <a:lnSpc>
                <a:spcPct val="90000"/>
              </a:lnSpc>
              <a:spcAft>
                <a:spcPts val="600"/>
              </a:spcAft>
              <a:buFont typeface="Arial" panose="020B0604020202020204" pitchFamily="34" charset="0"/>
              <a:buChar char="•"/>
            </a:pPr>
            <a:r>
              <a:rPr lang="en-US" dirty="0">
                <a:latin typeface="Gill Sans MT" panose="020B0502020104020203" pitchFamily="34" charset="0"/>
              </a:rPr>
              <a:t>fairness and the appearance of fairness often decrease the risk of workplace violence when conflict do occur. </a:t>
            </a:r>
          </a:p>
          <a:p>
            <a:pPr indent="-228600">
              <a:lnSpc>
                <a:spcPct val="90000"/>
              </a:lnSpc>
              <a:spcAft>
                <a:spcPts val="600"/>
              </a:spcAft>
              <a:buFont typeface="Arial" panose="020B0604020202020204" pitchFamily="34" charset="0"/>
              <a:buChar char="•"/>
            </a:pPr>
            <a:r>
              <a:rPr lang="en-US" dirty="0">
                <a:latin typeface="Gill Sans MT" panose="020B0502020104020203" pitchFamily="34" charset="0"/>
              </a:rPr>
              <a:t>-</a:t>
            </a:r>
            <a:r>
              <a:rPr lang="en-US" b="1" dirty="0">
                <a:latin typeface="Gill Sans MT" panose="020B0502020104020203" pitchFamily="34" charset="0"/>
              </a:rPr>
              <a:t>justice </a:t>
            </a:r>
          </a:p>
          <a:p>
            <a:pPr indent="-228600">
              <a:lnSpc>
                <a:spcPct val="90000"/>
              </a:lnSpc>
              <a:spcAft>
                <a:spcPts val="600"/>
              </a:spcAft>
              <a:buFont typeface="Arial" panose="020B0604020202020204" pitchFamily="34" charset="0"/>
              <a:buChar char="•"/>
            </a:pPr>
            <a:r>
              <a:rPr lang="en-US" dirty="0">
                <a:latin typeface="Gill Sans MT" panose="020B0502020104020203" pitchFamily="34" charset="0"/>
              </a:rPr>
              <a:t>after a conflict is resolved, it is important to re-establish a sense of justice and trust among the parties.</a:t>
            </a:r>
          </a:p>
          <a:p>
            <a:pPr indent="-228600">
              <a:lnSpc>
                <a:spcPct val="90000"/>
              </a:lnSpc>
              <a:spcAft>
                <a:spcPts val="600"/>
              </a:spcAft>
              <a:buFont typeface="Arial" panose="020B0604020202020204" pitchFamily="34" charset="0"/>
              <a:buChar char="•"/>
            </a:pPr>
            <a:endParaRPr lang="en-US" sz="900" dirty="0">
              <a:solidFill>
                <a:schemeClr val="bg1"/>
              </a:solidFill>
            </a:endParaRPr>
          </a:p>
          <a:p>
            <a:pPr indent="-228600">
              <a:lnSpc>
                <a:spcPct val="90000"/>
              </a:lnSpc>
              <a:spcAft>
                <a:spcPts val="600"/>
              </a:spcAft>
              <a:buFont typeface="Arial" panose="020B0604020202020204" pitchFamily="34" charset="0"/>
              <a:buChar char="•"/>
            </a:pPr>
            <a:endParaRPr lang="en-US" sz="900" dirty="0">
              <a:solidFill>
                <a:schemeClr val="bg1"/>
              </a:solidFill>
            </a:endParaRPr>
          </a:p>
        </p:txBody>
      </p:sp>
    </p:spTree>
    <p:extLst>
      <p:ext uri="{BB962C8B-B14F-4D97-AF65-F5344CB8AC3E}">
        <p14:creationId xmlns:p14="http://schemas.microsoft.com/office/powerpoint/2010/main" val="16338781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D6A8D0B-2C9B-418E-8C42-D0B701E601B0}"/>
              </a:ext>
            </a:extLst>
          </p:cNvPr>
          <p:cNvSpPr txBox="1">
            <a:spLocks/>
          </p:cNvSpPr>
          <p:nvPr/>
        </p:nvSpPr>
        <p:spPr>
          <a:xfrm>
            <a:off x="3738164" y="0"/>
            <a:ext cx="9742166" cy="998827"/>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800" kern="1200" cap="all" baseline="0">
                <a:solidFill>
                  <a:schemeClr val="tx1"/>
                </a:solidFill>
                <a:effectLst/>
                <a:latin typeface="+mj-lt"/>
                <a:ea typeface="+mj-ea"/>
                <a:cs typeface="+mj-cs"/>
              </a:defRPr>
            </a:lvl1pPr>
          </a:lstStyle>
          <a:p>
            <a:r>
              <a:rPr lang="en-GB" b="1">
                <a:latin typeface="Arial"/>
                <a:cs typeface="Calibri Light"/>
              </a:rPr>
              <a:t>Causes of Conflict</a:t>
            </a:r>
            <a:endParaRPr lang="en-GB" b="1" dirty="0">
              <a:latin typeface="Arial"/>
              <a:cs typeface="Calibri Light"/>
            </a:endParaRPr>
          </a:p>
        </p:txBody>
      </p:sp>
      <p:sp>
        <p:nvSpPr>
          <p:cNvPr id="5" name="Content Placeholder 2">
            <a:extLst>
              <a:ext uri="{FF2B5EF4-FFF2-40B4-BE49-F238E27FC236}">
                <a16:creationId xmlns:a16="http://schemas.microsoft.com/office/drawing/2014/main" id="{CAE2811B-4557-4C33-9EB7-2270137F7E15}"/>
              </a:ext>
            </a:extLst>
          </p:cNvPr>
          <p:cNvSpPr txBox="1">
            <a:spLocks/>
          </p:cNvSpPr>
          <p:nvPr/>
        </p:nvSpPr>
        <p:spPr>
          <a:xfrm>
            <a:off x="97076" y="1825626"/>
            <a:ext cx="3810334" cy="4664488"/>
          </a:xfrm>
          <a:prstGeom prst="rect">
            <a:avLst/>
          </a:prstGeom>
        </p:spPr>
        <p:txBody>
          <a:bodyPr vert="horz" lIns="91440" tIns="45720" rIns="91440" bIns="45720" rtlCol="0" anchor="t">
            <a:normAutofit fontScale="85000" lnSpcReduction="20000"/>
          </a:bodyPr>
          <a:lstStyle>
            <a:lvl1pPr marL="0" indent="0" algn="ctr" defTabSz="914400" rtl="0" eaLnBrk="1" latinLnBrk="0" hangingPunct="1">
              <a:lnSpc>
                <a:spcPct val="120000"/>
              </a:lnSpc>
              <a:spcBef>
                <a:spcPts val="1000"/>
              </a:spcBef>
              <a:buClr>
                <a:schemeClr val="tx1"/>
              </a:buClr>
              <a:buFont typeface="Arial" panose="020B0604020202020204" pitchFamily="34" charset="0"/>
              <a:buNone/>
              <a:defRPr sz="2200" kern="1200" cap="all" baseline="0">
                <a:solidFill>
                  <a:schemeClr val="bg1">
                    <a:lumMod val="50000"/>
                  </a:schemeClr>
                </a:solidFill>
                <a:effectLst/>
                <a:latin typeface="+mn-lt"/>
                <a:ea typeface="+mn-ea"/>
                <a:cs typeface="+mn-cs"/>
              </a:defRPr>
            </a:lvl1pPr>
            <a:lvl2pPr marL="457200" indent="0" algn="ctr" defTabSz="914400" rtl="0" eaLnBrk="1" latinLnBrk="0" hangingPunct="1">
              <a:lnSpc>
                <a:spcPct val="120000"/>
              </a:lnSpc>
              <a:spcBef>
                <a:spcPts val="500"/>
              </a:spcBef>
              <a:buClr>
                <a:schemeClr val="tx1"/>
              </a:buClr>
              <a:buFont typeface="Arial" panose="020B0604020202020204" pitchFamily="34" charset="0"/>
              <a:buNone/>
              <a:defRPr sz="2000" kern="1200" cap="all" baseline="0">
                <a:solidFill>
                  <a:schemeClr val="tx1"/>
                </a:solidFill>
                <a:effectLst/>
                <a:latin typeface="+mn-lt"/>
                <a:ea typeface="+mn-ea"/>
                <a:cs typeface="+mn-cs"/>
              </a:defRPr>
            </a:lvl2pPr>
            <a:lvl3pPr marL="914400" indent="0" algn="ctr" defTabSz="914400" rtl="0" eaLnBrk="1" latinLnBrk="0" hangingPunct="1">
              <a:lnSpc>
                <a:spcPct val="120000"/>
              </a:lnSpc>
              <a:spcBef>
                <a:spcPts val="500"/>
              </a:spcBef>
              <a:buClr>
                <a:schemeClr val="tx1"/>
              </a:buClr>
              <a:buFont typeface="Arial" panose="020B0604020202020204" pitchFamily="34" charset="0"/>
              <a:buNone/>
              <a:defRPr sz="1800" kern="1200" cap="all" baseline="0">
                <a:solidFill>
                  <a:schemeClr val="tx1"/>
                </a:solidFill>
                <a:effectLst/>
                <a:latin typeface="+mn-lt"/>
                <a:ea typeface="+mn-ea"/>
                <a:cs typeface="+mn-cs"/>
              </a:defRPr>
            </a:lvl3pPr>
            <a:lvl4pPr marL="13716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4pPr>
            <a:lvl5pPr marL="18288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5pPr>
            <a:lvl6pPr marL="22860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6pPr>
            <a:lvl7pPr marL="27432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7pPr>
            <a:lvl8pPr marL="32004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8pPr>
            <a:lvl9pPr marL="36576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9pPr>
          </a:lstStyle>
          <a:p>
            <a:pPr algn="l"/>
            <a:r>
              <a:rPr lang="en-GB" b="1" dirty="0">
                <a:solidFill>
                  <a:schemeClr val="tx1"/>
                </a:solidFill>
                <a:latin typeface="Gill Sans MT" panose="020B0502020104020203" pitchFamily="34" charset="0"/>
                <a:ea typeface="+mn-lt"/>
                <a:cs typeface="+mn-lt"/>
              </a:rPr>
              <a:t>Communication factors:</a:t>
            </a:r>
          </a:p>
          <a:p>
            <a:pPr marL="342900" indent="-342900" algn="l">
              <a:buFont typeface="Arial" panose="020B0604020202020204" pitchFamily="34" charset="0"/>
              <a:buChar char="•"/>
            </a:pPr>
            <a:r>
              <a:rPr lang="en-GB" dirty="0">
                <a:solidFill>
                  <a:schemeClr val="tx1"/>
                </a:solidFill>
                <a:latin typeface="Gill Sans MT" panose="020B0502020104020203" pitchFamily="34" charset="0"/>
                <a:ea typeface="+mn-lt"/>
                <a:cs typeface="+mn-lt"/>
              </a:rPr>
              <a:t>Poor listening skills</a:t>
            </a:r>
            <a:endParaRPr lang="en-GB" dirty="0">
              <a:solidFill>
                <a:schemeClr val="tx1"/>
              </a:solidFill>
              <a:latin typeface="Gill Sans MT" panose="020B0502020104020203" pitchFamily="34" charset="0"/>
              <a:cs typeface="Arial"/>
            </a:endParaRPr>
          </a:p>
          <a:p>
            <a:pPr marL="342900" indent="-342900" algn="l">
              <a:buFont typeface="Arial" panose="020B0604020202020204" pitchFamily="34" charset="0"/>
              <a:buChar char="•"/>
            </a:pPr>
            <a:r>
              <a:rPr lang="en-GB" dirty="0">
                <a:solidFill>
                  <a:schemeClr val="tx1"/>
                </a:solidFill>
                <a:latin typeface="Gill Sans MT" panose="020B0502020104020203" pitchFamily="34" charset="0"/>
                <a:cs typeface="Arial"/>
              </a:rPr>
              <a:t>Misunderstandings</a:t>
            </a:r>
            <a:endParaRPr lang="en-GB" dirty="0">
              <a:solidFill>
                <a:schemeClr val="tx1"/>
              </a:solidFill>
              <a:latin typeface="Gill Sans MT" panose="020B0502020104020203" pitchFamily="34" charset="0"/>
              <a:ea typeface="+mn-lt"/>
              <a:cs typeface="Arial"/>
            </a:endParaRPr>
          </a:p>
          <a:p>
            <a:pPr marL="342900" indent="-342900" algn="l">
              <a:buFont typeface="Arial" panose="020B0604020202020204" pitchFamily="34" charset="0"/>
              <a:buChar char="•"/>
            </a:pPr>
            <a:r>
              <a:rPr lang="en-GB" dirty="0">
                <a:solidFill>
                  <a:schemeClr val="tx1"/>
                </a:solidFill>
                <a:latin typeface="Gill Sans MT" panose="020B0502020104020203" pitchFamily="34" charset="0"/>
                <a:cs typeface="Arial"/>
              </a:rPr>
              <a:t>Miscommunications</a:t>
            </a:r>
          </a:p>
          <a:p>
            <a:pPr marL="342900" indent="-342900" algn="l">
              <a:buFont typeface="Arial" panose="020B0604020202020204" pitchFamily="34" charset="0"/>
              <a:buChar char="•"/>
            </a:pPr>
            <a:r>
              <a:rPr lang="en-GB" dirty="0" err="1">
                <a:solidFill>
                  <a:schemeClr val="tx1"/>
                </a:solidFill>
                <a:latin typeface="Gill Sans MT" panose="020B0502020104020203" pitchFamily="34" charset="0"/>
                <a:cs typeface="Arial"/>
              </a:rPr>
              <a:t>Nonresponsiveness</a:t>
            </a:r>
            <a:endParaRPr lang="en-GB" dirty="0">
              <a:solidFill>
                <a:schemeClr val="tx1"/>
              </a:solidFill>
              <a:latin typeface="Gill Sans MT" panose="020B0502020104020203" pitchFamily="34" charset="0"/>
              <a:cs typeface="Arial"/>
            </a:endParaRPr>
          </a:p>
          <a:p>
            <a:pPr marL="342900" indent="-342900" algn="l">
              <a:buFont typeface="Arial" panose="020B0604020202020204" pitchFamily="34" charset="0"/>
              <a:buChar char="•"/>
            </a:pPr>
            <a:r>
              <a:rPr lang="en-GB" dirty="0">
                <a:solidFill>
                  <a:schemeClr val="tx1"/>
                </a:solidFill>
                <a:latin typeface="Gill Sans MT" panose="020B0502020104020203" pitchFamily="34" charset="0"/>
                <a:cs typeface="Arial"/>
              </a:rPr>
              <a:t>Different Communication Styles</a:t>
            </a:r>
          </a:p>
          <a:p>
            <a:pPr marL="342900" indent="-342900" algn="l">
              <a:buFont typeface="Arial" panose="020B0604020202020204" pitchFamily="34" charset="0"/>
              <a:buChar char="•"/>
            </a:pPr>
            <a:r>
              <a:rPr lang="en-GB" dirty="0">
                <a:solidFill>
                  <a:schemeClr val="tx1"/>
                </a:solidFill>
                <a:latin typeface="Gill Sans MT" panose="020B0502020104020203" pitchFamily="34" charset="0"/>
                <a:ea typeface="+mn-lt"/>
                <a:cs typeface="+mn-lt"/>
              </a:rPr>
              <a:t>Differences in interpretation and perception</a:t>
            </a:r>
          </a:p>
          <a:p>
            <a:pPr marL="342900" indent="-342900" algn="l">
              <a:buFont typeface="Arial" panose="020B0604020202020204" pitchFamily="34" charset="0"/>
              <a:buChar char="•"/>
            </a:pPr>
            <a:r>
              <a:rPr lang="en-GB" dirty="0">
                <a:solidFill>
                  <a:schemeClr val="tx1"/>
                </a:solidFill>
                <a:latin typeface="Gill Sans MT" panose="020B0502020104020203" pitchFamily="34" charset="0"/>
                <a:ea typeface="+mn-lt"/>
                <a:cs typeface="+mn-lt"/>
              </a:rPr>
              <a:t>Insufficient Sharing of Information</a:t>
            </a:r>
            <a:endParaRPr lang="en-GB" dirty="0">
              <a:solidFill>
                <a:schemeClr val="tx1"/>
              </a:solidFill>
              <a:latin typeface="Gill Sans MT" panose="020B0502020104020203" pitchFamily="34" charset="0"/>
              <a:cs typeface="Calibri"/>
            </a:endParaRPr>
          </a:p>
          <a:p>
            <a:endParaRPr lang="en-GB" dirty="0">
              <a:latin typeface="Arial"/>
              <a:cs typeface="Calibri"/>
            </a:endParaRPr>
          </a:p>
          <a:p>
            <a:endParaRPr lang="en-GB" dirty="0">
              <a:latin typeface="Arial"/>
              <a:cs typeface="Calibri"/>
            </a:endParaRPr>
          </a:p>
          <a:p>
            <a:endParaRPr lang="en-GB" dirty="0">
              <a:cs typeface="Calibri"/>
            </a:endParaRPr>
          </a:p>
        </p:txBody>
      </p:sp>
      <p:sp>
        <p:nvSpPr>
          <p:cNvPr id="7" name="TextBox 6">
            <a:extLst>
              <a:ext uri="{FF2B5EF4-FFF2-40B4-BE49-F238E27FC236}">
                <a16:creationId xmlns:a16="http://schemas.microsoft.com/office/drawing/2014/main" id="{EEBB09E7-490F-4EB6-977E-E705CBBE3EC3}"/>
              </a:ext>
            </a:extLst>
          </p:cNvPr>
          <p:cNvSpPr txBox="1"/>
          <p:nvPr/>
        </p:nvSpPr>
        <p:spPr>
          <a:xfrm>
            <a:off x="4275551" y="2468273"/>
            <a:ext cx="3640897" cy="27238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900" dirty="0">
                <a:latin typeface="Gill Sans MT" panose="020B0502020104020203" pitchFamily="34" charset="0"/>
                <a:ea typeface="+mn-lt"/>
                <a:cs typeface="+mn-lt"/>
              </a:rPr>
              <a:t>STRUCTURAL FACTORS: </a:t>
            </a:r>
            <a:endParaRPr lang="en-US" sz="1900" dirty="0">
              <a:latin typeface="Gill Sans MT" panose="020B0502020104020203" pitchFamily="34" charset="0"/>
              <a:cs typeface="Calibri" panose="020F0502020204030204"/>
            </a:endParaRPr>
          </a:p>
          <a:p>
            <a:pPr marL="285750" indent="-285750">
              <a:buFont typeface="Arial"/>
              <a:buChar char="•"/>
            </a:pPr>
            <a:r>
              <a:rPr lang="en-US" sz="1900" dirty="0">
                <a:latin typeface="Gill Sans MT" panose="020B0502020104020203" pitchFamily="34" charset="0"/>
                <a:ea typeface="+mn-lt"/>
                <a:cs typeface="+mn-lt"/>
              </a:rPr>
              <a:t>Poor organization </a:t>
            </a:r>
            <a:endParaRPr lang="en-US" sz="1900" dirty="0">
              <a:latin typeface="Gill Sans MT" panose="020B0502020104020203" pitchFamily="34" charset="0"/>
              <a:cs typeface="Calibri" panose="020F0502020204030204"/>
            </a:endParaRPr>
          </a:p>
          <a:p>
            <a:pPr marL="285750" indent="-285750">
              <a:buFont typeface="Arial"/>
              <a:buChar char="•"/>
            </a:pPr>
            <a:r>
              <a:rPr lang="en-US" sz="1900" dirty="0">
                <a:latin typeface="Gill Sans MT" panose="020B0502020104020203" pitchFamily="34" charset="0"/>
                <a:cs typeface="Arial"/>
              </a:rPr>
              <a:t>Lack of resources.​</a:t>
            </a:r>
          </a:p>
          <a:p>
            <a:pPr marL="285750" indent="-285750">
              <a:buFont typeface="Arial" panose="020B0604020202020204" pitchFamily="34" charset="0"/>
              <a:buChar char="•"/>
            </a:pPr>
            <a:r>
              <a:rPr lang="en-US" sz="1900" dirty="0">
                <a:latin typeface="Gill Sans MT" panose="020B0502020104020203" pitchFamily="34" charset="0"/>
                <a:cs typeface="Arial"/>
              </a:rPr>
              <a:t>Unclarified roles in the workplace</a:t>
            </a:r>
          </a:p>
          <a:p>
            <a:pPr marL="285750" indent="-285750">
              <a:buFont typeface="Arial" panose="020B0604020202020204" pitchFamily="34" charset="0"/>
              <a:buChar char="•"/>
            </a:pPr>
            <a:r>
              <a:rPr lang="en-US" sz="1900" dirty="0">
                <a:latin typeface="Gill Sans MT" panose="020B0502020104020203" pitchFamily="34" charset="0"/>
                <a:cs typeface="Arial"/>
              </a:rPr>
              <a:t>Lack of Performance and Standards</a:t>
            </a:r>
          </a:p>
          <a:p>
            <a:pPr marL="285750" indent="-285750">
              <a:buFont typeface="Arial" panose="020B0604020202020204" pitchFamily="34" charset="0"/>
              <a:buChar char="•"/>
            </a:pPr>
            <a:r>
              <a:rPr lang="en-US" sz="1900" dirty="0">
                <a:latin typeface="Gill Sans MT" panose="020B0502020104020203" pitchFamily="34" charset="0"/>
                <a:cs typeface="Arial"/>
              </a:rPr>
              <a:t>Unreasonable Time Constraints</a:t>
            </a:r>
          </a:p>
          <a:p>
            <a:pPr marL="285750" indent="-285750">
              <a:buFont typeface="Arial" panose="020B0604020202020204" pitchFamily="34" charset="0"/>
              <a:buChar char="•"/>
            </a:pPr>
            <a:r>
              <a:rPr lang="en-US" sz="1900" dirty="0">
                <a:latin typeface="Gill Sans MT" panose="020B0502020104020203" pitchFamily="34" charset="0"/>
                <a:cs typeface="Arial"/>
              </a:rPr>
              <a:t>Unmet Needs in the Workplace</a:t>
            </a:r>
          </a:p>
        </p:txBody>
      </p:sp>
      <p:sp>
        <p:nvSpPr>
          <p:cNvPr id="8" name="Content Placeholder 2">
            <a:extLst>
              <a:ext uri="{FF2B5EF4-FFF2-40B4-BE49-F238E27FC236}">
                <a16:creationId xmlns:a16="http://schemas.microsoft.com/office/drawing/2014/main" id="{E9367571-625D-4F5B-92B2-6AF3B24C130D}"/>
              </a:ext>
            </a:extLst>
          </p:cNvPr>
          <p:cNvSpPr txBox="1">
            <a:spLocks/>
          </p:cNvSpPr>
          <p:nvPr/>
        </p:nvSpPr>
        <p:spPr>
          <a:xfrm>
            <a:off x="8540685" y="1536002"/>
            <a:ext cx="2969443" cy="466448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GB" sz="2100" b="1" cap="all" dirty="0">
                <a:latin typeface="Gill Sans MT" panose="020B0502020104020203" pitchFamily="34" charset="0"/>
                <a:ea typeface="+mn-lt"/>
                <a:cs typeface="+mn-lt"/>
              </a:rPr>
              <a:t>Personal factors: </a:t>
            </a:r>
            <a:endParaRPr lang="en-GB" sz="2100" b="1" dirty="0">
              <a:latin typeface="Gill Sans MT" panose="020B0502020104020203" pitchFamily="34" charset="0"/>
              <a:ea typeface="+mn-lt"/>
              <a:cs typeface="+mn-lt"/>
            </a:endParaRPr>
          </a:p>
          <a:p>
            <a:r>
              <a:rPr lang="en-GB" sz="2100" dirty="0">
                <a:latin typeface="Gill Sans MT" panose="020B0502020104020203" pitchFamily="34" charset="0"/>
                <a:ea typeface="+mn-lt"/>
                <a:cs typeface="+mn-lt"/>
              </a:rPr>
              <a:t>differences in skills and abilities</a:t>
            </a:r>
          </a:p>
          <a:p>
            <a:r>
              <a:rPr lang="en-GB" sz="2100" dirty="0">
                <a:latin typeface="Gill Sans MT" panose="020B0502020104020203" pitchFamily="34" charset="0"/>
                <a:ea typeface="+mn-lt"/>
                <a:cs typeface="+mn-lt"/>
              </a:rPr>
              <a:t>Different Experiences and Background</a:t>
            </a:r>
          </a:p>
          <a:p>
            <a:r>
              <a:rPr lang="en-GB" sz="2100" dirty="0">
                <a:latin typeface="Gill Sans MT" panose="020B0502020104020203" pitchFamily="34" charset="0"/>
                <a:ea typeface="+mn-lt"/>
                <a:cs typeface="+mn-lt"/>
              </a:rPr>
              <a:t>Different cultures and assumptions, values, opinions and beliefs</a:t>
            </a:r>
          </a:p>
          <a:p>
            <a:r>
              <a:rPr lang="en-GB" sz="2100" dirty="0">
                <a:latin typeface="Gill Sans MT" panose="020B0502020104020203" pitchFamily="34" charset="0"/>
                <a:ea typeface="+mn-lt"/>
                <a:cs typeface="+mn-lt"/>
              </a:rPr>
              <a:t>Lack of sensitivity</a:t>
            </a:r>
          </a:p>
          <a:p>
            <a:r>
              <a:rPr lang="en-GB" sz="2100" dirty="0">
                <a:latin typeface="Gill Sans MT" panose="020B0502020104020203" pitchFamily="34" charset="0"/>
                <a:ea typeface="+mn-lt"/>
                <a:cs typeface="+mn-lt"/>
              </a:rPr>
              <a:t>Different Temperament and Emotions </a:t>
            </a:r>
            <a:endParaRPr lang="en-GB" sz="2100" dirty="0">
              <a:latin typeface="Gill Sans MT" panose="020B0502020104020203" pitchFamily="34" charset="0"/>
              <a:cs typeface="Arial"/>
            </a:endParaRPr>
          </a:p>
          <a:p>
            <a:pPr marL="0" indent="0">
              <a:buNone/>
            </a:pPr>
            <a:endParaRPr lang="en-GB" dirty="0">
              <a:latin typeface="Arial"/>
              <a:cs typeface="Calibri"/>
            </a:endParaRPr>
          </a:p>
          <a:p>
            <a:endParaRPr lang="en-GB" dirty="0">
              <a:cs typeface="Calibri"/>
            </a:endParaRPr>
          </a:p>
          <a:p>
            <a:endParaRPr lang="en-GB" dirty="0">
              <a:cs typeface="Calibri"/>
            </a:endParaRPr>
          </a:p>
          <a:p>
            <a:endParaRPr lang="en-GB" dirty="0">
              <a:cs typeface="Calibri"/>
            </a:endParaRPr>
          </a:p>
          <a:p>
            <a:pPr marL="0" indent="0">
              <a:buNone/>
            </a:pPr>
            <a:endParaRPr lang="en-GB" dirty="0">
              <a:cs typeface="Calibri"/>
            </a:endParaRPr>
          </a:p>
        </p:txBody>
      </p:sp>
    </p:spTree>
    <p:extLst>
      <p:ext uri="{BB962C8B-B14F-4D97-AF65-F5344CB8AC3E}">
        <p14:creationId xmlns:p14="http://schemas.microsoft.com/office/powerpoint/2010/main" val="8798068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81F6402-4211-4127-B9F6-A728485B9A80}"/>
              </a:ext>
            </a:extLst>
          </p:cNvPr>
          <p:cNvSpPr txBox="1">
            <a:spLocks/>
          </p:cNvSpPr>
          <p:nvPr/>
        </p:nvSpPr>
        <p:spPr>
          <a:xfrm>
            <a:off x="5264084" y="144582"/>
            <a:ext cx="6797511" cy="4363844"/>
          </a:xfrm>
          <a:prstGeom prst="rect">
            <a:avLst/>
          </a:prstGeom>
        </p:spPr>
        <p:txBody>
          <a:bodyPr vert="horz" lIns="91440" tIns="45720" rIns="91440" bIns="45720" rtlCol="0" anchor="t">
            <a:normAutofit/>
          </a:bodyPr>
          <a:lstStyle>
            <a:lvl1pPr algn="ctr" defTabSz="914400" rtl="0" eaLnBrk="1" latinLnBrk="0" hangingPunct="1">
              <a:lnSpc>
                <a:spcPct val="90000"/>
              </a:lnSpc>
              <a:spcBef>
                <a:spcPct val="0"/>
              </a:spcBef>
              <a:buNone/>
              <a:defRPr sz="4800" kern="1200" cap="all" baseline="0">
                <a:solidFill>
                  <a:schemeClr val="tx1"/>
                </a:solidFill>
                <a:effectLst/>
                <a:latin typeface="+mj-lt"/>
                <a:ea typeface="+mj-ea"/>
                <a:cs typeface="+mj-cs"/>
              </a:defRPr>
            </a:lvl1pPr>
          </a:lstStyle>
          <a:p>
            <a:r>
              <a:rPr lang="en-US" sz="4000" b="1" dirty="0"/>
              <a:t>How to Deal with Conflicts</a:t>
            </a:r>
          </a:p>
        </p:txBody>
      </p:sp>
      <p:sp>
        <p:nvSpPr>
          <p:cNvPr id="5" name="Content Placeholder 2">
            <a:extLst>
              <a:ext uri="{FF2B5EF4-FFF2-40B4-BE49-F238E27FC236}">
                <a16:creationId xmlns:a16="http://schemas.microsoft.com/office/drawing/2014/main" id="{E27C2218-1A94-4DBE-8392-7C0D2E945B2C}"/>
              </a:ext>
            </a:extLst>
          </p:cNvPr>
          <p:cNvSpPr txBox="1">
            <a:spLocks/>
          </p:cNvSpPr>
          <p:nvPr/>
        </p:nvSpPr>
        <p:spPr>
          <a:xfrm>
            <a:off x="0" y="1634019"/>
            <a:ext cx="4848122" cy="4363844"/>
          </a:xfrm>
          <a:prstGeom prst="rect">
            <a:avLst/>
          </a:prstGeom>
        </p:spPr>
        <p:txBody>
          <a:bodyPr vert="horz" lIns="91440" tIns="45720" rIns="91440" bIns="45720" rtlCol="0">
            <a:normAutofit fontScale="92500" lnSpcReduction="20000"/>
          </a:bodyPr>
          <a:lstStyle>
            <a:lvl1pPr marL="0" indent="0" algn="ctr" defTabSz="914400" rtl="0" eaLnBrk="1" latinLnBrk="0" hangingPunct="1">
              <a:lnSpc>
                <a:spcPct val="120000"/>
              </a:lnSpc>
              <a:spcBef>
                <a:spcPts val="1000"/>
              </a:spcBef>
              <a:buClr>
                <a:schemeClr val="tx1"/>
              </a:buClr>
              <a:buFont typeface="Arial" panose="020B0604020202020204" pitchFamily="34" charset="0"/>
              <a:buNone/>
              <a:defRPr sz="2200" kern="1200" cap="all" baseline="0">
                <a:solidFill>
                  <a:schemeClr val="bg1">
                    <a:lumMod val="50000"/>
                  </a:schemeClr>
                </a:solidFill>
                <a:effectLst/>
                <a:latin typeface="+mn-lt"/>
                <a:ea typeface="+mn-ea"/>
                <a:cs typeface="+mn-cs"/>
              </a:defRPr>
            </a:lvl1pPr>
            <a:lvl2pPr marL="457200" indent="0" algn="ctr" defTabSz="914400" rtl="0" eaLnBrk="1" latinLnBrk="0" hangingPunct="1">
              <a:lnSpc>
                <a:spcPct val="120000"/>
              </a:lnSpc>
              <a:spcBef>
                <a:spcPts val="500"/>
              </a:spcBef>
              <a:buClr>
                <a:schemeClr val="tx1"/>
              </a:buClr>
              <a:buFont typeface="Arial" panose="020B0604020202020204" pitchFamily="34" charset="0"/>
              <a:buNone/>
              <a:defRPr sz="2000" kern="1200" cap="all" baseline="0">
                <a:solidFill>
                  <a:schemeClr val="tx1"/>
                </a:solidFill>
                <a:effectLst/>
                <a:latin typeface="+mn-lt"/>
                <a:ea typeface="+mn-ea"/>
                <a:cs typeface="+mn-cs"/>
              </a:defRPr>
            </a:lvl2pPr>
            <a:lvl3pPr marL="914400" indent="0" algn="ctr" defTabSz="914400" rtl="0" eaLnBrk="1" latinLnBrk="0" hangingPunct="1">
              <a:lnSpc>
                <a:spcPct val="120000"/>
              </a:lnSpc>
              <a:spcBef>
                <a:spcPts val="500"/>
              </a:spcBef>
              <a:buClr>
                <a:schemeClr val="tx1"/>
              </a:buClr>
              <a:buFont typeface="Arial" panose="020B0604020202020204" pitchFamily="34" charset="0"/>
              <a:buNone/>
              <a:defRPr sz="1800" kern="1200" cap="all" baseline="0">
                <a:solidFill>
                  <a:schemeClr val="tx1"/>
                </a:solidFill>
                <a:effectLst/>
                <a:latin typeface="+mn-lt"/>
                <a:ea typeface="+mn-ea"/>
                <a:cs typeface="+mn-cs"/>
              </a:defRPr>
            </a:lvl3pPr>
            <a:lvl4pPr marL="13716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4pPr>
            <a:lvl5pPr marL="18288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5pPr>
            <a:lvl6pPr marL="22860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6pPr>
            <a:lvl7pPr marL="27432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7pPr>
            <a:lvl8pPr marL="32004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8pPr>
            <a:lvl9pPr marL="3657600" indent="0" algn="ctr" defTabSz="914400" rtl="0" eaLnBrk="1" latinLnBrk="0" hangingPunct="1">
              <a:lnSpc>
                <a:spcPct val="120000"/>
              </a:lnSpc>
              <a:spcBef>
                <a:spcPts val="500"/>
              </a:spcBef>
              <a:buClr>
                <a:schemeClr val="tx1"/>
              </a:buClr>
              <a:buFont typeface="Arial" panose="020B0604020202020204" pitchFamily="34" charset="0"/>
              <a:buNone/>
              <a:defRPr sz="1600" kern="1200" cap="all" baseline="0">
                <a:solidFill>
                  <a:schemeClr val="tx1"/>
                </a:solidFill>
                <a:effectLst/>
                <a:latin typeface="+mn-lt"/>
                <a:ea typeface="+mn-ea"/>
                <a:cs typeface="+mn-cs"/>
              </a:defRPr>
            </a:lvl9pPr>
          </a:lstStyle>
          <a:p>
            <a:pPr algn="l"/>
            <a:r>
              <a:rPr lang="en-US" sz="2000" b="1" dirty="0">
                <a:solidFill>
                  <a:schemeClr val="tx1"/>
                </a:solidFill>
                <a:latin typeface="Gill Sans MT" panose="020B0502020104020203" pitchFamily="34" charset="0"/>
              </a:rPr>
              <a:t>                            STEPS:</a:t>
            </a:r>
          </a:p>
          <a:p>
            <a:pPr marL="857250" indent="-342900" algn="l">
              <a:buFont typeface="Arial" panose="020B0604020202020204" pitchFamily="34" charset="0"/>
              <a:buChar char="•"/>
            </a:pPr>
            <a:r>
              <a:rPr lang="en-US" sz="2000" dirty="0">
                <a:solidFill>
                  <a:schemeClr val="tx1"/>
                </a:solidFill>
                <a:latin typeface="Gill Sans MT" panose="020B0502020104020203" pitchFamily="34" charset="0"/>
              </a:rPr>
              <a:t>Accept conflict, don't try to avoid it</a:t>
            </a:r>
          </a:p>
          <a:p>
            <a:pPr marL="857250" indent="-342900" algn="l">
              <a:buFont typeface="Arial" panose="020B0604020202020204" pitchFamily="34" charset="0"/>
              <a:buChar char="•"/>
            </a:pPr>
            <a:r>
              <a:rPr lang="en-US" sz="2000" i="1" dirty="0">
                <a:solidFill>
                  <a:schemeClr val="tx1"/>
                </a:solidFill>
                <a:latin typeface="Gill Sans MT" panose="020B0502020104020203" pitchFamily="34" charset="0"/>
              </a:rPr>
              <a:t>Establish a dialogue between parties</a:t>
            </a:r>
            <a:endParaRPr lang="en-US" sz="2000" dirty="0">
              <a:solidFill>
                <a:schemeClr val="tx1"/>
              </a:solidFill>
              <a:latin typeface="Gill Sans MT" panose="020B0502020104020203" pitchFamily="34" charset="0"/>
            </a:endParaRPr>
          </a:p>
          <a:p>
            <a:pPr marL="857250" indent="-342900" algn="l">
              <a:buFont typeface="Arial" panose="020B0604020202020204" pitchFamily="34" charset="0"/>
              <a:buChar char="•"/>
            </a:pPr>
            <a:r>
              <a:rPr lang="en-US" sz="2000" dirty="0">
                <a:solidFill>
                  <a:schemeClr val="tx1"/>
                </a:solidFill>
                <a:latin typeface="Gill Sans MT" panose="020B0502020104020203" pitchFamily="34" charset="0"/>
              </a:rPr>
              <a:t>Don't be too emotional and use a neutral language </a:t>
            </a:r>
          </a:p>
          <a:p>
            <a:pPr marL="857250" indent="-342900" algn="l">
              <a:buFont typeface="Arial" panose="020B0604020202020204" pitchFamily="34" charset="0"/>
              <a:buChar char="•"/>
            </a:pPr>
            <a:r>
              <a:rPr lang="en-US" sz="2000" dirty="0">
                <a:solidFill>
                  <a:schemeClr val="tx1"/>
                </a:solidFill>
                <a:latin typeface="Gill Sans MT" panose="020B0502020104020203" pitchFamily="34" charset="0"/>
              </a:rPr>
              <a:t>Listen actively</a:t>
            </a:r>
          </a:p>
          <a:p>
            <a:pPr marL="857250" indent="-342900" algn="l">
              <a:buFont typeface="Arial" panose="020B0604020202020204" pitchFamily="34" charset="0"/>
              <a:buChar char="•"/>
            </a:pPr>
            <a:r>
              <a:rPr lang="en-US" sz="2000" dirty="0">
                <a:solidFill>
                  <a:schemeClr val="tx1"/>
                </a:solidFill>
                <a:latin typeface="Gill Sans MT" panose="020B0502020104020203" pitchFamily="34" charset="0"/>
              </a:rPr>
              <a:t>Acknowledge</a:t>
            </a:r>
          </a:p>
          <a:p>
            <a:pPr marL="857250" indent="-342900" algn="l">
              <a:buFont typeface="Arial" panose="020B0604020202020204" pitchFamily="34" charset="0"/>
              <a:buChar char="•"/>
            </a:pPr>
            <a:r>
              <a:rPr lang="en-US" sz="2000" dirty="0">
                <a:solidFill>
                  <a:schemeClr val="tx1"/>
                </a:solidFill>
                <a:latin typeface="Gill Sans MT" panose="020B0502020104020203" pitchFamily="34" charset="0"/>
              </a:rPr>
              <a:t>Respond</a:t>
            </a:r>
          </a:p>
          <a:p>
            <a:pPr marL="857250" indent="-342900" algn="l">
              <a:buFont typeface="Arial" panose="020B0604020202020204" pitchFamily="34" charset="0"/>
              <a:buChar char="•"/>
            </a:pPr>
            <a:r>
              <a:rPr lang="en-US" sz="2000" dirty="0">
                <a:solidFill>
                  <a:schemeClr val="tx1"/>
                </a:solidFill>
                <a:latin typeface="Gill Sans MT" panose="020B0502020104020203" pitchFamily="34" charset="0"/>
              </a:rPr>
              <a:t>resolve differences</a:t>
            </a:r>
          </a:p>
          <a:p>
            <a:endParaRPr lang="en-US" sz="2000" dirty="0"/>
          </a:p>
          <a:p>
            <a:endParaRPr lang="en-US" sz="2000" b="1" dirty="0"/>
          </a:p>
        </p:txBody>
      </p:sp>
      <p:sp>
        <p:nvSpPr>
          <p:cNvPr id="6" name="Content Placeholder 2">
            <a:extLst>
              <a:ext uri="{FF2B5EF4-FFF2-40B4-BE49-F238E27FC236}">
                <a16:creationId xmlns:a16="http://schemas.microsoft.com/office/drawing/2014/main" id="{3CD9B983-DEFF-4413-A419-493165CFCDAB}"/>
              </a:ext>
            </a:extLst>
          </p:cNvPr>
          <p:cNvSpPr txBox="1">
            <a:spLocks/>
          </p:cNvSpPr>
          <p:nvPr/>
        </p:nvSpPr>
        <p:spPr>
          <a:xfrm>
            <a:off x="5618849" y="2077079"/>
            <a:ext cx="5943125" cy="436384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sz="2000" b="1" dirty="0" err="1">
                <a:latin typeface="Gill Sans MT" panose="020B0502020104020203" pitchFamily="34" charset="0"/>
              </a:rPr>
              <a:t>Analyse</a:t>
            </a:r>
            <a:r>
              <a:rPr lang="en-US" sz="2000" b="1" dirty="0">
                <a:latin typeface="Gill Sans MT" panose="020B0502020104020203" pitchFamily="34" charset="0"/>
              </a:rPr>
              <a:t> the conflict.</a:t>
            </a:r>
            <a:r>
              <a:rPr lang="en-US" sz="2000" dirty="0">
                <a:latin typeface="Gill Sans MT" panose="020B0502020104020203" pitchFamily="34" charset="0"/>
              </a:rPr>
              <a:t> This will help clarify the specific problem. Some questions that you may ask are:</a:t>
            </a:r>
          </a:p>
          <a:p>
            <a:r>
              <a:rPr lang="en-US" sz="2000" dirty="0">
                <a:latin typeface="Gill Sans MT" panose="020B0502020104020203" pitchFamily="34" charset="0"/>
              </a:rPr>
              <a:t>What triggered the conflict?</a:t>
            </a:r>
          </a:p>
          <a:p>
            <a:r>
              <a:rPr lang="en-US" sz="2000" dirty="0">
                <a:latin typeface="Gill Sans MT" panose="020B0502020104020203" pitchFamily="34" charset="0"/>
              </a:rPr>
              <a:t>What are you not getting that you want?</a:t>
            </a:r>
          </a:p>
          <a:p>
            <a:r>
              <a:rPr lang="en-US" sz="2000" dirty="0">
                <a:latin typeface="Gill Sans MT" panose="020B0502020104020203" pitchFamily="34" charset="0"/>
              </a:rPr>
              <a:t>What are you afraid of losing?</a:t>
            </a:r>
          </a:p>
          <a:p>
            <a:r>
              <a:rPr lang="en-US" sz="2000" dirty="0">
                <a:latin typeface="Gill Sans MT" panose="020B0502020104020203" pitchFamily="34" charset="0"/>
              </a:rPr>
              <a:t>Is your conflict/anger accurate or over exaggerated?</a:t>
            </a:r>
          </a:p>
          <a:p>
            <a:r>
              <a:rPr lang="en-US" sz="2000" dirty="0">
                <a:latin typeface="Gill Sans MT" panose="020B0502020104020203" pitchFamily="34" charset="0"/>
              </a:rPr>
              <a:t>How can your conflict be resolved?</a:t>
            </a:r>
          </a:p>
          <a:p>
            <a:endParaRPr lang="en-US" sz="1700" dirty="0"/>
          </a:p>
          <a:p>
            <a:endParaRPr lang="en-US" sz="1700" b="1" dirty="0"/>
          </a:p>
          <a:p>
            <a:pPr marL="0"/>
            <a:endParaRPr lang="en-US" sz="1700" dirty="0"/>
          </a:p>
          <a:p>
            <a:pPr marL="0"/>
            <a:endParaRPr lang="en-US" sz="1700" dirty="0"/>
          </a:p>
          <a:p>
            <a:pPr marL="0"/>
            <a:endParaRPr lang="en-US" sz="1700" b="1" dirty="0"/>
          </a:p>
        </p:txBody>
      </p:sp>
    </p:spTree>
    <p:extLst>
      <p:ext uri="{BB962C8B-B14F-4D97-AF65-F5344CB8AC3E}">
        <p14:creationId xmlns:p14="http://schemas.microsoft.com/office/powerpoint/2010/main" val="35040490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84000"/>
                <a:shade val="100000"/>
                <a:hueMod val="92000"/>
                <a:satMod val="180000"/>
                <a:lumMod val="114000"/>
              </a:schemeClr>
            </a:gs>
            <a:gs pos="100000">
              <a:schemeClr val="bg2">
                <a:shade val="92000"/>
                <a:satMod val="170000"/>
                <a:lumMod val="96000"/>
              </a:schemeClr>
            </a:gs>
          </a:gsLst>
          <a:lin ang="5400000" scaled="0"/>
        </a:gradFill>
        <a:effectLst/>
      </p:bgPr>
    </p:bg>
    <p:spTree>
      <p:nvGrpSpPr>
        <p:cNvPr id="1" name=""/>
        <p:cNvGrpSpPr/>
        <p:nvPr/>
      </p:nvGrpSpPr>
      <p:grpSpPr>
        <a:xfrm>
          <a:off x="0" y="0"/>
          <a:ext cx="0" cy="0"/>
          <a:chOff x="0" y="0"/>
          <a:chExt cx="0" cy="0"/>
        </a:xfrm>
      </p:grpSpPr>
      <p:pic>
        <p:nvPicPr>
          <p:cNvPr id="21" name="Picture 2">
            <a:extLst>
              <a:ext uri="{FF2B5EF4-FFF2-40B4-BE49-F238E27FC236}">
                <a16:creationId xmlns:a16="http://schemas.microsoft.com/office/drawing/2014/main" id="{E77D5960-B3B3-4AE1-8BBD-3C55D906A61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pic>
        <p:nvPicPr>
          <p:cNvPr id="22" name="Picture 12">
            <a:extLst>
              <a:ext uri="{FF2B5EF4-FFF2-40B4-BE49-F238E27FC236}">
                <a16:creationId xmlns:a16="http://schemas.microsoft.com/office/drawing/2014/main" id="{9FB9CC80-2FAF-48FC-8450-4A57460F94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23" name="Rectangle 14">
            <a:extLst>
              <a:ext uri="{FF2B5EF4-FFF2-40B4-BE49-F238E27FC236}">
                <a16:creationId xmlns:a16="http://schemas.microsoft.com/office/drawing/2014/main" id="{86BCC4D5-E795-4C27-A59A-C83C97FC8C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
            <a:extLst>
              <a:ext uri="{FF2B5EF4-FFF2-40B4-BE49-F238E27FC236}">
                <a16:creationId xmlns:a16="http://schemas.microsoft.com/office/drawing/2014/main" id="{AB6A6811-9498-4BC1-A514-B7ACB315B6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4" name="Title 1">
            <a:extLst>
              <a:ext uri="{FF2B5EF4-FFF2-40B4-BE49-F238E27FC236}">
                <a16:creationId xmlns:a16="http://schemas.microsoft.com/office/drawing/2014/main" id="{54781779-D8CC-484F-A94F-71B4CD179F8E}"/>
              </a:ext>
            </a:extLst>
          </p:cNvPr>
          <p:cNvSpPr txBox="1">
            <a:spLocks/>
          </p:cNvSpPr>
          <p:nvPr/>
        </p:nvSpPr>
        <p:spPr>
          <a:xfrm>
            <a:off x="8073860" y="1154592"/>
            <a:ext cx="3352128" cy="1573863"/>
          </a:xfrm>
          <a:prstGeom prst="rect">
            <a:avLst/>
          </a:prstGeom>
        </p:spPr>
        <p:txBody>
          <a:bodyPr vert="horz" lIns="91440" tIns="45720" rIns="91440" bIns="45720" rtlCol="0" anchor="ctr">
            <a:normAutofit fontScale="92500"/>
          </a:bodyPr>
          <a:lstStyle>
            <a:lvl1pPr algn="ctr" defTabSz="914400" rtl="0" eaLnBrk="1" latinLnBrk="0" hangingPunct="1">
              <a:lnSpc>
                <a:spcPct val="90000"/>
              </a:lnSpc>
              <a:spcBef>
                <a:spcPct val="0"/>
              </a:spcBef>
              <a:buNone/>
              <a:defRPr sz="4800" kern="1200" cap="all" baseline="0">
                <a:solidFill>
                  <a:schemeClr val="tx1"/>
                </a:solidFill>
                <a:effectLst/>
                <a:latin typeface="+mj-lt"/>
                <a:ea typeface="+mj-ea"/>
                <a:cs typeface="+mj-cs"/>
              </a:defRPr>
            </a:lvl1pPr>
          </a:lstStyle>
          <a:p>
            <a:pPr>
              <a:spcAft>
                <a:spcPts val="600"/>
              </a:spcAft>
            </a:pPr>
            <a:r>
              <a:rPr lang="en-US" sz="3600" b="1" dirty="0">
                <a:latin typeface="Gill Sans MT" panose="020B0502020104020203" pitchFamily="34" charset="0"/>
              </a:rPr>
              <a:t>Technique of Conflict Resolution</a:t>
            </a:r>
            <a:endParaRPr lang="en-US" sz="3600" dirty="0">
              <a:latin typeface="Gill Sans MT" panose="020B0502020104020203" pitchFamily="34" charset="0"/>
            </a:endParaRPr>
          </a:p>
        </p:txBody>
      </p:sp>
      <p:pic>
        <p:nvPicPr>
          <p:cNvPr id="6" name="Picture 4" descr="Logo, company name&#10;&#10;Description automatically generated">
            <a:extLst>
              <a:ext uri="{FF2B5EF4-FFF2-40B4-BE49-F238E27FC236}">
                <a16:creationId xmlns:a16="http://schemas.microsoft.com/office/drawing/2014/main" id="{F2955468-4887-4346-A8F1-76AE20E60E8B}"/>
              </a:ext>
            </a:extLst>
          </p:cNvPr>
          <p:cNvPicPr>
            <a:picLocks noChangeAspect="1"/>
          </p:cNvPicPr>
          <p:nvPr/>
        </p:nvPicPr>
        <p:blipFill>
          <a:blip r:embed="rId4"/>
          <a:stretch>
            <a:fillRect/>
          </a:stretch>
        </p:blipFill>
        <p:spPr>
          <a:xfrm>
            <a:off x="643465" y="1360615"/>
            <a:ext cx="6909479" cy="4145687"/>
          </a:xfrm>
          <a:prstGeom prst="roundRect">
            <a:avLst>
              <a:gd name="adj" fmla="val 2981"/>
            </a:avLst>
          </a:prstGeom>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pic>
      <p:sp>
        <p:nvSpPr>
          <p:cNvPr id="5" name="TextBox 4">
            <a:extLst>
              <a:ext uri="{FF2B5EF4-FFF2-40B4-BE49-F238E27FC236}">
                <a16:creationId xmlns:a16="http://schemas.microsoft.com/office/drawing/2014/main" id="{F1D5FDC3-5A2F-402E-916A-21B223510E46}"/>
              </a:ext>
            </a:extLst>
          </p:cNvPr>
          <p:cNvSpPr txBox="1"/>
          <p:nvPr/>
        </p:nvSpPr>
        <p:spPr>
          <a:xfrm>
            <a:off x="8139847" y="2852573"/>
            <a:ext cx="3352128" cy="3881309"/>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defTabSz="914400">
              <a:lnSpc>
                <a:spcPct val="120000"/>
              </a:lnSpc>
              <a:spcAft>
                <a:spcPts val="600"/>
              </a:spcAft>
              <a:buClr>
                <a:schemeClr val="tx1"/>
              </a:buClr>
              <a:buFont typeface="Arial" panose="020B0604020202020204" pitchFamily="34" charset="0"/>
              <a:buChar char="•"/>
            </a:pPr>
            <a:endParaRPr lang="en-US" i="1" cap="all" dirty="0">
              <a:latin typeface="Gill Sans MT" panose="020B0502020104020203" pitchFamily="34" charset="0"/>
            </a:endParaRPr>
          </a:p>
          <a:p>
            <a:pPr indent="-228600" defTabSz="914400">
              <a:lnSpc>
                <a:spcPct val="120000"/>
              </a:lnSpc>
              <a:spcAft>
                <a:spcPts val="600"/>
              </a:spcAft>
              <a:buClr>
                <a:schemeClr val="tx1"/>
              </a:buClr>
              <a:buFont typeface="Arial" panose="020B0604020202020204" pitchFamily="34" charset="0"/>
              <a:buChar char="•"/>
            </a:pPr>
            <a:r>
              <a:rPr lang="en-US" i="1" cap="all" dirty="0">
                <a:latin typeface="Gill Sans MT" panose="020B0502020104020203" pitchFamily="34" charset="0"/>
              </a:rPr>
              <a:t>  </a:t>
            </a:r>
            <a:r>
              <a:rPr lang="en-US" b="1" i="1" cap="all" dirty="0">
                <a:latin typeface="Gill Sans MT" panose="020B0502020104020203" pitchFamily="34" charset="0"/>
              </a:rPr>
              <a:t>        - Competing</a:t>
            </a:r>
            <a:endParaRPr lang="en-US" b="1" cap="all" dirty="0">
              <a:latin typeface="Gill Sans MT" panose="020B0502020104020203" pitchFamily="34" charset="0"/>
            </a:endParaRPr>
          </a:p>
          <a:p>
            <a:pPr indent="-228600" defTabSz="914400">
              <a:lnSpc>
                <a:spcPct val="120000"/>
              </a:lnSpc>
              <a:spcAft>
                <a:spcPts val="600"/>
              </a:spcAft>
              <a:buClr>
                <a:schemeClr val="tx1"/>
              </a:buClr>
              <a:buFont typeface="Arial" panose="020B0604020202020204" pitchFamily="34" charset="0"/>
              <a:buChar char="•"/>
            </a:pPr>
            <a:r>
              <a:rPr lang="en-US" b="1" i="1" cap="all" dirty="0">
                <a:latin typeface="Gill Sans MT" panose="020B0502020104020203" pitchFamily="34" charset="0"/>
              </a:rPr>
              <a:t>          - Collaboration</a:t>
            </a:r>
            <a:endParaRPr lang="en-US" b="1" cap="all" dirty="0">
              <a:latin typeface="Gill Sans MT" panose="020B0502020104020203" pitchFamily="34" charset="0"/>
            </a:endParaRPr>
          </a:p>
          <a:p>
            <a:pPr indent="-228600" defTabSz="914400">
              <a:lnSpc>
                <a:spcPct val="120000"/>
              </a:lnSpc>
              <a:spcAft>
                <a:spcPts val="600"/>
              </a:spcAft>
              <a:buClr>
                <a:schemeClr val="tx1"/>
              </a:buClr>
              <a:buFont typeface="Arial" panose="020B0604020202020204" pitchFamily="34" charset="0"/>
              <a:buChar char="•"/>
            </a:pPr>
            <a:r>
              <a:rPr lang="en-US" b="1" i="1" cap="all" dirty="0">
                <a:latin typeface="Gill Sans MT" panose="020B0502020104020203" pitchFamily="34" charset="0"/>
              </a:rPr>
              <a:t>          - Compromise</a:t>
            </a:r>
            <a:endParaRPr lang="en-US" b="1" cap="all" dirty="0">
              <a:latin typeface="Gill Sans MT" panose="020B0502020104020203" pitchFamily="34" charset="0"/>
            </a:endParaRPr>
          </a:p>
          <a:p>
            <a:pPr indent="-228600" defTabSz="914400">
              <a:lnSpc>
                <a:spcPct val="120000"/>
              </a:lnSpc>
              <a:spcAft>
                <a:spcPts val="600"/>
              </a:spcAft>
              <a:buClr>
                <a:schemeClr val="tx1"/>
              </a:buClr>
              <a:buFont typeface="Arial" panose="020B0604020202020204" pitchFamily="34" charset="0"/>
              <a:buChar char="•"/>
            </a:pPr>
            <a:r>
              <a:rPr lang="en-US" b="1" i="1" cap="all" dirty="0">
                <a:latin typeface="Gill Sans MT" panose="020B0502020104020203" pitchFamily="34" charset="0"/>
              </a:rPr>
              <a:t>          - Avoidance</a:t>
            </a:r>
            <a:endParaRPr lang="en-US" b="1" cap="all" dirty="0">
              <a:latin typeface="Gill Sans MT" panose="020B0502020104020203" pitchFamily="34" charset="0"/>
            </a:endParaRPr>
          </a:p>
          <a:p>
            <a:pPr indent="-228600" defTabSz="914400">
              <a:lnSpc>
                <a:spcPct val="120000"/>
              </a:lnSpc>
              <a:spcAft>
                <a:spcPts val="600"/>
              </a:spcAft>
              <a:buClr>
                <a:schemeClr val="tx1"/>
              </a:buClr>
              <a:buFont typeface="Arial" panose="020B0604020202020204" pitchFamily="34" charset="0"/>
              <a:buChar char="•"/>
            </a:pPr>
            <a:r>
              <a:rPr lang="en-US" b="1" i="1" cap="all" dirty="0">
                <a:latin typeface="Gill Sans MT" panose="020B0502020104020203" pitchFamily="34" charset="0"/>
              </a:rPr>
              <a:t>          - Accommodation</a:t>
            </a:r>
            <a:endParaRPr lang="en-US" b="1" cap="all" dirty="0">
              <a:latin typeface="Gill Sans MT" panose="020B0502020104020203" pitchFamily="34" charset="0"/>
            </a:endParaRPr>
          </a:p>
        </p:txBody>
      </p:sp>
      <p:pic>
        <p:nvPicPr>
          <p:cNvPr id="25" name="Picture 18">
            <a:extLst>
              <a:ext uri="{FF2B5EF4-FFF2-40B4-BE49-F238E27FC236}">
                <a16:creationId xmlns:a16="http://schemas.microsoft.com/office/drawing/2014/main" id="{D29A925F-0B65-4C0C-901C-04FBEBDD5D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33769368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CB3D4FB-4FA2-4FE1-B709-B84ABECA5076}"/>
              </a:ext>
            </a:extLst>
          </p:cNvPr>
          <p:cNvPicPr>
            <a:picLocks noChangeAspect="1"/>
          </p:cNvPicPr>
          <p:nvPr/>
        </p:nvPicPr>
        <p:blipFill rotWithShape="1">
          <a:blip r:embed="rId2">
            <a:alphaModFix amt="35000"/>
          </a:blip>
          <a:srcRect t="16045"/>
          <a:stretch/>
        </p:blipFill>
        <p:spPr>
          <a:xfrm>
            <a:off x="20" y="0"/>
            <a:ext cx="12191980" cy="6857999"/>
          </a:xfrm>
          <a:prstGeom prst="rect">
            <a:avLst/>
          </a:prstGeom>
        </p:spPr>
      </p:pic>
      <p:sp>
        <p:nvSpPr>
          <p:cNvPr id="5" name="Title 1">
            <a:extLst>
              <a:ext uri="{FF2B5EF4-FFF2-40B4-BE49-F238E27FC236}">
                <a16:creationId xmlns:a16="http://schemas.microsoft.com/office/drawing/2014/main" id="{08431CA1-B83A-4346-A734-22DF858FBE6B}"/>
              </a:ext>
            </a:extLst>
          </p:cNvPr>
          <p:cNvSpPr txBox="1">
            <a:spLocks/>
          </p:cNvSpPr>
          <p:nvPr/>
        </p:nvSpPr>
        <p:spPr>
          <a:xfrm>
            <a:off x="838201" y="1065862"/>
            <a:ext cx="3313164" cy="4726276"/>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r"/>
            <a:r>
              <a:rPr lang="en-GB" sz="4000" b="1" dirty="0">
                <a:solidFill>
                  <a:srgbClr val="FFFFFF"/>
                </a:solidFill>
                <a:latin typeface="Gill Sans MT" panose="020B0502020104020203" pitchFamily="34" charset="0"/>
                <a:ea typeface="+mj-lt"/>
                <a:cs typeface="+mj-lt"/>
              </a:rPr>
              <a:t>Alternative Conflict Resolution</a:t>
            </a:r>
            <a:endParaRPr lang="en-US" sz="4000" dirty="0">
              <a:solidFill>
                <a:srgbClr val="FFFFFF"/>
              </a:solidFill>
              <a:latin typeface="Gill Sans MT" panose="020B0502020104020203" pitchFamily="34" charset="0"/>
              <a:cs typeface="Arial"/>
            </a:endParaRPr>
          </a:p>
        </p:txBody>
      </p:sp>
      <p:graphicFrame>
        <p:nvGraphicFramePr>
          <p:cNvPr id="6" name="Content Placeholder 2">
            <a:extLst>
              <a:ext uri="{FF2B5EF4-FFF2-40B4-BE49-F238E27FC236}">
                <a16:creationId xmlns:a16="http://schemas.microsoft.com/office/drawing/2014/main" id="{B96370EF-D095-4416-8061-E6A85231D044}"/>
              </a:ext>
            </a:extLst>
          </p:cNvPr>
          <p:cNvGraphicFramePr>
            <a:graphicFrameLocks/>
          </p:cNvGraphicFramePr>
          <p:nvPr>
            <p:extLst>
              <p:ext uri="{D42A27DB-BD31-4B8C-83A1-F6EECF244321}">
                <p14:modId xmlns:p14="http://schemas.microsoft.com/office/powerpoint/2010/main" val="2951836141"/>
              </p:ext>
            </p:extLst>
          </p:nvPr>
        </p:nvGraphicFramePr>
        <p:xfrm>
          <a:off x="5009264" y="337008"/>
          <a:ext cx="6741248" cy="618398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00959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1A1DD74-9C1F-4061-9EF3-65FC4E95E6EA}"/>
              </a:ext>
            </a:extLst>
          </p:cNvPr>
          <p:cNvSpPr txBox="1">
            <a:spLocks/>
          </p:cNvSpPr>
          <p:nvPr/>
        </p:nvSpPr>
        <p:spPr>
          <a:xfrm rot="21337845">
            <a:off x="465357" y="923083"/>
            <a:ext cx="10587571" cy="628459"/>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800" kern="1200" cap="all" baseline="0">
                <a:solidFill>
                  <a:schemeClr val="tx1"/>
                </a:solidFill>
                <a:effectLst/>
                <a:latin typeface="+mj-lt"/>
                <a:ea typeface="+mj-ea"/>
                <a:cs typeface="+mj-cs"/>
              </a:defRPr>
            </a:lvl1pPr>
          </a:lstStyle>
          <a:p>
            <a:r>
              <a:rPr lang="en-GB" sz="3600" b="1" dirty="0">
                <a:latin typeface="Gill Sans MT" panose="020B0502020104020203" pitchFamily="34" charset="0"/>
                <a:ea typeface="+mj-lt"/>
                <a:cs typeface="+mj-lt"/>
              </a:rPr>
              <a:t>Advantage of a Functional Conflict</a:t>
            </a:r>
          </a:p>
        </p:txBody>
      </p:sp>
      <p:sp>
        <p:nvSpPr>
          <p:cNvPr id="6" name="Content Placeholder 2">
            <a:extLst>
              <a:ext uri="{FF2B5EF4-FFF2-40B4-BE49-F238E27FC236}">
                <a16:creationId xmlns:a16="http://schemas.microsoft.com/office/drawing/2014/main" id="{0D1A232B-295B-41EB-908B-F7427DE8B906}"/>
              </a:ext>
            </a:extLst>
          </p:cNvPr>
          <p:cNvSpPr txBox="1">
            <a:spLocks/>
          </p:cNvSpPr>
          <p:nvPr/>
        </p:nvSpPr>
        <p:spPr>
          <a:xfrm>
            <a:off x="7316770" y="1470942"/>
            <a:ext cx="6022156" cy="4351338"/>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sz="2200" dirty="0">
              <a:ea typeface="+mn-lt"/>
              <a:cs typeface="+mn-lt"/>
            </a:endParaRPr>
          </a:p>
          <a:p>
            <a:r>
              <a:rPr lang="en-GB" sz="2200" dirty="0">
                <a:latin typeface="Gill Sans MT" panose="020B0502020104020203" pitchFamily="34" charset="0"/>
                <a:ea typeface="+mn-lt"/>
                <a:cs typeface="+mn-lt"/>
              </a:rPr>
              <a:t>Sense of commitment </a:t>
            </a:r>
          </a:p>
          <a:p>
            <a:r>
              <a:rPr lang="en-GB" sz="2200" dirty="0">
                <a:latin typeface="Gill Sans MT" panose="020B0502020104020203" pitchFamily="34" charset="0"/>
                <a:ea typeface="+mn-lt"/>
                <a:cs typeface="+mn-lt"/>
              </a:rPr>
              <a:t>Removes anxiety and stress </a:t>
            </a:r>
          </a:p>
          <a:p>
            <a:r>
              <a:rPr lang="en-GB" sz="2200" dirty="0">
                <a:latin typeface="Gill Sans MT" panose="020B0502020104020203" pitchFamily="34" charset="0"/>
                <a:ea typeface="+mn-lt"/>
                <a:cs typeface="+mn-lt"/>
              </a:rPr>
              <a:t>Boosts productivity </a:t>
            </a:r>
          </a:p>
          <a:p>
            <a:r>
              <a:rPr lang="en-GB" sz="2200" dirty="0">
                <a:latin typeface="Gill Sans MT" panose="020B0502020104020203" pitchFamily="34" charset="0"/>
                <a:ea typeface="+mn-lt"/>
                <a:cs typeface="+mn-lt"/>
              </a:rPr>
              <a:t>Creating new ideas </a:t>
            </a:r>
          </a:p>
        </p:txBody>
      </p:sp>
      <p:pic>
        <p:nvPicPr>
          <p:cNvPr id="7" name="Picture 6" descr="A picture containing text&#10;&#10;Description automatically generated">
            <a:extLst>
              <a:ext uri="{FF2B5EF4-FFF2-40B4-BE49-F238E27FC236}">
                <a16:creationId xmlns:a16="http://schemas.microsoft.com/office/drawing/2014/main" id="{4B24E400-3D51-4476-B29A-E172BA95F45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096000" y="4081517"/>
            <a:ext cx="6096000" cy="2776483"/>
          </a:xfrm>
          <a:prstGeom prst="rect">
            <a:avLst/>
          </a:prstGeom>
        </p:spPr>
      </p:pic>
      <p:graphicFrame>
        <p:nvGraphicFramePr>
          <p:cNvPr id="9" name="Content Placeholder 2">
            <a:extLst>
              <a:ext uri="{FF2B5EF4-FFF2-40B4-BE49-F238E27FC236}">
                <a16:creationId xmlns:a16="http://schemas.microsoft.com/office/drawing/2014/main" id="{4068774F-54E5-49A2-B7B4-3B6745DC4244}"/>
              </a:ext>
            </a:extLst>
          </p:cNvPr>
          <p:cNvGraphicFramePr/>
          <p:nvPr>
            <p:extLst>
              <p:ext uri="{D42A27DB-BD31-4B8C-83A1-F6EECF244321}">
                <p14:modId xmlns:p14="http://schemas.microsoft.com/office/powerpoint/2010/main" val="131200704"/>
              </p:ext>
            </p:extLst>
          </p:nvPr>
        </p:nvGraphicFramePr>
        <p:xfrm>
          <a:off x="413509" y="2405911"/>
          <a:ext cx="4936067" cy="44143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404962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6C9C726-82D1-4C59-AC8A-1A34817904DC}"/>
              </a:ext>
            </a:extLst>
          </p:cNvPr>
          <p:cNvSpPr txBox="1">
            <a:spLocks/>
          </p:cNvSpPr>
          <p:nvPr/>
        </p:nvSpPr>
        <p:spPr>
          <a:xfrm>
            <a:off x="1834408" y="2611315"/>
            <a:ext cx="9859362" cy="1153284"/>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800" kern="1200" cap="all" baseline="0">
                <a:solidFill>
                  <a:schemeClr val="tx1"/>
                </a:solidFill>
                <a:effectLst/>
                <a:latin typeface="+mj-lt"/>
                <a:ea typeface="+mj-ea"/>
                <a:cs typeface="+mj-cs"/>
              </a:defRPr>
            </a:lvl1pPr>
          </a:lstStyle>
          <a:p>
            <a:pPr algn="l"/>
            <a:r>
              <a:rPr lang="en-US" sz="3600" b="1" dirty="0">
                <a:latin typeface="Gill Sans MT" panose="020B0502020104020203" pitchFamily="34" charset="0"/>
              </a:rPr>
              <a:t>Successful team development </a:t>
            </a:r>
          </a:p>
        </p:txBody>
      </p:sp>
    </p:spTree>
    <p:extLst>
      <p:ext uri="{BB962C8B-B14F-4D97-AF65-F5344CB8AC3E}">
        <p14:creationId xmlns:p14="http://schemas.microsoft.com/office/powerpoint/2010/main" val="357676333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FF886950-CE78-4A95-81A6-377ABF69463B}"/>
              </a:ext>
            </a:extLst>
          </p:cNvPr>
          <p:cNvSpPr txBox="1">
            <a:spLocks/>
          </p:cNvSpPr>
          <p:nvPr/>
        </p:nvSpPr>
        <p:spPr>
          <a:xfrm>
            <a:off x="168264" y="-439380"/>
            <a:ext cx="9719047" cy="2493876"/>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4800" kern="1200" cap="all" baseline="0">
                <a:solidFill>
                  <a:schemeClr val="tx1"/>
                </a:solidFill>
                <a:effectLst/>
                <a:latin typeface="+mj-lt"/>
                <a:ea typeface="+mj-ea"/>
                <a:cs typeface="+mj-cs"/>
              </a:defRPr>
            </a:lvl1pPr>
          </a:lstStyle>
          <a:p>
            <a:pPr algn="l"/>
            <a:r>
              <a:rPr lang="en-US" sz="3200" b="1" dirty="0"/>
              <a:t>Successful team development </a:t>
            </a:r>
          </a:p>
        </p:txBody>
      </p:sp>
      <p:sp>
        <p:nvSpPr>
          <p:cNvPr id="5" name="Subtitle 2">
            <a:extLst>
              <a:ext uri="{FF2B5EF4-FFF2-40B4-BE49-F238E27FC236}">
                <a16:creationId xmlns:a16="http://schemas.microsoft.com/office/drawing/2014/main" id="{493E55D0-CC83-48CC-80EA-38E20DC82EF7}"/>
              </a:ext>
            </a:extLst>
          </p:cNvPr>
          <p:cNvSpPr>
            <a:spLocks noGrp="1"/>
          </p:cNvSpPr>
          <p:nvPr>
            <p:ph type="subTitle" idx="1"/>
          </p:nvPr>
        </p:nvSpPr>
        <p:spPr>
          <a:xfrm>
            <a:off x="330021" y="2894616"/>
            <a:ext cx="5279471" cy="4297492"/>
          </a:xfrm>
        </p:spPr>
        <p:txBody>
          <a:bodyPr vert="horz" lIns="91440" tIns="45720" rIns="91440" bIns="45720" rtlCol="0" anchor="t">
            <a:noAutofit/>
          </a:bodyPr>
          <a:lstStyle/>
          <a:p>
            <a:pPr indent="-228600" algn="l">
              <a:buFont typeface="Arial" panose="020B0604020202020204" pitchFamily="34" charset="0"/>
              <a:buChar char="•"/>
            </a:pPr>
            <a:r>
              <a:rPr lang="en-US" sz="2000" dirty="0">
                <a:solidFill>
                  <a:schemeClr val="tx1"/>
                </a:solidFill>
                <a:latin typeface="Gill Sans MT" panose="020B0502020104020203" pitchFamily="34" charset="0"/>
              </a:rPr>
              <a:t>Managing to develop with you team successfully allows you to imp-rove your ideas and the productivity levels get better. You become more able to work faster and collect a range of different ideas rom each member of the group, this helps you improve on your idea creativity.</a:t>
            </a:r>
          </a:p>
        </p:txBody>
      </p:sp>
      <p:pic>
        <p:nvPicPr>
          <p:cNvPr id="6" name="Picture 5">
            <a:extLst>
              <a:ext uri="{FF2B5EF4-FFF2-40B4-BE49-F238E27FC236}">
                <a16:creationId xmlns:a16="http://schemas.microsoft.com/office/drawing/2014/main" id="{2DDF0BD6-67FF-4F59-8226-D76306109085}"/>
              </a:ext>
            </a:extLst>
          </p:cNvPr>
          <p:cNvPicPr>
            <a:picLocks noChangeAspect="1"/>
          </p:cNvPicPr>
          <p:nvPr/>
        </p:nvPicPr>
        <p:blipFill rotWithShape="1">
          <a:blip r:embed="rId2"/>
          <a:srcRect l="15905" r="13179" b="2"/>
          <a:stretch/>
        </p:blipFill>
        <p:spPr>
          <a:xfrm>
            <a:off x="5873262" y="620943"/>
            <a:ext cx="6318738" cy="6237057"/>
          </a:xfrm>
          <a:custGeom>
            <a:avLst/>
            <a:gdLst/>
            <a:ahLst/>
            <a:cxnLst/>
            <a:rect l="l" t="t" r="r" b="b"/>
            <a:pathLst>
              <a:path w="5716932" h="5643030">
                <a:moveTo>
                  <a:pt x="3371933" y="0"/>
                </a:moveTo>
                <a:cubicBezTo>
                  <a:pt x="4186675" y="0"/>
                  <a:pt x="4933927" y="288960"/>
                  <a:pt x="5516795" y="769986"/>
                </a:cubicBezTo>
                <a:lnTo>
                  <a:pt x="5716932" y="951882"/>
                </a:lnTo>
                <a:lnTo>
                  <a:pt x="5716932" y="5643030"/>
                </a:lnTo>
                <a:lnTo>
                  <a:pt x="884716" y="5643030"/>
                </a:lnTo>
                <a:lnTo>
                  <a:pt x="769986" y="5516796"/>
                </a:lnTo>
                <a:cubicBezTo>
                  <a:pt x="288960" y="4933927"/>
                  <a:pt x="0" y="4186675"/>
                  <a:pt x="0" y="3371933"/>
                </a:cubicBezTo>
                <a:cubicBezTo>
                  <a:pt x="0" y="1509666"/>
                  <a:pt x="1509666" y="0"/>
                  <a:pt x="3371933" y="0"/>
                </a:cubicBezTo>
                <a:close/>
              </a:path>
            </a:pathLst>
          </a:custGeom>
        </p:spPr>
      </p:pic>
    </p:spTree>
    <p:extLst>
      <p:ext uri="{BB962C8B-B14F-4D97-AF65-F5344CB8AC3E}">
        <p14:creationId xmlns:p14="http://schemas.microsoft.com/office/powerpoint/2010/main" val="132925126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BC978ED-F20C-4782-9021-A946FFD7EED8}"/>
              </a:ext>
            </a:extLst>
          </p:cNvPr>
          <p:cNvSpPr txBox="1"/>
          <p:nvPr/>
        </p:nvSpPr>
        <p:spPr>
          <a:xfrm>
            <a:off x="895899" y="2828835"/>
            <a:ext cx="10400202" cy="1200329"/>
          </a:xfrm>
          <a:prstGeom prst="rect">
            <a:avLst/>
          </a:prstGeom>
          <a:noFill/>
        </p:spPr>
        <p:txBody>
          <a:bodyPr wrap="square">
            <a:spAutoFit/>
          </a:bodyPr>
          <a:lstStyle/>
          <a:p>
            <a:pPr indent="-228600" algn="l">
              <a:buFont typeface="Arial" panose="020B0604020202020204" pitchFamily="34" charset="0"/>
              <a:buChar char="•"/>
            </a:pPr>
            <a:r>
              <a:rPr lang="en-US" sz="2400" dirty="0">
                <a:solidFill>
                  <a:schemeClr val="tx1"/>
                </a:solidFill>
                <a:latin typeface="Gill Sans MT" panose="020B0502020104020203" pitchFamily="34" charset="0"/>
              </a:rPr>
              <a:t>We as a team have successfully developed as each one of us listened to one another and gave each other constructive </a:t>
            </a:r>
            <a:r>
              <a:rPr lang="en-US" sz="2400" dirty="0" err="1">
                <a:solidFill>
                  <a:schemeClr val="tx1"/>
                </a:solidFill>
                <a:latin typeface="Gill Sans MT" panose="020B0502020104020203" pitchFamily="34" charset="0"/>
              </a:rPr>
              <a:t>critism</a:t>
            </a:r>
            <a:r>
              <a:rPr lang="en-US" sz="2400" dirty="0">
                <a:solidFill>
                  <a:schemeClr val="tx1"/>
                </a:solidFill>
                <a:latin typeface="Gill Sans MT" panose="020B0502020104020203" pitchFamily="34" charset="0"/>
              </a:rPr>
              <a:t> to help one another, this way we could improve on what we are doing without having to ignore one's idea. </a:t>
            </a:r>
          </a:p>
        </p:txBody>
      </p:sp>
    </p:spTree>
    <p:extLst>
      <p:ext uri="{BB962C8B-B14F-4D97-AF65-F5344CB8AC3E}">
        <p14:creationId xmlns:p14="http://schemas.microsoft.com/office/powerpoint/2010/main" val="116273544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C986F4-82A6-4375-A4D1-A53CCDE478E7}"/>
              </a:ext>
            </a:extLst>
          </p:cNvPr>
          <p:cNvSpPr>
            <a:spLocks noGrp="1"/>
          </p:cNvSpPr>
          <p:nvPr>
            <p:ph type="ctrTitle"/>
          </p:nvPr>
        </p:nvSpPr>
        <p:spPr>
          <a:xfrm>
            <a:off x="707781" y="2663594"/>
            <a:ext cx="9579342" cy="2509213"/>
          </a:xfrm>
        </p:spPr>
        <p:txBody>
          <a:bodyPr>
            <a:normAutofit fontScale="90000"/>
          </a:bodyPr>
          <a:lstStyle/>
          <a:p>
            <a:pPr marL="0" marR="0" lvl="0" indent="-228600" algn="l" defTabSz="914400" rtl="0" eaLnBrk="1" fontAlgn="auto" latinLnBrk="0" hangingPunct="1">
              <a:lnSpc>
                <a:spcPct val="120000"/>
              </a:lnSpc>
              <a:spcBef>
                <a:spcPts val="1000"/>
              </a:spcBef>
              <a:spcAft>
                <a:spcPts val="0"/>
              </a:spcAft>
              <a:tabLst/>
              <a:defRPr/>
            </a:pPr>
            <a:r>
              <a:rPr kumimoji="0" lang="en-US" sz="2200" b="0" i="0" u="none" strike="noStrike" kern="1200" cap="all" spc="0" normalizeH="0" baseline="0" noProof="0" dirty="0">
                <a:ln>
                  <a:noFill/>
                </a:ln>
                <a:solidFill>
                  <a:prstClr val="black"/>
                </a:solidFill>
                <a:effectLst/>
                <a:uLnTx/>
                <a:uFillTx/>
                <a:latin typeface="Gill Sans MT" panose="020B0502020104020203" pitchFamily="34" charset="0"/>
                <a:ea typeface="+mn-ea"/>
                <a:cs typeface="+mn-cs"/>
              </a:rPr>
              <a:t>Working together well is stress relieving.</a:t>
            </a:r>
            <a:br>
              <a:rPr kumimoji="0" lang="en-US" sz="2200" b="0" i="0" u="none" strike="noStrike" kern="1200" cap="all" spc="0" normalizeH="0" baseline="0" noProof="0" dirty="0">
                <a:ln>
                  <a:noFill/>
                </a:ln>
                <a:solidFill>
                  <a:prstClr val="black"/>
                </a:solidFill>
                <a:effectLst/>
                <a:uLnTx/>
                <a:uFillTx/>
                <a:latin typeface="Gill Sans MT" panose="020B0502020104020203" pitchFamily="34" charset="0"/>
                <a:ea typeface="+mn-ea"/>
                <a:cs typeface="+mn-cs"/>
              </a:rPr>
            </a:br>
            <a:br>
              <a:rPr kumimoji="0" lang="en-US" sz="2200" b="0" i="0" u="none" strike="noStrike" kern="1200" cap="all" spc="0" normalizeH="0" baseline="0" noProof="0" dirty="0">
                <a:ln>
                  <a:noFill/>
                </a:ln>
                <a:solidFill>
                  <a:prstClr val="black"/>
                </a:solidFill>
                <a:effectLst/>
                <a:uLnTx/>
                <a:uFillTx/>
                <a:latin typeface="Gill Sans MT" panose="020B0502020104020203" pitchFamily="34" charset="0"/>
                <a:ea typeface="+mn-ea"/>
                <a:cs typeface="+mn-cs"/>
              </a:rPr>
            </a:br>
            <a:r>
              <a:rPr kumimoji="0" lang="en-US" sz="2200" b="0" i="0" u="none" strike="noStrike" kern="1200" cap="all" spc="0" normalizeH="0" baseline="0" noProof="0" dirty="0">
                <a:ln>
                  <a:noFill/>
                </a:ln>
                <a:solidFill>
                  <a:prstClr val="black"/>
                </a:solidFill>
                <a:effectLst/>
                <a:uLnTx/>
                <a:uFillTx/>
                <a:latin typeface="Gill Sans MT" panose="020B0502020104020203" pitchFamily="34" charset="0"/>
                <a:ea typeface="+mn-ea"/>
                <a:cs typeface="+mn-cs"/>
              </a:rPr>
              <a:t>Team development is enabled to become successful due to the fact that communication is used well and therefore members of the group can use their good communications skills to speak to each other and allows them to generate each others' ideas                                                                                              </a:t>
            </a:r>
            <a:br>
              <a:rPr kumimoji="0" lang="en-US" sz="1600" b="0" i="0" u="none" strike="noStrike" kern="1200" cap="all" spc="0" normalizeH="0" baseline="0" noProof="0" dirty="0">
                <a:ln>
                  <a:noFill/>
                </a:ln>
                <a:solidFill>
                  <a:prstClr val="black"/>
                </a:solidFill>
                <a:effectLst/>
                <a:uLnTx/>
                <a:uFillTx/>
                <a:latin typeface="Gill Sans MT" panose="020B0502020104020203" pitchFamily="34" charset="0"/>
                <a:ea typeface="+mn-ea"/>
                <a:cs typeface="+mn-cs"/>
              </a:rPr>
            </a:br>
            <a:endParaRPr lang="en-GB" dirty="0"/>
          </a:p>
        </p:txBody>
      </p:sp>
    </p:spTree>
    <p:extLst>
      <p:ext uri="{BB962C8B-B14F-4D97-AF65-F5344CB8AC3E}">
        <p14:creationId xmlns:p14="http://schemas.microsoft.com/office/powerpoint/2010/main" val="19766765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 name="Content Placeholder 20">
            <a:extLst>
              <a:ext uri="{FF2B5EF4-FFF2-40B4-BE49-F238E27FC236}">
                <a16:creationId xmlns:a16="http://schemas.microsoft.com/office/drawing/2014/main" id="{3B5C49FE-1DF0-4515-AB2A-7A6C955B6ADF}"/>
              </a:ext>
            </a:extLst>
          </p:cNvPr>
          <p:cNvPicPr>
            <a:picLocks noGrp="1" noChangeAspect="1"/>
          </p:cNvPicPr>
          <p:nvPr>
            <p:ph sz="quarter" idx="13"/>
          </p:nvPr>
        </p:nvPicPr>
        <p:blipFill>
          <a:blip r:embed="rId2">
            <a:extLst>
              <a:ext uri="{837473B0-CC2E-450A-ABE3-18F120FF3D39}">
                <a1611:picAttrSrcUrl xmlns:a1611="http://schemas.microsoft.com/office/drawing/2016/11/main" r:id="rId3"/>
              </a:ext>
            </a:extLst>
          </a:blip>
          <a:stretch>
            <a:fillRect/>
          </a:stretch>
        </p:blipFill>
        <p:spPr>
          <a:xfrm>
            <a:off x="0" y="1186961"/>
            <a:ext cx="2438399" cy="1828800"/>
          </a:xfrm>
        </p:spPr>
      </p:pic>
      <p:pic>
        <p:nvPicPr>
          <p:cNvPr id="25" name="Picture 24">
            <a:extLst>
              <a:ext uri="{FF2B5EF4-FFF2-40B4-BE49-F238E27FC236}">
                <a16:creationId xmlns:a16="http://schemas.microsoft.com/office/drawing/2014/main" id="{EF23B4EB-5D70-4216-A6EE-E4A6D52FB7EC}"/>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2438399" y="3015761"/>
            <a:ext cx="2317951" cy="1800350"/>
          </a:xfrm>
          <a:prstGeom prst="rect">
            <a:avLst/>
          </a:prstGeom>
        </p:spPr>
      </p:pic>
      <p:pic>
        <p:nvPicPr>
          <p:cNvPr id="27" name="Picture 26">
            <a:extLst>
              <a:ext uri="{FF2B5EF4-FFF2-40B4-BE49-F238E27FC236}">
                <a16:creationId xmlns:a16="http://schemas.microsoft.com/office/drawing/2014/main" id="{802C3199-E765-41C4-95B1-9640C06565C7}"/>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4756350" y="4807319"/>
            <a:ext cx="2325175" cy="1800349"/>
          </a:xfrm>
          <a:prstGeom prst="rect">
            <a:avLst/>
          </a:prstGeom>
        </p:spPr>
      </p:pic>
      <p:pic>
        <p:nvPicPr>
          <p:cNvPr id="30" name="Picture 29">
            <a:extLst>
              <a:ext uri="{FF2B5EF4-FFF2-40B4-BE49-F238E27FC236}">
                <a16:creationId xmlns:a16="http://schemas.microsoft.com/office/drawing/2014/main" id="{DB2F4A6F-7651-496B-91B7-402119A6E9DC}"/>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7081525" y="2914898"/>
            <a:ext cx="2247250" cy="1892421"/>
          </a:xfrm>
          <a:prstGeom prst="rect">
            <a:avLst/>
          </a:prstGeom>
        </p:spPr>
      </p:pic>
      <p:pic>
        <p:nvPicPr>
          <p:cNvPr id="33" name="Picture 32">
            <a:extLst>
              <a:ext uri="{FF2B5EF4-FFF2-40B4-BE49-F238E27FC236}">
                <a16:creationId xmlns:a16="http://schemas.microsoft.com/office/drawing/2014/main" id="{A5A57B19-C87F-4746-99A8-EE47FD559EAF}"/>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9328775" y="1186961"/>
            <a:ext cx="2399972" cy="1740877"/>
          </a:xfrm>
          <a:prstGeom prst="rect">
            <a:avLst/>
          </a:prstGeom>
        </p:spPr>
      </p:pic>
      <p:sp>
        <p:nvSpPr>
          <p:cNvPr id="35" name="TextBox 34">
            <a:extLst>
              <a:ext uri="{FF2B5EF4-FFF2-40B4-BE49-F238E27FC236}">
                <a16:creationId xmlns:a16="http://schemas.microsoft.com/office/drawing/2014/main" id="{4CD18D29-7D16-493D-9874-94A229D3BA16}"/>
              </a:ext>
            </a:extLst>
          </p:cNvPr>
          <p:cNvSpPr txBox="1"/>
          <p:nvPr/>
        </p:nvSpPr>
        <p:spPr>
          <a:xfrm>
            <a:off x="2620105" y="698988"/>
            <a:ext cx="7029451" cy="1569660"/>
          </a:xfrm>
          <a:prstGeom prst="rect">
            <a:avLst/>
          </a:prstGeom>
          <a:noFill/>
        </p:spPr>
        <p:txBody>
          <a:bodyPr wrap="square" rtlCol="0">
            <a:spAutoFit/>
          </a:bodyPr>
          <a:lstStyle/>
          <a:p>
            <a:r>
              <a:rPr lang="en-GB" sz="9600" dirty="0">
                <a:latin typeface="Arial Rounded MT Bold" panose="020F0704030504030204" pitchFamily="34" charset="0"/>
              </a:rPr>
              <a:t>Thank you!</a:t>
            </a:r>
          </a:p>
        </p:txBody>
      </p:sp>
    </p:spTree>
    <p:extLst>
      <p:ext uri="{BB962C8B-B14F-4D97-AF65-F5344CB8AC3E}">
        <p14:creationId xmlns:p14="http://schemas.microsoft.com/office/powerpoint/2010/main" val="572442468"/>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TM04033925[[fn=Droplet]]</Template>
  <TotalTime>306</TotalTime>
  <Words>2507</Words>
  <Application>Microsoft Office PowerPoint</Application>
  <PresentationFormat>Widescreen</PresentationFormat>
  <Paragraphs>274</Paragraphs>
  <Slides>44</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44</vt:i4>
      </vt:variant>
    </vt:vector>
  </HeadingPairs>
  <TitlesOfParts>
    <vt:vector size="53" baseType="lpstr">
      <vt:lpstr>Arial</vt:lpstr>
      <vt:lpstr>Arial Rounded MT Bold</vt:lpstr>
      <vt:lpstr>Calibri</vt:lpstr>
      <vt:lpstr>Calibri Light</vt:lpstr>
      <vt:lpstr>Gill Sans MT</vt:lpstr>
      <vt:lpstr>Tw Cen MT</vt:lpstr>
      <vt:lpstr>Wingdings</vt:lpstr>
      <vt:lpstr>Wingdings 3</vt:lpstr>
      <vt:lpstr>Droplet</vt:lpstr>
      <vt:lpstr>UNIVERSITY OF WALES TRINITY SAINT DAVID</vt:lpstr>
      <vt:lpstr>PowerPoint Presentation</vt:lpstr>
      <vt:lpstr>PowerPoint Presentation</vt:lpstr>
      <vt:lpstr>PowerPoint Presentation</vt:lpstr>
      <vt:lpstr>PowerPoint Presentation</vt:lpstr>
      <vt:lpstr>PowerPoint Presentation</vt:lpstr>
      <vt:lpstr>Stages of team development</vt:lpstr>
      <vt:lpstr>PowerPoint Presentation</vt:lpstr>
      <vt:lpstr>PowerPoint Presentation</vt:lpstr>
      <vt:lpstr>PowerPoint Presentation</vt:lpstr>
      <vt:lpstr>PowerPoint Presentation</vt:lpstr>
      <vt:lpstr>                                         STORMING</vt:lpstr>
      <vt:lpstr>PowerPoint Presentation</vt:lpstr>
      <vt:lpstr>PowerPoint Presentation</vt:lpstr>
      <vt:lpstr>                                           ADJOURNING</vt:lpstr>
      <vt:lpstr>Team Roles And Leadership</vt:lpstr>
      <vt:lpstr>TEAM ROLES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Leadership roles</vt:lpstr>
      <vt:lpstr>PowerPoint Presentation</vt:lpstr>
      <vt:lpstr>PowerPoint Presentation</vt:lpstr>
      <vt:lpstr>PowerPoint Presentation</vt:lpstr>
      <vt:lpstr>Managing Conflict</vt:lpstr>
      <vt:lpstr>Conflict Managing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Working together well is stress relieving.  Team development is enabled to become successful due to the fact that communication is used well and therefore members of the group can use their good communications skills to speak to each other and allows them to generate each others' ideas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UNIVERSITY OF WALES TRINITY SAINT DAVID</dc:title>
  <dc:creator/>
  <cp:lastModifiedBy>Stefani Petrova</cp:lastModifiedBy>
  <cp:revision>20</cp:revision>
  <dcterms:created xsi:type="dcterms:W3CDTF">2021-08-19T12:06:28Z</dcterms:created>
  <dcterms:modified xsi:type="dcterms:W3CDTF">2021-08-19T21:23:17Z</dcterms:modified>
</cp:coreProperties>
</file>