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6" r:id="rId1"/>
    <p:sldMasterId id="2147483672" r:id="rId2"/>
    <p:sldMasterId id="2147483696" r:id="rId3"/>
  </p:sldMasterIdLst>
  <p:notesMasterIdLst>
    <p:notesMasterId r:id="rId15"/>
  </p:notesMasterIdLst>
  <p:sldIdLst>
    <p:sldId id="261" r:id="rId4"/>
    <p:sldId id="259" r:id="rId5"/>
    <p:sldId id="262" r:id="rId6"/>
    <p:sldId id="263" r:id="rId7"/>
    <p:sldId id="266" r:id="rId8"/>
    <p:sldId id="271" r:id="rId9"/>
    <p:sldId id="272" r:id="rId10"/>
    <p:sldId id="268" r:id="rId11"/>
    <p:sldId id="269" r:id="rId12"/>
    <p:sldId id="270" r:id="rId13"/>
    <p:sldId id="274"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EEDF20-4728-4E0C-8317-63D64EEB6554}" v="49" dt="2021-06-23T13:20:31.146"/>
    <p1510:client id="{8D2217F2-3E8A-4B0F-3CCD-D98F13DD2E26}" v="378" dt="2021-06-24T11:42:48.5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D04F90-ACA4-4509-A8BC-E7955E43565B}" type="datetimeFigureOut">
              <a:rPr lang="en-GB"/>
              <a:t>24/06/2021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E97348-254A-45BF-A8B0-C1F057999167}" type="slidenum">
              <a:rPr lang="en-GB"/>
              <a:t>‹#›</a:t>
            </a:fld>
            <a:endParaRPr lang="en-GB"/>
          </a:p>
        </p:txBody>
      </p:sp>
    </p:spTree>
    <p:extLst>
      <p:ext uri="{BB962C8B-B14F-4D97-AF65-F5344CB8AC3E}">
        <p14:creationId xmlns:p14="http://schemas.microsoft.com/office/powerpoint/2010/main" val="19202561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8" Type="http://schemas.openxmlformats.org/officeDocument/2006/relationships/hyperlink" Target="https://madappgang.com/blog/logistics-problems-and-solutions-how-mobile-apps-serve-the-transportation-industry/" TargetMode="External"/><Relationship Id="rId3" Type="http://schemas.openxmlformats.org/officeDocument/2006/relationships/hyperlink" Target="https://news.rha.uk.net/2021/02/16/direct-vision-standard-avoid-charges-in-london-after-1-march/content.html" TargetMode="External"/><Relationship Id="rId7" Type="http://schemas.openxmlformats.org/officeDocument/2006/relationships/hyperlink" Target="https://qi.elft.nhs.uk/resource/cause-and-effect-diagram-fish-bone/" TargetMode="External"/><Relationship Id="rId2" Type="http://schemas.openxmlformats.org/officeDocument/2006/relationships/slide" Target="../slides/slide2.xml"/><Relationship Id="rId1" Type="http://schemas.openxmlformats.org/officeDocument/2006/relationships/notesMaster" Target="../notesMasters/notesMaster1.xml"/><Relationship Id="rId6" Type="http://schemas.openxmlformats.org/officeDocument/2006/relationships/hyperlink" Target="https://news.rha.uk.net/2021/02/23/new-post-brexit-red-tape-slows-sausage-exports/content.html" TargetMode="External"/><Relationship Id="rId5" Type="http://schemas.openxmlformats.org/officeDocument/2006/relationships/hyperlink" Target="https://www.freightwaves.com/news/commentary-truck-drivers-are-aging-or-are-we-entering-a-golden-age-in-trucking" TargetMode="External"/><Relationship Id="rId4" Type="http://schemas.openxmlformats.org/officeDocument/2006/relationships/hyperlink" Target="https://www.rha.uk.net/news/press-releases/2021-03-march/fuel-duty-freeze-comes-as-a-shot-in-the-arm-for-commercial-vehicle-operators" TargetMode="External"/><Relationship Id="rId9" Type="http://schemas.openxmlformats.org/officeDocument/2006/relationships/hyperlink" Target="https://www.ukhaulier.co.uk/news/road-transport/legal-and-compliance/eu-drivers-hours-changes-exceeding-driving-time/"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Bose, T.K., 2012. Application of fishbone analysis for evaluating supply chain and business process-a case study on the St James Hospital. </a:t>
            </a:r>
            <a:r>
              <a:rPr lang="en-GB" i="1" dirty="0"/>
              <a:t>International Journal of Managing Value and Supply Chains (IJMVSC)</a:t>
            </a:r>
            <a:r>
              <a:rPr lang="en-GB" dirty="0"/>
              <a:t>, </a:t>
            </a:r>
            <a:r>
              <a:rPr lang="en-GB" i="1" dirty="0"/>
              <a:t>3</a:t>
            </a:r>
            <a:r>
              <a:rPr lang="en-GB" dirty="0"/>
              <a:t>(2), pp.17-24.</a:t>
            </a:r>
            <a:r>
              <a:rPr lang="en-GB" i="1" dirty="0"/>
              <a:t> </a:t>
            </a:r>
            <a:endParaRPr lang="en-GB" dirty="0"/>
          </a:p>
          <a:p>
            <a:r>
              <a:rPr lang="en-GB" i="1" dirty="0"/>
              <a:t>DVS and LEZ: Avoid charges in London after 1 March</a:t>
            </a:r>
            <a:r>
              <a:rPr lang="en-GB" dirty="0"/>
              <a:t> (2021) Available at: </a:t>
            </a:r>
            <a:endParaRPr lang="en-GB" dirty="0">
              <a:cs typeface="Calibri"/>
            </a:endParaRPr>
          </a:p>
          <a:p>
            <a:r>
              <a:rPr lang="en-GB" u="sng" dirty="0">
                <a:hlinkClick r:id="rId3"/>
              </a:rPr>
              <a:t>https://news.rha.uk.net/2021/02/16/direct-vision-standard-avoid-charges-in-london-after-1-march/content.html</a:t>
            </a:r>
            <a:r>
              <a:rPr lang="en-GB" dirty="0"/>
              <a:t> (Accessed: 24 February 2021).</a:t>
            </a:r>
            <a:endParaRPr lang="en-US" dirty="0"/>
          </a:p>
          <a:p>
            <a:r>
              <a:rPr lang="en-GB" i="1" dirty="0"/>
              <a:t>Fuel duty freeze comes as a shot in the arm for commercial vehicle operators</a:t>
            </a:r>
            <a:r>
              <a:rPr lang="en-GB" dirty="0"/>
              <a:t> (2021)</a:t>
            </a:r>
            <a:endParaRPr lang="en-US" dirty="0"/>
          </a:p>
          <a:p>
            <a:r>
              <a:rPr lang="en-GB" dirty="0"/>
              <a:t>Available at: </a:t>
            </a:r>
            <a:r>
              <a:rPr lang="en-GB" u="sng" dirty="0">
                <a:hlinkClick r:id="rId4"/>
              </a:rPr>
              <a:t>https://www.rha.uk.net/news/press-releases/2021-03-march/fuel-duty-freeze-comes-as-a-shot-in-the-arm-for-commercial-vehicle-operators</a:t>
            </a:r>
            <a:r>
              <a:rPr lang="en-GB" dirty="0"/>
              <a:t> (Accessed: 03 March 2021).</a:t>
            </a:r>
            <a:endParaRPr lang="en-US" dirty="0"/>
          </a:p>
          <a:p>
            <a:r>
              <a:rPr lang="en-GB" dirty="0"/>
              <a:t>Kar, S. (2019) </a:t>
            </a:r>
            <a:r>
              <a:rPr lang="en-GB" i="1" dirty="0"/>
              <a:t>Commentary: Truck drivers are aging… or are we entering a golden age in trucking?</a:t>
            </a:r>
            <a:endParaRPr lang="en-GB" dirty="0"/>
          </a:p>
          <a:p>
            <a:r>
              <a:rPr lang="en-GB" dirty="0"/>
              <a:t>Available at: </a:t>
            </a:r>
            <a:r>
              <a:rPr lang="en-GB" u="sng" dirty="0">
                <a:hlinkClick r:id="rId5"/>
              </a:rPr>
              <a:t>https://www.freightwaves.com/news/commentary-truck-drivers-are-aging-or-are-we-entering-a-golden-age-in-trucking</a:t>
            </a:r>
            <a:r>
              <a:rPr lang="en-GB" dirty="0"/>
              <a:t> (Accessed: 17 July 2019).</a:t>
            </a:r>
            <a:endParaRPr lang="en-GB" dirty="0">
              <a:cs typeface="Calibri"/>
            </a:endParaRPr>
          </a:p>
          <a:p>
            <a:r>
              <a:rPr lang="en-GB" dirty="0"/>
              <a:t>Leinonen, V.T., 2020. Future of logistics: Opportunities and threats.</a:t>
            </a:r>
            <a:endParaRPr lang="en-US" dirty="0"/>
          </a:p>
          <a:p>
            <a:r>
              <a:rPr lang="en-GB" i="1" dirty="0"/>
              <a:t>New post-Brexit red tape slows sausage exports (</a:t>
            </a:r>
            <a:r>
              <a:rPr lang="en-GB" dirty="0"/>
              <a:t>2021) Available at:</a:t>
            </a:r>
            <a:endParaRPr lang="en-US" dirty="0"/>
          </a:p>
          <a:p>
            <a:r>
              <a:rPr lang="en-GB" u="sng" dirty="0">
                <a:hlinkClick r:id="rId6"/>
              </a:rPr>
              <a:t>https://news.rha.uk.net/2021/02/23/new-post-brexit-red-tape-slows-sausage-exports/content.html</a:t>
            </a:r>
            <a:r>
              <a:rPr lang="en-GB" dirty="0"/>
              <a:t> (Accessed: 24 February 2021).</a:t>
            </a:r>
            <a:endParaRPr lang="en-US" dirty="0"/>
          </a:p>
          <a:p>
            <a:r>
              <a:rPr lang="en-GB" dirty="0"/>
              <a:t>NHS East London NHS Foundation Trust </a:t>
            </a:r>
            <a:r>
              <a:rPr lang="en-GB" i="1" dirty="0"/>
              <a:t>Cause and Effect Diagram (Fishbone). </a:t>
            </a:r>
            <a:r>
              <a:rPr lang="en-GB" dirty="0"/>
              <a:t>Available at: </a:t>
            </a:r>
            <a:r>
              <a:rPr lang="en-GB" u="sng" dirty="0">
                <a:hlinkClick r:id="rId7"/>
              </a:rPr>
              <a:t>https://qi.elft.nhs.uk/resource/cause-and-effect-diagram-fish-bone/</a:t>
            </a:r>
            <a:r>
              <a:rPr lang="en-GB" dirty="0"/>
              <a:t> .</a:t>
            </a:r>
            <a:endParaRPr lang="en-US" dirty="0"/>
          </a:p>
          <a:p>
            <a:r>
              <a:rPr lang="en-GB" dirty="0" err="1"/>
              <a:t>Osypenko</a:t>
            </a:r>
            <a:r>
              <a:rPr lang="en-GB" dirty="0"/>
              <a:t>, A.</a:t>
            </a:r>
            <a:r>
              <a:rPr lang="en-GB" i="1" dirty="0"/>
              <a:t> Logistics Problems and Solutions: How Mobile Apps Serve the Transportation Industry. </a:t>
            </a:r>
            <a:r>
              <a:rPr lang="en-GB" dirty="0" err="1"/>
              <a:t>Avaiable</a:t>
            </a:r>
            <a:r>
              <a:rPr lang="en-GB" dirty="0"/>
              <a:t> at: </a:t>
            </a:r>
            <a:r>
              <a:rPr lang="en-GB" u="sng" dirty="0">
                <a:hlinkClick r:id="rId8"/>
              </a:rPr>
              <a:t>https://madappgang.com/blog/logistics-problems-and-solutions-how-mobile-apps-serve-the-transportation-industry/</a:t>
            </a:r>
            <a:endParaRPr lang="en-US"/>
          </a:p>
          <a:p>
            <a:r>
              <a:rPr lang="en-GB" dirty="0"/>
              <a:t>UKHAULIER (2020)</a:t>
            </a:r>
            <a:r>
              <a:rPr lang="en-GB" i="1" dirty="0"/>
              <a:t> EU Driver’ Hours changes: exceeding driving time. </a:t>
            </a:r>
            <a:r>
              <a:rPr lang="en-GB" dirty="0"/>
              <a:t>Available at: </a:t>
            </a:r>
            <a:r>
              <a:rPr lang="en-GB" u="sng" dirty="0">
                <a:hlinkClick r:id="rId9"/>
              </a:rPr>
              <a:t>https://www.ukhaulier.co.uk/news/road-transport/legal-and-compliance/eu-drivers-hours-changes-exceeding-driving-time/</a:t>
            </a:r>
            <a:r>
              <a:rPr lang="en-GB" dirty="0"/>
              <a:t> (Accessed: 2 September 2020).</a:t>
            </a:r>
            <a:endParaRPr lang="en-GB"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06123F8D-5A16-47E7-8F37-A89187FF1A15}" type="slidenum">
              <a:rPr lang="en-GB"/>
              <a:t>2</a:t>
            </a:fld>
            <a:endParaRPr lang="en-GB"/>
          </a:p>
        </p:txBody>
      </p:sp>
    </p:spTree>
    <p:extLst>
      <p:ext uri="{BB962C8B-B14F-4D97-AF65-F5344CB8AC3E}">
        <p14:creationId xmlns:p14="http://schemas.microsoft.com/office/powerpoint/2010/main" val="20343107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309851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112428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921972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489590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6/24/2021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551749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6/24/2021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235526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6/24/2021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960406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321783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523206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168228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239824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41307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062956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702000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385139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6/24/2021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049196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6/24/2021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8943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6/24/2021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0070837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4534483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584868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3795291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5414910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47900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6/24/2021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039661313"/>
      </p:ext>
    </p:extLst>
  </p:cSld>
  <p:clrMap bg1="lt1" tx1="dk1" bg2="lt2" tx2="dk2" accent1="accent1" accent2="accent2" accent3="accent3" accent4="accent4" accent5="accent5" accent6="accent6" hlink="hlink" folHlink="folHlink"/>
  <p:sldLayoutIdLst>
    <p:sldLayoutId id="2147483837" r:id="rId1"/>
    <p:sldLayoutId id="2147483838" r:id="rId2"/>
    <p:sldLayoutId id="2147483839" r:id="rId3"/>
    <p:sldLayoutId id="2147483840" r:id="rId4"/>
    <p:sldLayoutId id="2147483841" r:id="rId5"/>
    <p:sldLayoutId id="2147483842" r:id="rId6"/>
    <p:sldLayoutId id="2147483843" r:id="rId7"/>
    <p:sldLayoutId id="2147483844" r:id="rId8"/>
    <p:sldLayoutId id="2147483845" r:id="rId9"/>
    <p:sldLayoutId id="2147483846" r:id="rId10"/>
    <p:sldLayoutId id="214748384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6/24/2021</a:t>
            </a:fld>
            <a:endParaRPr lang="en-US" dirty="0"/>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29284574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6/24/2021</a:t>
            </a:fld>
            <a:endParaRPr lang="en-US" dirty="0"/>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379361274"/>
      </p:ext>
    </p:extLst>
  </p:cSld>
  <p:clrMap bg1="lt1" tx1="dk1" bg2="lt2" tx2="dk2" accent1="accent1" accent2="accent2" accent3="accent3" accent4="accent4" accent5="accent5" accent6="accent6" hlink="hlink" folHlink="folHlink"/>
  <p:sldLayoutIdLst>
    <p:sldLayoutId id="2147483698"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hyperlink" Target="https://courses.lumenlearning.com/wm-lifespandevelopment/chapter/psychosocial-development-in-late-adulthood/"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v=IhcgYgx7aAA"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s://educationlearningtoys.com/knowledge-base/piaget-vs-erikson/" TargetMode="Externa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growingasaparent.wordpress.com/stages-of-cognitive-development/" TargetMode="External"/><Relationship Id="rId2" Type="http://schemas.openxmlformats.org/officeDocument/2006/relationships/hyperlink" Target="https://teampounce.weebly.com/eriksons-theory.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extLst>
              <a:ext uri="{BEBA8EAE-BF5A-486C-A8C5-ECC9F3942E4B}">
                <a14:imgProps xmlns:a14="http://schemas.microsoft.com/office/drawing/2010/main">
                  <a14:imgLayer r:embed="rId3">
                    <a14:imgEffect>
                      <a14:sharpenSoften amount="25000"/>
                    </a14:imgEffect>
                  </a14:imgLayer>
                </a14:imgProps>
              </a:ext>
            </a:extLst>
          </a:blip>
          <a:stretch/>
        </a:blip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06C7C10B-0A73-4522-BD3B-FDF0F20D9FB0}"/>
              </a:ext>
            </a:extLst>
          </p:cNvPr>
          <p:cNvPicPr>
            <a:picLocks noChangeAspect="1"/>
          </p:cNvPicPr>
          <p:nvPr/>
        </p:nvPicPr>
        <p:blipFill>
          <a:blip r:embed="rId4"/>
          <a:stretch>
            <a:fillRect/>
          </a:stretch>
        </p:blipFill>
        <p:spPr>
          <a:xfrm>
            <a:off x="8466592" y="3591635"/>
            <a:ext cx="2603037" cy="1740512"/>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9" name="Picture 8">
            <a:extLst>
              <a:ext uri="{FF2B5EF4-FFF2-40B4-BE49-F238E27FC236}">
                <a16:creationId xmlns:a16="http://schemas.microsoft.com/office/drawing/2014/main" id="{C3022848-CC51-4D46-B2D3-AC412A7AF80F}"/>
              </a:ext>
            </a:extLst>
          </p:cNvPr>
          <p:cNvPicPr>
            <a:picLocks noChangeAspect="1"/>
          </p:cNvPicPr>
          <p:nvPr/>
        </p:nvPicPr>
        <p:blipFill>
          <a:blip r:embed="rId5"/>
          <a:stretch>
            <a:fillRect/>
          </a:stretch>
        </p:blipFill>
        <p:spPr>
          <a:xfrm>
            <a:off x="1950842" y="3841914"/>
            <a:ext cx="3489202" cy="1381664"/>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14" name="TextBox 13">
            <a:extLst>
              <a:ext uri="{FF2B5EF4-FFF2-40B4-BE49-F238E27FC236}">
                <a16:creationId xmlns:a16="http://schemas.microsoft.com/office/drawing/2014/main" id="{84540725-46D0-4EF7-BDE8-3FC6CB3472CF}"/>
              </a:ext>
            </a:extLst>
          </p:cNvPr>
          <p:cNvSpPr txBox="1"/>
          <p:nvPr/>
        </p:nvSpPr>
        <p:spPr>
          <a:xfrm>
            <a:off x="4373074" y="-4231"/>
            <a:ext cx="5647307" cy="1125886"/>
          </a:xfrm>
          <a:prstGeom prst="rect">
            <a:avLst/>
          </a:prstGeom>
          <a:noFill/>
        </p:spPr>
        <p:txBody>
          <a:bodyPr wrap="square" lIns="91440" tIns="45720" rIns="91440" bIns="45720" rtlCol="0" anchor="t">
            <a:spAutoFit/>
          </a:bodyPr>
          <a:lstStyle/>
          <a:p>
            <a:pPr algn="ctr">
              <a:lnSpc>
                <a:spcPct val="107000"/>
              </a:lnSpc>
              <a:spcAft>
                <a:spcPts val="450"/>
              </a:spcAft>
            </a:pPr>
            <a:r>
              <a:rPr lang="en-GB" sz="1400" b="1">
                <a:latin typeface="Arial"/>
                <a:ea typeface="Arial" panose="020B0604020202020204" pitchFamily="34" charset="0"/>
                <a:cs typeface="Arial"/>
              </a:rPr>
              <a:t>UNDERSTANDING PSYCHOLOGICAL DEVELOPMENT ACROSS THE LIFESPAN</a:t>
            </a:r>
            <a:endParaRPr lang="en-GB" sz="1400" b="1" dirty="0">
              <a:latin typeface="Arial"/>
              <a:ea typeface="Arial" panose="020B0604020202020204" pitchFamily="34" charset="0"/>
              <a:cs typeface="Arial"/>
            </a:endParaRPr>
          </a:p>
          <a:p>
            <a:pPr>
              <a:lnSpc>
                <a:spcPct val="107000"/>
              </a:lnSpc>
              <a:spcAft>
                <a:spcPts val="450"/>
              </a:spcAft>
            </a:pPr>
            <a:r>
              <a:rPr lang="en-GB" sz="1400" b="1" dirty="0">
                <a:latin typeface="Arial"/>
                <a:ea typeface="Arial" panose="020B0604020202020204" pitchFamily="34" charset="0"/>
                <a:cs typeface="Arial"/>
              </a:rPr>
              <a:t>                                         </a:t>
            </a:r>
            <a:r>
              <a:rPr lang="en-GB" sz="1400">
                <a:latin typeface="Arial"/>
                <a:ea typeface="Arial" panose="020B0604020202020204" pitchFamily="34" charset="0"/>
                <a:cs typeface="Arial"/>
              </a:rPr>
              <a:t>Student name: Orsolya Kaszas  (2008742)</a:t>
            </a:r>
            <a:endParaRPr lang="en-GB" sz="1400">
              <a:latin typeface="Calibri" panose="020F0502020204030204" pitchFamily="34" charset="0"/>
              <a:ea typeface="Arial" panose="020B0604020202020204" pitchFamily="34" charset="0"/>
              <a:cs typeface="Arial"/>
            </a:endParaRPr>
          </a:p>
          <a:p>
            <a:pPr>
              <a:lnSpc>
                <a:spcPct val="107000"/>
              </a:lnSpc>
              <a:spcAft>
                <a:spcPts val="450"/>
              </a:spcAft>
            </a:pPr>
            <a:r>
              <a:rPr lang="en-GB" sz="1400">
                <a:latin typeface="Arial"/>
                <a:ea typeface="Arial" panose="020B0604020202020204" pitchFamily="34" charset="0"/>
                <a:cs typeface="Arial"/>
              </a:rPr>
              <a:t>Student n</a:t>
            </a:r>
            <a:endParaRPr lang="en-GB" sz="1400">
              <a:latin typeface="Arial"/>
              <a:ea typeface="Calibri" panose="020F0502020204030204" pitchFamily="34" charset="0"/>
              <a:cs typeface="Arial"/>
            </a:endParaRPr>
          </a:p>
        </p:txBody>
      </p:sp>
      <p:sp>
        <p:nvSpPr>
          <p:cNvPr id="23" name="Speech Bubble: Rectangle with Corners Rounded 22">
            <a:extLst>
              <a:ext uri="{FF2B5EF4-FFF2-40B4-BE49-F238E27FC236}">
                <a16:creationId xmlns:a16="http://schemas.microsoft.com/office/drawing/2014/main" id="{D755ECCA-F7CF-48EC-A80A-9003F473127F}"/>
              </a:ext>
            </a:extLst>
          </p:cNvPr>
          <p:cNvSpPr/>
          <p:nvPr/>
        </p:nvSpPr>
        <p:spPr>
          <a:xfrm>
            <a:off x="2034607" y="233287"/>
            <a:ext cx="3261870" cy="3479577"/>
          </a:xfrm>
          <a:prstGeom prst="wedgeRoundRectCallout">
            <a:avLst>
              <a:gd name="adj1" fmla="val -40417"/>
              <a:gd name="adj2" fmla="val 67198"/>
              <a:gd name="adj3" fmla="val 16667"/>
            </a:avLst>
          </a:prstGeom>
          <a:solidFill>
            <a:schemeClr val="accent1">
              <a:lumMod val="20000"/>
              <a:lumOff val="80000"/>
            </a:schemeClr>
          </a:solidFill>
          <a:effectLst>
            <a:innerShdw blurRad="114300">
              <a:prstClr val="black"/>
            </a:innerShdw>
          </a:effectLst>
        </p:spPr>
        <p:style>
          <a:lnRef idx="1">
            <a:schemeClr val="accent1"/>
          </a:lnRef>
          <a:fillRef idx="2">
            <a:schemeClr val="accent1"/>
          </a:fillRef>
          <a:effectRef idx="1">
            <a:schemeClr val="accent1"/>
          </a:effectRef>
          <a:fontRef idx="minor">
            <a:schemeClr val="dk1"/>
          </a:fontRef>
        </p:style>
        <p:txBody>
          <a:bodyPr lIns="0" tIns="0" rIns="0" bIns="0" rtlCol="0" anchor="ctr"/>
          <a:lstStyle/>
          <a:p>
            <a:pPr>
              <a:lnSpc>
                <a:spcPct val="107000"/>
              </a:lnSpc>
              <a:spcAft>
                <a:spcPts val="338"/>
              </a:spcAft>
            </a:pPr>
            <a:r>
              <a:rPr lang="en-GB" sz="600" b="1">
                <a:solidFill>
                  <a:srgbClr val="00B0F0"/>
                </a:solidFill>
                <a:latin typeface="Arial" panose="020B0604020202020204" pitchFamily="34" charset="0"/>
                <a:ea typeface="Arial" panose="020B0604020202020204" pitchFamily="34" charset="0"/>
                <a:cs typeface="Arial" panose="020B0604020202020204" pitchFamily="34" charset="0"/>
              </a:rPr>
              <a:t>Erikson’s psychosocial stages of development</a:t>
            </a:r>
            <a:endParaRPr lang="en-GB" sz="600">
              <a:solidFill>
                <a:srgbClr val="00B0F0"/>
              </a:solidFill>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338"/>
              </a:spcAft>
            </a:pPr>
            <a:r>
              <a:rPr lang="en-GB" sz="600">
                <a:solidFill>
                  <a:srgbClr val="00B0F0"/>
                </a:solidFill>
                <a:latin typeface="Arial" panose="020B0604020202020204" pitchFamily="34" charset="0"/>
                <a:ea typeface="Arial" panose="020B0604020202020204" pitchFamily="34" charset="0"/>
                <a:cs typeface="Arial" panose="020B0604020202020204" pitchFamily="34" charset="0"/>
              </a:rPr>
              <a:t>Erik Erikson (1902-94) was a Neo-Freudian theorist, who identified eight psychosocial stages throughout the human life, which lasts from birth till late adulthood. According to Erikson the child development “following a specific pathway through a series of stages that reflect our ability to achieve a certain task.” (Gillibrand, Lam &amp; O'Donnell, 2016, p. 19) Each stage is a crisis, because there are differences between what we want and what our family or the society expect from us. An individual can succeed or fail at these stages, depending on how he or she resolve a crisis. </a:t>
            </a:r>
            <a:endParaRPr lang="en-GB" sz="600">
              <a:solidFill>
                <a:srgbClr val="00B0F0"/>
              </a:solidFill>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338"/>
              </a:spcAft>
            </a:pPr>
            <a:r>
              <a:rPr lang="en-GB" sz="600" b="1">
                <a:solidFill>
                  <a:srgbClr val="00B0F0"/>
                </a:solidFill>
                <a:latin typeface="Arial" panose="020B0604020202020204" pitchFamily="34" charset="0"/>
                <a:ea typeface="Arial" panose="020B0604020202020204" pitchFamily="34" charset="0"/>
                <a:cs typeface="Arial" panose="020B0604020202020204" pitchFamily="34" charset="0"/>
              </a:rPr>
              <a:t>Erikson’s eight stages:</a:t>
            </a:r>
            <a:endParaRPr lang="en-GB" sz="600">
              <a:solidFill>
                <a:srgbClr val="00B0F0"/>
              </a:solidFill>
              <a:latin typeface="Arial" panose="020B0604020202020204" pitchFamily="34" charset="0"/>
              <a:ea typeface="Calibri" panose="020F0502020204030204" pitchFamily="34" charset="0"/>
              <a:cs typeface="Arial" panose="020B0604020202020204" pitchFamily="34" charset="0"/>
            </a:endParaRPr>
          </a:p>
          <a:p>
            <a:pPr marL="96441" indent="-96441">
              <a:lnSpc>
                <a:spcPct val="107000"/>
              </a:lnSpc>
              <a:spcAft>
                <a:spcPts val="338"/>
              </a:spcAft>
              <a:buFont typeface="Arial" panose="020B0604020202020204" pitchFamily="34" charset="0"/>
              <a:buChar char="•"/>
            </a:pPr>
            <a:r>
              <a:rPr lang="en-GB" sz="600" b="1">
                <a:solidFill>
                  <a:srgbClr val="00B0F0"/>
                </a:solidFill>
                <a:latin typeface="Arial" panose="020B0604020202020204" pitchFamily="34" charset="0"/>
                <a:ea typeface="Arial" panose="020B0604020202020204" pitchFamily="34" charset="0"/>
                <a:cs typeface="Arial" panose="020B0604020202020204" pitchFamily="34" charset="0"/>
              </a:rPr>
              <a:t>Trust versus mistrust </a:t>
            </a:r>
            <a:r>
              <a:rPr lang="en-GB" sz="600">
                <a:solidFill>
                  <a:srgbClr val="00B0F0"/>
                </a:solidFill>
                <a:latin typeface="Arial" panose="020B0604020202020204" pitchFamily="34" charset="0"/>
                <a:ea typeface="Arial" panose="020B0604020202020204" pitchFamily="34" charset="0"/>
                <a:cs typeface="Arial" panose="020B0604020202020204" pitchFamily="34" charset="0"/>
              </a:rPr>
              <a:t>(from birth till age one) If basic needs are fulfilled, we learn to truest in ourselves and others. Without predictability the baby develops mistrust. Hope is the personal characteristic of this stage.</a:t>
            </a:r>
            <a:endParaRPr lang="en-GB" sz="600">
              <a:solidFill>
                <a:srgbClr val="00B0F0"/>
              </a:solidFill>
              <a:latin typeface="Arial" panose="020B0604020202020204" pitchFamily="34" charset="0"/>
              <a:ea typeface="Calibri" panose="020F0502020204030204" pitchFamily="34" charset="0"/>
              <a:cs typeface="Arial" panose="020B0604020202020204" pitchFamily="34" charset="0"/>
            </a:endParaRPr>
          </a:p>
          <a:p>
            <a:pPr marL="96441" indent="-96441">
              <a:lnSpc>
                <a:spcPct val="107000"/>
              </a:lnSpc>
              <a:spcAft>
                <a:spcPts val="338"/>
              </a:spcAft>
              <a:buFont typeface="Arial" panose="020B0604020202020204" pitchFamily="34" charset="0"/>
              <a:buChar char="•"/>
            </a:pPr>
            <a:r>
              <a:rPr lang="en-GB" sz="600" b="1">
                <a:solidFill>
                  <a:srgbClr val="00B0F0"/>
                </a:solidFill>
                <a:latin typeface="Arial" panose="020B0604020202020204" pitchFamily="34" charset="0"/>
                <a:ea typeface="Arial" panose="020B0604020202020204" pitchFamily="34" charset="0"/>
                <a:cs typeface="Arial" panose="020B0604020202020204" pitchFamily="34" charset="0"/>
              </a:rPr>
              <a:t>Autonomy versus shame and doubt:</a:t>
            </a:r>
            <a:r>
              <a:rPr lang="en-GB" sz="600">
                <a:solidFill>
                  <a:srgbClr val="00B0F0"/>
                </a:solidFill>
                <a:latin typeface="Arial" panose="020B0604020202020204" pitchFamily="34" charset="0"/>
                <a:ea typeface="Arial" panose="020B0604020202020204" pitchFamily="34" charset="0"/>
                <a:cs typeface="Arial" panose="020B0604020202020204" pitchFamily="34" charset="0"/>
              </a:rPr>
              <a:t> (age 1-3) The toddler tries to gain control, for example practicing the word: “no”, learns how to use the toilet. On the other hand, she or he might feel shame or in doubt if he wants to act against their parents will. </a:t>
            </a:r>
            <a:endParaRPr lang="en-GB" sz="600">
              <a:solidFill>
                <a:srgbClr val="00B0F0"/>
              </a:solidFill>
              <a:latin typeface="Arial" panose="020B0604020202020204" pitchFamily="34" charset="0"/>
              <a:ea typeface="Calibri" panose="020F0502020204030204" pitchFamily="34" charset="0"/>
              <a:cs typeface="Arial" panose="020B0604020202020204" pitchFamily="34" charset="0"/>
            </a:endParaRPr>
          </a:p>
          <a:p>
            <a:pPr marL="96441" indent="-96441">
              <a:lnSpc>
                <a:spcPct val="107000"/>
              </a:lnSpc>
              <a:spcAft>
                <a:spcPts val="338"/>
              </a:spcAft>
              <a:buFont typeface="Arial" panose="020B0604020202020204" pitchFamily="34" charset="0"/>
              <a:buChar char="•"/>
            </a:pPr>
            <a:r>
              <a:rPr lang="en-GB" sz="600" b="1">
                <a:solidFill>
                  <a:srgbClr val="00B0F0"/>
                </a:solidFill>
                <a:latin typeface="Arial" panose="020B0604020202020204" pitchFamily="34" charset="0"/>
                <a:ea typeface="Arial" panose="020B0604020202020204" pitchFamily="34" charset="0"/>
                <a:cs typeface="Arial" panose="020B0604020202020204" pitchFamily="34" charset="0"/>
              </a:rPr>
              <a:t>Initiative versus guilt: </a:t>
            </a:r>
            <a:r>
              <a:rPr lang="en-GB" sz="600">
                <a:solidFill>
                  <a:srgbClr val="00B0F0"/>
                </a:solidFill>
                <a:latin typeface="Arial" panose="020B0604020202020204" pitchFamily="34" charset="0"/>
                <a:ea typeface="Arial" panose="020B0604020202020204" pitchFamily="34" charset="0"/>
                <a:cs typeface="Arial" panose="020B0604020202020204" pitchFamily="34" charset="0"/>
              </a:rPr>
              <a:t>(age 3-6) The children want to try (possibly dangerous) activities and they might feel guilt when they would stop by a parent.</a:t>
            </a:r>
            <a:endParaRPr lang="en-GB" sz="600">
              <a:solidFill>
                <a:srgbClr val="00B0F0"/>
              </a:solidFill>
              <a:latin typeface="Arial" panose="020B0604020202020204" pitchFamily="34" charset="0"/>
              <a:ea typeface="Calibri" panose="020F0502020204030204" pitchFamily="34" charset="0"/>
              <a:cs typeface="Arial" panose="020B0604020202020204" pitchFamily="34" charset="0"/>
            </a:endParaRPr>
          </a:p>
          <a:p>
            <a:pPr marL="96441" indent="-96441">
              <a:lnSpc>
                <a:spcPct val="107000"/>
              </a:lnSpc>
              <a:spcAft>
                <a:spcPts val="338"/>
              </a:spcAft>
              <a:buFont typeface="Arial" panose="020B0604020202020204" pitchFamily="34" charset="0"/>
              <a:buChar char="•"/>
            </a:pPr>
            <a:r>
              <a:rPr lang="en-GB" sz="600" b="1">
                <a:solidFill>
                  <a:srgbClr val="00B0F0"/>
                </a:solidFill>
                <a:latin typeface="Arial" panose="020B0604020202020204" pitchFamily="34" charset="0"/>
                <a:ea typeface="Arial" panose="020B0604020202020204" pitchFamily="34" charset="0"/>
                <a:cs typeface="Arial" panose="020B0604020202020204" pitchFamily="34" charset="0"/>
              </a:rPr>
              <a:t>Industry versus inferiority:</a:t>
            </a:r>
            <a:r>
              <a:rPr lang="en-GB" sz="600">
                <a:solidFill>
                  <a:srgbClr val="00B0F0"/>
                </a:solidFill>
                <a:latin typeface="Arial" panose="020B0604020202020204" pitchFamily="34" charset="0"/>
                <a:ea typeface="Arial" panose="020B0604020202020204" pitchFamily="34" charset="0"/>
                <a:cs typeface="Arial" panose="020B0604020202020204" pitchFamily="34" charset="0"/>
              </a:rPr>
              <a:t> (age 6-12)</a:t>
            </a:r>
            <a:endParaRPr lang="en-GB" sz="600">
              <a:solidFill>
                <a:srgbClr val="00B0F0"/>
              </a:solidFill>
              <a:latin typeface="Arial" panose="020B0604020202020204" pitchFamily="34" charset="0"/>
              <a:ea typeface="Calibri" panose="020F0502020204030204" pitchFamily="34" charset="0"/>
              <a:cs typeface="Arial" panose="020B0604020202020204" pitchFamily="34" charset="0"/>
            </a:endParaRPr>
          </a:p>
          <a:p>
            <a:pPr marL="96441" indent="-96441">
              <a:lnSpc>
                <a:spcPct val="107000"/>
              </a:lnSpc>
              <a:spcAft>
                <a:spcPts val="338"/>
              </a:spcAft>
              <a:buFont typeface="Arial" panose="020B0604020202020204" pitchFamily="34" charset="0"/>
              <a:buChar char="•"/>
            </a:pPr>
            <a:r>
              <a:rPr lang="en-GB" sz="600">
                <a:solidFill>
                  <a:srgbClr val="00B0F0"/>
                </a:solidFill>
                <a:latin typeface="Arial" panose="020B0604020202020204" pitchFamily="34" charset="0"/>
                <a:ea typeface="Arial" panose="020B0604020202020204" pitchFamily="34" charset="0"/>
                <a:cs typeface="Arial" panose="020B0604020202020204" pitchFamily="34" charset="0"/>
              </a:rPr>
              <a:t>“According to Erikson, the four childhood stages form the foundation of adult personality.”</a:t>
            </a:r>
            <a:br>
              <a:rPr lang="en-GB" sz="600">
                <a:solidFill>
                  <a:srgbClr val="00B0F0"/>
                </a:solidFill>
                <a:latin typeface="Arial" panose="020B0604020202020204" pitchFamily="34" charset="0"/>
                <a:ea typeface="Calibri" panose="020F0502020204030204" pitchFamily="34" charset="0"/>
                <a:cs typeface="Arial" panose="020B0604020202020204" pitchFamily="34" charset="0"/>
              </a:rPr>
            </a:br>
            <a:r>
              <a:rPr lang="en-GB" sz="600">
                <a:solidFill>
                  <a:srgbClr val="00B0F0"/>
                </a:solidFill>
                <a:latin typeface="Arial" panose="020B0604020202020204" pitchFamily="34" charset="0"/>
                <a:ea typeface="Arial" panose="020B0604020202020204" pitchFamily="34" charset="0"/>
                <a:cs typeface="Arial" panose="020B0604020202020204" pitchFamily="34" charset="0"/>
              </a:rPr>
              <a:t>(Boyd and Bee, 2019, p. 40) </a:t>
            </a:r>
            <a:endParaRPr lang="en-GB" sz="600">
              <a:solidFill>
                <a:srgbClr val="00B0F0"/>
              </a:solidFill>
              <a:latin typeface="Arial" panose="020B0604020202020204" pitchFamily="34" charset="0"/>
              <a:ea typeface="Calibri" panose="020F0502020204030204" pitchFamily="34" charset="0"/>
              <a:cs typeface="Arial" panose="020B0604020202020204" pitchFamily="34" charset="0"/>
            </a:endParaRPr>
          </a:p>
          <a:p>
            <a:pPr marL="96441" indent="-96441">
              <a:lnSpc>
                <a:spcPct val="107000"/>
              </a:lnSpc>
              <a:spcAft>
                <a:spcPts val="338"/>
              </a:spcAft>
              <a:buFont typeface="Arial" panose="020B0604020202020204" pitchFamily="34" charset="0"/>
              <a:buChar char="•"/>
            </a:pPr>
            <a:r>
              <a:rPr lang="en-GB" sz="600" b="1">
                <a:solidFill>
                  <a:srgbClr val="00B0F0"/>
                </a:solidFill>
                <a:latin typeface="Arial" panose="020B0604020202020204" pitchFamily="34" charset="0"/>
                <a:ea typeface="Arial" panose="020B0604020202020204" pitchFamily="34" charset="0"/>
                <a:cs typeface="Arial" panose="020B0604020202020204" pitchFamily="34" charset="0"/>
              </a:rPr>
              <a:t>Identity versus role confusion:</a:t>
            </a:r>
            <a:endParaRPr lang="en-GB" sz="600">
              <a:solidFill>
                <a:srgbClr val="00B0F0"/>
              </a:solidFill>
              <a:latin typeface="Arial" panose="020B0604020202020204" pitchFamily="34" charset="0"/>
              <a:ea typeface="Calibri" panose="020F0502020204030204" pitchFamily="34" charset="0"/>
              <a:cs typeface="Arial" panose="020B0604020202020204" pitchFamily="34" charset="0"/>
            </a:endParaRPr>
          </a:p>
          <a:p>
            <a:pPr marL="96441" indent="-96441">
              <a:lnSpc>
                <a:spcPct val="107000"/>
              </a:lnSpc>
              <a:spcAft>
                <a:spcPts val="338"/>
              </a:spcAft>
              <a:buFont typeface="Arial" panose="020B0604020202020204" pitchFamily="34" charset="0"/>
              <a:buChar char="•"/>
            </a:pPr>
            <a:r>
              <a:rPr lang="en-GB" sz="600" b="1">
                <a:solidFill>
                  <a:srgbClr val="00B0F0"/>
                </a:solidFill>
                <a:latin typeface="Arial" panose="020B0604020202020204" pitchFamily="34" charset="0"/>
                <a:ea typeface="Arial" panose="020B0604020202020204" pitchFamily="34" charset="0"/>
                <a:cs typeface="Arial" panose="020B0604020202020204" pitchFamily="34" charset="0"/>
              </a:rPr>
              <a:t>Young adulthood</a:t>
            </a:r>
            <a:r>
              <a:rPr lang="en-GB" sz="600">
                <a:solidFill>
                  <a:srgbClr val="00B0F0"/>
                </a:solidFill>
                <a:latin typeface="Arial" panose="020B0604020202020204" pitchFamily="34" charset="0"/>
                <a:ea typeface="Arial" panose="020B0604020202020204" pitchFamily="34" charset="0"/>
                <a:cs typeface="Arial" panose="020B0604020202020204" pitchFamily="34" charset="0"/>
              </a:rPr>
              <a:t>: intimacy versus isolation</a:t>
            </a:r>
            <a:endParaRPr lang="en-GB" sz="600">
              <a:solidFill>
                <a:srgbClr val="00B0F0"/>
              </a:solidFill>
              <a:latin typeface="Arial" panose="020B0604020202020204" pitchFamily="34" charset="0"/>
              <a:ea typeface="Calibri" panose="020F0502020204030204" pitchFamily="34" charset="0"/>
              <a:cs typeface="Arial" panose="020B0604020202020204" pitchFamily="34" charset="0"/>
            </a:endParaRPr>
          </a:p>
          <a:p>
            <a:pPr marL="96441" indent="-96441">
              <a:lnSpc>
                <a:spcPct val="107000"/>
              </a:lnSpc>
              <a:spcAft>
                <a:spcPts val="338"/>
              </a:spcAft>
              <a:buFont typeface="Arial" panose="020B0604020202020204" pitchFamily="34" charset="0"/>
              <a:buChar char="•"/>
            </a:pPr>
            <a:r>
              <a:rPr lang="en-GB" sz="600" b="1">
                <a:solidFill>
                  <a:srgbClr val="00B0F0"/>
                </a:solidFill>
                <a:latin typeface="Arial" panose="020B0604020202020204" pitchFamily="34" charset="0"/>
                <a:ea typeface="Arial" panose="020B0604020202020204" pitchFamily="34" charset="0"/>
                <a:cs typeface="Arial" panose="020B0604020202020204" pitchFamily="34" charset="0"/>
              </a:rPr>
              <a:t>Middle adulthood</a:t>
            </a:r>
            <a:r>
              <a:rPr lang="en-GB" sz="600">
                <a:solidFill>
                  <a:srgbClr val="00B0F0"/>
                </a:solidFill>
                <a:latin typeface="Arial" panose="020B0604020202020204" pitchFamily="34" charset="0"/>
                <a:ea typeface="Arial" panose="020B0604020202020204" pitchFamily="34" charset="0"/>
                <a:cs typeface="Arial" panose="020B0604020202020204" pitchFamily="34" charset="0"/>
              </a:rPr>
              <a:t>: generativity versus stagnation</a:t>
            </a:r>
            <a:endParaRPr lang="en-GB" sz="600">
              <a:solidFill>
                <a:srgbClr val="00B0F0"/>
              </a:solidFill>
              <a:latin typeface="Arial" panose="020B0604020202020204" pitchFamily="34" charset="0"/>
              <a:ea typeface="Calibri" panose="020F0502020204030204" pitchFamily="34" charset="0"/>
              <a:cs typeface="Arial" panose="020B0604020202020204" pitchFamily="34" charset="0"/>
            </a:endParaRPr>
          </a:p>
          <a:p>
            <a:pPr marL="96441" indent="-96441">
              <a:lnSpc>
                <a:spcPct val="107000"/>
              </a:lnSpc>
              <a:spcAft>
                <a:spcPts val="338"/>
              </a:spcAft>
              <a:buFont typeface="Arial" panose="020B0604020202020204" pitchFamily="34" charset="0"/>
              <a:buChar char="•"/>
            </a:pPr>
            <a:r>
              <a:rPr lang="en-GB" sz="600" b="1">
                <a:solidFill>
                  <a:srgbClr val="00B0F0"/>
                </a:solidFill>
                <a:latin typeface="Arial" panose="020B0604020202020204" pitchFamily="34" charset="0"/>
                <a:ea typeface="Arial" panose="020B0604020202020204" pitchFamily="34" charset="0"/>
                <a:cs typeface="Arial" panose="020B0604020202020204" pitchFamily="34" charset="0"/>
              </a:rPr>
              <a:t>Maturity</a:t>
            </a:r>
            <a:r>
              <a:rPr lang="en-GB" sz="600">
                <a:solidFill>
                  <a:srgbClr val="00B0F0"/>
                </a:solidFill>
                <a:latin typeface="Arial" panose="020B0604020202020204" pitchFamily="34" charset="0"/>
                <a:ea typeface="Arial" panose="020B0604020202020204" pitchFamily="34" charset="0"/>
                <a:cs typeface="Arial" panose="020B0604020202020204" pitchFamily="34" charset="0"/>
              </a:rPr>
              <a:t>: integrity versus despair</a:t>
            </a:r>
            <a:endParaRPr lang="en-GB" sz="600">
              <a:solidFill>
                <a:srgbClr val="00B0F0"/>
              </a:solidFill>
              <a:latin typeface="Arial" panose="020B0604020202020204" pitchFamily="34" charset="0"/>
              <a:ea typeface="Calibri" panose="020F0502020204030204" pitchFamily="34" charset="0"/>
              <a:cs typeface="Arial" panose="020B0604020202020204" pitchFamily="34" charset="0"/>
            </a:endParaRPr>
          </a:p>
        </p:txBody>
      </p:sp>
      <p:sp>
        <p:nvSpPr>
          <p:cNvPr id="29" name="Speech Bubble: Rectangle with Corners Rounded 28">
            <a:extLst>
              <a:ext uri="{FF2B5EF4-FFF2-40B4-BE49-F238E27FC236}">
                <a16:creationId xmlns:a16="http://schemas.microsoft.com/office/drawing/2014/main" id="{37E02CC7-6105-439C-9532-F7E3C1527AB0}"/>
              </a:ext>
            </a:extLst>
          </p:cNvPr>
          <p:cNvSpPr/>
          <p:nvPr/>
        </p:nvSpPr>
        <p:spPr>
          <a:xfrm>
            <a:off x="7604124" y="915310"/>
            <a:ext cx="4589534" cy="2508277"/>
          </a:xfrm>
          <a:prstGeom prst="wedgeRoundRectCallout">
            <a:avLst>
              <a:gd name="adj1" fmla="val 38769"/>
              <a:gd name="adj2" fmla="val 60829"/>
              <a:gd name="adj3" fmla="val 16667"/>
            </a:avLst>
          </a:prstGeom>
          <a:solidFill>
            <a:schemeClr val="accent1">
              <a:lumMod val="20000"/>
              <a:lumOff val="80000"/>
            </a:schemeClr>
          </a:solidFill>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338"/>
              </a:spcAft>
            </a:pPr>
            <a:r>
              <a:rPr lang="en-GB" sz="600" b="1">
                <a:solidFill>
                  <a:srgbClr val="FF3300"/>
                </a:solidFill>
                <a:latin typeface="Arial" panose="020B0604020202020204" pitchFamily="34" charset="0"/>
                <a:ea typeface="Arial" panose="020B0604020202020204" pitchFamily="34" charset="0"/>
                <a:cs typeface="Arial" panose="020B0604020202020204" pitchFamily="34" charset="0"/>
              </a:rPr>
              <a:t>Piaget – Cognitive constructivism</a:t>
            </a:r>
            <a:endParaRPr lang="en-GB" sz="600">
              <a:solidFill>
                <a:srgbClr val="FF3300"/>
              </a:solidFill>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338"/>
              </a:spcAft>
            </a:pPr>
            <a:r>
              <a:rPr lang="en-GB" sz="600">
                <a:solidFill>
                  <a:srgbClr val="FF3300"/>
                </a:solidFill>
                <a:latin typeface="Arial" panose="020B0604020202020204" pitchFamily="34" charset="0"/>
                <a:ea typeface="Arial" panose="020B0604020202020204" pitchFamily="34" charset="0"/>
                <a:cs typeface="Arial" panose="020B0604020202020204" pitchFamily="34" charset="0"/>
              </a:rPr>
              <a:t>According to Piaget the children innate ability and the effect of their environment form their cognitive development. He observed how children adapt to their environment and how their cognitive ability change as they grow. He called this process “genetic epistemology”. (Gross, 2015, p. 569) In Piaget’s theory “Schemas” are the basic elements of knowledge which helps to organise the past experiences and understand the experiences in the future. Schemas become more complex with the development of a child. </a:t>
            </a:r>
            <a:endParaRPr lang="en-GB" sz="600">
              <a:solidFill>
                <a:srgbClr val="FF3300"/>
              </a:solidFill>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338"/>
              </a:spcAft>
            </a:pPr>
            <a:r>
              <a:rPr lang="en-GB" sz="600">
                <a:solidFill>
                  <a:srgbClr val="FF3300"/>
                </a:solidFill>
                <a:latin typeface="Arial" panose="020B0604020202020204" pitchFamily="34" charset="0"/>
                <a:ea typeface="Arial" panose="020B0604020202020204" pitchFamily="34" charset="0"/>
                <a:cs typeface="Arial" panose="020B0604020202020204" pitchFamily="34" charset="0"/>
              </a:rPr>
              <a:t>Transition between stages of the development is called adaptation process, which main phases are: </a:t>
            </a:r>
            <a:endParaRPr lang="en-GB" sz="600">
              <a:solidFill>
                <a:srgbClr val="FF3300"/>
              </a:solidFill>
              <a:latin typeface="Arial" panose="020B0604020202020204" pitchFamily="34" charset="0"/>
              <a:ea typeface="Calibri" panose="020F0502020204030204" pitchFamily="34" charset="0"/>
              <a:cs typeface="Arial" panose="020B0604020202020204" pitchFamily="34" charset="0"/>
            </a:endParaRPr>
          </a:p>
          <a:p>
            <a:pPr marL="192881" indent="-192881">
              <a:lnSpc>
                <a:spcPct val="107000"/>
              </a:lnSpc>
              <a:spcAft>
                <a:spcPts val="338"/>
              </a:spcAft>
              <a:buFont typeface="Symbol" panose="05050102010706020507" pitchFamily="18" charset="2"/>
              <a:buChar char=""/>
            </a:pPr>
            <a:r>
              <a:rPr lang="en-GB" sz="600" b="1">
                <a:solidFill>
                  <a:srgbClr val="FF3300"/>
                </a:solidFill>
                <a:latin typeface="Arial" panose="020B0604020202020204" pitchFamily="34" charset="0"/>
                <a:ea typeface="Arial" panose="020B0604020202020204" pitchFamily="34" charset="0"/>
                <a:cs typeface="Arial" panose="020B0604020202020204" pitchFamily="34" charset="0"/>
              </a:rPr>
              <a:t>Assimilation:</a:t>
            </a:r>
            <a:r>
              <a:rPr lang="en-GB" sz="600">
                <a:solidFill>
                  <a:srgbClr val="FF3300"/>
                </a:solidFill>
                <a:latin typeface="Arial" panose="020B0604020202020204" pitchFamily="34" charset="0"/>
                <a:ea typeface="Arial" panose="020B0604020202020204" pitchFamily="34" charset="0"/>
                <a:cs typeface="Arial" panose="020B0604020202020204" pitchFamily="34" charset="0"/>
              </a:rPr>
              <a:t> when a child integrates his/her existing knowledge to deal with a new situation.</a:t>
            </a:r>
            <a:endParaRPr lang="en-GB" sz="600">
              <a:solidFill>
                <a:srgbClr val="FF3300"/>
              </a:solidFill>
              <a:latin typeface="Arial" panose="020B0604020202020204" pitchFamily="34" charset="0"/>
              <a:ea typeface="Calibri" panose="020F0502020204030204" pitchFamily="34" charset="0"/>
              <a:cs typeface="Arial" panose="020B0604020202020204" pitchFamily="34" charset="0"/>
            </a:endParaRPr>
          </a:p>
          <a:p>
            <a:pPr marL="192881" indent="-192881">
              <a:lnSpc>
                <a:spcPct val="107000"/>
              </a:lnSpc>
              <a:spcAft>
                <a:spcPts val="338"/>
              </a:spcAft>
              <a:buFont typeface="Symbol" panose="05050102010706020507" pitchFamily="18" charset="2"/>
              <a:buChar char=""/>
            </a:pPr>
            <a:r>
              <a:rPr lang="en-GB" sz="600" b="1">
                <a:solidFill>
                  <a:srgbClr val="FF3300"/>
                </a:solidFill>
                <a:latin typeface="Arial" panose="020B0604020202020204" pitchFamily="34" charset="0"/>
                <a:ea typeface="Arial" panose="020B0604020202020204" pitchFamily="34" charset="0"/>
                <a:cs typeface="Arial" panose="020B0604020202020204" pitchFamily="34" charset="0"/>
              </a:rPr>
              <a:t>Accommodation </a:t>
            </a:r>
            <a:r>
              <a:rPr lang="en-GB" sz="600">
                <a:solidFill>
                  <a:srgbClr val="FF3300"/>
                </a:solidFill>
                <a:latin typeface="Arial" panose="020B0604020202020204" pitchFamily="34" charset="0"/>
                <a:ea typeface="Arial" panose="020B0604020202020204" pitchFamily="34" charset="0"/>
                <a:cs typeface="Arial" panose="020B0604020202020204" pitchFamily="34" charset="0"/>
              </a:rPr>
              <a:t>occurs when existing schema does not fit in the new situation and need to be altered to deal with it.</a:t>
            </a:r>
            <a:endParaRPr lang="en-GB" sz="600">
              <a:solidFill>
                <a:srgbClr val="FF3300"/>
              </a:solidFill>
              <a:latin typeface="Arial" panose="020B0604020202020204" pitchFamily="34" charset="0"/>
              <a:ea typeface="Calibri" panose="020F0502020204030204" pitchFamily="34" charset="0"/>
              <a:cs typeface="Arial" panose="020B0604020202020204" pitchFamily="34" charset="0"/>
            </a:endParaRPr>
          </a:p>
          <a:p>
            <a:pPr marL="192881" indent="-192881">
              <a:lnSpc>
                <a:spcPct val="107000"/>
              </a:lnSpc>
              <a:spcAft>
                <a:spcPts val="338"/>
              </a:spcAft>
              <a:buFont typeface="Symbol" panose="05050102010706020507" pitchFamily="18" charset="2"/>
              <a:buChar char=""/>
            </a:pPr>
            <a:r>
              <a:rPr lang="en-GB" sz="600">
                <a:solidFill>
                  <a:srgbClr val="FF3300"/>
                </a:solidFill>
                <a:latin typeface="Arial" panose="020B0604020202020204" pitchFamily="34" charset="0"/>
                <a:ea typeface="Arial" panose="020B0604020202020204" pitchFamily="34" charset="0"/>
                <a:cs typeface="Arial" panose="020B0604020202020204" pitchFamily="34" charset="0"/>
              </a:rPr>
              <a:t>When a child can deal with new information, he/she reached</a:t>
            </a:r>
            <a:r>
              <a:rPr lang="en-GB" sz="600" b="1">
                <a:solidFill>
                  <a:srgbClr val="FF3300"/>
                </a:solidFill>
                <a:latin typeface="Arial" panose="020B0604020202020204" pitchFamily="34" charset="0"/>
                <a:ea typeface="Arial" panose="020B0604020202020204" pitchFamily="34" charset="0"/>
                <a:cs typeface="Arial" panose="020B0604020202020204" pitchFamily="34" charset="0"/>
              </a:rPr>
              <a:t> equilibrium</a:t>
            </a:r>
            <a:r>
              <a:rPr lang="en-GB" sz="600">
                <a:solidFill>
                  <a:srgbClr val="FF3300"/>
                </a:solidFill>
                <a:latin typeface="Arial" panose="020B0604020202020204" pitchFamily="34" charset="0"/>
                <a:ea typeface="Arial" panose="020B0604020202020204" pitchFamily="34" charset="0"/>
                <a:cs typeface="Arial" panose="020B0604020202020204" pitchFamily="34" charset="0"/>
              </a:rPr>
              <a:t> through assimilation.</a:t>
            </a:r>
            <a:endParaRPr lang="en-GB" sz="600">
              <a:solidFill>
                <a:srgbClr val="FF3300"/>
              </a:solidFill>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338"/>
              </a:spcAft>
            </a:pPr>
            <a:r>
              <a:rPr lang="en-GB" sz="600" b="1">
                <a:solidFill>
                  <a:srgbClr val="FF3300"/>
                </a:solidFill>
                <a:latin typeface="Arial" panose="020B0604020202020204" pitchFamily="34" charset="0"/>
                <a:ea typeface="Arial" panose="020B0604020202020204" pitchFamily="34" charset="0"/>
                <a:cs typeface="Arial" panose="020B0604020202020204" pitchFamily="34" charset="0"/>
              </a:rPr>
              <a:t>Stages of cognitive development </a:t>
            </a:r>
            <a:r>
              <a:rPr lang="en-GB" sz="600">
                <a:solidFill>
                  <a:srgbClr val="FF3300"/>
                </a:solidFill>
                <a:latin typeface="Arial" panose="020B0604020202020204" pitchFamily="34" charset="0"/>
                <a:ea typeface="Arial" panose="020B0604020202020204" pitchFamily="34" charset="0"/>
                <a:cs typeface="Arial" panose="020B0604020202020204" pitchFamily="34" charset="0"/>
              </a:rPr>
              <a:t>are discontinuous, qualitatively different and are the same for all children.</a:t>
            </a:r>
            <a:endParaRPr lang="en-GB" sz="600">
              <a:solidFill>
                <a:srgbClr val="FF3300"/>
              </a:solidFill>
              <a:latin typeface="Arial" panose="020B0604020202020204" pitchFamily="34" charset="0"/>
              <a:ea typeface="Calibri" panose="020F0502020204030204" pitchFamily="34" charset="0"/>
              <a:cs typeface="Arial" panose="020B0604020202020204" pitchFamily="34" charset="0"/>
            </a:endParaRPr>
          </a:p>
          <a:p>
            <a:pPr marL="192881" indent="-192881">
              <a:lnSpc>
                <a:spcPct val="107000"/>
              </a:lnSpc>
              <a:spcAft>
                <a:spcPts val="338"/>
              </a:spcAft>
              <a:buFont typeface="Symbol" panose="05050102010706020507" pitchFamily="18" charset="2"/>
              <a:buChar char=""/>
            </a:pPr>
            <a:r>
              <a:rPr lang="en-GB" sz="600">
                <a:solidFill>
                  <a:srgbClr val="FF3300"/>
                </a:solidFill>
                <a:latin typeface="Arial" panose="020B0604020202020204" pitchFamily="34" charset="0"/>
                <a:ea typeface="Arial" panose="020B0604020202020204" pitchFamily="34" charset="0"/>
                <a:cs typeface="Arial" panose="020B0604020202020204" pitchFamily="34" charset="0"/>
              </a:rPr>
              <a:t> At </a:t>
            </a:r>
            <a:r>
              <a:rPr lang="en-GB" sz="600" b="1">
                <a:solidFill>
                  <a:srgbClr val="FF3300"/>
                </a:solidFill>
                <a:latin typeface="Arial" panose="020B0604020202020204" pitchFamily="34" charset="0"/>
                <a:ea typeface="Arial" panose="020B0604020202020204" pitchFamily="34" charset="0"/>
                <a:cs typeface="Arial" panose="020B0604020202020204" pitchFamily="34" charset="0"/>
              </a:rPr>
              <a:t>Sensorimotor </a:t>
            </a:r>
            <a:r>
              <a:rPr lang="en-GB" sz="600">
                <a:solidFill>
                  <a:srgbClr val="FF3300"/>
                </a:solidFill>
                <a:latin typeface="Arial" panose="020B0604020202020204" pitchFamily="34" charset="0"/>
                <a:ea typeface="Arial" panose="020B0604020202020204" pitchFamily="34" charset="0"/>
                <a:cs typeface="Arial" panose="020B0604020202020204" pitchFamily="34" charset="0"/>
              </a:rPr>
              <a:t>stage (from birth to age 2) babies discover the world using their senses.</a:t>
            </a:r>
            <a:endParaRPr lang="en-GB" sz="600">
              <a:solidFill>
                <a:srgbClr val="FF3300"/>
              </a:solidFill>
              <a:latin typeface="Arial" panose="020B0604020202020204" pitchFamily="34" charset="0"/>
              <a:ea typeface="Calibri" panose="020F0502020204030204" pitchFamily="34" charset="0"/>
              <a:cs typeface="Arial" panose="020B0604020202020204" pitchFamily="34" charset="0"/>
            </a:endParaRPr>
          </a:p>
          <a:p>
            <a:pPr marL="192881" indent="-192881">
              <a:lnSpc>
                <a:spcPct val="107000"/>
              </a:lnSpc>
              <a:spcAft>
                <a:spcPts val="338"/>
              </a:spcAft>
              <a:buFont typeface="Symbol" panose="05050102010706020507" pitchFamily="18" charset="2"/>
              <a:buChar char=""/>
            </a:pPr>
            <a:r>
              <a:rPr lang="en-GB" sz="600">
                <a:solidFill>
                  <a:srgbClr val="FF3300"/>
                </a:solidFill>
                <a:latin typeface="Arial" panose="020B0604020202020204" pitchFamily="34" charset="0"/>
                <a:ea typeface="Arial" panose="020B0604020202020204" pitchFamily="34" charset="0"/>
                <a:cs typeface="Arial" panose="020B0604020202020204" pitchFamily="34" charset="0"/>
              </a:rPr>
              <a:t>At </a:t>
            </a:r>
            <a:r>
              <a:rPr lang="en-GB" sz="600" b="1">
                <a:solidFill>
                  <a:srgbClr val="FF3300"/>
                </a:solidFill>
                <a:latin typeface="Arial" panose="020B0604020202020204" pitchFamily="34" charset="0"/>
                <a:ea typeface="Arial" panose="020B0604020202020204" pitchFamily="34" charset="0"/>
                <a:cs typeface="Arial" panose="020B0604020202020204" pitchFamily="34" charset="0"/>
              </a:rPr>
              <a:t>Pre operational </a:t>
            </a:r>
            <a:r>
              <a:rPr lang="en-GB" sz="600">
                <a:solidFill>
                  <a:srgbClr val="FF3300"/>
                </a:solidFill>
                <a:latin typeface="Arial" panose="020B0604020202020204" pitchFamily="34" charset="0"/>
                <a:ea typeface="Arial" panose="020B0604020202020204" pitchFamily="34" charset="0"/>
                <a:cs typeface="Arial" panose="020B0604020202020204" pitchFamily="34" charset="0"/>
              </a:rPr>
              <a:t>stage (from age 2 to age 7) children think in egocentric way, they can only see things from their own point of view, they do not think rationally yet.</a:t>
            </a:r>
            <a:endParaRPr lang="en-GB" sz="600">
              <a:solidFill>
                <a:srgbClr val="FF3300"/>
              </a:solidFill>
              <a:latin typeface="Arial" panose="020B0604020202020204" pitchFamily="34" charset="0"/>
              <a:ea typeface="Calibri" panose="020F0502020204030204" pitchFamily="34" charset="0"/>
              <a:cs typeface="Arial" panose="020B0604020202020204" pitchFamily="34" charset="0"/>
            </a:endParaRPr>
          </a:p>
          <a:p>
            <a:pPr marL="192881" indent="-192881">
              <a:lnSpc>
                <a:spcPct val="107000"/>
              </a:lnSpc>
              <a:spcAft>
                <a:spcPts val="338"/>
              </a:spcAft>
              <a:buFont typeface="Symbol" panose="05050102010706020507" pitchFamily="18" charset="2"/>
              <a:buChar char=""/>
            </a:pPr>
            <a:r>
              <a:rPr lang="en-GB" sz="600">
                <a:solidFill>
                  <a:srgbClr val="FF3300"/>
                </a:solidFill>
                <a:latin typeface="Arial" panose="020B0604020202020204" pitchFamily="34" charset="0"/>
                <a:ea typeface="Arial" panose="020B0604020202020204" pitchFamily="34" charset="0"/>
                <a:cs typeface="Arial" panose="020B0604020202020204" pitchFamily="34" charset="0"/>
              </a:rPr>
              <a:t>At </a:t>
            </a:r>
            <a:r>
              <a:rPr lang="en-GB" sz="600" b="1">
                <a:solidFill>
                  <a:srgbClr val="FF3300"/>
                </a:solidFill>
                <a:latin typeface="Arial" panose="020B0604020202020204" pitchFamily="34" charset="0"/>
                <a:ea typeface="Arial" panose="020B0604020202020204" pitchFamily="34" charset="0"/>
                <a:cs typeface="Arial" panose="020B0604020202020204" pitchFamily="34" charset="0"/>
              </a:rPr>
              <a:t>Concrete operational </a:t>
            </a:r>
            <a:r>
              <a:rPr lang="en-GB" sz="600">
                <a:solidFill>
                  <a:srgbClr val="FF3300"/>
                </a:solidFill>
                <a:latin typeface="Arial" panose="020B0604020202020204" pitchFamily="34" charset="0"/>
                <a:ea typeface="Arial" panose="020B0604020202020204" pitchFamily="34" charset="0"/>
                <a:cs typeface="Arial" panose="020B0604020202020204" pitchFamily="34" charset="0"/>
              </a:rPr>
              <a:t>stage (from age 7 to age 11) children start to think in a logical way, they can understand that quantities remain the same even the shape of the observed objects changed. This ability is called conversation.</a:t>
            </a:r>
            <a:endParaRPr lang="en-GB" sz="600">
              <a:solidFill>
                <a:srgbClr val="FF3300"/>
              </a:solidFill>
              <a:latin typeface="Arial" panose="020B0604020202020204" pitchFamily="34" charset="0"/>
              <a:ea typeface="Calibri" panose="020F0502020204030204" pitchFamily="34" charset="0"/>
              <a:cs typeface="Arial" panose="020B0604020202020204" pitchFamily="34" charset="0"/>
            </a:endParaRPr>
          </a:p>
          <a:p>
            <a:pPr marL="192881" indent="-192881">
              <a:lnSpc>
                <a:spcPct val="107000"/>
              </a:lnSpc>
              <a:spcAft>
                <a:spcPts val="338"/>
              </a:spcAft>
              <a:buFont typeface="Symbol" panose="05050102010706020507" pitchFamily="18" charset="2"/>
              <a:buChar char=""/>
            </a:pPr>
            <a:r>
              <a:rPr lang="en-GB" sz="600">
                <a:solidFill>
                  <a:srgbClr val="FF3300"/>
                </a:solidFill>
                <a:latin typeface="Arial" panose="020B0604020202020204" pitchFamily="34" charset="0"/>
                <a:ea typeface="Arial" panose="020B0604020202020204" pitchFamily="34" charset="0"/>
                <a:cs typeface="Arial" panose="020B0604020202020204" pitchFamily="34" charset="0"/>
              </a:rPr>
              <a:t>At </a:t>
            </a:r>
            <a:r>
              <a:rPr lang="en-GB" sz="600" b="1">
                <a:solidFill>
                  <a:srgbClr val="FF3300"/>
                </a:solidFill>
                <a:latin typeface="Arial" panose="020B0604020202020204" pitchFamily="34" charset="0"/>
                <a:ea typeface="Arial" panose="020B0604020202020204" pitchFamily="34" charset="0"/>
                <a:cs typeface="Arial" panose="020B0604020202020204" pitchFamily="34" charset="0"/>
              </a:rPr>
              <a:t>Formal operational</a:t>
            </a:r>
            <a:r>
              <a:rPr lang="en-GB" sz="600">
                <a:solidFill>
                  <a:srgbClr val="FF3300"/>
                </a:solidFill>
                <a:latin typeface="Arial" panose="020B0604020202020204" pitchFamily="34" charset="0"/>
                <a:ea typeface="Arial" panose="020B0604020202020204" pitchFamily="34" charset="0"/>
                <a:cs typeface="Arial" panose="020B0604020202020204" pitchFamily="34" charset="0"/>
              </a:rPr>
              <a:t> stage (from age 11 until adulthood) adolescents can think abstractly and can think about possibilities as well.</a:t>
            </a:r>
            <a:endParaRPr lang="en-GB" sz="600">
              <a:solidFill>
                <a:srgbClr val="FF3300"/>
              </a:solidFill>
              <a:latin typeface="Arial" panose="020B0604020202020204" pitchFamily="34" charset="0"/>
              <a:ea typeface="Calibri" panose="020F0502020204030204" pitchFamily="34" charset="0"/>
              <a:cs typeface="Arial" panose="020B0604020202020204" pitchFamily="34" charset="0"/>
            </a:endParaRPr>
          </a:p>
        </p:txBody>
      </p:sp>
      <p:sp>
        <p:nvSpPr>
          <p:cNvPr id="30" name="Rectangle: Rounded Corners 29">
            <a:extLst>
              <a:ext uri="{FF2B5EF4-FFF2-40B4-BE49-F238E27FC236}">
                <a16:creationId xmlns:a16="http://schemas.microsoft.com/office/drawing/2014/main" id="{07F40224-25C1-41BC-955C-D24A7A381497}"/>
              </a:ext>
            </a:extLst>
          </p:cNvPr>
          <p:cNvSpPr/>
          <p:nvPr/>
        </p:nvSpPr>
        <p:spPr>
          <a:xfrm>
            <a:off x="2365136" y="5403153"/>
            <a:ext cx="7458075" cy="1380162"/>
          </a:xfrm>
          <a:prstGeom prst="roundRect">
            <a:avLst/>
          </a:prstGeom>
          <a:solidFill>
            <a:schemeClr val="accent1">
              <a:lumMod val="20000"/>
              <a:lumOff val="80000"/>
            </a:schemeClr>
          </a:solidFill>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spcAft>
                <a:spcPts val="450"/>
              </a:spcAft>
            </a:pPr>
            <a:r>
              <a:rPr lang="en-GB" sz="600" b="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Supporting older adults</a:t>
            </a:r>
            <a:endParaRPr lang="en-GB" sz="600">
              <a:solidFill>
                <a:schemeClr val="bg2">
                  <a:lumMod val="50000"/>
                </a:schemeClr>
              </a:solidFill>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450"/>
              </a:spcAft>
            </a:pPr>
            <a:r>
              <a:rPr lang="en-GB" sz="60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These days people leave longer than in the last century. Older adults often experience decline in their mental or physical health. Some of them need medical attention, in some cases hospital treatment. Supporting older patients should be one of the priorities for health institutes. Therapeutic interventions like sensory retraining or behavioural therapy can improve cognitive and physical abilities.</a:t>
            </a:r>
            <a:endParaRPr lang="en-GB" sz="600">
              <a:solidFill>
                <a:schemeClr val="bg2">
                  <a:lumMod val="50000"/>
                </a:schemeClr>
              </a:solidFill>
              <a:latin typeface="Arial" panose="020B0604020202020204" pitchFamily="34" charset="0"/>
              <a:ea typeface="Calibri" panose="020F0502020204030204" pitchFamily="34" charset="0"/>
              <a:cs typeface="Arial" panose="020B0604020202020204" pitchFamily="34" charset="0"/>
            </a:endParaRPr>
          </a:p>
          <a:p>
            <a:pPr marL="192881" indent="-192881">
              <a:lnSpc>
                <a:spcPct val="150000"/>
              </a:lnSpc>
              <a:buFont typeface="Symbol" panose="05050102010706020507" pitchFamily="18" charset="2"/>
              <a:buChar char=""/>
            </a:pPr>
            <a:r>
              <a:rPr lang="en-GB" sz="60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Sensory retraining therapy includes stimulation and sensory contact. The patient needs to recognise stimuli and smells. It can be effective for geriatric patients for physical and cognitive improvement.</a:t>
            </a:r>
            <a:endParaRPr lang="en-GB" sz="600">
              <a:solidFill>
                <a:schemeClr val="bg2">
                  <a:lumMod val="50000"/>
                </a:schemeClr>
              </a:solidFill>
              <a:latin typeface="Arial" panose="020B0604020202020204" pitchFamily="34" charset="0"/>
              <a:ea typeface="Calibri" panose="020F0502020204030204" pitchFamily="34" charset="0"/>
              <a:cs typeface="Arial" panose="020B0604020202020204" pitchFamily="34" charset="0"/>
            </a:endParaRPr>
          </a:p>
          <a:p>
            <a:pPr marL="192881" indent="-192881">
              <a:lnSpc>
                <a:spcPct val="150000"/>
              </a:lnSpc>
              <a:spcAft>
                <a:spcPts val="450"/>
              </a:spcAft>
              <a:buFont typeface="Symbol" panose="05050102010706020507" pitchFamily="18" charset="2"/>
              <a:buChar char=""/>
            </a:pPr>
            <a:r>
              <a:rPr lang="en-GB" sz="60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Behavioural therapy: It can be helpful if the patient suffers from insomnia or not able to feed herself. (Baltes and Zerbe,1976) In the case of incontinence, self-monitoring and self-scheduled toileting are applied. (Burgio and Engel, 1990) Insomnia can be reduced by regulating the sleeping habits. For instance, if the patient does not sleep at daytime, it is more likely that she can sleep at nights.</a:t>
            </a:r>
            <a:endParaRPr lang="en-GB" sz="600">
              <a:solidFill>
                <a:schemeClr val="bg2">
                  <a:lumMod val="50000"/>
                </a:schemeClr>
              </a:solidFill>
              <a:latin typeface="Arial" panose="020B0604020202020204" pitchFamily="34" charset="0"/>
              <a:ea typeface="Calibri" panose="020F0502020204030204" pitchFamily="34" charset="0"/>
              <a:cs typeface="Arial" panose="020B0604020202020204" pitchFamily="34" charset="0"/>
            </a:endParaRPr>
          </a:p>
        </p:txBody>
      </p:sp>
      <p:sp>
        <p:nvSpPr>
          <p:cNvPr id="6" name="TextBox 5">
            <a:extLst>
              <a:ext uri="{FF2B5EF4-FFF2-40B4-BE49-F238E27FC236}">
                <a16:creationId xmlns:a16="http://schemas.microsoft.com/office/drawing/2014/main" id="{45D58C6D-940E-4F0D-8F26-8C7CD1E6E53C}"/>
              </a:ext>
            </a:extLst>
          </p:cNvPr>
          <p:cNvSpPr txBox="1"/>
          <p:nvPr/>
        </p:nvSpPr>
        <p:spPr>
          <a:xfrm>
            <a:off x="5554108" y="1212314"/>
            <a:ext cx="1945045" cy="2847446"/>
          </a:xfrm>
          <a:prstGeom prst="rect">
            <a:avLst/>
          </a:prstGeom>
          <a:solidFill>
            <a:schemeClr val="accent1">
              <a:lumMod val="20000"/>
              <a:lumOff val="80000"/>
            </a:schemeClr>
          </a:solidFill>
          <a:effectLst>
            <a:innerShdw blurRad="114300">
              <a:prstClr val="black"/>
            </a:innerShdw>
          </a:effectLst>
        </p:spPr>
        <p:txBody>
          <a:bodyPr wrap="square" rtlCol="0">
            <a:spAutoFit/>
          </a:bodyPr>
          <a:lstStyle/>
          <a:p>
            <a:pPr>
              <a:lnSpc>
                <a:spcPct val="150000"/>
              </a:lnSpc>
              <a:spcAft>
                <a:spcPts val="450"/>
              </a:spcAft>
            </a:pPr>
            <a:r>
              <a:rPr lang="en-GB" sz="600">
                <a:solidFill>
                  <a:srgbClr val="00B050"/>
                </a:solidFill>
                <a:latin typeface="Arial" panose="020B0604020202020204" pitchFamily="34" charset="0"/>
                <a:ea typeface="Arial" panose="020B0604020202020204" pitchFamily="34" charset="0"/>
                <a:cs typeface="Times New Roman" panose="02020603050405020304" pitchFamily="18" charset="0"/>
              </a:rPr>
              <a:t>Piaget’s and Erikson’s theories are consisting of individual stages. Stage theories “based on the idea that we progress through a pattern of distinct stages over time. These stages are defined by the acquisition or presence of abilities and we generally pass through them in a specified order and during a specified age range.” (Gillibrand, Lam &amp; O'Donnell, 2016, p. 14) Both are cognitive development theories, but Erikson was more focused on emotional development. They both believed nurture has more impact on an individual’s personality than nature. Although, “Piaget believed in lifelong learning, but insisted that the formal operational stage is the final stage of our cognitive development.” Piaget’s Theory of Cognitive Development (Sprouts, 2018). According to Erikson, the first four stages of development in childhood determined the personality of the adult, but the development of the personality does not stop when we reach adulthood.  </a:t>
            </a:r>
            <a:endParaRPr lang="en-GB" sz="600">
              <a:solidFill>
                <a:srgbClr val="00B050"/>
              </a:solidFill>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368968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15209" y="857251"/>
            <a:ext cx="9169465" cy="5151053"/>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855470" y="857248"/>
            <a:ext cx="8829202" cy="5151056"/>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12601" y="857250"/>
            <a:ext cx="2717531" cy="5151054"/>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12094" y="857249"/>
            <a:ext cx="9175186" cy="5151057"/>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887251" y="210883"/>
            <a:ext cx="5146448" cy="6448394"/>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2414229" y="1674038"/>
            <a:ext cx="3725650" cy="3741293"/>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 name="Title 1">
            <a:extLst>
              <a:ext uri="{FF2B5EF4-FFF2-40B4-BE49-F238E27FC236}">
                <a16:creationId xmlns:a16="http://schemas.microsoft.com/office/drawing/2014/main" id="{443283BA-081E-44B8-851F-214A950F7511}"/>
              </a:ext>
            </a:extLst>
          </p:cNvPr>
          <p:cNvSpPr>
            <a:spLocks noGrp="1"/>
          </p:cNvSpPr>
          <p:nvPr>
            <p:ph type="title"/>
          </p:nvPr>
        </p:nvSpPr>
        <p:spPr>
          <a:xfrm>
            <a:off x="4645926" y="1471489"/>
            <a:ext cx="5036024" cy="2384017"/>
          </a:xfrm>
        </p:spPr>
        <p:txBody>
          <a:bodyPr vert="horz" lIns="68580" tIns="34290" rIns="68580" bIns="34290" rtlCol="0" anchor="b">
            <a:normAutofit/>
          </a:bodyPr>
          <a:lstStyle/>
          <a:p>
            <a:r>
              <a:rPr lang="en-US" sz="3600" b="1" i="1" dirty="0">
                <a:solidFill>
                  <a:srgbClr val="FFFFFF"/>
                </a:solidFill>
              </a:rPr>
              <a:t>Annotated Bibliography</a:t>
            </a:r>
            <a:br>
              <a:rPr lang="en-US" sz="3600" b="1" i="1" dirty="0">
                <a:solidFill>
                  <a:srgbClr val="FFFFFF"/>
                </a:solidFill>
              </a:rPr>
            </a:br>
            <a:endParaRPr lang="en-US"/>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23998" y="4224832"/>
            <a:ext cx="9163283" cy="178347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24171128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A653730-443B-4D5F-8006-5296EDB99AEA}"/>
              </a:ext>
            </a:extLst>
          </p:cNvPr>
          <p:cNvSpPr txBox="1"/>
          <p:nvPr/>
        </p:nvSpPr>
        <p:spPr>
          <a:xfrm>
            <a:off x="4810259" y="649480"/>
            <a:ext cx="6555347" cy="554604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Boyd, D, &amp; Bee, H 2019, </a:t>
            </a:r>
            <a:r>
              <a:rPr lang="en-US" sz="2000" i="1"/>
              <a:t>Lifespan Development</a:t>
            </a:r>
            <a:r>
              <a:rPr lang="en-US" sz="2000"/>
              <a:t>, Global Edition, Pearson Education, Limited, Harlow, United Kingdom. Available from: ProQuest Ebook Central. [10 June 2021]. 39-42 </a:t>
            </a:r>
          </a:p>
          <a:p>
            <a:pPr indent="-228600">
              <a:lnSpc>
                <a:spcPct val="90000"/>
              </a:lnSpc>
              <a:spcAft>
                <a:spcPts val="600"/>
              </a:spcAft>
              <a:buFont typeface="Arial" panose="020B0604020202020204" pitchFamily="34" charset="0"/>
              <a:buChar char="•"/>
            </a:pPr>
            <a:r>
              <a:rPr lang="en-US" sz="2000"/>
              <a:t>This section of the book introduces Erik Erison, his development theory of eight stages and Freud’s psychosexual theory. The author illustrates these theories with tables, and it makes easier to understand them. Two psychoanalytic theories are compared in these pages. Both theories contain five developmental stages till the adulthood, but Erikson’s lifespan development continues till the end of the individual’s life. Changing needs over the developmental stages are important element of these theories. Although both theories have their weaknesses, they still give useful concepts for psychologists. For instance, for the treatment of anxiety Freud's idea of self defence mechanism is used. I found it useful because it shows the reader the differences between the two theories and we can get a deeper understanding of the psychosexual and psychosocial development. </a:t>
            </a:r>
          </a:p>
        </p:txBody>
      </p:sp>
    </p:spTree>
    <p:extLst>
      <p:ext uri="{BB962C8B-B14F-4D97-AF65-F5344CB8AC3E}">
        <p14:creationId xmlns:p14="http://schemas.microsoft.com/office/powerpoint/2010/main" val="835972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650A8C2-30E7-4908-A812-1B9B81A7ABA3}"/>
              </a:ext>
            </a:extLst>
          </p:cNvPr>
          <p:cNvSpPr txBox="1"/>
          <p:nvPr/>
        </p:nvSpPr>
        <p:spPr>
          <a:xfrm>
            <a:off x="4810259" y="649480"/>
            <a:ext cx="6555347" cy="554604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Erber, Joan T. (2013) </a:t>
            </a:r>
            <a:r>
              <a:rPr lang="en-US" sz="2000" i="1"/>
              <a:t>Ageing and older Adulthood. </a:t>
            </a:r>
            <a:r>
              <a:rPr lang="en-US" sz="2000"/>
              <a:t>3. edn Chichester, West Sussex: Wiley- Blackwell </a:t>
            </a:r>
          </a:p>
          <a:p>
            <a:pPr indent="-228600">
              <a:lnSpc>
                <a:spcPct val="90000"/>
              </a:lnSpc>
              <a:spcAft>
                <a:spcPts val="600"/>
              </a:spcAft>
              <a:buFont typeface="Arial" panose="020B0604020202020204" pitchFamily="34" charset="0"/>
              <a:buChar char="•"/>
            </a:pPr>
            <a:r>
              <a:rPr lang="en-US" sz="2000"/>
              <a:t>The 11th chapter of this book helped me writing the last section of the poster which is about supporting older adults. These therapies are not only used for the treatment of older people, but for patients who suffer from mental disorder. I wrote about sensory retraining therapy and behavioural interventions, which are might the most suitable treatment in a hospital environment for someone with mental disorder. The author describes other therapies as well, such as reality orientation and reminiscence therapy. These can be used in nursing home, they are effective for improving cognitive and behavioural functions. Pet therapy can reduce stress and it is used against depression. Individual psychotherapy can be effective for older adults who collaborate with the therapist and still have the mental capacity. </a:t>
            </a:r>
          </a:p>
        </p:txBody>
      </p:sp>
    </p:spTree>
    <p:extLst>
      <p:ext uri="{BB962C8B-B14F-4D97-AF65-F5344CB8AC3E}">
        <p14:creationId xmlns:p14="http://schemas.microsoft.com/office/powerpoint/2010/main" val="176408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650A8C2-30E7-4908-A812-1B9B81A7ABA3}"/>
              </a:ext>
            </a:extLst>
          </p:cNvPr>
          <p:cNvSpPr txBox="1"/>
          <p:nvPr/>
        </p:nvSpPr>
        <p:spPr>
          <a:xfrm>
            <a:off x="4810259" y="649480"/>
            <a:ext cx="6555347" cy="554604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lnSpcReduction="10000"/>
          </a:bodyPr>
          <a:lstStyle/>
          <a:p>
            <a:pPr>
              <a:buFont typeface="Arial" panose="020B0604020202020204" pitchFamily="34" charset="0"/>
              <a:buChar char="•"/>
            </a:pPr>
            <a:r>
              <a:rPr lang="en-GB" sz="2000">
                <a:ea typeface="+mn-lt"/>
                <a:cs typeface="+mn-lt"/>
              </a:rPr>
              <a:t>Gillibrand, R, Lam, V, &amp; O'Donnell, VL 2016, </a:t>
            </a:r>
            <a:r>
              <a:rPr lang="en-GB" sz="2000" i="1">
                <a:ea typeface="+mn-lt"/>
                <a:cs typeface="+mn-lt"/>
              </a:rPr>
              <a:t>Developmental Psychology</a:t>
            </a:r>
            <a:r>
              <a:rPr lang="en-GB" sz="2000">
                <a:ea typeface="+mn-lt"/>
                <a:cs typeface="+mn-lt"/>
              </a:rPr>
              <a:t>, Pearson Education, Limited, Harlow, United Kingdom. Available from: ProQuest Ebook Central. [10 June 2021].</a:t>
            </a:r>
            <a:endParaRPr lang="en-US" sz="2000" dirty="0">
              <a:ea typeface="+mn-lt"/>
              <a:cs typeface="+mn-lt"/>
            </a:endParaRPr>
          </a:p>
          <a:p>
            <a:pPr algn="just">
              <a:buFont typeface="Arial" panose="020B0604020202020204" pitchFamily="34" charset="0"/>
              <a:buChar char="•"/>
            </a:pPr>
            <a:r>
              <a:rPr lang="en-GB" sz="2000">
                <a:ea typeface="+mn-lt"/>
                <a:cs typeface="+mn-lt"/>
              </a:rPr>
              <a:t>On these pages we can learn about the era when Erikson lived, his academic activity and a detailed description of his psychosocial theory. He was influenced by Freud’s work and there are some similarities between the two development theories which are illustrated with a table by the author of this book. Erikson describes each lifespan development stages as a crisis, which the individual need to resolve. According to Erikson, problems in adulthood might related to a developmental stage in childhood. He also believed that the childhood stages establish an adult’s personality, although we continuously change over a lifetime. Erikson’s theory is unique, comparing other developmental theories, because according to him the development does not stop when the individual reaches the adulthood.</a:t>
            </a:r>
            <a:endParaRPr lang="en-US" sz="2000" dirty="0">
              <a:ea typeface="+mn-lt"/>
              <a:cs typeface="+mn-lt"/>
            </a:endParaRPr>
          </a:p>
          <a:p>
            <a:pPr algn="just">
              <a:buFont typeface="Arial" panose="020B0604020202020204" pitchFamily="34" charset="0"/>
              <a:buChar char="•"/>
            </a:pPr>
            <a:endParaRPr lang="en-US" sz="2000" dirty="0">
              <a:ea typeface="+mn-lt"/>
              <a:cs typeface="+mn-lt"/>
            </a:endParaRPr>
          </a:p>
          <a:p>
            <a:pPr indent="-228600">
              <a:lnSpc>
                <a:spcPct val="90000"/>
              </a:lnSpc>
              <a:spcAft>
                <a:spcPts val="600"/>
              </a:spcAft>
              <a:buFont typeface="Arial" panose="020B0604020202020204" pitchFamily="34" charset="0"/>
              <a:buChar char="•"/>
            </a:pPr>
            <a:endParaRPr lang="en-US" sz="2000" dirty="0">
              <a:cs typeface="Calibri"/>
            </a:endParaRPr>
          </a:p>
        </p:txBody>
      </p:sp>
    </p:spTree>
    <p:extLst>
      <p:ext uri="{BB962C8B-B14F-4D97-AF65-F5344CB8AC3E}">
        <p14:creationId xmlns:p14="http://schemas.microsoft.com/office/powerpoint/2010/main" val="522796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650A8C2-30E7-4908-A812-1B9B81A7ABA3}"/>
              </a:ext>
            </a:extLst>
          </p:cNvPr>
          <p:cNvSpPr txBox="1"/>
          <p:nvPr/>
        </p:nvSpPr>
        <p:spPr>
          <a:xfrm>
            <a:off x="4810259" y="649480"/>
            <a:ext cx="6555347" cy="554604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lnSpcReduction="10000"/>
          </a:bodyPr>
          <a:lstStyle/>
          <a:p>
            <a:pPr>
              <a:buFont typeface="Arial" panose="020B0604020202020204" pitchFamily="34" charset="0"/>
              <a:buChar char="•"/>
            </a:pPr>
            <a:r>
              <a:rPr lang="en-GB" sz="2000">
                <a:ea typeface="+mn-lt"/>
                <a:cs typeface="+mn-lt"/>
              </a:rPr>
              <a:t>Gross, R 2015,</a:t>
            </a:r>
            <a:r>
              <a:rPr lang="en-GB" sz="2000" i="1">
                <a:ea typeface="+mn-lt"/>
                <a:cs typeface="+mn-lt"/>
              </a:rPr>
              <a:t> Psychology: The Science of Mind and Behaviour</a:t>
            </a:r>
            <a:r>
              <a:rPr lang="en-GB" sz="2000">
                <a:ea typeface="+mn-lt"/>
                <a:cs typeface="+mn-lt"/>
              </a:rPr>
              <a:t>, Hodder Education Group, London. Available from: ProQuest Ebook Central. [10 June 2021].</a:t>
            </a:r>
          </a:p>
          <a:p>
            <a:pPr algn="just">
              <a:buFont typeface="Arial" panose="020B0604020202020204" pitchFamily="34" charset="0"/>
              <a:buChar char="•"/>
            </a:pPr>
            <a:r>
              <a:rPr lang="en-GB" sz="2000">
                <a:ea typeface="+mn-lt"/>
                <a:cs typeface="+mn-lt"/>
              </a:rPr>
              <a:t>Genetic epistemology is mentioned in this source which I have never heard or read about before. On these pages the author explains the main elements of Piaget’s theory, the stages of cognitive development, how schemas changing as the child grow and the processes how children develop their understanding of the world. There is a detailed description about each phase of child development. The source introduces some of the six substages of the sensorimotor stage, which are the followings: the coordination of secondary circular reactions, tertiary circular reactions. It explains the generic symbol functions, such as symbolic thought, deferred imitation and representational play. It defines what are egocentrism, centration and conservation. Piaget identified the pre - conceptual and the intuitive substages within the pre - operational stage. He brings examples for children’s animism.</a:t>
            </a:r>
          </a:p>
          <a:p>
            <a:pPr indent="-228600">
              <a:lnSpc>
                <a:spcPct val="90000"/>
              </a:lnSpc>
              <a:spcAft>
                <a:spcPts val="600"/>
              </a:spcAft>
              <a:buFont typeface="Arial" panose="020B0604020202020204" pitchFamily="34" charset="0"/>
              <a:buChar char="•"/>
            </a:pPr>
            <a:endParaRPr lang="en-US" sz="2000" dirty="0">
              <a:cs typeface="Calibri"/>
            </a:endParaRPr>
          </a:p>
        </p:txBody>
      </p:sp>
    </p:spTree>
    <p:extLst>
      <p:ext uri="{BB962C8B-B14F-4D97-AF65-F5344CB8AC3E}">
        <p14:creationId xmlns:p14="http://schemas.microsoft.com/office/powerpoint/2010/main" val="23533399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650A8C2-30E7-4908-A812-1B9B81A7ABA3}"/>
              </a:ext>
            </a:extLst>
          </p:cNvPr>
          <p:cNvSpPr txBox="1"/>
          <p:nvPr/>
        </p:nvSpPr>
        <p:spPr>
          <a:xfrm>
            <a:off x="4810259" y="649480"/>
            <a:ext cx="6555347" cy="554604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lnSpcReduction="10000"/>
          </a:bodyPr>
          <a:lstStyle/>
          <a:p>
            <a:pPr>
              <a:buFont typeface="Arial" panose="020B0604020202020204" pitchFamily="34" charset="0"/>
              <a:buChar char="•"/>
            </a:pPr>
            <a:r>
              <a:rPr lang="en-GB" sz="2000">
                <a:ea typeface="+mn-lt"/>
                <a:cs typeface="+mn-lt"/>
              </a:rPr>
              <a:t>Lumen, </a:t>
            </a:r>
            <a:r>
              <a:rPr lang="en-GB" sz="2000" i="1">
                <a:ea typeface="+mn-lt"/>
                <a:cs typeface="+mn-lt"/>
              </a:rPr>
              <a:t>Psychosocial Development in Late Adulthood </a:t>
            </a:r>
            <a:r>
              <a:rPr lang="en-GB" sz="2000">
                <a:ea typeface="+mn-lt"/>
                <a:cs typeface="+mn-lt"/>
              </a:rPr>
              <a:t>Available at: h</a:t>
            </a:r>
            <a:r>
              <a:rPr lang="en-GB" sz="2000" u="sng" dirty="0">
                <a:ea typeface="+mn-lt"/>
                <a:cs typeface="+mn-lt"/>
                <a:hlinkClick r:id="rId2"/>
              </a:rPr>
              <a:t>ttps://courses.lumenlearning.com/wm-lifespandevelopment/chapter/psychosocial-development-in-late-adulthood/</a:t>
            </a:r>
            <a:endParaRPr lang="en-GB" sz="2000">
              <a:ea typeface="+mn-lt"/>
              <a:cs typeface="+mn-lt"/>
            </a:endParaRPr>
          </a:p>
          <a:p>
            <a:pPr algn="just">
              <a:buFont typeface="Arial" panose="020B0604020202020204" pitchFamily="34" charset="0"/>
              <a:buChar char="•"/>
            </a:pPr>
            <a:r>
              <a:rPr lang="en-GB" sz="2000" dirty="0">
                <a:ea typeface="+mn-lt"/>
                <a:cs typeface="+mn-lt"/>
              </a:rPr>
              <a:t> </a:t>
            </a:r>
            <a:r>
              <a:rPr lang="en-GB" sz="2000">
                <a:ea typeface="+mn-lt"/>
                <a:cs typeface="+mn-lt"/>
              </a:rPr>
              <a:t>I found this source credible, because this website provides learning materials and courses in various topics. This article is about the late adulthood of psychosocial development, particularly stage 9, which is the last stage of development. Erik Erikson and his wife studied the lifespan development together. For long time the eighth stage was known as the last stage in a person’s life, but later it was re-examined and they created the ninth stage. This was published by Joan Erikson, after her husband death. The ninth stage begins when a person become over eighty.  In the ninth stage, mistrust, guilt and inferiority can have more impact on the life of older people, because they become physically less able, therefore more dependent on others. </a:t>
            </a:r>
            <a:endParaRPr lang="en-GB" sz="2000" dirty="0">
              <a:ea typeface="+mn-lt"/>
              <a:cs typeface="+mn-lt"/>
            </a:endParaRPr>
          </a:p>
          <a:p>
            <a:pPr indent="-228600">
              <a:lnSpc>
                <a:spcPct val="90000"/>
              </a:lnSpc>
              <a:spcAft>
                <a:spcPts val="600"/>
              </a:spcAft>
              <a:buFont typeface="Arial" panose="020B0604020202020204" pitchFamily="34" charset="0"/>
              <a:buChar char="•"/>
            </a:pPr>
            <a:endParaRPr lang="en-US" sz="2000" dirty="0">
              <a:cs typeface="Calibri"/>
            </a:endParaRPr>
          </a:p>
        </p:txBody>
      </p:sp>
    </p:spTree>
    <p:extLst>
      <p:ext uri="{BB962C8B-B14F-4D97-AF65-F5344CB8AC3E}">
        <p14:creationId xmlns:p14="http://schemas.microsoft.com/office/powerpoint/2010/main" val="2900862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A653730-443B-4D5F-8006-5296EDB99AEA}"/>
              </a:ext>
            </a:extLst>
          </p:cNvPr>
          <p:cNvSpPr txBox="1"/>
          <p:nvPr/>
        </p:nvSpPr>
        <p:spPr>
          <a:xfrm>
            <a:off x="4810259" y="649480"/>
            <a:ext cx="6555347" cy="554604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GB" sz="2000">
                <a:ea typeface="+mn-lt"/>
                <a:cs typeface="+mn-lt"/>
              </a:rPr>
              <a:t>McLeod, S., 2018. </a:t>
            </a:r>
            <a:r>
              <a:rPr lang="en-GB" sz="2000" i="1">
                <a:ea typeface="+mn-lt"/>
                <a:cs typeface="+mn-lt"/>
              </a:rPr>
              <a:t>Jean Piaget’s theory of cognitive development</a:t>
            </a:r>
            <a:r>
              <a:rPr lang="en-GB" sz="2000">
                <a:ea typeface="+mn-lt"/>
                <a:cs typeface="+mn-lt"/>
              </a:rPr>
              <a:t>. </a:t>
            </a:r>
            <a:r>
              <a:rPr lang="en-GB" sz="2000" i="1">
                <a:ea typeface="+mn-lt"/>
                <a:cs typeface="+mn-lt"/>
              </a:rPr>
              <a:t>Simply Psychology</a:t>
            </a:r>
            <a:r>
              <a:rPr lang="en-GB" sz="2000">
                <a:ea typeface="+mn-lt"/>
                <a:cs typeface="+mn-lt"/>
              </a:rPr>
              <a:t>, pp.1-9.</a:t>
            </a:r>
          </a:p>
          <a:p>
            <a:pPr indent="-228600">
              <a:lnSpc>
                <a:spcPct val="90000"/>
              </a:lnSpc>
              <a:spcAft>
                <a:spcPts val="600"/>
              </a:spcAft>
              <a:buFont typeface="Arial" panose="020B0604020202020204" pitchFamily="34" charset="0"/>
              <a:buChar char="•"/>
            </a:pPr>
            <a:r>
              <a:rPr lang="en-GB" sz="2000">
                <a:ea typeface="+mn-lt"/>
                <a:cs typeface="+mn-lt"/>
              </a:rPr>
              <a:t>This source introduces the basic elements of Piaget’s theory which are adaptation processes and schemas. His theory was only applied for children not for learners in general. We can read about the four stages of cognitive development of children. Piaget believed that cognitive ability is not fixed, children’s learning is a process. In his theory the cognitive development of a child is related to the age of the child and his interaction of his environment.  I find this source useful, because the author emphasises that, Piaget’s theory had an enormous influence on education and learning. Piaget believed that the children’s heuristic play is essential for their cognitive development, because actively exploring their environment is the best way to learn.</a:t>
            </a:r>
          </a:p>
        </p:txBody>
      </p:sp>
    </p:spTree>
    <p:extLst>
      <p:ext uri="{BB962C8B-B14F-4D97-AF65-F5344CB8AC3E}">
        <p14:creationId xmlns:p14="http://schemas.microsoft.com/office/powerpoint/2010/main" val="20029025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A653730-443B-4D5F-8006-5296EDB99AEA}"/>
              </a:ext>
            </a:extLst>
          </p:cNvPr>
          <p:cNvSpPr txBox="1"/>
          <p:nvPr/>
        </p:nvSpPr>
        <p:spPr>
          <a:xfrm>
            <a:off x="4810259" y="649480"/>
            <a:ext cx="6555347" cy="554604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GB" sz="2000">
                <a:ea typeface="+mn-lt"/>
                <a:cs typeface="+mn-lt"/>
              </a:rPr>
              <a:t>Sprouts, (2018) </a:t>
            </a:r>
            <a:r>
              <a:rPr lang="en-GB" sz="2000" i="1">
                <a:ea typeface="+mn-lt"/>
                <a:cs typeface="+mn-lt"/>
              </a:rPr>
              <a:t>Piaget’s Theory of Cognitive Development </a:t>
            </a:r>
            <a:r>
              <a:rPr lang="en-GB" sz="2000">
                <a:ea typeface="+mn-lt"/>
                <a:cs typeface="+mn-lt"/>
              </a:rPr>
              <a:t>[video]. Available at: </a:t>
            </a:r>
            <a:r>
              <a:rPr lang="en-GB" sz="2000" u="sng" dirty="0">
                <a:ea typeface="+mn-lt"/>
                <a:cs typeface="+mn-lt"/>
                <a:hlinkClick r:id="rId2"/>
              </a:rPr>
              <a:t>Piaget's Theory of Cognitive Development (Accessed: 1 Augustus 2018).</a:t>
            </a:r>
            <a:endParaRPr lang="en-GB" sz="2000">
              <a:ea typeface="+mn-lt"/>
              <a:cs typeface="+mn-lt"/>
            </a:endParaRPr>
          </a:p>
          <a:p>
            <a:pPr indent="-228600">
              <a:lnSpc>
                <a:spcPct val="90000"/>
              </a:lnSpc>
              <a:spcAft>
                <a:spcPts val="600"/>
              </a:spcAft>
              <a:buFont typeface="Arial" panose="020B0604020202020204" pitchFamily="34" charset="0"/>
              <a:buChar char="•"/>
            </a:pPr>
            <a:r>
              <a:rPr lang="en-GB" sz="2000">
                <a:ea typeface="+mn-lt"/>
                <a:cs typeface="+mn-lt"/>
              </a:rPr>
              <a:t>This video grabbed my attention because it explains Piaget’s theory with drawings which demonstrate each stage of cognitive development. I find it a reliable source because it was a part of one of our lessons. Sprouts makes videos for educational purposes, it has other videos as well in the topic of psychology. I learnt new definitions from this video, such as the birth of reasoning or intuitive age, inductive reasoning, deductive reasoning. Piaget had studied albino sparrows before cognitive development of children became his interest. When he started to work with intelligent tests, he noticed that younger children made mistakes that older children did not, therefore he assumed that there is a difference in the way how children think from different age groups.</a:t>
            </a:r>
          </a:p>
        </p:txBody>
      </p:sp>
    </p:spTree>
    <p:extLst>
      <p:ext uri="{BB962C8B-B14F-4D97-AF65-F5344CB8AC3E}">
        <p14:creationId xmlns:p14="http://schemas.microsoft.com/office/powerpoint/2010/main" val="42268390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A653730-443B-4D5F-8006-5296EDB99AEA}"/>
              </a:ext>
            </a:extLst>
          </p:cNvPr>
          <p:cNvSpPr txBox="1"/>
          <p:nvPr/>
        </p:nvSpPr>
        <p:spPr>
          <a:xfrm>
            <a:off x="4810259" y="649480"/>
            <a:ext cx="6555347" cy="554604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GB" sz="2000">
                <a:ea typeface="+mn-lt"/>
                <a:cs typeface="+mn-lt"/>
              </a:rPr>
              <a:t>Taylor, T (2018) </a:t>
            </a:r>
            <a:r>
              <a:rPr lang="en-GB" sz="2000" i="1">
                <a:ea typeface="+mn-lt"/>
                <a:cs typeface="+mn-lt"/>
              </a:rPr>
              <a:t>Piaget and Erikson: Theories of Childhood</a:t>
            </a:r>
            <a:r>
              <a:rPr lang="en-GB" sz="2000" dirty="0">
                <a:ea typeface="+mn-lt"/>
                <a:cs typeface="+mn-lt"/>
              </a:rPr>
              <a:t> </a:t>
            </a:r>
            <a:r>
              <a:rPr lang="en-GB" sz="2000" i="1">
                <a:ea typeface="+mn-lt"/>
                <a:cs typeface="+mn-lt"/>
              </a:rPr>
              <a:t>Development </a:t>
            </a:r>
            <a:r>
              <a:rPr lang="en-GB" sz="2000">
                <a:ea typeface="+mn-lt"/>
                <a:cs typeface="+mn-lt"/>
              </a:rPr>
              <a:t>Available at: </a:t>
            </a:r>
            <a:r>
              <a:rPr lang="en-GB" sz="2000" u="sng" dirty="0">
                <a:ea typeface="+mn-lt"/>
                <a:cs typeface="+mn-lt"/>
                <a:hlinkClick r:id="rId2"/>
              </a:rPr>
              <a:t>https://educationlearningtoys.com/knowledge-base/piaget-vs-erikson/</a:t>
            </a:r>
            <a:r>
              <a:rPr lang="en-GB" sz="2000">
                <a:ea typeface="+mn-lt"/>
                <a:cs typeface="+mn-lt"/>
              </a:rPr>
              <a:t> (Accessed at: 30 July 2018).</a:t>
            </a:r>
          </a:p>
          <a:p>
            <a:pPr indent="-228600">
              <a:lnSpc>
                <a:spcPct val="90000"/>
              </a:lnSpc>
              <a:spcAft>
                <a:spcPts val="600"/>
              </a:spcAft>
              <a:buFont typeface="Arial" panose="020B0604020202020204" pitchFamily="34" charset="0"/>
              <a:buChar char="•"/>
            </a:pPr>
            <a:r>
              <a:rPr lang="en-GB" sz="2000">
                <a:ea typeface="+mn-lt"/>
                <a:cs typeface="+mn-lt"/>
              </a:rPr>
              <a:t>This article summarises Piaget’s and Erikson’s development theories, compares these two and then with Vygotsky’s and Freud’s theory. The author uses a quite simple language, which helps in understanding. Although this source is not among from the recommended ones or not from google scholar, I found its content reliable and helped me to write that section which is about comparing two developmental theories. According to Piaget the experiences have the influence for the stages of development, but Erikson believed that all the eight stages are necessary to explain an individual’s psychosocial development. Vygotsky also studied how a brain develops in childhood and according to him the environment and social interactions have the most significant impact on it.</a:t>
            </a:r>
          </a:p>
        </p:txBody>
      </p:sp>
    </p:spTree>
    <p:extLst>
      <p:ext uri="{BB962C8B-B14F-4D97-AF65-F5344CB8AC3E}">
        <p14:creationId xmlns:p14="http://schemas.microsoft.com/office/powerpoint/2010/main" val="3955210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84EA11-2A85-4CAD-8C7D-E98A46AC5530}"/>
              </a:ext>
            </a:extLst>
          </p:cNvPr>
          <p:cNvSpPr>
            <a:spLocks noGrp="1"/>
          </p:cNvSpPr>
          <p:nvPr>
            <p:ph type="title"/>
          </p:nvPr>
        </p:nvSpPr>
        <p:spPr>
          <a:xfrm>
            <a:off x="1371599" y="294538"/>
            <a:ext cx="9895951" cy="1033669"/>
          </a:xfrm>
        </p:spPr>
        <p:txBody>
          <a:bodyPr>
            <a:normAutofit/>
          </a:bodyPr>
          <a:lstStyle/>
          <a:p>
            <a:r>
              <a:rPr lang="en-GB" sz="4000">
                <a:solidFill>
                  <a:srgbClr val="FFFFFF"/>
                </a:solidFill>
                <a:cs typeface="Calibri Light"/>
              </a:rPr>
              <a:t>Reference for images</a:t>
            </a:r>
            <a:endParaRPr lang="en-GB" sz="4000">
              <a:solidFill>
                <a:srgbClr val="FFFFFF"/>
              </a:solidFill>
            </a:endParaRPr>
          </a:p>
        </p:txBody>
      </p:sp>
      <p:sp>
        <p:nvSpPr>
          <p:cNvPr id="3" name="Content Placeholder 2">
            <a:extLst>
              <a:ext uri="{FF2B5EF4-FFF2-40B4-BE49-F238E27FC236}">
                <a16:creationId xmlns:a16="http://schemas.microsoft.com/office/drawing/2014/main" id="{0DF3DC22-6EC2-4364-8CBA-65E2039307A8}"/>
              </a:ext>
            </a:extLst>
          </p:cNvPr>
          <p:cNvSpPr>
            <a:spLocks noGrp="1"/>
          </p:cNvSpPr>
          <p:nvPr>
            <p:ph idx="1"/>
          </p:nvPr>
        </p:nvSpPr>
        <p:spPr>
          <a:xfrm>
            <a:off x="1371599" y="2318197"/>
            <a:ext cx="9724031" cy="3683358"/>
          </a:xfrm>
        </p:spPr>
        <p:txBody>
          <a:bodyPr vert="horz" lIns="91440" tIns="45720" rIns="91440" bIns="45720" rtlCol="0" anchor="ctr">
            <a:normAutofit/>
          </a:bodyPr>
          <a:lstStyle/>
          <a:p>
            <a:endParaRPr lang="en-GB" sz="2000"/>
          </a:p>
          <a:p>
            <a:pPr algn="just"/>
            <a:r>
              <a:rPr lang="en-GB">
                <a:ea typeface="+mn-lt"/>
                <a:cs typeface="+mn-lt"/>
              </a:rPr>
              <a:t>ounce,</a:t>
            </a:r>
            <a:r>
              <a:rPr lang="en-GB" i="1">
                <a:ea typeface="+mn-lt"/>
                <a:cs typeface="+mn-lt"/>
              </a:rPr>
              <a:t> Pouncing on the issue of poverty, Erikson’s Theory </a:t>
            </a:r>
            <a:r>
              <a:rPr lang="en-GB">
                <a:ea typeface="+mn-lt"/>
                <a:cs typeface="+mn-lt"/>
              </a:rPr>
              <a:t>Available at: </a:t>
            </a:r>
            <a:r>
              <a:rPr lang="en-GB" u="sng" dirty="0">
                <a:ea typeface="+mn-lt"/>
                <a:cs typeface="+mn-lt"/>
                <a:hlinkClick r:id="rId2"/>
              </a:rPr>
              <a:t>https://teampounce.weebly.com/eriksons-theory.html</a:t>
            </a:r>
            <a:endParaRPr lang="en-GB">
              <a:ea typeface="+mn-lt"/>
              <a:cs typeface="+mn-lt"/>
            </a:endParaRPr>
          </a:p>
          <a:p>
            <a:r>
              <a:rPr lang="en-GB">
                <a:ea typeface="+mn-lt"/>
                <a:cs typeface="+mn-lt"/>
              </a:rPr>
              <a:t>Growing As A Parent, </a:t>
            </a:r>
            <a:r>
              <a:rPr lang="en-GB" i="1">
                <a:ea typeface="+mn-lt"/>
                <a:cs typeface="+mn-lt"/>
              </a:rPr>
              <a:t>Stages of Cognitive Development (Ch 1) </a:t>
            </a:r>
            <a:r>
              <a:rPr lang="en-GB">
                <a:ea typeface="+mn-lt"/>
                <a:cs typeface="+mn-lt"/>
              </a:rPr>
              <a:t>Available at: </a:t>
            </a:r>
            <a:r>
              <a:rPr lang="en-GB" u="sng" dirty="0">
                <a:ea typeface="+mn-lt"/>
                <a:cs typeface="+mn-lt"/>
                <a:hlinkClick r:id="rId3"/>
              </a:rPr>
              <a:t>https://growingasaparent.wordpress.com/stages-of-cognitive-development/</a:t>
            </a:r>
            <a:endParaRPr lang="en-GB">
              <a:ea typeface="+mn-lt"/>
              <a:cs typeface="+mn-lt"/>
            </a:endParaRPr>
          </a:p>
          <a:p>
            <a:endParaRPr lang="en-GB" dirty="0">
              <a:cs typeface="Calibri"/>
            </a:endParaRPr>
          </a:p>
        </p:txBody>
      </p:sp>
    </p:spTree>
    <p:extLst>
      <p:ext uri="{BB962C8B-B14F-4D97-AF65-F5344CB8AC3E}">
        <p14:creationId xmlns:p14="http://schemas.microsoft.com/office/powerpoint/2010/main" val="3829759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1</Notes>
  <HiddenSlides>0</HiddenSlides>
  <MMClips>0</MMClips>
  <ScaleCrop>false</ScaleCrop>
  <HeadingPairs>
    <vt:vector size="4" baseType="variant">
      <vt:variant>
        <vt:lpstr>Theme</vt:lpstr>
      </vt:variant>
      <vt:variant>
        <vt:i4>3</vt:i4>
      </vt:variant>
      <vt:variant>
        <vt:lpstr>Slide Titles</vt:lpstr>
      </vt:variant>
      <vt:variant>
        <vt:i4>11</vt:i4>
      </vt:variant>
    </vt:vector>
  </HeadingPairs>
  <TitlesOfParts>
    <vt:vector size="14" baseType="lpstr">
      <vt:lpstr>Office Theme</vt:lpstr>
      <vt:lpstr>Office Theme</vt:lpstr>
      <vt:lpstr>Office Theme</vt:lpstr>
      <vt:lpstr>PowerPoint Presentation</vt:lpstr>
      <vt:lpstr>Annotated Bibliography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for images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202</cp:revision>
  <dcterms:created xsi:type="dcterms:W3CDTF">2021-06-23T12:19:50Z</dcterms:created>
  <dcterms:modified xsi:type="dcterms:W3CDTF">2021-06-24T11:45:54Z</dcterms:modified>
</cp:coreProperties>
</file>