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1"/>
  </p:sldMasterIdLst>
  <p:notesMasterIdLst>
    <p:notesMasterId r:id="rId38"/>
  </p:notesMasterIdLst>
  <p:handoutMasterIdLst>
    <p:handoutMasterId r:id="rId39"/>
  </p:handoutMasterIdLst>
  <p:sldIdLst>
    <p:sldId id="280"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 id="301" r:id="rId23"/>
    <p:sldId id="302" r:id="rId24"/>
    <p:sldId id="303" r:id="rId25"/>
    <p:sldId id="304" r:id="rId26"/>
    <p:sldId id="305" r:id="rId27"/>
    <p:sldId id="306" r:id="rId28"/>
    <p:sldId id="307" r:id="rId29"/>
    <p:sldId id="308" r:id="rId30"/>
    <p:sldId id="309" r:id="rId31"/>
    <p:sldId id="310" r:id="rId32"/>
    <p:sldId id="311" r:id="rId33"/>
    <p:sldId id="312" r:id="rId34"/>
    <p:sldId id="313" r:id="rId35"/>
    <p:sldId id="314" r:id="rId36"/>
    <p:sldId id="315" r:id="rId37"/>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Verdana" pitchFamily="34" charset="0"/>
        <a:ea typeface="+mn-ea"/>
        <a:cs typeface="+mn-cs"/>
      </a:defRPr>
    </a:lvl1pPr>
    <a:lvl2pPr marL="457200" algn="l" rtl="0" fontAlgn="base">
      <a:spcBef>
        <a:spcPct val="0"/>
      </a:spcBef>
      <a:spcAft>
        <a:spcPct val="0"/>
      </a:spcAft>
      <a:defRPr sz="2400" kern="1200">
        <a:solidFill>
          <a:schemeClr val="tx1"/>
        </a:solidFill>
        <a:latin typeface="Verdana" pitchFamily="34" charset="0"/>
        <a:ea typeface="+mn-ea"/>
        <a:cs typeface="+mn-cs"/>
      </a:defRPr>
    </a:lvl2pPr>
    <a:lvl3pPr marL="914400" algn="l" rtl="0" fontAlgn="base">
      <a:spcBef>
        <a:spcPct val="0"/>
      </a:spcBef>
      <a:spcAft>
        <a:spcPct val="0"/>
      </a:spcAft>
      <a:defRPr sz="2400" kern="1200">
        <a:solidFill>
          <a:schemeClr val="tx1"/>
        </a:solidFill>
        <a:latin typeface="Verdana" pitchFamily="34" charset="0"/>
        <a:ea typeface="+mn-ea"/>
        <a:cs typeface="+mn-cs"/>
      </a:defRPr>
    </a:lvl3pPr>
    <a:lvl4pPr marL="1371600" algn="l" rtl="0" fontAlgn="base">
      <a:spcBef>
        <a:spcPct val="0"/>
      </a:spcBef>
      <a:spcAft>
        <a:spcPct val="0"/>
      </a:spcAft>
      <a:defRPr sz="2400" kern="1200">
        <a:solidFill>
          <a:schemeClr val="tx1"/>
        </a:solidFill>
        <a:latin typeface="Verdana" pitchFamily="34" charset="0"/>
        <a:ea typeface="+mn-ea"/>
        <a:cs typeface="+mn-cs"/>
      </a:defRPr>
    </a:lvl4pPr>
    <a:lvl5pPr marL="1828800" algn="l" rtl="0" fontAlgn="base">
      <a:spcBef>
        <a:spcPct val="0"/>
      </a:spcBef>
      <a:spcAft>
        <a:spcPct val="0"/>
      </a:spcAft>
      <a:defRPr sz="2400" kern="1200">
        <a:solidFill>
          <a:schemeClr val="tx1"/>
        </a:solidFill>
        <a:latin typeface="Verdana" pitchFamily="34" charset="0"/>
        <a:ea typeface="+mn-ea"/>
        <a:cs typeface="+mn-cs"/>
      </a:defRPr>
    </a:lvl5pPr>
    <a:lvl6pPr marL="2286000" algn="l" defTabSz="914400" rtl="0" eaLnBrk="1" latinLnBrk="0" hangingPunct="1">
      <a:defRPr sz="2400" kern="1200">
        <a:solidFill>
          <a:schemeClr val="tx1"/>
        </a:solidFill>
        <a:latin typeface="Verdana" pitchFamily="34" charset="0"/>
        <a:ea typeface="+mn-ea"/>
        <a:cs typeface="+mn-cs"/>
      </a:defRPr>
    </a:lvl6pPr>
    <a:lvl7pPr marL="2743200" algn="l" defTabSz="914400" rtl="0" eaLnBrk="1" latinLnBrk="0" hangingPunct="1">
      <a:defRPr sz="2400" kern="1200">
        <a:solidFill>
          <a:schemeClr val="tx1"/>
        </a:solidFill>
        <a:latin typeface="Verdana" pitchFamily="34" charset="0"/>
        <a:ea typeface="+mn-ea"/>
        <a:cs typeface="+mn-cs"/>
      </a:defRPr>
    </a:lvl7pPr>
    <a:lvl8pPr marL="3200400" algn="l" defTabSz="914400" rtl="0" eaLnBrk="1" latinLnBrk="0" hangingPunct="1">
      <a:defRPr sz="2400" kern="1200">
        <a:solidFill>
          <a:schemeClr val="tx1"/>
        </a:solidFill>
        <a:latin typeface="Verdana" pitchFamily="34" charset="0"/>
        <a:ea typeface="+mn-ea"/>
        <a:cs typeface="+mn-cs"/>
      </a:defRPr>
    </a:lvl8pPr>
    <a:lvl9pPr marL="3657600" algn="l" defTabSz="914400" rtl="0" eaLnBrk="1" latinLnBrk="0" hangingPunct="1">
      <a:defRPr sz="2400"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srgbClr val="FF0000"/>
    </p:penClr>
  </p:showPr>
  <p:clrMru>
    <a:srgbClr val="C0C0C0"/>
    <a:srgbClr val="5F5F5F"/>
    <a:srgbClr val="80808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0" autoAdjust="0"/>
    <p:restoredTop sz="94576" autoAdjust="0"/>
  </p:normalViewPr>
  <p:slideViewPr>
    <p:cSldViewPr>
      <p:cViewPr varScale="1">
        <p:scale>
          <a:sx n="69" d="100"/>
          <a:sy n="69" d="100"/>
        </p:scale>
        <p:origin x="-141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61" d="100"/>
          <a:sy n="61" d="100"/>
        </p:scale>
        <p:origin x="-1698" y="-54"/>
      </p:cViewPr>
      <p:guideLst>
        <p:guide orient="horz" pos="3127"/>
        <p:guide pos="2142"/>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2" y="0"/>
            <a:ext cx="2946192" cy="49593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09571" name="Rectangle 3"/>
          <p:cNvSpPr>
            <a:spLocks noGrp="1" noChangeArrowheads="1"/>
          </p:cNvSpPr>
          <p:nvPr>
            <p:ph type="dt" sz="quarter" idx="1"/>
          </p:nvPr>
        </p:nvSpPr>
        <p:spPr bwMode="auto">
          <a:xfrm>
            <a:off x="3849885" y="0"/>
            <a:ext cx="2946192" cy="49593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09572" name="Rectangle 4"/>
          <p:cNvSpPr>
            <a:spLocks noGrp="1" noChangeArrowheads="1"/>
          </p:cNvSpPr>
          <p:nvPr>
            <p:ph type="ftr" sz="quarter" idx="2"/>
          </p:nvPr>
        </p:nvSpPr>
        <p:spPr bwMode="auto">
          <a:xfrm>
            <a:off x="2" y="9429113"/>
            <a:ext cx="2946192" cy="49593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09573" name="Rectangle 5"/>
          <p:cNvSpPr>
            <a:spLocks noGrp="1" noChangeArrowheads="1"/>
          </p:cNvSpPr>
          <p:nvPr>
            <p:ph type="sldNum" sz="quarter" idx="3"/>
          </p:nvPr>
        </p:nvSpPr>
        <p:spPr bwMode="auto">
          <a:xfrm>
            <a:off x="3849885" y="9429113"/>
            <a:ext cx="2946192" cy="49593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AF07D755-440B-46DC-8899-F8D070547FE2}"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2" y="0"/>
            <a:ext cx="2946192" cy="49593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87043" name="Rectangle 3"/>
          <p:cNvSpPr>
            <a:spLocks noGrp="1" noChangeArrowheads="1"/>
          </p:cNvSpPr>
          <p:nvPr>
            <p:ph type="dt" idx="1"/>
          </p:nvPr>
        </p:nvSpPr>
        <p:spPr bwMode="auto">
          <a:xfrm>
            <a:off x="3851483" y="0"/>
            <a:ext cx="2946192" cy="49593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843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87045" name="Rectangle 5"/>
          <p:cNvSpPr>
            <a:spLocks noGrp="1" noChangeArrowheads="1"/>
          </p:cNvSpPr>
          <p:nvPr>
            <p:ph type="body" sz="quarter" idx="3"/>
          </p:nvPr>
        </p:nvSpPr>
        <p:spPr bwMode="auto">
          <a:xfrm>
            <a:off x="906890" y="4714557"/>
            <a:ext cx="4983895" cy="44681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87046" name="Rectangle 6"/>
          <p:cNvSpPr>
            <a:spLocks noGrp="1" noChangeArrowheads="1"/>
          </p:cNvSpPr>
          <p:nvPr>
            <p:ph type="ftr" sz="quarter" idx="4"/>
          </p:nvPr>
        </p:nvSpPr>
        <p:spPr bwMode="auto">
          <a:xfrm>
            <a:off x="2" y="9430703"/>
            <a:ext cx="2946192" cy="49593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87047" name="Rectangle 7"/>
          <p:cNvSpPr>
            <a:spLocks noGrp="1" noChangeArrowheads="1"/>
          </p:cNvSpPr>
          <p:nvPr>
            <p:ph type="sldNum" sz="quarter" idx="5"/>
          </p:nvPr>
        </p:nvSpPr>
        <p:spPr bwMode="auto">
          <a:xfrm>
            <a:off x="3851483" y="9430703"/>
            <a:ext cx="2946192" cy="49593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F6339797-EB7A-47B3-B5DB-CEE4A0AEAB81}"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7675D168-09B2-4268-91AD-0B94F3606666}" type="slidenum">
              <a:rPr lang="en-GB" smtClean="0"/>
              <a:pPr/>
              <a:t>2</a:t>
            </a:fld>
            <a:endParaRPr lang="en-GB" smtClean="0"/>
          </a:p>
        </p:txBody>
      </p:sp>
      <p:sp>
        <p:nvSpPr>
          <p:cNvPr id="40963" name="Rectangle 2"/>
          <p:cNvSpPr>
            <a:spLocks noChangeArrowheads="1" noTextEdit="1"/>
          </p:cNvSpPr>
          <p:nvPr>
            <p:ph type="sldImg"/>
          </p:nvPr>
        </p:nvSpPr>
        <p:spPr>
          <a:ln cap="flat"/>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F356FA1D-D16B-452D-A082-04C852EDD9D1}" type="slidenum">
              <a:rPr lang="en-GB" smtClean="0"/>
              <a:pPr/>
              <a:t>3</a:t>
            </a:fld>
            <a:endParaRPr lang="en-GB" smtClean="0"/>
          </a:p>
        </p:txBody>
      </p:sp>
      <p:sp>
        <p:nvSpPr>
          <p:cNvPr id="41987" name="Rectangle 2"/>
          <p:cNvSpPr>
            <a:spLocks noChangeArrowheads="1" noTextEdit="1"/>
          </p:cNvSpPr>
          <p:nvPr>
            <p:ph type="sldImg"/>
          </p:nvPr>
        </p:nvSpPr>
        <p:spPr>
          <a:ln cap="flat"/>
        </p:spPr>
      </p:sp>
      <p:sp>
        <p:nvSpPr>
          <p:cNvPr id="419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5EDFD70D-16A6-4C10-9915-1D5A8EC9492C}" type="slidenum">
              <a:rPr lang="en-GB" smtClean="0"/>
              <a:pPr/>
              <a:t>4</a:t>
            </a:fld>
            <a:endParaRPr lang="en-GB" smtClean="0"/>
          </a:p>
        </p:txBody>
      </p:sp>
      <p:sp>
        <p:nvSpPr>
          <p:cNvPr id="43011" name="Rectangle 2"/>
          <p:cNvSpPr>
            <a:spLocks noChangeArrowheads="1" noTextEdit="1"/>
          </p:cNvSpPr>
          <p:nvPr>
            <p:ph type="sldImg"/>
          </p:nvPr>
        </p:nvSpPr>
        <p:spPr>
          <a:ln cap="flat"/>
        </p:spPr>
      </p:sp>
      <p:sp>
        <p:nvSpPr>
          <p:cNvPr id="430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4BADDB1E-0BB3-4E8F-ABE8-4DE681557A8C}" type="slidenum">
              <a:rPr lang="en-GB" smtClean="0"/>
              <a:pPr/>
              <a:t>5</a:t>
            </a:fld>
            <a:endParaRPr lang="en-GB" smtClean="0"/>
          </a:p>
        </p:txBody>
      </p:sp>
      <p:sp>
        <p:nvSpPr>
          <p:cNvPr id="44035" name="Rectangle 2"/>
          <p:cNvSpPr>
            <a:spLocks noChangeArrowheads="1" noTextEdit="1"/>
          </p:cNvSpPr>
          <p:nvPr>
            <p:ph type="sldImg"/>
          </p:nvPr>
        </p:nvSpPr>
        <p:spPr>
          <a:ln cap="flat"/>
        </p:spPr>
      </p:sp>
      <p:sp>
        <p:nvSpPr>
          <p:cNvPr id="440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A7B5E8C1-EF3D-43DB-AEE1-AC4C8C5E5ABB}" type="slidenum">
              <a:rPr lang="en-GB" smtClean="0"/>
              <a:pPr/>
              <a:t>6</a:t>
            </a:fld>
            <a:endParaRPr lang="en-GB" smtClean="0"/>
          </a:p>
        </p:txBody>
      </p:sp>
      <p:sp>
        <p:nvSpPr>
          <p:cNvPr id="45059" name="Rectangle 2"/>
          <p:cNvSpPr>
            <a:spLocks noChangeArrowheads="1" noTextEdit="1"/>
          </p:cNvSpPr>
          <p:nvPr>
            <p:ph type="sldImg"/>
          </p:nvPr>
        </p:nvSpPr>
        <p:spPr>
          <a:ln cap="flat"/>
        </p:spPr>
      </p:sp>
      <p:sp>
        <p:nvSpPr>
          <p:cNvPr id="450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7D8B7DBA-3AEF-47BF-B217-E761E8954B6F}" type="slidenum">
              <a:rPr lang="en-GB" smtClean="0"/>
              <a:pPr/>
              <a:t>7</a:t>
            </a:fld>
            <a:endParaRPr lang="en-GB" smtClean="0"/>
          </a:p>
        </p:txBody>
      </p:sp>
      <p:sp>
        <p:nvSpPr>
          <p:cNvPr id="46083" name="Rectangle 2"/>
          <p:cNvSpPr>
            <a:spLocks noChangeArrowheads="1" noTextEdit="1"/>
          </p:cNvSpPr>
          <p:nvPr>
            <p:ph type="sldImg"/>
          </p:nvPr>
        </p:nvSpPr>
        <p:spPr>
          <a:ln cap="flat"/>
        </p:spPr>
      </p:sp>
      <p:sp>
        <p:nvSpPr>
          <p:cNvPr id="4608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FA51ABB4-D49F-4BDC-B909-E956406B3E47}" type="slidenum">
              <a:rPr lang="en-GB" smtClean="0"/>
              <a:pPr/>
              <a:t>8</a:t>
            </a:fld>
            <a:endParaRPr lang="en-GB" smtClean="0"/>
          </a:p>
        </p:txBody>
      </p:sp>
      <p:sp>
        <p:nvSpPr>
          <p:cNvPr id="47107" name="Rectangle 2"/>
          <p:cNvSpPr>
            <a:spLocks noChangeArrowheads="1" noTextEdit="1"/>
          </p:cNvSpPr>
          <p:nvPr>
            <p:ph type="sldImg"/>
          </p:nvPr>
        </p:nvSpPr>
        <p:spPr>
          <a:ln cap="flat"/>
        </p:spPr>
      </p:sp>
      <p:sp>
        <p:nvSpPr>
          <p:cNvPr id="4710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C64436DE-37CA-49B5-AC15-9CEE52EFAF4F}" type="slidenum">
              <a:rPr lang="en-GB" smtClean="0"/>
              <a:pPr/>
              <a:t>9</a:t>
            </a:fld>
            <a:endParaRPr lang="en-GB" smtClean="0"/>
          </a:p>
        </p:txBody>
      </p:sp>
      <p:sp>
        <p:nvSpPr>
          <p:cNvPr id="48131" name="Rectangle 2"/>
          <p:cNvSpPr>
            <a:spLocks noChangeArrowheads="1" noTextEdit="1"/>
          </p:cNvSpPr>
          <p:nvPr>
            <p:ph type="sldImg"/>
          </p:nvPr>
        </p:nvSpPr>
        <p:spPr>
          <a:ln cap="flat"/>
        </p:spPr>
      </p:sp>
      <p:sp>
        <p:nvSpPr>
          <p:cNvPr id="4813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06985299-22A2-4BE9-9B01-5539AC19527F}" type="slidenum">
              <a:rPr lang="en-GB" smtClean="0"/>
              <a:pPr/>
              <a:t>10</a:t>
            </a:fld>
            <a:endParaRPr lang="en-GB" smtClean="0"/>
          </a:p>
        </p:txBody>
      </p:sp>
      <p:sp>
        <p:nvSpPr>
          <p:cNvPr id="49155" name="Rectangle 2"/>
          <p:cNvSpPr>
            <a:spLocks noChangeArrowheads="1" noTextEdit="1"/>
          </p:cNvSpPr>
          <p:nvPr>
            <p:ph type="sldImg"/>
          </p:nvPr>
        </p:nvSpPr>
        <p:spPr>
          <a:ln cap="flat"/>
        </p:spPr>
      </p:sp>
      <p:sp>
        <p:nvSpPr>
          <p:cNvPr id="4915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C8BB4150-D1AC-440C-8FCF-CE170DCE916A}" type="slidenum">
              <a:rPr lang="en-GB" smtClean="0"/>
              <a:pPr/>
              <a:t>11</a:t>
            </a:fld>
            <a:endParaRPr lang="en-GB" smtClean="0"/>
          </a:p>
        </p:txBody>
      </p:sp>
      <p:sp>
        <p:nvSpPr>
          <p:cNvPr id="50179" name="Rectangle 2"/>
          <p:cNvSpPr>
            <a:spLocks noChangeArrowheads="1" noTextEdit="1"/>
          </p:cNvSpPr>
          <p:nvPr>
            <p:ph type="sldImg"/>
          </p:nvPr>
        </p:nvSpPr>
        <p:spPr>
          <a:ln cap="flat"/>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6F711987-BB09-4778-999C-AF7F0B9A0CA2}" type="slidenum">
              <a:rPr lang="en-GB" smtClean="0"/>
              <a:pPr/>
              <a:t>12</a:t>
            </a:fld>
            <a:endParaRPr lang="en-GB" smtClean="0"/>
          </a:p>
        </p:txBody>
      </p:sp>
      <p:sp>
        <p:nvSpPr>
          <p:cNvPr id="51203" name="Rectangle 2"/>
          <p:cNvSpPr>
            <a:spLocks noChangeArrowheads="1" noTextEdit="1"/>
          </p:cNvSpPr>
          <p:nvPr>
            <p:ph type="sldImg"/>
          </p:nvPr>
        </p:nvSpPr>
        <p:spPr>
          <a:ln cap="flat"/>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70218166-3A28-487B-9F99-8E33D55A9808}" type="slidenum">
              <a:rPr lang="en-GB" smtClean="0"/>
              <a:pPr/>
              <a:t>13</a:t>
            </a:fld>
            <a:endParaRPr lang="en-GB" smtClean="0"/>
          </a:p>
        </p:txBody>
      </p:sp>
      <p:sp>
        <p:nvSpPr>
          <p:cNvPr id="52227" name="Rectangle 2"/>
          <p:cNvSpPr>
            <a:spLocks noChangeArrowheads="1" noTextEdit="1"/>
          </p:cNvSpPr>
          <p:nvPr>
            <p:ph type="sldImg"/>
          </p:nvPr>
        </p:nvSpPr>
        <p:spPr>
          <a:solidFill>
            <a:srgbClr val="FFFFFF"/>
          </a:solidFill>
          <a:ln cap="flat"/>
        </p:spPr>
      </p:sp>
      <p:sp>
        <p:nvSpPr>
          <p:cNvPr id="52228" name="Rectangle 3"/>
          <p:cNvSpPr>
            <a:spLocks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102BA1A1-4CC8-4469-A36F-7336F14B028A}" type="slidenum">
              <a:rPr lang="en-GB" smtClean="0"/>
              <a:pPr/>
              <a:t>14</a:t>
            </a:fld>
            <a:endParaRPr lang="en-GB" smtClean="0"/>
          </a:p>
        </p:txBody>
      </p:sp>
      <p:sp>
        <p:nvSpPr>
          <p:cNvPr id="53251" name="Rectangle 2"/>
          <p:cNvSpPr>
            <a:spLocks noChangeArrowheads="1" noTextEdit="1"/>
          </p:cNvSpPr>
          <p:nvPr>
            <p:ph type="sldImg"/>
          </p:nvPr>
        </p:nvSpPr>
        <p:spPr>
          <a:solidFill>
            <a:srgbClr val="FFFFFF"/>
          </a:solidFill>
          <a:ln cap="flat"/>
        </p:spPr>
      </p:sp>
      <p:sp>
        <p:nvSpPr>
          <p:cNvPr id="53252" name="Rectangle 3"/>
          <p:cNvSpPr>
            <a:spLocks noChangeArrowheads="1"/>
          </p:cNvSpPr>
          <p:nvPr>
            <p:ph type="body" idx="1"/>
          </p:nvPr>
        </p:nvSpPr>
        <p:spPr>
          <a:noFill/>
          <a:ln/>
        </p:spPr>
        <p:txBody>
          <a:bodyPr/>
          <a:lstStyle/>
          <a:p>
            <a:pPr eaLnBrk="1" hangingPunct="1"/>
            <a:endParaRPr lang="en-GB" smtClean="0"/>
          </a:p>
          <a:p>
            <a:pPr eaLnBrk="1" hangingPunct="1"/>
            <a:endParaRPr lang="en-GB" smtClean="0"/>
          </a:p>
          <a:p>
            <a:pPr eaLnBrk="1" hangingPunct="1"/>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50A106E6-0D75-4496-9E52-9BE4F4FC34D6}" type="slidenum">
              <a:rPr lang="en-GB" smtClean="0"/>
              <a:pPr/>
              <a:t>16</a:t>
            </a:fld>
            <a:endParaRPr lang="en-GB" smtClean="0"/>
          </a:p>
        </p:txBody>
      </p:sp>
      <p:sp>
        <p:nvSpPr>
          <p:cNvPr id="54275" name="Rectangle 2"/>
          <p:cNvSpPr>
            <a:spLocks noChangeArrowheads="1" noTextEdit="1"/>
          </p:cNvSpPr>
          <p:nvPr>
            <p:ph type="sldImg"/>
          </p:nvPr>
        </p:nvSpPr>
        <p:spPr>
          <a:ln cap="flat"/>
        </p:spPr>
      </p:sp>
      <p:sp>
        <p:nvSpPr>
          <p:cNvPr id="542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DD1C99DA-A0D9-431B-8DF1-7D254BAA045A}" type="slidenum">
              <a:rPr lang="en-GB" smtClean="0"/>
              <a:pPr/>
              <a:t>17</a:t>
            </a:fld>
            <a:endParaRPr lang="en-GB" smtClean="0"/>
          </a:p>
        </p:txBody>
      </p:sp>
      <p:sp>
        <p:nvSpPr>
          <p:cNvPr id="55299" name="Rectangle 2"/>
          <p:cNvSpPr>
            <a:spLocks noChangeArrowheads="1" noTextEdit="1"/>
          </p:cNvSpPr>
          <p:nvPr>
            <p:ph type="sldImg"/>
          </p:nvPr>
        </p:nvSpPr>
        <p:spPr>
          <a:ln cap="flat"/>
        </p:spPr>
      </p:sp>
      <p:sp>
        <p:nvSpPr>
          <p:cNvPr id="553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77987FB6-B457-40BA-ABB7-0A03C4633A19}" type="slidenum">
              <a:rPr lang="en-GB" smtClean="0"/>
              <a:pPr/>
              <a:t>18</a:t>
            </a:fld>
            <a:endParaRPr lang="en-GB" smtClean="0"/>
          </a:p>
        </p:txBody>
      </p:sp>
      <p:sp>
        <p:nvSpPr>
          <p:cNvPr id="56323" name="Rectangle 2"/>
          <p:cNvSpPr>
            <a:spLocks noChangeArrowheads="1" noTextEdit="1"/>
          </p:cNvSpPr>
          <p:nvPr>
            <p:ph type="sldImg"/>
          </p:nvPr>
        </p:nvSpPr>
        <p:spPr>
          <a:ln cap="flat"/>
        </p:spPr>
      </p:sp>
      <p:sp>
        <p:nvSpPr>
          <p:cNvPr id="563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D4F67DA6-F186-4B78-B3C0-7BEAE2EF0348}" type="slidenum">
              <a:rPr lang="en-GB" smtClean="0"/>
              <a:pPr/>
              <a:t>19</a:t>
            </a:fld>
            <a:endParaRPr lang="en-GB" smtClean="0"/>
          </a:p>
        </p:txBody>
      </p:sp>
      <p:sp>
        <p:nvSpPr>
          <p:cNvPr id="57347" name="Rectangle 2"/>
          <p:cNvSpPr>
            <a:spLocks noChangeArrowheads="1" noTextEdit="1"/>
          </p:cNvSpPr>
          <p:nvPr>
            <p:ph type="sldImg"/>
          </p:nvPr>
        </p:nvSpPr>
        <p:spPr>
          <a:ln cap="flat"/>
        </p:spPr>
      </p:sp>
      <p:sp>
        <p:nvSpPr>
          <p:cNvPr id="573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5BCB39E6-8DC3-4102-8120-BFC7D35D91BA}" type="slidenum">
              <a:rPr lang="en-GB" smtClean="0"/>
              <a:pPr/>
              <a:t>20</a:t>
            </a:fld>
            <a:endParaRPr lang="en-GB" smtClean="0"/>
          </a:p>
        </p:txBody>
      </p:sp>
      <p:sp>
        <p:nvSpPr>
          <p:cNvPr id="58371" name="Rectangle 2"/>
          <p:cNvSpPr>
            <a:spLocks noChangeArrowheads="1" noTextEdit="1"/>
          </p:cNvSpPr>
          <p:nvPr>
            <p:ph type="sldImg"/>
          </p:nvPr>
        </p:nvSpPr>
        <p:spPr>
          <a:ln cap="flat"/>
        </p:spPr>
      </p:sp>
      <p:sp>
        <p:nvSpPr>
          <p:cNvPr id="583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7ECC10AD-3408-42EE-B1D8-21C72D49BEDE}" type="slidenum">
              <a:rPr lang="en-GB" smtClean="0"/>
              <a:pPr/>
              <a:t>22</a:t>
            </a:fld>
            <a:endParaRPr lang="en-GB" smtClean="0"/>
          </a:p>
        </p:txBody>
      </p:sp>
      <p:sp>
        <p:nvSpPr>
          <p:cNvPr id="59395" name="Rectangle 2"/>
          <p:cNvSpPr>
            <a:spLocks noChangeArrowheads="1" noTextEdit="1"/>
          </p:cNvSpPr>
          <p:nvPr>
            <p:ph type="sldImg"/>
          </p:nvPr>
        </p:nvSpPr>
        <p:spPr>
          <a:ln cap="flat"/>
        </p:spPr>
      </p:sp>
      <p:sp>
        <p:nvSpPr>
          <p:cNvPr id="593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09761835-3B18-488B-8FE0-CA5029263A17}" type="slidenum">
              <a:rPr lang="en-GB" smtClean="0"/>
              <a:pPr/>
              <a:t>23</a:t>
            </a:fld>
            <a:endParaRPr lang="en-GB" smtClean="0"/>
          </a:p>
        </p:txBody>
      </p:sp>
      <p:sp>
        <p:nvSpPr>
          <p:cNvPr id="60419" name="Rectangle 2"/>
          <p:cNvSpPr>
            <a:spLocks noChangeArrowheads="1" noTextEdit="1"/>
          </p:cNvSpPr>
          <p:nvPr>
            <p:ph type="sldImg"/>
          </p:nvPr>
        </p:nvSpPr>
        <p:spPr>
          <a:ln cap="flat"/>
        </p:spPr>
      </p:sp>
      <p:sp>
        <p:nvSpPr>
          <p:cNvPr id="604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6F65C024-7E42-4E9B-83CE-A616C1CD7A57}" type="slidenum">
              <a:rPr lang="en-GB" smtClean="0"/>
              <a:pPr/>
              <a:t>24</a:t>
            </a:fld>
            <a:endParaRPr lang="en-GB" smtClean="0"/>
          </a:p>
        </p:txBody>
      </p:sp>
      <p:sp>
        <p:nvSpPr>
          <p:cNvPr id="61443" name="Rectangle 2"/>
          <p:cNvSpPr>
            <a:spLocks noChangeArrowheads="1" noTextEdit="1"/>
          </p:cNvSpPr>
          <p:nvPr>
            <p:ph type="sldImg"/>
          </p:nvPr>
        </p:nvSpPr>
        <p:spPr>
          <a:ln cap="flat"/>
        </p:spPr>
      </p:sp>
      <p:sp>
        <p:nvSpPr>
          <p:cNvPr id="6144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EE19E407-99D2-42F6-A594-750E9258BA7C}" type="slidenum">
              <a:rPr lang="en-GB" smtClean="0"/>
              <a:pPr/>
              <a:t>25</a:t>
            </a:fld>
            <a:endParaRPr lang="en-GB" smtClean="0"/>
          </a:p>
        </p:txBody>
      </p:sp>
      <p:sp>
        <p:nvSpPr>
          <p:cNvPr id="62467" name="Rectangle 2"/>
          <p:cNvSpPr>
            <a:spLocks noChangeArrowheads="1" noTextEdit="1"/>
          </p:cNvSpPr>
          <p:nvPr>
            <p:ph type="sldImg"/>
          </p:nvPr>
        </p:nvSpPr>
        <p:spPr>
          <a:ln cap="flat"/>
        </p:spPr>
      </p:sp>
      <p:sp>
        <p:nvSpPr>
          <p:cNvPr id="6246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93627126-469E-47F5-A568-3571E8BD128F}" type="slidenum">
              <a:rPr lang="en-GB" smtClean="0"/>
              <a:pPr/>
              <a:t>26</a:t>
            </a:fld>
            <a:endParaRPr lang="en-GB" smtClean="0"/>
          </a:p>
        </p:txBody>
      </p:sp>
      <p:sp>
        <p:nvSpPr>
          <p:cNvPr id="63491" name="Rectangle 2"/>
          <p:cNvSpPr>
            <a:spLocks noChangeArrowheads="1" noTextEdit="1"/>
          </p:cNvSpPr>
          <p:nvPr>
            <p:ph type="sldImg"/>
          </p:nvPr>
        </p:nvSpPr>
        <p:spPr>
          <a:ln cap="flat"/>
        </p:spPr>
      </p:sp>
      <p:sp>
        <p:nvSpPr>
          <p:cNvPr id="6349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2D8F0289-58BB-4A84-94C5-331F300FFAA5}" type="slidenum">
              <a:rPr lang="en-GB" smtClean="0"/>
              <a:pPr/>
              <a:t>27</a:t>
            </a:fld>
            <a:endParaRPr lang="en-GB" smtClean="0"/>
          </a:p>
        </p:txBody>
      </p:sp>
      <p:sp>
        <p:nvSpPr>
          <p:cNvPr id="64515" name="Rectangle 2"/>
          <p:cNvSpPr>
            <a:spLocks noChangeArrowheads="1" noTextEdit="1"/>
          </p:cNvSpPr>
          <p:nvPr>
            <p:ph type="sldImg"/>
          </p:nvPr>
        </p:nvSpPr>
        <p:spPr>
          <a:ln cap="flat"/>
        </p:spPr>
      </p:sp>
      <p:sp>
        <p:nvSpPr>
          <p:cNvPr id="645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2CA003EF-6C95-4EBA-95EA-9B552AEF7BB9}" type="slidenum">
              <a:rPr lang="en-GB" smtClean="0"/>
              <a:pPr/>
              <a:t>28</a:t>
            </a:fld>
            <a:endParaRPr lang="en-GB" smtClean="0"/>
          </a:p>
        </p:txBody>
      </p:sp>
      <p:sp>
        <p:nvSpPr>
          <p:cNvPr id="65539" name="Rectangle 2"/>
          <p:cNvSpPr>
            <a:spLocks noChangeArrowheads="1" noTextEdit="1"/>
          </p:cNvSpPr>
          <p:nvPr>
            <p:ph type="sldImg"/>
          </p:nvPr>
        </p:nvSpPr>
        <p:spPr>
          <a:ln cap="flat"/>
        </p:spPr>
      </p:sp>
      <p:sp>
        <p:nvSpPr>
          <p:cNvPr id="655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8886EA54-99E2-43AB-BA2F-82E5814BA3E3}" type="slidenum">
              <a:rPr lang="en-GB" smtClean="0"/>
              <a:pPr/>
              <a:t>29</a:t>
            </a:fld>
            <a:endParaRPr lang="en-GB" smtClean="0"/>
          </a:p>
        </p:txBody>
      </p:sp>
      <p:sp>
        <p:nvSpPr>
          <p:cNvPr id="66563" name="Rectangle 2"/>
          <p:cNvSpPr>
            <a:spLocks noChangeArrowheads="1" noTextEdit="1"/>
          </p:cNvSpPr>
          <p:nvPr>
            <p:ph type="sldImg"/>
          </p:nvPr>
        </p:nvSpPr>
        <p:spPr>
          <a:ln cap="flat"/>
        </p:spPr>
      </p:sp>
      <p:sp>
        <p:nvSpPr>
          <p:cNvPr id="665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3269F339-E6BF-4B95-80B8-22FF2A118804}" type="slidenum">
              <a:rPr lang="en-GB" smtClean="0"/>
              <a:pPr/>
              <a:t>30</a:t>
            </a:fld>
            <a:endParaRPr lang="en-GB" smtClean="0"/>
          </a:p>
        </p:txBody>
      </p:sp>
      <p:sp>
        <p:nvSpPr>
          <p:cNvPr id="67587" name="Rectangle 2"/>
          <p:cNvSpPr>
            <a:spLocks noChangeArrowheads="1" noTextEdit="1"/>
          </p:cNvSpPr>
          <p:nvPr>
            <p:ph type="sldImg"/>
          </p:nvPr>
        </p:nvSpPr>
        <p:spPr>
          <a:ln cap="flat"/>
        </p:spPr>
      </p:sp>
      <p:sp>
        <p:nvSpPr>
          <p:cNvPr id="675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2D5F8FE2-5EE2-4266-89D9-B067921676B8}" type="slidenum">
              <a:rPr lang="en-GB" smtClean="0"/>
              <a:pPr/>
              <a:t>31</a:t>
            </a:fld>
            <a:endParaRPr lang="en-GB" smtClean="0"/>
          </a:p>
        </p:txBody>
      </p:sp>
      <p:sp>
        <p:nvSpPr>
          <p:cNvPr id="68611" name="Rectangle 2"/>
          <p:cNvSpPr>
            <a:spLocks noChangeArrowheads="1" noTextEdit="1"/>
          </p:cNvSpPr>
          <p:nvPr>
            <p:ph type="sldImg"/>
          </p:nvPr>
        </p:nvSpPr>
        <p:spPr>
          <a:ln cap="flat"/>
        </p:spPr>
      </p:sp>
      <p:sp>
        <p:nvSpPr>
          <p:cNvPr id="686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FD3D3EEC-5477-4FEE-B7F3-D87FC9B3C16D}" type="slidenum">
              <a:rPr lang="en-GB" smtClean="0"/>
              <a:pPr/>
              <a:t>32</a:t>
            </a:fld>
            <a:endParaRPr lang="en-GB" smtClean="0"/>
          </a:p>
        </p:txBody>
      </p:sp>
      <p:sp>
        <p:nvSpPr>
          <p:cNvPr id="69635" name="Rectangle 2"/>
          <p:cNvSpPr>
            <a:spLocks noChangeArrowheads="1" noTextEdit="1"/>
          </p:cNvSpPr>
          <p:nvPr>
            <p:ph type="sldImg"/>
          </p:nvPr>
        </p:nvSpPr>
        <p:spPr>
          <a:ln cap="flat"/>
        </p:spPr>
      </p:sp>
      <p:sp>
        <p:nvSpPr>
          <p:cNvPr id="696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99E4E0D5-B24D-463E-BDB8-F5C6BA60BD0B}" type="slidenum">
              <a:rPr lang="en-GB" smtClean="0"/>
              <a:pPr/>
              <a:t>33</a:t>
            </a:fld>
            <a:endParaRPr lang="en-GB" smtClean="0"/>
          </a:p>
        </p:txBody>
      </p:sp>
      <p:sp>
        <p:nvSpPr>
          <p:cNvPr id="70659" name="Rectangle 2"/>
          <p:cNvSpPr>
            <a:spLocks noChangeArrowheads="1" noTextEdit="1"/>
          </p:cNvSpPr>
          <p:nvPr>
            <p:ph type="sldImg"/>
          </p:nvPr>
        </p:nvSpPr>
        <p:spPr>
          <a:ln cap="flat"/>
        </p:spPr>
      </p:sp>
      <p:sp>
        <p:nvSpPr>
          <p:cNvPr id="706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8908A05F-4589-49D3-97D8-8E7D8F38E3D2}" type="slidenum">
              <a:rPr lang="en-GB" smtClean="0"/>
              <a:pPr/>
              <a:t>34</a:t>
            </a:fld>
            <a:endParaRPr lang="en-GB" smtClean="0"/>
          </a:p>
        </p:txBody>
      </p:sp>
      <p:sp>
        <p:nvSpPr>
          <p:cNvPr id="71683" name="Rectangle 2"/>
          <p:cNvSpPr>
            <a:spLocks noChangeArrowheads="1" noTextEdit="1"/>
          </p:cNvSpPr>
          <p:nvPr>
            <p:ph type="sldImg"/>
          </p:nvPr>
        </p:nvSpPr>
        <p:spPr>
          <a:ln cap="flat"/>
        </p:spPr>
      </p:sp>
      <p:sp>
        <p:nvSpPr>
          <p:cNvPr id="7168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p>
            <a:fld id="{45E33F21-C573-4D99-A94F-6F4E597F7356}" type="slidenum">
              <a:rPr lang="en-GB" smtClean="0"/>
              <a:pPr/>
              <a:t>35</a:t>
            </a:fld>
            <a:endParaRPr lang="en-GB" smtClean="0"/>
          </a:p>
        </p:txBody>
      </p:sp>
      <p:sp>
        <p:nvSpPr>
          <p:cNvPr id="72707" name="Rectangle 2"/>
          <p:cNvSpPr>
            <a:spLocks noChangeArrowheads="1" noTextEdit="1"/>
          </p:cNvSpPr>
          <p:nvPr>
            <p:ph type="sldImg"/>
          </p:nvPr>
        </p:nvSpPr>
        <p:spPr>
          <a:ln cap="flat"/>
        </p:spPr>
      </p:sp>
      <p:sp>
        <p:nvSpPr>
          <p:cNvPr id="7270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p>
            <a:fld id="{3C520019-23C2-4748-9C1B-59F06A259414}" type="slidenum">
              <a:rPr lang="en-GB" smtClean="0"/>
              <a:pPr/>
              <a:t>36</a:t>
            </a:fld>
            <a:endParaRPr lang="en-GB" smtClean="0"/>
          </a:p>
        </p:txBody>
      </p:sp>
      <p:sp>
        <p:nvSpPr>
          <p:cNvPr id="73731" name="Rectangle 2"/>
          <p:cNvSpPr>
            <a:spLocks noChangeArrowheads="1" noTextEdit="1"/>
          </p:cNvSpPr>
          <p:nvPr>
            <p:ph type="sldImg"/>
          </p:nvPr>
        </p:nvSpPr>
        <p:spPr>
          <a:ln cap="flat"/>
        </p:spPr>
      </p:sp>
      <p:sp>
        <p:nvSpPr>
          <p:cNvPr id="7373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5" name="Rounded Rectangle 4"/>
          <p:cNvSpPr/>
          <p:nvPr/>
        </p:nvSpPr>
        <p:spPr>
          <a:xfrm>
            <a:off x="65088" y="69850"/>
            <a:ext cx="9013825"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63500" y="1449388"/>
            <a:ext cx="9020175"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63500" y="1397000"/>
            <a:ext cx="9020175"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0" name="Rectangle 9"/>
          <p:cNvSpPr/>
          <p:nvPr/>
        </p:nvSpPr>
        <p:spPr>
          <a:xfrm>
            <a:off x="63500" y="2976563"/>
            <a:ext cx="9020175"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lang="en-US" smtClean="0"/>
              <a:t>Click to edit Master title style</a:t>
            </a:r>
            <a:endParaRPr lang="en-US"/>
          </a:p>
        </p:txBody>
      </p:sp>
      <p:sp>
        <p:nvSpPr>
          <p:cNvPr id="11" name="Date Placeholder 27"/>
          <p:cNvSpPr>
            <a:spLocks noGrp="1"/>
          </p:cNvSpPr>
          <p:nvPr>
            <p:ph type="dt" sz="half" idx="10"/>
          </p:nvPr>
        </p:nvSpPr>
        <p:spPr/>
        <p:txBody>
          <a:bodyPr/>
          <a:lstStyle>
            <a:lvl1pPr>
              <a:defRPr/>
            </a:lvl1pPr>
          </a:lstStyle>
          <a:p>
            <a:pPr>
              <a:defRPr/>
            </a:pPr>
            <a:endParaRPr lang="en-GB"/>
          </a:p>
        </p:txBody>
      </p:sp>
      <p:sp>
        <p:nvSpPr>
          <p:cNvPr id="12" name="Footer Placeholder 16"/>
          <p:cNvSpPr>
            <a:spLocks noGrp="1"/>
          </p:cNvSpPr>
          <p:nvPr>
            <p:ph type="ftr" sz="quarter" idx="11"/>
          </p:nvPr>
        </p:nvSpPr>
        <p:spPr/>
        <p:txBody>
          <a:bodyPr/>
          <a:lstStyle>
            <a:lvl1pPr>
              <a:defRPr/>
            </a:lvl1pPr>
          </a:lstStyle>
          <a:p>
            <a:pPr>
              <a:defRPr/>
            </a:pPr>
            <a:endParaRPr lang="en-GB"/>
          </a:p>
        </p:txBody>
      </p:sp>
      <p:sp>
        <p:nvSpPr>
          <p:cNvPr id="13" name="Slide Number Placeholder 28"/>
          <p:cNvSpPr>
            <a:spLocks noGrp="1"/>
          </p:cNvSpPr>
          <p:nvPr>
            <p:ph type="sldNum" sz="quarter" idx="12"/>
          </p:nvPr>
        </p:nvSpPr>
        <p:spPr/>
        <p:txBody>
          <a:bodyPr/>
          <a:lstStyle>
            <a:lvl1pPr>
              <a:defRPr sz="1400">
                <a:solidFill>
                  <a:srgbClr val="FFFFFF"/>
                </a:solidFill>
              </a:defRPr>
            </a:lvl1pPr>
          </a:lstStyle>
          <a:p>
            <a:pPr>
              <a:defRPr/>
            </a:pPr>
            <a:fld id="{78D44B0F-2EE3-404D-912F-4DA1C1695C20}"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8" name="Content Placeholder 7"/>
          <p:cNvSpPr>
            <a:spLocks noGrp="1"/>
          </p:cNvSpPr>
          <p:nvPr>
            <p:ph sz="quarter" idx="1"/>
          </p:nvPr>
        </p:nvSpPr>
        <p:spPr>
          <a:xfrm>
            <a:off x="914400" y="1447800"/>
            <a:ext cx="77724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1785625A-6ADB-4902-AA52-1A8A705D52E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5" name="Rounded Rectangle 4"/>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flipV="1">
            <a:off x="69850" y="2376488"/>
            <a:ext cx="901382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69850" y="2341563"/>
            <a:ext cx="901382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a:xfrm>
            <a:off x="68263" y="2468563"/>
            <a:ext cx="9015412"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722313" y="952500"/>
            <a:ext cx="7772400" cy="1362075"/>
          </a:xfrm>
        </p:spPr>
        <p:txBody>
          <a:bodyPr/>
          <a:lstStyle>
            <a:lvl1pPr algn="l">
              <a:buNone/>
              <a:defRPr sz="4000" b="0" cap="none"/>
            </a:lvl1pPr>
          </a:lstStyle>
          <a:p>
            <a:r>
              <a:rPr lang="en-US" smtClean="0"/>
              <a:t>Click to edit Master title style</a:t>
            </a:r>
            <a:endParaRPr lang="en-US"/>
          </a:p>
        </p:txBody>
      </p:sp>
      <p:sp>
        <p:nvSpPr>
          <p:cNvPr id="3" name="Text Placeholder 2"/>
          <p:cNvSpPr>
            <a:spLocks noGrp="1"/>
          </p:cNvSpPr>
          <p:nvPr>
            <p:ph type="body" idx="1"/>
          </p:nvPr>
        </p:nvSpPr>
        <p:spPr>
          <a:xfrm>
            <a:off x="722313" y="2547938"/>
            <a:ext cx="77724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a:lvl1pPr>
          </a:lstStyle>
          <a:p>
            <a:pPr>
              <a:defRPr/>
            </a:pPr>
            <a:endParaRPr lang="en-GB"/>
          </a:p>
        </p:txBody>
      </p:sp>
      <p:sp>
        <p:nvSpPr>
          <p:cNvPr id="10" name="Footer Placeholder 4"/>
          <p:cNvSpPr>
            <a:spLocks noGrp="1"/>
          </p:cNvSpPr>
          <p:nvPr>
            <p:ph type="ftr" sz="quarter" idx="11"/>
          </p:nvPr>
        </p:nvSpPr>
        <p:spPr>
          <a:xfrm>
            <a:off x="800100" y="6172200"/>
            <a:ext cx="4000500" cy="457200"/>
          </a:xfrm>
        </p:spPr>
        <p:txBody>
          <a:bodyPr/>
          <a:lstStyle>
            <a:lvl1pPr>
              <a:defRPr/>
            </a:lvl1pPr>
          </a:lstStyle>
          <a:p>
            <a:pPr>
              <a:defRPr/>
            </a:pPr>
            <a:endParaRPr lang="en-GB"/>
          </a:p>
        </p:txBody>
      </p:sp>
      <p:sp>
        <p:nvSpPr>
          <p:cNvPr id="11" name="Slide Number Placeholder 5"/>
          <p:cNvSpPr>
            <a:spLocks noGrp="1"/>
          </p:cNvSpPr>
          <p:nvPr>
            <p:ph type="sldNum" sz="quarter" idx="12"/>
          </p:nvPr>
        </p:nvSpPr>
        <p:spPr>
          <a:xfrm>
            <a:off x="146050" y="6208713"/>
            <a:ext cx="457200" cy="457200"/>
          </a:xfrm>
        </p:spPr>
        <p:txBody>
          <a:bodyPr/>
          <a:lstStyle>
            <a:lvl1pPr>
              <a:defRPr/>
            </a:lvl1pPr>
          </a:lstStyle>
          <a:p>
            <a:pPr>
              <a:defRPr/>
            </a:pPr>
            <a:fld id="{F029FCE5-1D7F-4B34-A31B-176D2F57A4D0}"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914400" y="1447800"/>
            <a:ext cx="374904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933950" y="1447800"/>
            <a:ext cx="374904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19469EBB-E99B-4A3C-84DB-606B8898E7E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11" name="Content Placeholder 10"/>
          <p:cNvSpPr>
            <a:spLocks noGrp="1"/>
          </p:cNvSpPr>
          <p:nvPr>
            <p:ph sz="half" idx="2"/>
          </p:nvPr>
        </p:nvSpPr>
        <p:spPr>
          <a:xfrm>
            <a:off x="914400" y="2247900"/>
            <a:ext cx="37338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half" idx="4"/>
          </p:nvPr>
        </p:nvSpPr>
        <p:spPr>
          <a:xfrm>
            <a:off x="4953000" y="2247900"/>
            <a:ext cx="37338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5730FC1E-39D5-46BC-851A-D50CAC536FBF}"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620F1562-D8C6-4706-A29C-2CA1CCB4C06F}"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2204C7C4-0AB7-4DAD-BFC8-E8EE98B46237}"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6" name="Rounded Rectangle 5"/>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914400" y="273050"/>
            <a:ext cx="7772400" cy="1143000"/>
          </a:xfrm>
        </p:spPr>
        <p:txBody>
          <a:bodyPr/>
          <a:lstStyle>
            <a:lvl1pPr algn="l">
              <a:buNone/>
              <a:defRPr sz="4000" b="0"/>
            </a:lvl1pPr>
          </a:lstStyle>
          <a:p>
            <a:r>
              <a:rPr lang="en-US" smtClean="0"/>
              <a:t>Click to edit Master title style</a:t>
            </a:r>
            <a:endParaRPr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11" name="Content Placeholder 10"/>
          <p:cNvSpPr>
            <a:spLocks noGrp="1"/>
          </p:cNvSpPr>
          <p:nvPr>
            <p:ph sz="quarter" idx="1"/>
          </p:nvPr>
        </p:nvSpPr>
        <p:spPr>
          <a:xfrm>
            <a:off x="2971800" y="1600200"/>
            <a:ext cx="57150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4"/>
          <p:cNvSpPr>
            <a:spLocks noGrp="1"/>
          </p:cNvSpPr>
          <p:nvPr>
            <p:ph type="dt" sz="half" idx="10"/>
          </p:nvPr>
        </p:nvSpPr>
        <p:spPr/>
        <p:txBody>
          <a:bodyPr/>
          <a:lstStyle>
            <a:lvl1pPr>
              <a:defRPr/>
            </a:lvl1pPr>
          </a:lstStyle>
          <a:p>
            <a:pPr>
              <a:defRPr/>
            </a:pPr>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98D662E0-1F2D-49FB-AD56-7C66F937574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flipV="1">
            <a:off x="68263" y="4683125"/>
            <a:ext cx="900747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68263" y="4649788"/>
            <a:ext cx="900747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68263" y="4773613"/>
            <a:ext cx="9007475"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smtClean="0"/>
              <a:t>Click icon to add picture</a:t>
            </a:r>
            <a:endParaRPr lang="en-US" noProof="0" dirty="0"/>
          </a:p>
        </p:txBody>
      </p:sp>
      <p:sp>
        <p:nvSpPr>
          <p:cNvPr id="8" name="Date Placeholder 4"/>
          <p:cNvSpPr>
            <a:spLocks noGrp="1"/>
          </p:cNvSpPr>
          <p:nvPr>
            <p:ph type="dt" sz="half" idx="10"/>
          </p:nvPr>
        </p:nvSpPr>
        <p:spPr/>
        <p:txBody>
          <a:bodyPr/>
          <a:lstStyle>
            <a:lvl1pPr>
              <a:defRPr/>
            </a:lvl1pPr>
          </a:lstStyle>
          <a:p>
            <a:pPr>
              <a:defRPr/>
            </a:pPr>
            <a:endParaRPr lang="en-GB"/>
          </a:p>
        </p:txBody>
      </p:sp>
      <p:sp>
        <p:nvSpPr>
          <p:cNvPr id="9" name="Footer Placeholder 5"/>
          <p:cNvSpPr>
            <a:spLocks noGrp="1"/>
          </p:cNvSpPr>
          <p:nvPr>
            <p:ph type="ftr" sz="quarter" idx="11"/>
          </p:nvPr>
        </p:nvSpPr>
        <p:spPr>
          <a:xfrm>
            <a:off x="914400" y="6172200"/>
            <a:ext cx="3886200" cy="457200"/>
          </a:xfrm>
        </p:spPr>
        <p:txBody>
          <a:bodyPr/>
          <a:lstStyle>
            <a:lvl1pPr>
              <a:defRPr/>
            </a:lvl1pPr>
          </a:lstStyle>
          <a:p>
            <a:pPr>
              <a:defRPr/>
            </a:pPr>
            <a:endParaRPr lang="en-GB"/>
          </a:p>
        </p:txBody>
      </p:sp>
      <p:sp>
        <p:nvSpPr>
          <p:cNvPr id="10" name="Slide Number Placeholder 6"/>
          <p:cNvSpPr>
            <a:spLocks noGrp="1"/>
          </p:cNvSpPr>
          <p:nvPr>
            <p:ph type="sldNum" sz="quarter" idx="12"/>
          </p:nvPr>
        </p:nvSpPr>
        <p:spPr>
          <a:xfrm>
            <a:off x="146050" y="6208713"/>
            <a:ext cx="457200" cy="457200"/>
          </a:xfrm>
        </p:spPr>
        <p:txBody>
          <a:bodyPr/>
          <a:lstStyle>
            <a:lvl1pPr>
              <a:defRPr/>
            </a:lvl1pPr>
          </a:lstStyle>
          <a:p>
            <a:pPr>
              <a:defRPr/>
            </a:pPr>
            <a:fld id="{6EF956AD-1BD2-4F3F-9F3B-40D8EF985C03}"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0FFF2282-A13D-4BC5-A5F4-5B5BDBEF7592}"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8D9745B3-ACD4-4A46-9838-4E4CE787D75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8" name="Rounded Rectangle 7"/>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1028" name="Title Placeholder 21"/>
          <p:cNvSpPr>
            <a:spLocks noGrp="1"/>
          </p:cNvSpPr>
          <p:nvPr>
            <p:ph type="title"/>
          </p:nvPr>
        </p:nvSpPr>
        <p:spPr bwMode="auto">
          <a:xfrm>
            <a:off x="914400" y="274638"/>
            <a:ext cx="7772400" cy="1143000"/>
          </a:xfrm>
          <a:prstGeom prst="rect">
            <a:avLst/>
          </a:prstGeom>
          <a:noFill/>
          <a:ln w="9525">
            <a:noFill/>
            <a:miter lim="800000"/>
            <a:headEnd/>
            <a:tailEnd/>
          </a:ln>
        </p:spPr>
        <p:txBody>
          <a:bodyPr vert="horz" wrap="square" lIns="91440" tIns="45720" rIns="91440" bIns="91440" numCol="1" anchor="b" anchorCtr="0" compatLnSpc="1">
            <a:prstTxWarp prst="textNoShape">
              <a:avLst/>
            </a:prstTxWarp>
          </a:bodyPr>
          <a:lstStyle/>
          <a:p>
            <a:pPr lvl="0"/>
            <a:r>
              <a:rPr lang="en-US" smtClean="0"/>
              <a:t>Click to edit Master title style</a:t>
            </a:r>
          </a:p>
        </p:txBody>
      </p:sp>
      <p:sp>
        <p:nvSpPr>
          <p:cNvPr id="13" name="Text Placeholder 12"/>
          <p:cNvSpPr>
            <a:spLocks noGrp="1"/>
          </p:cNvSpPr>
          <p:nvPr>
            <p:ph type="body" idx="1"/>
          </p:nvPr>
        </p:nvSpPr>
        <p:spPr bwMode="auto">
          <a:xfrm>
            <a:off x="914400" y="1447800"/>
            <a:ext cx="77724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pPr>
              <a:defRPr/>
            </a:pPr>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pPr>
              <a:defRPr/>
            </a:pPr>
            <a:endParaRPr lang="en-GB"/>
          </a:p>
        </p:txBody>
      </p:sp>
      <p:sp>
        <p:nvSpPr>
          <p:cNvPr id="23" name="Slide Number Placeholder 22"/>
          <p:cNvSpPr>
            <a:spLocks noGrp="1"/>
          </p:cNvSpPr>
          <p:nvPr>
            <p:ph type="sldNum" sz="quarter" idx="4"/>
          </p:nvPr>
        </p:nvSpPr>
        <p:spPr>
          <a:xfrm>
            <a:off x="146050"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pPr>
              <a:defRPr/>
            </a:pPr>
            <a:fld id="{8EAAF1A7-4717-455E-B84D-89F510DB637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972" r:id="rId1"/>
    <p:sldLayoutId id="2147483965" r:id="rId2"/>
    <p:sldLayoutId id="2147483973" r:id="rId3"/>
    <p:sldLayoutId id="2147483966" r:id="rId4"/>
    <p:sldLayoutId id="2147483967" r:id="rId5"/>
    <p:sldLayoutId id="2147483968" r:id="rId6"/>
    <p:sldLayoutId id="2147483969" r:id="rId7"/>
    <p:sldLayoutId id="2147483974" r:id="rId8"/>
    <p:sldLayoutId id="2147483975" r:id="rId9"/>
    <p:sldLayoutId id="2147483970" r:id="rId10"/>
    <p:sldLayoutId id="2147483971"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anim calcmode="lin" valueType="num">
                                      <p:cBhvr additive="base">
                                        <p:cTn id="11" dur="500" fill="hold"/>
                                        <p:tgtEl>
                                          <p:spTgt spid="1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anim calcmode="lin" valueType="num">
                                      <p:cBhvr additive="base">
                                        <p:cTn id="15" dur="500" fill="hold"/>
                                        <p:tgtEl>
                                          <p:spTgt spid="13">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3">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anim calcmode="lin" valueType="num">
                                      <p:cBhvr additive="base">
                                        <p:cTn id="19" dur="500" fill="hold"/>
                                        <p:tgtEl>
                                          <p:spTgt spid="1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3">
                                            <p:txEl>
                                              <p:pRg st="4" end="4"/>
                                            </p:txEl>
                                          </p:spTgt>
                                        </p:tgtEl>
                                        <p:attrNameLst>
                                          <p:attrName>style.visibility</p:attrName>
                                        </p:attrNameLst>
                                      </p:cBhvr>
                                      <p:to>
                                        <p:strVal val="visible"/>
                                      </p:to>
                                    </p:set>
                                    <p:anim calcmode="lin" valueType="num">
                                      <p:cBhvr additive="base">
                                        <p:cTn id="23" dur="500" fill="hold"/>
                                        <p:tgtEl>
                                          <p:spTgt spid="1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autoUpdateAnimBg="0"/>
    </p:bldLst>
  </p:timing>
  <p:hf sldNum="0" hdr="0" dt="0"/>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Calibri" pitchFamily="34" charset="0"/>
        </a:defRPr>
      </a:lvl2pPr>
      <a:lvl3pPr algn="l" rtl="0" eaLnBrk="0" fontAlgn="base" hangingPunct="0">
        <a:spcBef>
          <a:spcPct val="0"/>
        </a:spcBef>
        <a:spcAft>
          <a:spcPct val="0"/>
        </a:spcAft>
        <a:defRPr sz="4000">
          <a:solidFill>
            <a:schemeClr val="tx2"/>
          </a:solidFill>
          <a:latin typeface="Calibri" pitchFamily="34" charset="0"/>
        </a:defRPr>
      </a:lvl3pPr>
      <a:lvl4pPr algn="l" rtl="0" eaLnBrk="0" fontAlgn="base" hangingPunct="0">
        <a:spcBef>
          <a:spcPct val="0"/>
        </a:spcBef>
        <a:spcAft>
          <a:spcPct val="0"/>
        </a:spcAft>
        <a:defRPr sz="4000">
          <a:solidFill>
            <a:schemeClr val="tx2"/>
          </a:solidFill>
          <a:latin typeface="Calibri" pitchFamily="34" charset="0"/>
        </a:defRPr>
      </a:lvl4pPr>
      <a:lvl5pPr algn="l" rtl="0" eaLnBrk="0" fontAlgn="base" hangingPunct="0">
        <a:spcBef>
          <a:spcPct val="0"/>
        </a:spcBef>
        <a:spcAft>
          <a:spcPct val="0"/>
        </a:spcAft>
        <a:defRPr sz="4000">
          <a:solidFill>
            <a:schemeClr val="tx2"/>
          </a:solidFill>
          <a:latin typeface="Calibri"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BCCEBD"/>
        </a:buClr>
        <a:buSzPct val="85000"/>
        <a:buFont typeface="Wingdings 2"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8CDD7"/>
        </a:buClr>
        <a:buSzPct val="80000"/>
        <a:buFont typeface="Wingdings 2"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8CDD7"/>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2"/>
          <p:cNvSpPr>
            <a:spLocks noGrp="1"/>
          </p:cNvSpPr>
          <p:nvPr>
            <p:ph type="subTitle" idx="1"/>
          </p:nvPr>
        </p:nvSpPr>
        <p:spPr/>
        <p:txBody>
          <a:bodyPr/>
          <a:lstStyle/>
          <a:p>
            <a:pPr eaLnBrk="1" hangingPunct="1"/>
            <a:endParaRPr lang="en-US" smtClean="0"/>
          </a:p>
        </p:txBody>
      </p:sp>
      <p:sp>
        <p:nvSpPr>
          <p:cNvPr id="6147" name="Footer Placeholder 3"/>
          <p:cNvSpPr>
            <a:spLocks noGrp="1"/>
          </p:cNvSpPr>
          <p:nvPr>
            <p:ph type="ftr" sz="quarter" idx="11"/>
          </p:nvPr>
        </p:nvSpPr>
        <p:spPr bwMode="auto">
          <a:noFill/>
          <a:ln>
            <a:miter lim="800000"/>
            <a:headEnd/>
            <a:tailEnd/>
          </a:ln>
        </p:spPr>
        <p:txBody>
          <a:bodyPr vert="horz" wrap="square" lIns="91440" tIns="45720" rIns="91440" bIns="45720" numCol="1" compatLnSpc="1">
            <a:prstTxWarp prst="textNoShape">
              <a:avLst/>
            </a:prstTxWarp>
          </a:bodyPr>
          <a:lstStyle/>
          <a:p>
            <a:endParaRPr lang="en-US" smtClean="0"/>
          </a:p>
        </p:txBody>
      </p:sp>
      <p:sp>
        <p:nvSpPr>
          <p:cNvPr id="6149" name="Title 1"/>
          <p:cNvSpPr>
            <a:spLocks noGrp="1"/>
          </p:cNvSpPr>
          <p:nvPr>
            <p:ph type="ctrTitle"/>
          </p:nvPr>
        </p:nvSpPr>
        <p:spPr>
          <a:xfrm>
            <a:off x="457200" y="1506538"/>
            <a:ext cx="8229600" cy="1470025"/>
          </a:xfrm>
        </p:spPr>
        <p:txBody>
          <a:bodyPr/>
          <a:lstStyle/>
          <a:p>
            <a:pPr eaLnBrk="1" hangingPunct="1"/>
            <a:r>
              <a:rPr lang="en-GB" dirty="0" err="1" smtClean="0"/>
              <a:t>Intrapreneurship</a:t>
            </a:r>
            <a:r>
              <a:rPr lang="en-GB" dirty="0" smtClean="0"/>
              <a:t> entrepreneurship and the entrepreneurial organisation</a:t>
            </a:r>
            <a:endParaRPr lang="en-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4"/>
          <p:cNvSpPr>
            <a:spLocks noGrp="1"/>
          </p:cNvSpPr>
          <p:nvPr>
            <p:ph type="ftr" sz="quarter" idx="11"/>
          </p:nvPr>
        </p:nvSpPr>
        <p:spPr>
          <a:noFill/>
        </p:spPr>
        <p:txBody>
          <a:bodyPr/>
          <a:lstStyle/>
          <a:p>
            <a:endParaRPr lang="en-US" altLang="en-US"/>
          </a:p>
        </p:txBody>
      </p:sp>
      <p:sp>
        <p:nvSpPr>
          <p:cNvPr id="4099" name="Rectangle 2"/>
          <p:cNvSpPr>
            <a:spLocks noGrp="1" noChangeArrowheads="1"/>
          </p:cNvSpPr>
          <p:nvPr>
            <p:ph type="title"/>
          </p:nvPr>
        </p:nvSpPr>
        <p:spPr>
          <a:noFill/>
        </p:spPr>
        <p:txBody>
          <a:bodyPr lIns="92075" tIns="46038" rIns="92075" bIns="46038" anchor="ctr"/>
          <a:lstStyle/>
          <a:p>
            <a:pPr eaLnBrk="1" hangingPunct="1"/>
            <a:r>
              <a:rPr lang="en-GB" sz="3500" b="0" smtClean="0"/>
              <a:t>The Entrepreneurial Organisation</a:t>
            </a:r>
          </a:p>
        </p:txBody>
      </p:sp>
      <p:sp>
        <p:nvSpPr>
          <p:cNvPr id="4100" name="Rectangle 3"/>
          <p:cNvSpPr>
            <a:spLocks noGrp="1" noChangeArrowheads="1"/>
          </p:cNvSpPr>
          <p:nvPr>
            <p:ph type="body" idx="1"/>
          </p:nvPr>
        </p:nvSpPr>
        <p:spPr>
          <a:xfrm>
            <a:off x="457200" y="1916113"/>
            <a:ext cx="8229600" cy="4214812"/>
          </a:xfrm>
          <a:noFill/>
        </p:spPr>
        <p:txBody>
          <a:bodyPr lIns="92075" tIns="46038" rIns="92075" bIns="46038"/>
          <a:lstStyle/>
          <a:p>
            <a:pPr eaLnBrk="1" hangingPunct="1">
              <a:buFont typeface="Wingdings" pitchFamily="2" charset="2"/>
              <a:buNone/>
            </a:pPr>
            <a:endParaRPr lang="en-GB" sz="2600" b="1" smtClean="0"/>
          </a:p>
          <a:p>
            <a:pPr eaLnBrk="1" hangingPunct="1">
              <a:buFont typeface="Wingdings" pitchFamily="2" charset="2"/>
              <a:buNone/>
            </a:pPr>
            <a:endParaRPr lang="en-GB" sz="2600" b="1" smtClean="0"/>
          </a:p>
          <a:p>
            <a:pPr eaLnBrk="1" hangingPunct="1">
              <a:buFont typeface="Wingdings" pitchFamily="2" charset="2"/>
              <a:buChar char="Ø"/>
            </a:pPr>
            <a:r>
              <a:rPr lang="en-GB" sz="2600" smtClean="0"/>
              <a:t>Corporate and entrepreneurial cultures</a:t>
            </a:r>
          </a:p>
          <a:p>
            <a:pPr eaLnBrk="1" hangingPunct="1">
              <a:buFont typeface="Wingdings" pitchFamily="2" charset="2"/>
              <a:buChar char="Ø"/>
            </a:pPr>
            <a:r>
              <a:rPr lang="en-GB" sz="2600" smtClean="0"/>
              <a:t>What/who is an intrapreneur?</a:t>
            </a:r>
          </a:p>
          <a:p>
            <a:pPr eaLnBrk="1" hangingPunct="1">
              <a:buFont typeface="Wingdings" pitchFamily="2" charset="2"/>
              <a:buChar char="Ø"/>
            </a:pPr>
            <a:r>
              <a:rPr lang="en-GB" sz="2600" smtClean="0"/>
              <a:t>Facets of an entrepreneurial organisation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p:spPr>
        <p:txBody>
          <a:bodyPr/>
          <a:lstStyle/>
          <a:p>
            <a:endParaRPr lang="en-US" altLang="en-US"/>
          </a:p>
        </p:txBody>
      </p:sp>
      <p:sp>
        <p:nvSpPr>
          <p:cNvPr id="5123" name="Rectangle 1026"/>
          <p:cNvSpPr>
            <a:spLocks noGrp="1" noChangeArrowheads="1"/>
          </p:cNvSpPr>
          <p:nvPr>
            <p:ph type="title"/>
          </p:nvPr>
        </p:nvSpPr>
        <p:spPr>
          <a:noFill/>
        </p:spPr>
        <p:txBody>
          <a:bodyPr lIns="92075" tIns="46038" rIns="92075" bIns="46038" anchor="ctr"/>
          <a:lstStyle/>
          <a:p>
            <a:pPr eaLnBrk="1" hangingPunct="1"/>
            <a:r>
              <a:rPr lang="en-GB" sz="3500" b="0" smtClean="0"/>
              <a:t>The Entrepreneurial Organisation</a:t>
            </a:r>
          </a:p>
        </p:txBody>
      </p:sp>
      <p:sp>
        <p:nvSpPr>
          <p:cNvPr id="5124" name="Rectangle 1027"/>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sz="2600" b="1" smtClean="0"/>
          </a:p>
          <a:p>
            <a:pPr eaLnBrk="1" hangingPunct="1">
              <a:buFont typeface="Wingdings" pitchFamily="2" charset="2"/>
              <a:buNone/>
            </a:pPr>
            <a:r>
              <a:rPr lang="en-GB" sz="2600" b="1" smtClean="0"/>
              <a:t>Corporate and Entrepreneurial Cultures:</a:t>
            </a:r>
          </a:p>
          <a:p>
            <a:pPr eaLnBrk="1" hangingPunct="1">
              <a:buFont typeface="Wingdings" pitchFamily="2" charset="2"/>
              <a:buNone/>
            </a:pPr>
            <a:endParaRPr lang="en-GB" sz="2600" smtClean="0"/>
          </a:p>
          <a:p>
            <a:pPr eaLnBrk="1" hangingPunct="1">
              <a:buFont typeface="Wingdings" pitchFamily="2" charset="2"/>
              <a:buNone/>
            </a:pPr>
            <a:r>
              <a:rPr lang="en-GB" sz="2600" smtClean="0"/>
              <a:t>Need to examine both culture and structure in a comparative way</a:t>
            </a:r>
          </a:p>
          <a:p>
            <a:pPr eaLnBrk="1" hangingPunct="1">
              <a:buFont typeface="Wingdings" pitchFamily="2" charset="2"/>
              <a:buNone/>
            </a:pPr>
            <a:endParaRPr lang="en-GB" sz="26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p:spPr>
        <p:txBody>
          <a:bodyPr/>
          <a:lstStyle/>
          <a:p>
            <a:endParaRPr lang="en-US" altLang="en-US"/>
          </a:p>
        </p:txBody>
      </p:sp>
      <p:sp>
        <p:nvSpPr>
          <p:cNvPr id="6147" name="Rectangle 2"/>
          <p:cNvSpPr>
            <a:spLocks noGrp="1" noChangeArrowheads="1"/>
          </p:cNvSpPr>
          <p:nvPr>
            <p:ph type="title"/>
          </p:nvPr>
        </p:nvSpPr>
        <p:spPr>
          <a:noFill/>
        </p:spPr>
        <p:txBody>
          <a:bodyPr lIns="92075" tIns="46038" rIns="92075" bIns="46038" anchor="ctr"/>
          <a:lstStyle/>
          <a:p>
            <a:pPr eaLnBrk="1" hangingPunct="1"/>
            <a:r>
              <a:rPr lang="en-GB" sz="2600" b="0" smtClean="0"/>
              <a:t/>
            </a:r>
            <a:br>
              <a:rPr lang="en-GB" sz="2600" b="0" smtClean="0"/>
            </a:br>
            <a:r>
              <a:rPr lang="en-GB" sz="2600" b="0" smtClean="0"/>
              <a:t> </a:t>
            </a:r>
            <a:r>
              <a:rPr lang="en-GB" sz="3500" b="0" smtClean="0"/>
              <a:t>The Entrepreneurial Organisation</a:t>
            </a:r>
            <a:r>
              <a:rPr lang="en-GB" b="0" smtClean="0"/>
              <a:t> </a:t>
            </a:r>
            <a:br>
              <a:rPr lang="en-GB" b="0" smtClean="0"/>
            </a:br>
            <a:endParaRPr lang="en-GB" b="0" smtClean="0"/>
          </a:p>
        </p:txBody>
      </p:sp>
      <p:sp>
        <p:nvSpPr>
          <p:cNvPr id="11267"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100" b="1" i="1" smtClean="0"/>
              <a:t>Corporate Culture –</a:t>
            </a:r>
          </a:p>
          <a:p>
            <a:pPr eaLnBrk="1" hangingPunct="1">
              <a:lnSpc>
                <a:spcPct val="90000"/>
              </a:lnSpc>
              <a:buFont typeface="Wingdings" pitchFamily="2" charset="2"/>
              <a:buChar char="§"/>
            </a:pPr>
            <a:r>
              <a:rPr lang="en-GB" sz="2100" smtClean="0"/>
              <a:t>Favours </a:t>
            </a:r>
            <a:r>
              <a:rPr lang="en-US" sz="2100" smtClean="0"/>
              <a:t>conservative </a:t>
            </a:r>
            <a:r>
              <a:rPr lang="en-GB" sz="2100" smtClean="0"/>
              <a:t>decision making</a:t>
            </a:r>
          </a:p>
          <a:p>
            <a:pPr eaLnBrk="1" hangingPunct="1">
              <a:lnSpc>
                <a:spcPct val="90000"/>
              </a:lnSpc>
              <a:buFont typeface="Wingdings" pitchFamily="2" charset="2"/>
              <a:buChar char="§"/>
            </a:pPr>
            <a:r>
              <a:rPr lang="en-GB" sz="2100" smtClean="0"/>
              <a:t>Emphasises gathering large amounts of data within the decision making process</a:t>
            </a:r>
          </a:p>
          <a:p>
            <a:pPr eaLnBrk="1" hangingPunct="1">
              <a:lnSpc>
                <a:spcPct val="90000"/>
              </a:lnSpc>
              <a:buFont typeface="Wingdings" pitchFamily="2" charset="2"/>
              <a:buChar char="§"/>
            </a:pPr>
            <a:r>
              <a:rPr lang="en-GB" sz="2100" smtClean="0"/>
              <a:t>Risky decisions are postponed</a:t>
            </a:r>
          </a:p>
          <a:p>
            <a:pPr eaLnBrk="1" hangingPunct="1">
              <a:lnSpc>
                <a:spcPct val="90000"/>
              </a:lnSpc>
              <a:buFont typeface="Wingdings" pitchFamily="2" charset="2"/>
              <a:buChar char="§"/>
            </a:pPr>
            <a:endParaRPr lang="en-GB" sz="2100" smtClean="0"/>
          </a:p>
          <a:p>
            <a:pPr eaLnBrk="1" hangingPunct="1">
              <a:lnSpc>
                <a:spcPct val="90000"/>
              </a:lnSpc>
              <a:buFont typeface="Wingdings" pitchFamily="2" charset="2"/>
              <a:buChar char="§"/>
            </a:pPr>
            <a:r>
              <a:rPr lang="en-GB" sz="2100" smtClean="0"/>
              <a:t>Follow instructions</a:t>
            </a:r>
          </a:p>
          <a:p>
            <a:pPr eaLnBrk="1" hangingPunct="1">
              <a:lnSpc>
                <a:spcPct val="90000"/>
              </a:lnSpc>
              <a:buFont typeface="Wingdings" pitchFamily="2" charset="2"/>
              <a:buChar char="§"/>
            </a:pPr>
            <a:r>
              <a:rPr lang="en-GB" sz="2100" smtClean="0"/>
              <a:t>Do not make any mistakes</a:t>
            </a:r>
          </a:p>
          <a:p>
            <a:pPr eaLnBrk="1" hangingPunct="1">
              <a:lnSpc>
                <a:spcPct val="90000"/>
              </a:lnSpc>
              <a:buFont typeface="Wingdings" pitchFamily="2" charset="2"/>
              <a:buChar char="§"/>
            </a:pPr>
            <a:r>
              <a:rPr lang="en-GB" sz="2100" smtClean="0"/>
              <a:t>Do not fail</a:t>
            </a:r>
          </a:p>
          <a:p>
            <a:pPr eaLnBrk="1" hangingPunct="1">
              <a:lnSpc>
                <a:spcPct val="90000"/>
              </a:lnSpc>
              <a:buFont typeface="Wingdings" pitchFamily="2" charset="2"/>
              <a:buChar char="§"/>
            </a:pPr>
            <a:r>
              <a:rPr lang="en-GB" sz="2100" smtClean="0"/>
              <a:t>Do not take the initiative, wait for instructions</a:t>
            </a:r>
          </a:p>
          <a:p>
            <a:pPr eaLnBrk="1" hangingPunct="1">
              <a:lnSpc>
                <a:spcPct val="90000"/>
              </a:lnSpc>
              <a:buFont typeface="Wingdings" pitchFamily="2" charset="2"/>
              <a:buNone/>
            </a:pPr>
            <a:r>
              <a:rPr lang="en-GB" sz="2100" smtClean="0"/>
              <a:t>		</a:t>
            </a:r>
            <a:r>
              <a:rPr lang="en-GB" sz="2100" smtClean="0">
                <a:latin typeface="Symbol" pitchFamily="18" charset="2"/>
              </a:rPr>
              <a:t>Þ</a:t>
            </a:r>
            <a:r>
              <a:rPr lang="en-GB" sz="2100" smtClean="0"/>
              <a:t>	restrictive environment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11267">
                                            <p:txEl>
                                              <p:pRg st="5" end="5"/>
                                            </p:txEl>
                                          </p:spTgt>
                                        </p:tgtEl>
                                        <p:attrNameLst>
                                          <p:attrName>style.visibility</p:attrName>
                                        </p:attrNameLst>
                                      </p:cBhvr>
                                      <p:to>
                                        <p:strVal val="visible"/>
                                      </p:to>
                                    </p:set>
                                    <p:anim calcmode="lin" valueType="num">
                                      <p:cBhvr additive="base">
                                        <p:cTn id="31"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grpId="0" nodeType="clickEffect">
                                  <p:stCondLst>
                                    <p:cond delay="0"/>
                                  </p:stCondLst>
                                  <p:childTnLst>
                                    <p:set>
                                      <p:cBhvr>
                                        <p:cTn id="36" dur="1" fill="hold">
                                          <p:stCondLst>
                                            <p:cond delay="0"/>
                                          </p:stCondLst>
                                        </p:cTn>
                                        <p:tgtEl>
                                          <p:spTgt spid="11267">
                                            <p:txEl>
                                              <p:pRg st="6" end="6"/>
                                            </p:txEl>
                                          </p:spTgt>
                                        </p:tgtEl>
                                        <p:attrNameLst>
                                          <p:attrName>style.visibility</p:attrName>
                                        </p:attrNameLst>
                                      </p:cBhvr>
                                      <p:to>
                                        <p:strVal val="visible"/>
                                      </p:to>
                                    </p:set>
                                    <p:anim calcmode="lin" valueType="num">
                                      <p:cBhvr additive="base">
                                        <p:cTn id="37"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 fill="hold" grpId="0" nodeType="clickEffect">
                                  <p:stCondLst>
                                    <p:cond delay="0"/>
                                  </p:stCondLst>
                                  <p:childTnLst>
                                    <p:set>
                                      <p:cBhvr>
                                        <p:cTn id="42" dur="1" fill="hold">
                                          <p:stCondLst>
                                            <p:cond delay="0"/>
                                          </p:stCondLst>
                                        </p:cTn>
                                        <p:tgtEl>
                                          <p:spTgt spid="11267">
                                            <p:txEl>
                                              <p:pRg st="7" end="7"/>
                                            </p:txEl>
                                          </p:spTgt>
                                        </p:tgtEl>
                                        <p:attrNameLst>
                                          <p:attrName>style.visibility</p:attrName>
                                        </p:attrNameLst>
                                      </p:cBhvr>
                                      <p:to>
                                        <p:strVal val="visible"/>
                                      </p:to>
                                    </p:set>
                                    <p:anim calcmode="lin" valueType="num">
                                      <p:cBhvr additive="base">
                                        <p:cTn id="43" dur="500" fill="hold"/>
                                        <p:tgtEl>
                                          <p:spTgt spid="11267">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7">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1" fill="hold" grpId="0" nodeType="clickEffect">
                                  <p:stCondLst>
                                    <p:cond delay="0"/>
                                  </p:stCondLst>
                                  <p:childTnLst>
                                    <p:set>
                                      <p:cBhvr>
                                        <p:cTn id="48" dur="1" fill="hold">
                                          <p:stCondLst>
                                            <p:cond delay="0"/>
                                          </p:stCondLst>
                                        </p:cTn>
                                        <p:tgtEl>
                                          <p:spTgt spid="11267">
                                            <p:txEl>
                                              <p:pRg st="8" end="8"/>
                                            </p:txEl>
                                          </p:spTgt>
                                        </p:tgtEl>
                                        <p:attrNameLst>
                                          <p:attrName>style.visibility</p:attrName>
                                        </p:attrNameLst>
                                      </p:cBhvr>
                                      <p:to>
                                        <p:strVal val="visible"/>
                                      </p:to>
                                    </p:set>
                                    <p:anim calcmode="lin" valueType="num">
                                      <p:cBhvr additive="base">
                                        <p:cTn id="49" dur="500" fill="hold"/>
                                        <p:tgtEl>
                                          <p:spTgt spid="11267">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267">
                                            <p:txEl>
                                              <p:pRg st="8" end="8"/>
                                            </p:txEl>
                                          </p:spTgt>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1" fill="hold" grpId="0" nodeType="clickEffect">
                                  <p:stCondLst>
                                    <p:cond delay="0"/>
                                  </p:stCondLst>
                                  <p:childTnLst>
                                    <p:set>
                                      <p:cBhvr>
                                        <p:cTn id="54" dur="1" fill="hold">
                                          <p:stCondLst>
                                            <p:cond delay="0"/>
                                          </p:stCondLst>
                                        </p:cTn>
                                        <p:tgtEl>
                                          <p:spTgt spid="11267">
                                            <p:txEl>
                                              <p:pRg st="9" end="9"/>
                                            </p:txEl>
                                          </p:spTgt>
                                        </p:tgtEl>
                                        <p:attrNameLst>
                                          <p:attrName>style.visibility</p:attrName>
                                        </p:attrNameLst>
                                      </p:cBhvr>
                                      <p:to>
                                        <p:strVal val="visible"/>
                                      </p:to>
                                    </p:set>
                                    <p:anim calcmode="lin" valueType="num">
                                      <p:cBhvr additive="base">
                                        <p:cTn id="55" dur="500" fill="hold"/>
                                        <p:tgtEl>
                                          <p:spTgt spid="11267">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267">
                                            <p:txEl>
                                              <p:pRg st="9" end="9"/>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p:cNvSpPr>
            <a:spLocks noGrp="1"/>
          </p:cNvSpPr>
          <p:nvPr>
            <p:ph type="ftr" sz="quarter" idx="11"/>
          </p:nvPr>
        </p:nvSpPr>
        <p:spPr>
          <a:noFill/>
        </p:spPr>
        <p:txBody>
          <a:bodyPr/>
          <a:lstStyle/>
          <a:p>
            <a:endParaRPr lang="en-US" altLang="en-US"/>
          </a:p>
        </p:txBody>
      </p:sp>
      <p:sp>
        <p:nvSpPr>
          <p:cNvPr id="7171" name="Rectangle 2"/>
          <p:cNvSpPr>
            <a:spLocks noGrp="1" noChangeArrowheads="1"/>
          </p:cNvSpPr>
          <p:nvPr>
            <p:ph type="title"/>
          </p:nvPr>
        </p:nvSpPr>
        <p:spPr>
          <a:noFill/>
        </p:spPr>
        <p:txBody>
          <a:bodyPr lIns="92075" tIns="46038" rIns="92075" bIns="46038" anchor="ctr"/>
          <a:lstStyle/>
          <a:p>
            <a:pPr eaLnBrk="1" hangingPunct="1"/>
            <a:r>
              <a:rPr lang="en-GB" sz="3500" b="0" smtClean="0"/>
              <a:t> The Entrepreneurial organisation</a:t>
            </a:r>
          </a:p>
        </p:txBody>
      </p:sp>
      <p:sp>
        <p:nvSpPr>
          <p:cNvPr id="7172"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600" b="1" i="1" smtClean="0"/>
              <a:t>Corporate Structure –</a:t>
            </a:r>
          </a:p>
          <a:p>
            <a:pPr eaLnBrk="1" hangingPunct="1">
              <a:buFont typeface="Wingdings" pitchFamily="2" charset="2"/>
              <a:buChar char="§"/>
            </a:pPr>
            <a:r>
              <a:rPr lang="en-GB" sz="2600" smtClean="0"/>
              <a:t>Hierarchical with established procedures, reporting systems, lines of authority and responsibility, instructions, and control mechanisms   (all help to maintain the status quo).  </a:t>
            </a:r>
          </a:p>
          <a:p>
            <a:pPr eaLnBrk="1" hangingPunct="1">
              <a:buFont typeface="Wingdings" pitchFamily="2" charset="2"/>
              <a:buChar char="§"/>
            </a:pPr>
            <a:r>
              <a:rPr lang="en-GB" sz="2600" smtClean="0"/>
              <a:t>Barriers between different areas of activity.</a:t>
            </a:r>
          </a:p>
          <a:p>
            <a:pPr eaLnBrk="1" hangingPunct="1">
              <a:buFont typeface="Wingdings" pitchFamily="2" charset="2"/>
              <a:buChar char="§"/>
            </a:pPr>
            <a:endParaRPr lang="en-GB"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p:spPr>
        <p:txBody>
          <a:bodyPr/>
          <a:lstStyle/>
          <a:p>
            <a:endParaRPr lang="en-US" altLang="en-US"/>
          </a:p>
        </p:txBody>
      </p:sp>
      <p:sp>
        <p:nvSpPr>
          <p:cNvPr id="8195" name="Rectangle 2"/>
          <p:cNvSpPr>
            <a:spLocks noGrp="1" noChangeArrowheads="1"/>
          </p:cNvSpPr>
          <p:nvPr>
            <p:ph type="title"/>
          </p:nvPr>
        </p:nvSpPr>
        <p:spPr>
          <a:noFill/>
        </p:spPr>
        <p:txBody>
          <a:bodyPr lIns="92075" tIns="46038" rIns="92075" bIns="46038" anchor="ctr"/>
          <a:lstStyle/>
          <a:p>
            <a:pPr eaLnBrk="1" hangingPunct="1"/>
            <a:r>
              <a:rPr lang="en-GB" sz="3500" b="0" smtClean="0"/>
              <a:t>The Entrepreneurial Organisation</a:t>
            </a:r>
          </a:p>
        </p:txBody>
      </p:sp>
      <p:sp>
        <p:nvSpPr>
          <p:cNvPr id="15363"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600" b="1" i="1" smtClean="0"/>
              <a:t>Entrepreneurial Culture –</a:t>
            </a:r>
          </a:p>
          <a:p>
            <a:pPr eaLnBrk="1" hangingPunct="1">
              <a:buFont typeface="Wingdings" pitchFamily="2" charset="2"/>
              <a:buChar char="§"/>
            </a:pPr>
            <a:r>
              <a:rPr lang="en-GB" sz="2600" smtClean="0"/>
              <a:t>Develop visions, goals and action plans</a:t>
            </a:r>
          </a:p>
          <a:p>
            <a:pPr eaLnBrk="1" hangingPunct="1">
              <a:buFont typeface="Wingdings" pitchFamily="2" charset="2"/>
              <a:buChar char="§"/>
            </a:pPr>
            <a:r>
              <a:rPr lang="en-GB" sz="2600" smtClean="0"/>
              <a:t>Reward for actions taken</a:t>
            </a:r>
          </a:p>
          <a:p>
            <a:pPr eaLnBrk="1" hangingPunct="1">
              <a:buFont typeface="Wingdings" pitchFamily="2" charset="2"/>
              <a:buChar char="§"/>
            </a:pPr>
            <a:r>
              <a:rPr lang="en-GB" sz="2600" smtClean="0"/>
              <a:t>Suggest, try and experiment</a:t>
            </a:r>
          </a:p>
          <a:p>
            <a:pPr eaLnBrk="1" hangingPunct="1">
              <a:buFont typeface="Wingdings" pitchFamily="2" charset="2"/>
              <a:buChar char="§"/>
            </a:pPr>
            <a:r>
              <a:rPr lang="en-GB" sz="2600" smtClean="0"/>
              <a:t>Create and develop regardless of the area</a:t>
            </a:r>
          </a:p>
          <a:p>
            <a:pPr eaLnBrk="1" hangingPunct="1">
              <a:buFont typeface="Wingdings" pitchFamily="2" charset="2"/>
              <a:buChar char="§"/>
            </a:pPr>
            <a:r>
              <a:rPr lang="en-GB" sz="2600" smtClean="0"/>
              <a:t>Take responsibility and ownership </a:t>
            </a:r>
          </a:p>
          <a:p>
            <a:pPr eaLnBrk="1" hangingPunct="1">
              <a:buFont typeface="Wingdings" pitchFamily="2" charset="2"/>
              <a:buNone/>
            </a:pPr>
            <a:r>
              <a:rPr lang="en-GB" sz="2100" smtClean="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p:cTn id="7" dur="1000" fill="hold"/>
                                        <p:tgtEl>
                                          <p:spTgt spid="1536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1536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1536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536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grpId="0" nodeType="clickEffect">
                                  <p:stCondLst>
                                    <p:cond delay="0"/>
                                  </p:stCondLst>
                                  <p:childTnLst>
                                    <p:set>
                                      <p:cBhvr>
                                        <p:cTn id="14" dur="1" fill="hold">
                                          <p:stCondLst>
                                            <p:cond delay="0"/>
                                          </p:stCondLst>
                                        </p:cTn>
                                        <p:tgtEl>
                                          <p:spTgt spid="15363">
                                            <p:txEl>
                                              <p:pRg st="1" end="1"/>
                                            </p:txEl>
                                          </p:spTgt>
                                        </p:tgtEl>
                                        <p:attrNameLst>
                                          <p:attrName>style.visibility</p:attrName>
                                        </p:attrNameLst>
                                      </p:cBhvr>
                                      <p:to>
                                        <p:strVal val="visible"/>
                                      </p:to>
                                    </p:set>
                                    <p:anim calcmode="lin" valueType="num">
                                      <p:cBhvr>
                                        <p:cTn id="15" dur="1000" fill="hold"/>
                                        <p:tgtEl>
                                          <p:spTgt spid="1536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1536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1536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1536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15363">
                                            <p:txEl>
                                              <p:pRg st="2" end="2"/>
                                            </p:txEl>
                                          </p:spTgt>
                                        </p:tgtEl>
                                        <p:attrNameLst>
                                          <p:attrName>style.visibility</p:attrName>
                                        </p:attrNameLst>
                                      </p:cBhvr>
                                      <p:to>
                                        <p:strVal val="visible"/>
                                      </p:to>
                                    </p:set>
                                    <p:anim calcmode="lin" valueType="num">
                                      <p:cBhvr>
                                        <p:cTn id="23" dur="1000" fill="hold"/>
                                        <p:tgtEl>
                                          <p:spTgt spid="1536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1536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1536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1536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grpId="0" nodeType="clickEffect">
                                  <p:stCondLst>
                                    <p:cond delay="0"/>
                                  </p:stCondLst>
                                  <p:childTnLst>
                                    <p:set>
                                      <p:cBhvr>
                                        <p:cTn id="30" dur="1" fill="hold">
                                          <p:stCondLst>
                                            <p:cond delay="0"/>
                                          </p:stCondLst>
                                        </p:cTn>
                                        <p:tgtEl>
                                          <p:spTgt spid="15363">
                                            <p:txEl>
                                              <p:pRg st="3" end="3"/>
                                            </p:txEl>
                                          </p:spTgt>
                                        </p:tgtEl>
                                        <p:attrNameLst>
                                          <p:attrName>style.visibility</p:attrName>
                                        </p:attrNameLst>
                                      </p:cBhvr>
                                      <p:to>
                                        <p:strVal val="visible"/>
                                      </p:to>
                                    </p:set>
                                    <p:anim calcmode="lin" valueType="num">
                                      <p:cBhvr>
                                        <p:cTn id="31" dur="1000" fill="hold"/>
                                        <p:tgtEl>
                                          <p:spTgt spid="1536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1536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1536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1536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p:stCondLst>
                        <p:cond delay="indefinite"/>
                      </p:stCondLst>
                      <p:childTnLst>
                        <p:par>
                          <p:cTn id="36" fill="hold">
                            <p:stCondLst>
                              <p:cond delay="0"/>
                            </p:stCondLst>
                            <p:childTnLst>
                              <p:par>
                                <p:cTn id="37" presetID="15" presetClass="entr" presetSubtype="0" fill="hold" grpId="0" nodeType="clickEffect">
                                  <p:stCondLst>
                                    <p:cond delay="0"/>
                                  </p:stCondLst>
                                  <p:childTnLst>
                                    <p:set>
                                      <p:cBhvr>
                                        <p:cTn id="38" dur="1" fill="hold">
                                          <p:stCondLst>
                                            <p:cond delay="0"/>
                                          </p:stCondLst>
                                        </p:cTn>
                                        <p:tgtEl>
                                          <p:spTgt spid="15363">
                                            <p:txEl>
                                              <p:pRg st="4" end="4"/>
                                            </p:txEl>
                                          </p:spTgt>
                                        </p:tgtEl>
                                        <p:attrNameLst>
                                          <p:attrName>style.visibility</p:attrName>
                                        </p:attrNameLst>
                                      </p:cBhvr>
                                      <p:to>
                                        <p:strVal val="visible"/>
                                      </p:to>
                                    </p:set>
                                    <p:anim calcmode="lin" valueType="num">
                                      <p:cBhvr>
                                        <p:cTn id="39" dur="1000" fill="hold"/>
                                        <p:tgtEl>
                                          <p:spTgt spid="1536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1536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15363">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15363">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3" fill="hold">
                      <p:stCondLst>
                        <p:cond delay="indefinite"/>
                      </p:stCondLst>
                      <p:childTnLst>
                        <p:par>
                          <p:cTn id="44" fill="hold">
                            <p:stCondLst>
                              <p:cond delay="0"/>
                            </p:stCondLst>
                            <p:childTnLst>
                              <p:par>
                                <p:cTn id="45" presetID="15" presetClass="entr" presetSubtype="0" fill="hold" grpId="0" nodeType="clickEffect">
                                  <p:stCondLst>
                                    <p:cond delay="0"/>
                                  </p:stCondLst>
                                  <p:childTnLst>
                                    <p:set>
                                      <p:cBhvr>
                                        <p:cTn id="46" dur="1" fill="hold">
                                          <p:stCondLst>
                                            <p:cond delay="0"/>
                                          </p:stCondLst>
                                        </p:cTn>
                                        <p:tgtEl>
                                          <p:spTgt spid="15363">
                                            <p:txEl>
                                              <p:pRg st="5" end="5"/>
                                            </p:txEl>
                                          </p:spTgt>
                                        </p:tgtEl>
                                        <p:attrNameLst>
                                          <p:attrName>style.visibility</p:attrName>
                                        </p:attrNameLst>
                                      </p:cBhvr>
                                      <p:to>
                                        <p:strVal val="visible"/>
                                      </p:to>
                                    </p:set>
                                    <p:anim calcmode="lin" valueType="num">
                                      <p:cBhvr>
                                        <p:cTn id="47" dur="1000" fill="hold"/>
                                        <p:tgtEl>
                                          <p:spTgt spid="1536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1536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15363">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15363">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51" fill="hold">
                      <p:stCondLst>
                        <p:cond delay="indefinite"/>
                      </p:stCondLst>
                      <p:childTnLst>
                        <p:par>
                          <p:cTn id="52" fill="hold">
                            <p:stCondLst>
                              <p:cond delay="0"/>
                            </p:stCondLst>
                            <p:childTnLst>
                              <p:par>
                                <p:cTn id="53" presetID="15" presetClass="entr" presetSubtype="0" fill="hold" grpId="0" nodeType="clickEffect">
                                  <p:stCondLst>
                                    <p:cond delay="0"/>
                                  </p:stCondLst>
                                  <p:childTnLst>
                                    <p:set>
                                      <p:cBhvr>
                                        <p:cTn id="54" dur="1" fill="hold">
                                          <p:stCondLst>
                                            <p:cond delay="0"/>
                                          </p:stCondLst>
                                        </p:cTn>
                                        <p:tgtEl>
                                          <p:spTgt spid="15363">
                                            <p:txEl>
                                              <p:pRg st="6" end="6"/>
                                            </p:txEl>
                                          </p:spTgt>
                                        </p:tgtEl>
                                        <p:attrNameLst>
                                          <p:attrName>style.visibility</p:attrName>
                                        </p:attrNameLst>
                                      </p:cBhvr>
                                      <p:to>
                                        <p:strVal val="visible"/>
                                      </p:to>
                                    </p:set>
                                    <p:anim calcmode="lin" valueType="num">
                                      <p:cBhvr>
                                        <p:cTn id="55" dur="1000" fill="hold"/>
                                        <p:tgtEl>
                                          <p:spTgt spid="1536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1536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15363">
                                            <p:txEl>
                                              <p:pRg st="6" end="6"/>
                                            </p:txEl>
                                          </p:spTgt>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15363">
                                            <p:txEl>
                                              <p:pRg st="6" end="6"/>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p:spPr>
        <p:txBody>
          <a:bodyPr/>
          <a:lstStyle/>
          <a:p>
            <a:endParaRPr lang="en-US" altLang="en-US"/>
          </a:p>
        </p:txBody>
      </p:sp>
      <p:sp>
        <p:nvSpPr>
          <p:cNvPr id="9219" name="Rectangle 2"/>
          <p:cNvSpPr>
            <a:spLocks noGrp="1" noChangeArrowheads="1"/>
          </p:cNvSpPr>
          <p:nvPr>
            <p:ph type="title"/>
          </p:nvPr>
        </p:nvSpPr>
        <p:spPr>
          <a:noFill/>
        </p:spPr>
        <p:txBody>
          <a:bodyPr lIns="92075" tIns="46038" rIns="92075" bIns="46038" anchor="ctr"/>
          <a:lstStyle/>
          <a:p>
            <a:pPr eaLnBrk="1" hangingPunct="1"/>
            <a:r>
              <a:rPr lang="en-GB" sz="3500" b="0" smtClean="0"/>
              <a:t> The Entrepreneurial organisation</a:t>
            </a:r>
          </a:p>
        </p:txBody>
      </p:sp>
      <p:sp>
        <p:nvSpPr>
          <p:cNvPr id="9220" name="Rectangle 3"/>
          <p:cNvSpPr>
            <a:spLocks noGrp="1" noChangeArrowheads="1"/>
          </p:cNvSpPr>
          <p:nvPr>
            <p:ph type="body" idx="1"/>
          </p:nvPr>
        </p:nvSpPr>
        <p:spPr>
          <a:noFill/>
        </p:spPr>
        <p:txBody>
          <a:bodyPr lIns="92075" tIns="46038" rIns="92075" bIns="46038"/>
          <a:lstStyle/>
          <a:p>
            <a:pPr>
              <a:spcBef>
                <a:spcPct val="0"/>
              </a:spcBef>
              <a:buFont typeface="Wingdings" pitchFamily="2" charset="2"/>
              <a:buNone/>
            </a:pPr>
            <a:r>
              <a:rPr lang="en-GB" sz="2100" b="1" i="1" smtClean="0"/>
              <a:t>Entrepreneurial  Structure –</a:t>
            </a:r>
          </a:p>
          <a:p>
            <a:pPr>
              <a:spcBef>
                <a:spcPct val="0"/>
              </a:spcBef>
              <a:buFont typeface="Wingdings" pitchFamily="2" charset="2"/>
              <a:buChar char="§"/>
            </a:pPr>
            <a:r>
              <a:rPr lang="en-GB" sz="2100" smtClean="0"/>
              <a:t>Flat organizational structure with networking, teamwork, sponsors, and mentors.  </a:t>
            </a:r>
          </a:p>
          <a:p>
            <a:pPr>
              <a:spcBef>
                <a:spcPct val="0"/>
              </a:spcBef>
              <a:buFont typeface="Wingdings" pitchFamily="2" charset="2"/>
              <a:buChar char="§"/>
            </a:pPr>
            <a:r>
              <a:rPr lang="en-GB" sz="2100" smtClean="0"/>
              <a:t>Close working relationships, trust and counsel facilitate the achievement of visions and objectives.  </a:t>
            </a:r>
          </a:p>
          <a:p>
            <a:pPr>
              <a:spcBef>
                <a:spcPct val="0"/>
              </a:spcBef>
              <a:buFont typeface="Wingdings" pitchFamily="2" charset="2"/>
              <a:buChar char="§"/>
            </a:pPr>
            <a:r>
              <a:rPr lang="en-GB" sz="2100" smtClean="0"/>
              <a:t>Individuals make suggestions within and across functional areas and divisions, producing cross-fertilisation.</a:t>
            </a:r>
          </a:p>
          <a:p>
            <a:pPr>
              <a:spcBef>
                <a:spcPct val="0"/>
              </a:spcBef>
              <a:buFont typeface="Wingdings" pitchFamily="2" charset="2"/>
              <a:buNone/>
            </a:pPr>
            <a:r>
              <a:rPr lang="en-GB" sz="2100" smtClean="0"/>
              <a:t> </a:t>
            </a:r>
          </a:p>
          <a:p>
            <a:pPr>
              <a:spcBef>
                <a:spcPct val="0"/>
              </a:spcBef>
              <a:buFont typeface="Wingdings" pitchFamily="2" charset="2"/>
              <a:buNone/>
            </a:pPr>
            <a:r>
              <a:rPr lang="en-GB" sz="1700" smtClean="0"/>
              <a:t> </a:t>
            </a:r>
          </a:p>
          <a:p>
            <a:pPr>
              <a:spcBef>
                <a:spcPct val="0"/>
              </a:spcBef>
              <a:buFont typeface="Wingdings" pitchFamily="2" charset="2"/>
              <a:buNone/>
            </a:pPr>
            <a:endParaRPr lang="en-GB" sz="170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p:spPr>
        <p:txBody>
          <a:bodyPr/>
          <a:lstStyle/>
          <a:p>
            <a:endParaRPr lang="en-US" altLang="en-US"/>
          </a:p>
        </p:txBody>
      </p:sp>
      <p:sp>
        <p:nvSpPr>
          <p:cNvPr id="10243" name="Rectangle 2"/>
          <p:cNvSpPr>
            <a:spLocks noGrp="1" noChangeArrowheads="1"/>
          </p:cNvSpPr>
          <p:nvPr>
            <p:ph type="title"/>
          </p:nvPr>
        </p:nvSpPr>
        <p:spPr>
          <a:noFill/>
        </p:spPr>
        <p:txBody>
          <a:bodyPr lIns="92075" tIns="46038" rIns="92075" bIns="46038" anchor="ctr"/>
          <a:lstStyle/>
          <a:p>
            <a:pPr eaLnBrk="1" hangingPunct="1"/>
            <a:r>
              <a:rPr lang="en-GB" sz="3500" b="0" smtClean="0"/>
              <a:t/>
            </a:r>
            <a:br>
              <a:rPr lang="en-GB" sz="3500" b="0" smtClean="0"/>
            </a:br>
            <a:r>
              <a:rPr lang="en-GB" sz="3500" b="0" smtClean="0"/>
              <a:t> The Entrepreneurial organisation </a:t>
            </a:r>
            <a:br>
              <a:rPr lang="en-GB" sz="3500" b="0" smtClean="0"/>
            </a:br>
            <a:endParaRPr lang="en-GB" sz="3500" b="0" smtClean="0"/>
          </a:p>
        </p:txBody>
      </p:sp>
      <p:sp>
        <p:nvSpPr>
          <p:cNvPr id="10244"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100" b="1" smtClean="0"/>
              <a:t>Characteristics of Intrapreneurs</a:t>
            </a:r>
            <a:r>
              <a:rPr lang="en-GB" sz="2100" smtClean="0"/>
              <a:t>  (Lessem, 1986)</a:t>
            </a:r>
          </a:p>
          <a:p>
            <a:pPr eaLnBrk="1" hangingPunct="1">
              <a:buFont typeface="Wingdings" pitchFamily="2" charset="2"/>
              <a:buChar char="ü"/>
            </a:pPr>
            <a:r>
              <a:rPr lang="en-GB" sz="2100" smtClean="0"/>
              <a:t>Commercial insight and market awareness</a:t>
            </a:r>
          </a:p>
          <a:p>
            <a:pPr eaLnBrk="1" hangingPunct="1">
              <a:buFont typeface="Wingdings" pitchFamily="2" charset="2"/>
              <a:buChar char="ü"/>
            </a:pPr>
            <a:r>
              <a:rPr lang="en-GB" sz="2100" smtClean="0"/>
              <a:t>An ability to work persistently and autonomously</a:t>
            </a:r>
          </a:p>
          <a:p>
            <a:pPr eaLnBrk="1" hangingPunct="1">
              <a:buFont typeface="Wingdings" pitchFamily="2" charset="2"/>
              <a:buChar char="ü"/>
            </a:pPr>
            <a:r>
              <a:rPr lang="en-GB" sz="2100" smtClean="0"/>
              <a:t>An innovative and creative mind</a:t>
            </a:r>
          </a:p>
          <a:p>
            <a:pPr eaLnBrk="1" hangingPunct="1">
              <a:buFont typeface="Wingdings" pitchFamily="2" charset="2"/>
              <a:buChar char="ü"/>
            </a:pPr>
            <a:r>
              <a:rPr lang="en-GB" sz="2100" smtClean="0"/>
              <a:t>Ability to manage and direct change</a:t>
            </a:r>
          </a:p>
          <a:p>
            <a:pPr eaLnBrk="1" hangingPunct="1">
              <a:buFont typeface="Wingdings" pitchFamily="2" charset="2"/>
              <a:buChar char="ü"/>
            </a:pPr>
            <a:r>
              <a:rPr lang="en-GB" sz="2100" smtClean="0"/>
              <a:t>Organisational capacity and analytical skill</a:t>
            </a:r>
          </a:p>
          <a:p>
            <a:pPr eaLnBrk="1" hangingPunct="1">
              <a:buFont typeface="Wingdings" pitchFamily="2" charset="2"/>
              <a:buChar char="ü"/>
            </a:pPr>
            <a:r>
              <a:rPr lang="en-GB" sz="2100" smtClean="0"/>
              <a:t>Stamina and staying power</a:t>
            </a:r>
          </a:p>
          <a:p>
            <a:pPr eaLnBrk="1" hangingPunct="1">
              <a:buFont typeface="Wingdings" pitchFamily="2" charset="2"/>
              <a:buChar char="ü"/>
            </a:pPr>
            <a:r>
              <a:rPr lang="en-GB" sz="2100" smtClean="0"/>
              <a:t>Ability to get on with people at all levels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p:spPr>
        <p:txBody>
          <a:bodyPr/>
          <a:lstStyle/>
          <a:p>
            <a:endParaRPr lang="en-US" altLang="en-US"/>
          </a:p>
        </p:txBody>
      </p:sp>
      <p:sp>
        <p:nvSpPr>
          <p:cNvPr id="11267" name="Rectangle 2"/>
          <p:cNvSpPr>
            <a:spLocks noGrp="1" noChangeArrowheads="1"/>
          </p:cNvSpPr>
          <p:nvPr>
            <p:ph type="title"/>
          </p:nvPr>
        </p:nvSpPr>
        <p:spPr>
          <a:noFill/>
        </p:spPr>
        <p:txBody>
          <a:bodyPr lIns="92075" tIns="46038" rIns="92075" bIns="46038" anchor="ctr"/>
          <a:lstStyle/>
          <a:p>
            <a:pPr eaLnBrk="1" hangingPunct="1"/>
            <a:r>
              <a:rPr lang="en-GB" sz="3500" b="0" smtClean="0"/>
              <a:t>The Entrepreneurial Organisation</a:t>
            </a:r>
          </a:p>
        </p:txBody>
      </p:sp>
      <p:sp>
        <p:nvSpPr>
          <p:cNvPr id="11268"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100" b="1" smtClean="0"/>
              <a:t>Intrapreneurial Types</a:t>
            </a:r>
            <a:r>
              <a:rPr lang="en-GB" sz="2100" smtClean="0"/>
              <a:t> (Lessem, 1986)</a:t>
            </a:r>
          </a:p>
          <a:p>
            <a:pPr eaLnBrk="1" hangingPunct="1">
              <a:buFont typeface="Wingdings" pitchFamily="2" charset="2"/>
              <a:buNone/>
            </a:pPr>
            <a:r>
              <a:rPr lang="en-GB" sz="2100" smtClean="0"/>
              <a:t>Innovator	(Terence Conran – Habitat-Mothercare)</a:t>
            </a:r>
          </a:p>
          <a:p>
            <a:pPr eaLnBrk="1" hangingPunct="1">
              <a:buFont typeface="Wingdings" pitchFamily="2" charset="2"/>
              <a:buNone/>
            </a:pPr>
            <a:r>
              <a:rPr lang="en-GB" sz="2100" smtClean="0"/>
              <a:t>Designer	(Mary Quant – Mary Quant Ltd.)</a:t>
            </a:r>
          </a:p>
          <a:p>
            <a:pPr eaLnBrk="1" hangingPunct="1">
              <a:buFont typeface="Wingdings" pitchFamily="2" charset="2"/>
              <a:buNone/>
            </a:pPr>
            <a:r>
              <a:rPr lang="en-GB" sz="2100" smtClean="0"/>
              <a:t>Leader	            (John Harvey-Jones – ICI)</a:t>
            </a:r>
          </a:p>
          <a:p>
            <a:pPr eaLnBrk="1" hangingPunct="1">
              <a:buFont typeface="Wingdings" pitchFamily="2" charset="2"/>
              <a:buNone/>
            </a:pPr>
            <a:r>
              <a:rPr lang="en-GB" sz="2100" smtClean="0"/>
              <a:t>New Entrepreneur		</a:t>
            </a:r>
          </a:p>
          <a:p>
            <a:pPr eaLnBrk="1" hangingPunct="1">
              <a:buFont typeface="Wingdings" pitchFamily="2" charset="2"/>
              <a:buNone/>
            </a:pPr>
            <a:r>
              <a:rPr lang="en-GB" sz="2100" smtClean="0"/>
              <a:t>			(Jack Dangoor – Advance Technology)</a:t>
            </a:r>
          </a:p>
          <a:p>
            <a:pPr eaLnBrk="1" hangingPunct="1">
              <a:buFont typeface="Wingdings" pitchFamily="2" charset="2"/>
              <a:buNone/>
            </a:pPr>
            <a:r>
              <a:rPr lang="en-GB" sz="2100" smtClean="0"/>
              <a:t>Change Agent	</a:t>
            </a:r>
          </a:p>
          <a:p>
            <a:pPr eaLnBrk="1" hangingPunct="1">
              <a:buFont typeface="Wingdings" pitchFamily="2" charset="2"/>
              <a:buNone/>
            </a:pPr>
            <a:r>
              <a:rPr lang="en-GB" sz="2100" smtClean="0"/>
              <a:t>			(Steve Shirley – F International)</a:t>
            </a:r>
          </a:p>
          <a:p>
            <a:pPr eaLnBrk="1" hangingPunct="1">
              <a:buFont typeface="Wingdings" pitchFamily="2" charset="2"/>
              <a:buNone/>
            </a:pPr>
            <a:r>
              <a:rPr lang="en-GB" sz="2100" smtClean="0"/>
              <a:t>Animateur	(Nelli Eichner – Interlingua)</a:t>
            </a:r>
          </a:p>
          <a:p>
            <a:pPr eaLnBrk="1" hangingPunct="1">
              <a:buFont typeface="Wingdings" pitchFamily="2" charset="2"/>
              <a:buNone/>
            </a:pPr>
            <a:endParaRPr lang="en-GB" sz="21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p:spPr>
        <p:txBody>
          <a:bodyPr/>
          <a:lstStyle/>
          <a:p>
            <a:endParaRPr lang="en-US" altLang="en-US"/>
          </a:p>
        </p:txBody>
      </p:sp>
      <p:sp>
        <p:nvSpPr>
          <p:cNvPr id="12291" name="Rectangle 2"/>
          <p:cNvSpPr>
            <a:spLocks noGrp="1" noChangeArrowheads="1"/>
          </p:cNvSpPr>
          <p:nvPr>
            <p:ph type="title"/>
          </p:nvPr>
        </p:nvSpPr>
        <p:spPr>
          <a:xfrm>
            <a:off x="1066800" y="609600"/>
            <a:ext cx="8077200" cy="1143000"/>
          </a:xfrm>
          <a:noFill/>
        </p:spPr>
        <p:txBody>
          <a:bodyPr lIns="92075" tIns="46038" rIns="92075" bIns="46038" anchor="ctr"/>
          <a:lstStyle/>
          <a:p>
            <a:pPr eaLnBrk="1" hangingPunct="1"/>
            <a:r>
              <a:rPr lang="en-GB" sz="2600" b="0" smtClean="0"/>
              <a:t/>
            </a:r>
            <a:br>
              <a:rPr lang="en-GB" sz="2600" b="0" smtClean="0"/>
            </a:br>
            <a:r>
              <a:rPr lang="en-GB" sz="2600" b="0" smtClean="0"/>
              <a:t> </a:t>
            </a:r>
            <a:r>
              <a:rPr lang="en-GB" sz="3500" b="0" smtClean="0"/>
              <a:t/>
            </a:r>
            <a:br>
              <a:rPr lang="en-GB" sz="3500" b="0" smtClean="0"/>
            </a:br>
            <a:r>
              <a:rPr lang="en-GB" sz="3500" b="0" smtClean="0"/>
              <a:t>The Entrepreneurial Organisation </a:t>
            </a:r>
            <a:br>
              <a:rPr lang="en-GB" sz="3500" b="0" smtClean="0"/>
            </a:br>
            <a:endParaRPr lang="en-GB" sz="3500" b="0" smtClean="0"/>
          </a:p>
        </p:txBody>
      </p:sp>
      <p:sp>
        <p:nvSpPr>
          <p:cNvPr id="12292" name="Rectangle 3"/>
          <p:cNvSpPr>
            <a:spLocks noGrp="1" noChangeArrowheads="1"/>
          </p:cNvSpPr>
          <p:nvPr>
            <p:ph type="body" idx="1"/>
          </p:nvPr>
        </p:nvSpPr>
        <p:spPr>
          <a:xfrm>
            <a:off x="838200" y="2101850"/>
            <a:ext cx="8001000" cy="4114800"/>
          </a:xfrm>
          <a:noFill/>
        </p:spPr>
        <p:txBody>
          <a:bodyPr lIns="92075" tIns="46038" rIns="92075" bIns="46038"/>
          <a:lstStyle/>
          <a:p>
            <a:pPr marL="609600" indent="-609600" eaLnBrk="1" hangingPunct="1">
              <a:buFont typeface="Wingdings" pitchFamily="2" charset="2"/>
              <a:buNone/>
            </a:pPr>
            <a:r>
              <a:rPr lang="en-GB" sz="1500" b="1" dirty="0" smtClean="0"/>
              <a:t>Personality Spectrum &amp; </a:t>
            </a:r>
            <a:r>
              <a:rPr lang="en-GB" sz="1500" b="1" dirty="0" err="1" smtClean="0"/>
              <a:t>Intrapreneurship</a:t>
            </a:r>
            <a:r>
              <a:rPr lang="en-GB" sz="1500" b="1" dirty="0" smtClean="0"/>
              <a:t>  (</a:t>
            </a:r>
            <a:r>
              <a:rPr lang="en-GB" sz="1500" b="1" dirty="0" err="1" smtClean="0"/>
              <a:t>Lessem</a:t>
            </a:r>
            <a:r>
              <a:rPr lang="en-GB" sz="1500" b="1" dirty="0" smtClean="0"/>
              <a:t>, 1986)</a:t>
            </a:r>
          </a:p>
          <a:p>
            <a:pPr marL="609600" indent="-609600" eaLnBrk="1" hangingPunct="1">
              <a:buFont typeface="Wingdings" pitchFamily="2" charset="2"/>
              <a:buNone/>
            </a:pPr>
            <a:r>
              <a:rPr lang="en-GB" sz="1500" b="1" dirty="0" smtClean="0"/>
              <a:t> </a:t>
            </a:r>
          </a:p>
          <a:p>
            <a:pPr marL="609600" indent="-609600" eaLnBrk="1" hangingPunct="1">
              <a:buFont typeface="Wingdings" pitchFamily="2" charset="2"/>
              <a:buNone/>
            </a:pPr>
            <a:r>
              <a:rPr lang="en-GB" sz="1500" b="1" u="sng" dirty="0" smtClean="0"/>
              <a:t>Personality type	</a:t>
            </a:r>
            <a:r>
              <a:rPr lang="en-GB" sz="1500" b="1" u="sng" dirty="0" err="1" smtClean="0"/>
              <a:t>Intrapreneurial</a:t>
            </a:r>
            <a:r>
              <a:rPr lang="en-GB" sz="1500" b="1" u="sng" dirty="0" smtClean="0"/>
              <a:t> type		Key attributes                _</a:t>
            </a:r>
          </a:p>
          <a:p>
            <a:pPr marL="609600" indent="-609600" eaLnBrk="1" hangingPunct="1">
              <a:buFont typeface="Wingdings" pitchFamily="2" charset="2"/>
              <a:buNone/>
            </a:pPr>
            <a:r>
              <a:rPr lang="en-GB" sz="1500" b="1" dirty="0" smtClean="0"/>
              <a:t>Imagination	Innovator			Originality, Inspiration, Love, 						Transformation</a:t>
            </a:r>
          </a:p>
          <a:p>
            <a:pPr marL="609600" indent="-609600" eaLnBrk="1" hangingPunct="1">
              <a:buFont typeface="Wingdings" pitchFamily="2" charset="2"/>
              <a:buNone/>
            </a:pPr>
            <a:r>
              <a:rPr lang="en-GB" sz="1500" b="1" dirty="0" smtClean="0"/>
              <a:t>Intuition		New designer/Enabler	Evolution, Development, 						</a:t>
            </a:r>
            <a:r>
              <a:rPr lang="en-GB" sz="1500" b="1" dirty="0" smtClean="0"/>
              <a:t>	Symbiosis</a:t>
            </a:r>
            <a:r>
              <a:rPr lang="en-GB" sz="1500" b="1" dirty="0" smtClean="0"/>
              <a:t>, Connection</a:t>
            </a:r>
          </a:p>
          <a:p>
            <a:pPr marL="609600" indent="-609600" eaLnBrk="1" hangingPunct="1">
              <a:buFont typeface="Wingdings" pitchFamily="2" charset="2"/>
              <a:buNone/>
            </a:pPr>
            <a:r>
              <a:rPr lang="en-GB" sz="1500" b="1" dirty="0" smtClean="0"/>
              <a:t>Authority		Leader			Direction, Responsibility, 						</a:t>
            </a:r>
            <a:r>
              <a:rPr lang="en-GB" sz="1500" b="1" dirty="0" err="1" smtClean="0"/>
              <a:t>Structure,Control</a:t>
            </a:r>
            <a:endParaRPr lang="en-GB" sz="1500" b="1" dirty="0" smtClean="0"/>
          </a:p>
          <a:p>
            <a:pPr marL="609600" indent="-609600" eaLnBrk="1" hangingPunct="1">
              <a:buFont typeface="Wingdings" pitchFamily="2" charset="2"/>
              <a:buNone/>
            </a:pPr>
            <a:r>
              <a:rPr lang="en-GB" sz="1500" b="1" dirty="0" smtClean="0"/>
              <a:t>Will			Entrepreneur		Achievement, Opportunity, </a:t>
            </a:r>
          </a:p>
          <a:p>
            <a:pPr marL="609600" indent="-609600" eaLnBrk="1" hangingPunct="1">
              <a:buFont typeface="Wingdings" pitchFamily="2" charset="2"/>
              <a:buNone/>
            </a:pPr>
            <a:r>
              <a:rPr lang="en-GB" sz="1500" b="1" dirty="0" smtClean="0"/>
              <a:t>						Risk Taker, Power		</a:t>
            </a:r>
          </a:p>
          <a:p>
            <a:pPr marL="609600" indent="-609600" eaLnBrk="1" hangingPunct="1">
              <a:buFont typeface="Wingdings" pitchFamily="2" charset="2"/>
              <a:buNone/>
            </a:pPr>
            <a:r>
              <a:rPr lang="en-GB" sz="1500" b="1" dirty="0" smtClean="0"/>
              <a:t>Sociability	</a:t>
            </a:r>
            <a:r>
              <a:rPr lang="en-GB" sz="1500" b="1" dirty="0" smtClean="0"/>
              <a:t>	</a:t>
            </a:r>
            <a:r>
              <a:rPr lang="en-GB" sz="1500" b="1" dirty="0" err="1" smtClean="0"/>
              <a:t>Animateur</a:t>
            </a:r>
            <a:r>
              <a:rPr lang="en-GB" sz="1500" b="1" dirty="0" smtClean="0"/>
              <a:t>		</a:t>
            </a:r>
            <a:r>
              <a:rPr lang="en-GB" sz="1500" b="1" dirty="0" smtClean="0"/>
              <a:t>	Informality</a:t>
            </a:r>
            <a:r>
              <a:rPr lang="en-GB" sz="1500" b="1" dirty="0" smtClean="0"/>
              <a:t>, Shared Values, 						</a:t>
            </a:r>
            <a:r>
              <a:rPr lang="en-GB" sz="1500" b="1" dirty="0" err="1" smtClean="0"/>
              <a:t>Community,Culture</a:t>
            </a:r>
            <a:endParaRPr lang="en-GB" sz="1500" b="1" dirty="0" smtClean="0"/>
          </a:p>
          <a:p>
            <a:pPr marL="609600" indent="-609600" eaLnBrk="1" hangingPunct="1">
              <a:buFont typeface="Wingdings" pitchFamily="2" charset="2"/>
              <a:buNone/>
            </a:pPr>
            <a:r>
              <a:rPr lang="en-GB" sz="1500" b="1" dirty="0" smtClean="0"/>
              <a:t>Flexibility		Change agent		Adaptability, curiosity, intelligence</a:t>
            </a:r>
          </a:p>
          <a:p>
            <a:pPr marL="609600" indent="-609600" eaLnBrk="1" hangingPunct="1">
              <a:buFont typeface="Wingdings" pitchFamily="2" charset="2"/>
              <a:buNone/>
            </a:pPr>
            <a:endParaRPr lang="en-GB" sz="1500" b="1"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p:spPr>
        <p:txBody>
          <a:bodyPr/>
          <a:lstStyle/>
          <a:p>
            <a:endParaRPr lang="en-US" altLang="en-US"/>
          </a:p>
        </p:txBody>
      </p:sp>
      <p:sp>
        <p:nvSpPr>
          <p:cNvPr id="13315" name="Rectangle 1026"/>
          <p:cNvSpPr>
            <a:spLocks noGrp="1" noChangeArrowheads="1"/>
          </p:cNvSpPr>
          <p:nvPr>
            <p:ph type="title"/>
          </p:nvPr>
        </p:nvSpPr>
        <p:spPr>
          <a:noFill/>
        </p:spPr>
        <p:txBody>
          <a:bodyPr lIns="92075" tIns="46038" rIns="92075" bIns="46038" anchor="ctr"/>
          <a:lstStyle/>
          <a:p>
            <a:pPr eaLnBrk="1" hangingPunct="1"/>
            <a:r>
              <a:rPr lang="en-GB" sz="3500" b="0" smtClean="0"/>
              <a:t>The Entrepreneurial Organisation</a:t>
            </a:r>
          </a:p>
        </p:txBody>
      </p:sp>
      <p:sp>
        <p:nvSpPr>
          <p:cNvPr id="39939" name="Rectangle 1027"/>
          <p:cNvSpPr>
            <a:spLocks noGrp="1" noChangeArrowheads="1"/>
          </p:cNvSpPr>
          <p:nvPr>
            <p:ph type="body" idx="1"/>
          </p:nvPr>
        </p:nvSpPr>
        <p:spPr>
          <a:noFill/>
        </p:spPr>
        <p:txBody>
          <a:bodyPr lIns="92075" tIns="46038" rIns="92075" bIns="46038"/>
          <a:lstStyle/>
          <a:p>
            <a:pPr marL="381000" indent="-381000" eaLnBrk="1" hangingPunct="1">
              <a:lnSpc>
                <a:spcPct val="90000"/>
              </a:lnSpc>
              <a:buFont typeface="Wingdings" pitchFamily="2" charset="2"/>
              <a:buNone/>
            </a:pPr>
            <a:r>
              <a:rPr lang="en-GB" sz="2100" b="1" smtClean="0"/>
              <a:t>Six Facets of an entrepreneurial organisation</a:t>
            </a:r>
            <a:r>
              <a:rPr lang="en-GB" sz="2100" smtClean="0"/>
              <a:t> (Wickham, 2001)</a:t>
            </a:r>
          </a:p>
          <a:p>
            <a:pPr marL="381000" indent="-381000" eaLnBrk="1" hangingPunct="1">
              <a:lnSpc>
                <a:spcPct val="90000"/>
              </a:lnSpc>
              <a:buFont typeface="Wingdings" pitchFamily="2" charset="2"/>
              <a:buNone/>
            </a:pPr>
            <a:endParaRPr lang="en-GB" sz="1000" smtClean="0"/>
          </a:p>
          <a:p>
            <a:pPr marL="381000" indent="-381000" eaLnBrk="1" hangingPunct="1">
              <a:lnSpc>
                <a:spcPct val="90000"/>
              </a:lnSpc>
            </a:pPr>
            <a:r>
              <a:rPr lang="en-GB" sz="2100" b="1" i="1" smtClean="0"/>
              <a:t>The organisation as a co-ordinator of actions</a:t>
            </a:r>
          </a:p>
          <a:p>
            <a:pPr marL="381000" indent="-381000" eaLnBrk="1" hangingPunct="1">
              <a:lnSpc>
                <a:spcPct val="90000"/>
              </a:lnSpc>
              <a:buFont typeface="Wingdings" pitchFamily="2" charset="2"/>
              <a:buNone/>
            </a:pPr>
            <a:r>
              <a:rPr lang="en-GB" sz="2100" smtClean="0"/>
              <a:t>	The organisation is the tool entrepreneurs use to create their entire new world</a:t>
            </a:r>
          </a:p>
          <a:p>
            <a:pPr marL="381000" indent="-381000" eaLnBrk="1" hangingPunct="1">
              <a:lnSpc>
                <a:spcPct val="90000"/>
              </a:lnSpc>
            </a:pPr>
            <a:r>
              <a:rPr lang="en-GB" sz="2100" b="1" i="1" smtClean="0"/>
              <a:t>The organisation as an independent agent</a:t>
            </a:r>
          </a:p>
          <a:p>
            <a:pPr marL="381000" indent="-381000" eaLnBrk="1" hangingPunct="1">
              <a:lnSpc>
                <a:spcPct val="90000"/>
              </a:lnSpc>
              <a:buFont typeface="Wingdings" pitchFamily="2" charset="2"/>
              <a:buNone/>
            </a:pPr>
            <a:r>
              <a:rPr lang="en-GB" sz="2100" smtClean="0"/>
              <a:t>	Organisations created by entrepreneurs have an existence independent of their creators.</a:t>
            </a:r>
          </a:p>
          <a:p>
            <a:pPr marL="381000" indent="-381000" eaLnBrk="1" hangingPunct="1">
              <a:lnSpc>
                <a:spcPct val="90000"/>
              </a:lnSpc>
            </a:pPr>
            <a:r>
              <a:rPr lang="en-GB" sz="2100" b="1" i="1" smtClean="0"/>
              <a:t>The organisation as a network of contracts</a:t>
            </a:r>
          </a:p>
          <a:p>
            <a:pPr marL="381000" indent="-381000" eaLnBrk="1" hangingPunct="1">
              <a:lnSpc>
                <a:spcPct val="90000"/>
              </a:lnSpc>
              <a:buFont typeface="Wingdings" pitchFamily="2" charset="2"/>
              <a:buNone/>
            </a:pPr>
            <a:r>
              <a:rPr lang="en-GB" sz="2100" smtClean="0"/>
              <a:t>	Individuals are motivated to contribute if expectations are met, and they are trusted</a:t>
            </a:r>
          </a:p>
          <a:p>
            <a:pPr marL="381000" indent="-381000" eaLnBrk="1" hangingPunct="1">
              <a:lnSpc>
                <a:spcPct val="90000"/>
              </a:lnSpc>
              <a:buFont typeface="Wingdings" pitchFamily="2" charset="2"/>
              <a:buNone/>
            </a:pPr>
            <a:endParaRPr lang="en-GB" sz="21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p:cTn id="7" dur="500" fill="hold"/>
                                        <p:tgtEl>
                                          <p:spTgt spid="3993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9939">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anim calcmode="lin" valueType="num">
                                      <p:cBhvr>
                                        <p:cTn id="13" dur="500" fill="hold"/>
                                        <p:tgtEl>
                                          <p:spTgt spid="39939">
                                            <p:txEl>
                                              <p:pRg st="2" end="2"/>
                                            </p:txEl>
                                          </p:spTgt>
                                        </p:tgtEl>
                                        <p:attrNameLst>
                                          <p:attrName>ppt_w</p:attrName>
                                        </p:attrNameLst>
                                      </p:cBhvr>
                                      <p:tavLst>
                                        <p:tav tm="0">
                                          <p:val>
                                            <p:fltVal val="0"/>
                                          </p:val>
                                        </p:tav>
                                        <p:tav tm="100000">
                                          <p:val>
                                            <p:strVal val="#ppt_w"/>
                                          </p:val>
                                        </p:tav>
                                      </p:tavLst>
                                    </p:anim>
                                    <p:anim calcmode="lin" valueType="num">
                                      <p:cBhvr>
                                        <p:cTn id="14" dur="500" fill="hold"/>
                                        <p:tgtEl>
                                          <p:spTgt spid="39939">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anim calcmode="lin" valueType="num">
                                      <p:cBhvr>
                                        <p:cTn id="19" dur="500" fill="hold"/>
                                        <p:tgtEl>
                                          <p:spTgt spid="39939">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39939">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39939">
                                            <p:txEl>
                                              <p:pRg st="4" end="4"/>
                                            </p:txEl>
                                          </p:spTgt>
                                        </p:tgtEl>
                                        <p:attrNameLst>
                                          <p:attrName>style.visibility</p:attrName>
                                        </p:attrNameLst>
                                      </p:cBhvr>
                                      <p:to>
                                        <p:strVal val="visible"/>
                                      </p:to>
                                    </p:set>
                                    <p:anim calcmode="lin" valueType="num">
                                      <p:cBhvr>
                                        <p:cTn id="25" dur="500" fill="hold"/>
                                        <p:tgtEl>
                                          <p:spTgt spid="39939">
                                            <p:txEl>
                                              <p:pRg st="4" end="4"/>
                                            </p:txEl>
                                          </p:spTgt>
                                        </p:tgtEl>
                                        <p:attrNameLst>
                                          <p:attrName>ppt_w</p:attrName>
                                        </p:attrNameLst>
                                      </p:cBhvr>
                                      <p:tavLst>
                                        <p:tav tm="0">
                                          <p:val>
                                            <p:fltVal val="0"/>
                                          </p:val>
                                        </p:tav>
                                        <p:tav tm="100000">
                                          <p:val>
                                            <p:strVal val="#ppt_w"/>
                                          </p:val>
                                        </p:tav>
                                      </p:tavLst>
                                    </p:anim>
                                    <p:anim calcmode="lin" valueType="num">
                                      <p:cBhvr>
                                        <p:cTn id="26" dur="500" fill="hold"/>
                                        <p:tgtEl>
                                          <p:spTgt spid="39939">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39939">
                                            <p:txEl>
                                              <p:pRg st="5" end="5"/>
                                            </p:txEl>
                                          </p:spTgt>
                                        </p:tgtEl>
                                        <p:attrNameLst>
                                          <p:attrName>style.visibility</p:attrName>
                                        </p:attrNameLst>
                                      </p:cBhvr>
                                      <p:to>
                                        <p:strVal val="visible"/>
                                      </p:to>
                                    </p:set>
                                    <p:anim calcmode="lin" valueType="num">
                                      <p:cBhvr>
                                        <p:cTn id="31" dur="500" fill="hold"/>
                                        <p:tgtEl>
                                          <p:spTgt spid="39939">
                                            <p:txEl>
                                              <p:pRg st="5" end="5"/>
                                            </p:txEl>
                                          </p:spTgt>
                                        </p:tgtEl>
                                        <p:attrNameLst>
                                          <p:attrName>ppt_w</p:attrName>
                                        </p:attrNameLst>
                                      </p:cBhvr>
                                      <p:tavLst>
                                        <p:tav tm="0">
                                          <p:val>
                                            <p:fltVal val="0"/>
                                          </p:val>
                                        </p:tav>
                                        <p:tav tm="100000">
                                          <p:val>
                                            <p:strVal val="#ppt_w"/>
                                          </p:val>
                                        </p:tav>
                                      </p:tavLst>
                                    </p:anim>
                                    <p:anim calcmode="lin" valueType="num">
                                      <p:cBhvr>
                                        <p:cTn id="32" dur="500" fill="hold"/>
                                        <p:tgtEl>
                                          <p:spTgt spid="39939">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16" fill="hold" grpId="0" nodeType="clickEffect">
                                  <p:stCondLst>
                                    <p:cond delay="0"/>
                                  </p:stCondLst>
                                  <p:childTnLst>
                                    <p:set>
                                      <p:cBhvr>
                                        <p:cTn id="36" dur="1" fill="hold">
                                          <p:stCondLst>
                                            <p:cond delay="0"/>
                                          </p:stCondLst>
                                        </p:cTn>
                                        <p:tgtEl>
                                          <p:spTgt spid="39939">
                                            <p:txEl>
                                              <p:pRg st="6" end="6"/>
                                            </p:txEl>
                                          </p:spTgt>
                                        </p:tgtEl>
                                        <p:attrNameLst>
                                          <p:attrName>style.visibility</p:attrName>
                                        </p:attrNameLst>
                                      </p:cBhvr>
                                      <p:to>
                                        <p:strVal val="visible"/>
                                      </p:to>
                                    </p:set>
                                    <p:anim calcmode="lin" valueType="num">
                                      <p:cBhvr>
                                        <p:cTn id="37" dur="500" fill="hold"/>
                                        <p:tgtEl>
                                          <p:spTgt spid="39939">
                                            <p:txEl>
                                              <p:pRg st="6" end="6"/>
                                            </p:txEl>
                                          </p:spTgt>
                                        </p:tgtEl>
                                        <p:attrNameLst>
                                          <p:attrName>ppt_w</p:attrName>
                                        </p:attrNameLst>
                                      </p:cBhvr>
                                      <p:tavLst>
                                        <p:tav tm="0">
                                          <p:val>
                                            <p:fltVal val="0"/>
                                          </p:val>
                                        </p:tav>
                                        <p:tav tm="100000">
                                          <p:val>
                                            <p:strVal val="#ppt_w"/>
                                          </p:val>
                                        </p:tav>
                                      </p:tavLst>
                                    </p:anim>
                                    <p:anim calcmode="lin" valueType="num">
                                      <p:cBhvr>
                                        <p:cTn id="38" dur="500" fill="hold"/>
                                        <p:tgtEl>
                                          <p:spTgt spid="39939">
                                            <p:txEl>
                                              <p:pRg st="6" end="6"/>
                                            </p:txEl>
                                          </p:spTgt>
                                        </p:tgtEl>
                                        <p:attrNameLst>
                                          <p:attrName>ppt_h</p:attrName>
                                        </p:attrNameLst>
                                      </p:cBhvr>
                                      <p:tavLst>
                                        <p:tav tm="0">
                                          <p:val>
                                            <p:fltVal val="0"/>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grpId="0" nodeType="clickEffect">
                                  <p:stCondLst>
                                    <p:cond delay="0"/>
                                  </p:stCondLst>
                                  <p:childTnLst>
                                    <p:set>
                                      <p:cBhvr>
                                        <p:cTn id="42" dur="1" fill="hold">
                                          <p:stCondLst>
                                            <p:cond delay="0"/>
                                          </p:stCondLst>
                                        </p:cTn>
                                        <p:tgtEl>
                                          <p:spTgt spid="39939">
                                            <p:txEl>
                                              <p:pRg st="7" end="7"/>
                                            </p:txEl>
                                          </p:spTgt>
                                        </p:tgtEl>
                                        <p:attrNameLst>
                                          <p:attrName>style.visibility</p:attrName>
                                        </p:attrNameLst>
                                      </p:cBhvr>
                                      <p:to>
                                        <p:strVal val="visible"/>
                                      </p:to>
                                    </p:set>
                                    <p:anim calcmode="lin" valueType="num">
                                      <p:cBhvr>
                                        <p:cTn id="43" dur="500" fill="hold"/>
                                        <p:tgtEl>
                                          <p:spTgt spid="39939">
                                            <p:txEl>
                                              <p:pRg st="7" end="7"/>
                                            </p:txEl>
                                          </p:spTgt>
                                        </p:tgtEl>
                                        <p:attrNameLst>
                                          <p:attrName>ppt_w</p:attrName>
                                        </p:attrNameLst>
                                      </p:cBhvr>
                                      <p:tavLst>
                                        <p:tav tm="0">
                                          <p:val>
                                            <p:fltVal val="0"/>
                                          </p:val>
                                        </p:tav>
                                        <p:tav tm="100000">
                                          <p:val>
                                            <p:strVal val="#ppt_w"/>
                                          </p:val>
                                        </p:tav>
                                      </p:tavLst>
                                    </p:anim>
                                    <p:anim calcmode="lin" valueType="num">
                                      <p:cBhvr>
                                        <p:cTn id="44" dur="500" fill="hold"/>
                                        <p:tgtEl>
                                          <p:spTgt spid="39939">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Footer Placeholder 4"/>
          <p:cNvSpPr>
            <a:spLocks noGrp="1"/>
          </p:cNvSpPr>
          <p:nvPr>
            <p:ph type="ftr" sz="quarter" idx="11"/>
          </p:nvPr>
        </p:nvSpPr>
        <p:spPr>
          <a:noFill/>
        </p:spPr>
        <p:txBody>
          <a:bodyPr/>
          <a:lstStyle/>
          <a:p>
            <a:endParaRPr lang="en-US" altLang="en-US"/>
          </a:p>
        </p:txBody>
      </p:sp>
      <p:sp>
        <p:nvSpPr>
          <p:cNvPr id="14339" name="Rectangle 2"/>
          <p:cNvSpPr>
            <a:spLocks noGrp="1" noChangeArrowheads="1"/>
          </p:cNvSpPr>
          <p:nvPr>
            <p:ph type="title"/>
          </p:nvPr>
        </p:nvSpPr>
        <p:spPr>
          <a:noFill/>
        </p:spPr>
        <p:txBody>
          <a:bodyPr lIns="92075" tIns="46038" rIns="92075" bIns="46038" anchor="ctr"/>
          <a:lstStyle/>
          <a:p>
            <a:pPr eaLnBrk="1" hangingPunct="1"/>
            <a:r>
              <a:rPr lang="en-GB" sz="3500" b="0" smtClean="0"/>
              <a:t>The Entrepreneurial Organisation</a:t>
            </a:r>
          </a:p>
        </p:txBody>
      </p:sp>
      <p:sp>
        <p:nvSpPr>
          <p:cNvPr id="41987" name="Rectangle 3"/>
          <p:cNvSpPr>
            <a:spLocks noGrp="1" noChangeArrowheads="1"/>
          </p:cNvSpPr>
          <p:nvPr>
            <p:ph type="body" idx="1"/>
          </p:nvPr>
        </p:nvSpPr>
        <p:spPr>
          <a:noFill/>
        </p:spPr>
        <p:txBody>
          <a:bodyPr lIns="92075" tIns="46038" rIns="92075" bIns="46038"/>
          <a:lstStyle/>
          <a:p>
            <a:pPr marL="381000" indent="-381000" eaLnBrk="1" hangingPunct="1">
              <a:lnSpc>
                <a:spcPct val="90000"/>
              </a:lnSpc>
              <a:buFont typeface="Wingdings" pitchFamily="2" charset="2"/>
              <a:buNone/>
            </a:pPr>
            <a:r>
              <a:rPr lang="en-GB" sz="2100" b="1" smtClean="0"/>
              <a:t>Six Facets of an entrepreneurial organisation</a:t>
            </a:r>
            <a:r>
              <a:rPr lang="en-GB" sz="2100" smtClean="0"/>
              <a:t> (Wickham, 2001)</a:t>
            </a:r>
          </a:p>
          <a:p>
            <a:pPr marL="381000" indent="-381000" eaLnBrk="1" hangingPunct="1">
              <a:lnSpc>
                <a:spcPct val="90000"/>
              </a:lnSpc>
              <a:buFont typeface="Wingdings" pitchFamily="2" charset="2"/>
              <a:buNone/>
            </a:pPr>
            <a:endParaRPr lang="en-GB" sz="2100" smtClean="0"/>
          </a:p>
          <a:p>
            <a:pPr marL="381000" indent="-381000" eaLnBrk="1" hangingPunct="1">
              <a:lnSpc>
                <a:spcPct val="90000"/>
              </a:lnSpc>
            </a:pPr>
            <a:r>
              <a:rPr lang="en-GB" sz="2100" b="1" i="1" smtClean="0"/>
              <a:t>The organisation as a collection of resources</a:t>
            </a:r>
          </a:p>
          <a:p>
            <a:pPr marL="381000" indent="-381000" eaLnBrk="1" hangingPunct="1">
              <a:lnSpc>
                <a:spcPct val="90000"/>
              </a:lnSpc>
              <a:buFont typeface="Wingdings" pitchFamily="2" charset="2"/>
              <a:buNone/>
            </a:pPr>
            <a:r>
              <a:rPr lang="en-GB" sz="2100" smtClean="0"/>
              <a:t>	Entrepreneur must be an effective manager of resources (including people)</a:t>
            </a:r>
          </a:p>
          <a:p>
            <a:pPr marL="381000" indent="-381000" eaLnBrk="1" hangingPunct="1">
              <a:lnSpc>
                <a:spcPct val="90000"/>
              </a:lnSpc>
            </a:pPr>
            <a:r>
              <a:rPr lang="en-GB" sz="2100" b="1" i="1" smtClean="0"/>
              <a:t>The organisation as a system</a:t>
            </a:r>
          </a:p>
          <a:p>
            <a:pPr marL="381000" indent="-381000" eaLnBrk="1" hangingPunct="1">
              <a:lnSpc>
                <a:spcPct val="90000"/>
              </a:lnSpc>
              <a:buFont typeface="Wingdings" pitchFamily="2" charset="2"/>
              <a:buNone/>
            </a:pPr>
            <a:r>
              <a:rPr lang="en-GB" sz="2100" smtClean="0"/>
              <a:t>	Entrepreneurial organizations have more flexible systems</a:t>
            </a:r>
          </a:p>
          <a:p>
            <a:pPr marL="381000" indent="-381000" eaLnBrk="1" hangingPunct="1">
              <a:lnSpc>
                <a:spcPct val="90000"/>
              </a:lnSpc>
            </a:pPr>
            <a:r>
              <a:rPr lang="en-GB" sz="2100" b="1" i="1" smtClean="0"/>
              <a:t>The organisation as a processor of information</a:t>
            </a:r>
          </a:p>
          <a:p>
            <a:pPr marL="381000" indent="-381000" eaLnBrk="1" hangingPunct="1">
              <a:lnSpc>
                <a:spcPct val="90000"/>
              </a:lnSpc>
              <a:buFont typeface="Wingdings" pitchFamily="2" charset="2"/>
              <a:buNone/>
            </a:pPr>
            <a:r>
              <a:rPr lang="en-GB" sz="2100" smtClean="0"/>
              <a:t>	Being able to use an innovation, willingness to learn</a:t>
            </a:r>
          </a:p>
          <a:p>
            <a:pPr marL="381000" indent="-381000" eaLnBrk="1" hangingPunct="1">
              <a:lnSpc>
                <a:spcPct val="90000"/>
              </a:lnSpc>
              <a:buFont typeface="Wingdings" pitchFamily="2" charset="2"/>
              <a:buNone/>
            </a:pPr>
            <a:r>
              <a:rPr lang="en-GB" sz="2600" smtClean="0"/>
              <a:t> </a:t>
            </a:r>
          </a:p>
          <a:p>
            <a:pPr marL="381000" indent="-381000" eaLnBrk="1" hangingPunct="1">
              <a:lnSpc>
                <a:spcPct val="90000"/>
              </a:lnSpc>
              <a:buFont typeface="Wingdings" pitchFamily="2" charset="2"/>
              <a:buNone/>
            </a:pPr>
            <a:endParaRPr lang="en-GB" sz="26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p:cTn id="7" dur="500" fill="hold"/>
                                        <p:tgtEl>
                                          <p:spTgt spid="4198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198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anim calcmode="lin" valueType="num">
                                      <p:cBhvr>
                                        <p:cTn id="13" dur="500" fill="hold"/>
                                        <p:tgtEl>
                                          <p:spTgt spid="41987">
                                            <p:txEl>
                                              <p:pRg st="2" end="2"/>
                                            </p:txEl>
                                          </p:spTgt>
                                        </p:tgtEl>
                                        <p:attrNameLst>
                                          <p:attrName>ppt_w</p:attrName>
                                        </p:attrNameLst>
                                      </p:cBhvr>
                                      <p:tavLst>
                                        <p:tav tm="0">
                                          <p:val>
                                            <p:fltVal val="0"/>
                                          </p:val>
                                        </p:tav>
                                        <p:tav tm="100000">
                                          <p:val>
                                            <p:strVal val="#ppt_w"/>
                                          </p:val>
                                        </p:tav>
                                      </p:tavLst>
                                    </p:anim>
                                    <p:anim calcmode="lin" valueType="num">
                                      <p:cBhvr>
                                        <p:cTn id="14" dur="500" fill="hold"/>
                                        <p:tgtEl>
                                          <p:spTgt spid="41987">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41987">
                                            <p:txEl>
                                              <p:pRg st="3" end="3"/>
                                            </p:txEl>
                                          </p:spTgt>
                                        </p:tgtEl>
                                        <p:attrNameLst>
                                          <p:attrName>style.visibility</p:attrName>
                                        </p:attrNameLst>
                                      </p:cBhvr>
                                      <p:to>
                                        <p:strVal val="visible"/>
                                      </p:to>
                                    </p:set>
                                    <p:anim calcmode="lin" valueType="num">
                                      <p:cBhvr>
                                        <p:cTn id="19" dur="500" fill="hold"/>
                                        <p:tgtEl>
                                          <p:spTgt spid="41987">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41987">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41987">
                                            <p:txEl>
                                              <p:pRg st="4" end="4"/>
                                            </p:txEl>
                                          </p:spTgt>
                                        </p:tgtEl>
                                        <p:attrNameLst>
                                          <p:attrName>style.visibility</p:attrName>
                                        </p:attrNameLst>
                                      </p:cBhvr>
                                      <p:to>
                                        <p:strVal val="visible"/>
                                      </p:to>
                                    </p:set>
                                    <p:anim calcmode="lin" valueType="num">
                                      <p:cBhvr>
                                        <p:cTn id="25" dur="500" fill="hold"/>
                                        <p:tgtEl>
                                          <p:spTgt spid="41987">
                                            <p:txEl>
                                              <p:pRg st="4" end="4"/>
                                            </p:txEl>
                                          </p:spTgt>
                                        </p:tgtEl>
                                        <p:attrNameLst>
                                          <p:attrName>ppt_w</p:attrName>
                                        </p:attrNameLst>
                                      </p:cBhvr>
                                      <p:tavLst>
                                        <p:tav tm="0">
                                          <p:val>
                                            <p:fltVal val="0"/>
                                          </p:val>
                                        </p:tav>
                                        <p:tav tm="100000">
                                          <p:val>
                                            <p:strVal val="#ppt_w"/>
                                          </p:val>
                                        </p:tav>
                                      </p:tavLst>
                                    </p:anim>
                                    <p:anim calcmode="lin" valueType="num">
                                      <p:cBhvr>
                                        <p:cTn id="26" dur="500" fill="hold"/>
                                        <p:tgtEl>
                                          <p:spTgt spid="41987">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41987">
                                            <p:txEl>
                                              <p:pRg st="5" end="5"/>
                                            </p:txEl>
                                          </p:spTgt>
                                        </p:tgtEl>
                                        <p:attrNameLst>
                                          <p:attrName>style.visibility</p:attrName>
                                        </p:attrNameLst>
                                      </p:cBhvr>
                                      <p:to>
                                        <p:strVal val="visible"/>
                                      </p:to>
                                    </p:set>
                                    <p:anim calcmode="lin" valueType="num">
                                      <p:cBhvr>
                                        <p:cTn id="31" dur="500" fill="hold"/>
                                        <p:tgtEl>
                                          <p:spTgt spid="41987">
                                            <p:txEl>
                                              <p:pRg st="5" end="5"/>
                                            </p:txEl>
                                          </p:spTgt>
                                        </p:tgtEl>
                                        <p:attrNameLst>
                                          <p:attrName>ppt_w</p:attrName>
                                        </p:attrNameLst>
                                      </p:cBhvr>
                                      <p:tavLst>
                                        <p:tav tm="0">
                                          <p:val>
                                            <p:fltVal val="0"/>
                                          </p:val>
                                        </p:tav>
                                        <p:tav tm="100000">
                                          <p:val>
                                            <p:strVal val="#ppt_w"/>
                                          </p:val>
                                        </p:tav>
                                      </p:tavLst>
                                    </p:anim>
                                    <p:anim calcmode="lin" valueType="num">
                                      <p:cBhvr>
                                        <p:cTn id="32" dur="500" fill="hold"/>
                                        <p:tgtEl>
                                          <p:spTgt spid="41987">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16" fill="hold" grpId="0" nodeType="clickEffect">
                                  <p:stCondLst>
                                    <p:cond delay="0"/>
                                  </p:stCondLst>
                                  <p:childTnLst>
                                    <p:set>
                                      <p:cBhvr>
                                        <p:cTn id="36" dur="1" fill="hold">
                                          <p:stCondLst>
                                            <p:cond delay="0"/>
                                          </p:stCondLst>
                                        </p:cTn>
                                        <p:tgtEl>
                                          <p:spTgt spid="41987">
                                            <p:txEl>
                                              <p:pRg st="6" end="6"/>
                                            </p:txEl>
                                          </p:spTgt>
                                        </p:tgtEl>
                                        <p:attrNameLst>
                                          <p:attrName>style.visibility</p:attrName>
                                        </p:attrNameLst>
                                      </p:cBhvr>
                                      <p:to>
                                        <p:strVal val="visible"/>
                                      </p:to>
                                    </p:set>
                                    <p:anim calcmode="lin" valueType="num">
                                      <p:cBhvr>
                                        <p:cTn id="37" dur="500" fill="hold"/>
                                        <p:tgtEl>
                                          <p:spTgt spid="41987">
                                            <p:txEl>
                                              <p:pRg st="6" end="6"/>
                                            </p:txEl>
                                          </p:spTgt>
                                        </p:tgtEl>
                                        <p:attrNameLst>
                                          <p:attrName>ppt_w</p:attrName>
                                        </p:attrNameLst>
                                      </p:cBhvr>
                                      <p:tavLst>
                                        <p:tav tm="0">
                                          <p:val>
                                            <p:fltVal val="0"/>
                                          </p:val>
                                        </p:tav>
                                        <p:tav tm="100000">
                                          <p:val>
                                            <p:strVal val="#ppt_w"/>
                                          </p:val>
                                        </p:tav>
                                      </p:tavLst>
                                    </p:anim>
                                    <p:anim calcmode="lin" valueType="num">
                                      <p:cBhvr>
                                        <p:cTn id="38" dur="500" fill="hold"/>
                                        <p:tgtEl>
                                          <p:spTgt spid="41987">
                                            <p:txEl>
                                              <p:pRg st="6" end="6"/>
                                            </p:txEl>
                                          </p:spTgt>
                                        </p:tgtEl>
                                        <p:attrNameLst>
                                          <p:attrName>ppt_h</p:attrName>
                                        </p:attrNameLst>
                                      </p:cBhvr>
                                      <p:tavLst>
                                        <p:tav tm="0">
                                          <p:val>
                                            <p:fltVal val="0"/>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grpId="0" nodeType="clickEffect">
                                  <p:stCondLst>
                                    <p:cond delay="0"/>
                                  </p:stCondLst>
                                  <p:childTnLst>
                                    <p:set>
                                      <p:cBhvr>
                                        <p:cTn id="42" dur="1" fill="hold">
                                          <p:stCondLst>
                                            <p:cond delay="0"/>
                                          </p:stCondLst>
                                        </p:cTn>
                                        <p:tgtEl>
                                          <p:spTgt spid="41987">
                                            <p:txEl>
                                              <p:pRg st="7" end="7"/>
                                            </p:txEl>
                                          </p:spTgt>
                                        </p:tgtEl>
                                        <p:attrNameLst>
                                          <p:attrName>style.visibility</p:attrName>
                                        </p:attrNameLst>
                                      </p:cBhvr>
                                      <p:to>
                                        <p:strVal val="visible"/>
                                      </p:to>
                                    </p:set>
                                    <p:anim calcmode="lin" valueType="num">
                                      <p:cBhvr>
                                        <p:cTn id="43" dur="500" fill="hold"/>
                                        <p:tgtEl>
                                          <p:spTgt spid="41987">
                                            <p:txEl>
                                              <p:pRg st="7" end="7"/>
                                            </p:txEl>
                                          </p:spTgt>
                                        </p:tgtEl>
                                        <p:attrNameLst>
                                          <p:attrName>ppt_w</p:attrName>
                                        </p:attrNameLst>
                                      </p:cBhvr>
                                      <p:tavLst>
                                        <p:tav tm="0">
                                          <p:val>
                                            <p:fltVal val="0"/>
                                          </p:val>
                                        </p:tav>
                                        <p:tav tm="100000">
                                          <p:val>
                                            <p:strVal val="#ppt_w"/>
                                          </p:val>
                                        </p:tav>
                                      </p:tavLst>
                                    </p:anim>
                                    <p:anim calcmode="lin" valueType="num">
                                      <p:cBhvr>
                                        <p:cTn id="44" dur="500" fill="hold"/>
                                        <p:tgtEl>
                                          <p:spTgt spid="41987">
                                            <p:txEl>
                                              <p:pRg st="7" end="7"/>
                                            </p:txEl>
                                          </p:spTgt>
                                        </p:tgtEl>
                                        <p:attrNameLst>
                                          <p:attrName>ppt_h</p:attrName>
                                        </p:attrNameLst>
                                      </p:cBhvr>
                                      <p:tavLst>
                                        <p:tav tm="0">
                                          <p:val>
                                            <p:fltVal val="0"/>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16" fill="hold" grpId="0" nodeType="clickEffect">
                                  <p:stCondLst>
                                    <p:cond delay="0"/>
                                  </p:stCondLst>
                                  <p:childTnLst>
                                    <p:set>
                                      <p:cBhvr>
                                        <p:cTn id="48" dur="1" fill="hold">
                                          <p:stCondLst>
                                            <p:cond delay="0"/>
                                          </p:stCondLst>
                                        </p:cTn>
                                        <p:tgtEl>
                                          <p:spTgt spid="41987">
                                            <p:txEl>
                                              <p:pRg st="8" end="8"/>
                                            </p:txEl>
                                          </p:spTgt>
                                        </p:tgtEl>
                                        <p:attrNameLst>
                                          <p:attrName>style.visibility</p:attrName>
                                        </p:attrNameLst>
                                      </p:cBhvr>
                                      <p:to>
                                        <p:strVal val="visible"/>
                                      </p:to>
                                    </p:set>
                                    <p:anim calcmode="lin" valueType="num">
                                      <p:cBhvr>
                                        <p:cTn id="49" dur="500" fill="hold"/>
                                        <p:tgtEl>
                                          <p:spTgt spid="41987">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41987">
                                            <p:txEl>
                                              <p:pRg st="8" end="8"/>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p:spPr>
        <p:txBody>
          <a:bodyPr/>
          <a:lstStyle/>
          <a:p>
            <a:endParaRPr lang="en-US" altLang="en-US"/>
          </a:p>
        </p:txBody>
      </p:sp>
      <p:sp>
        <p:nvSpPr>
          <p:cNvPr id="15363" name="Rectangle 2"/>
          <p:cNvSpPr>
            <a:spLocks noGrp="1" noChangeArrowheads="1"/>
          </p:cNvSpPr>
          <p:nvPr>
            <p:ph type="title"/>
          </p:nvPr>
        </p:nvSpPr>
        <p:spPr>
          <a:xfrm>
            <a:off x="838200" y="838200"/>
            <a:ext cx="8001000" cy="1143000"/>
          </a:xfrm>
          <a:noFill/>
        </p:spPr>
        <p:txBody>
          <a:bodyPr lIns="92075" tIns="46038" rIns="92075" bIns="46038" anchor="ctr"/>
          <a:lstStyle/>
          <a:p>
            <a:pPr eaLnBrk="1" hangingPunct="1"/>
            <a:r>
              <a:rPr lang="en-GB" sz="3500" b="0" smtClean="0"/>
              <a:t> The Entrepreneurial Organisation</a:t>
            </a:r>
          </a:p>
        </p:txBody>
      </p:sp>
      <p:sp>
        <p:nvSpPr>
          <p:cNvPr id="1027" name="Rectangle 3"/>
          <p:cNvSpPr>
            <a:spLocks noGrp="1" noChangeArrowheads="1"/>
          </p:cNvSpPr>
          <p:nvPr>
            <p:ph type="body" idx="1"/>
          </p:nvPr>
        </p:nvSpPr>
        <p:spPr>
          <a:xfrm>
            <a:off x="685800" y="2133600"/>
            <a:ext cx="7958138" cy="3881438"/>
          </a:xfrm>
          <a:noFill/>
        </p:spPr>
        <p:txBody>
          <a:bodyPr lIns="92075" tIns="46038" rIns="92075" bIns="46038"/>
          <a:lstStyle/>
          <a:p>
            <a:pPr marL="609600" indent="-609600" eaLnBrk="1" hangingPunct="1">
              <a:lnSpc>
                <a:spcPct val="90000"/>
              </a:lnSpc>
              <a:buFont typeface="Wingdings" pitchFamily="2" charset="2"/>
              <a:buNone/>
            </a:pPr>
            <a:r>
              <a:rPr lang="en-GB" sz="2600" b="1" smtClean="0"/>
              <a:t>Entrepreneurial organisation and the control of resources</a:t>
            </a:r>
          </a:p>
          <a:p>
            <a:pPr marL="609600" indent="-609600" eaLnBrk="1" hangingPunct="1">
              <a:lnSpc>
                <a:spcPct val="90000"/>
              </a:lnSpc>
              <a:buFont typeface="Wingdings" pitchFamily="2" charset="2"/>
              <a:buNone/>
            </a:pPr>
            <a:endParaRPr lang="en-GB" sz="2600" b="1" smtClean="0"/>
          </a:p>
          <a:p>
            <a:pPr marL="609600" indent="-609600" eaLnBrk="1" hangingPunct="1">
              <a:lnSpc>
                <a:spcPct val="90000"/>
              </a:lnSpc>
              <a:buFont typeface="Wingdings" pitchFamily="2" charset="2"/>
              <a:buChar char="Ø"/>
            </a:pPr>
            <a:r>
              <a:rPr lang="en-GB" sz="2600" smtClean="0"/>
              <a:t>Directed action</a:t>
            </a:r>
          </a:p>
          <a:p>
            <a:pPr marL="609600" indent="-609600" eaLnBrk="1" hangingPunct="1">
              <a:lnSpc>
                <a:spcPct val="90000"/>
              </a:lnSpc>
              <a:buFont typeface="Wingdings" pitchFamily="2" charset="2"/>
              <a:buChar char="Ø"/>
            </a:pPr>
            <a:endParaRPr lang="en-GB" sz="2600" smtClean="0"/>
          </a:p>
          <a:p>
            <a:pPr marL="609600" indent="-609600" eaLnBrk="1" hangingPunct="1">
              <a:lnSpc>
                <a:spcPct val="90000"/>
              </a:lnSpc>
              <a:buFont typeface="Wingdings" pitchFamily="2" charset="2"/>
              <a:buChar char="Ø"/>
            </a:pPr>
            <a:r>
              <a:rPr lang="en-GB" sz="2600" smtClean="0"/>
              <a:t>Routines and procedures</a:t>
            </a:r>
          </a:p>
          <a:p>
            <a:pPr marL="609600" indent="-609600" eaLnBrk="1" hangingPunct="1">
              <a:lnSpc>
                <a:spcPct val="90000"/>
              </a:lnSpc>
              <a:buFont typeface="Wingdings" pitchFamily="2" charset="2"/>
              <a:buChar char="Ø"/>
            </a:pPr>
            <a:endParaRPr lang="en-GB" sz="2600" smtClean="0"/>
          </a:p>
          <a:p>
            <a:pPr marL="609600" indent="-609600" eaLnBrk="1" hangingPunct="1">
              <a:lnSpc>
                <a:spcPct val="90000"/>
              </a:lnSpc>
              <a:buFont typeface="Wingdings" pitchFamily="2" charset="2"/>
              <a:buChar char="Ø"/>
            </a:pPr>
            <a:r>
              <a:rPr lang="en-GB" sz="2600" smtClean="0"/>
              <a:t>Organisational 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7">
                                            <p:txEl>
                                              <p:pRg st="2" end="2"/>
                                            </p:txEl>
                                          </p:spTgt>
                                        </p:tgtEl>
                                        <p:attrNameLst>
                                          <p:attrName>style.visibility</p:attrName>
                                        </p:attrNameLst>
                                      </p:cBhvr>
                                      <p:to>
                                        <p:strVal val="visible"/>
                                      </p:to>
                                    </p:set>
                                    <p:anim calcmode="lin" valueType="num">
                                      <p:cBhvr additive="base">
                                        <p:cTn id="13"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7">
                                            <p:txEl>
                                              <p:pRg st="4" end="4"/>
                                            </p:txEl>
                                          </p:spTgt>
                                        </p:tgtEl>
                                        <p:attrNameLst>
                                          <p:attrName>style.visibility</p:attrName>
                                        </p:attrNameLst>
                                      </p:cBhvr>
                                      <p:to>
                                        <p:strVal val="visible"/>
                                      </p:to>
                                    </p:set>
                                    <p:anim calcmode="lin" valueType="num">
                                      <p:cBhvr additive="base">
                                        <p:cTn id="19"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7">
                                            <p:txEl>
                                              <p:pRg st="6" end="6"/>
                                            </p:txEl>
                                          </p:spTgt>
                                        </p:tgtEl>
                                        <p:attrNameLst>
                                          <p:attrName>style.visibility</p:attrName>
                                        </p:attrNameLst>
                                      </p:cBhvr>
                                      <p:to>
                                        <p:strVal val="visible"/>
                                      </p:to>
                                    </p:set>
                                    <p:anim calcmode="lin" valueType="num">
                                      <p:cBhvr additive="base">
                                        <p:cTn id="25" dur="500" fill="hold"/>
                                        <p:tgtEl>
                                          <p:spTgt spid="1027">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2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p:spPr>
        <p:txBody>
          <a:bodyPr/>
          <a:lstStyle/>
          <a:p>
            <a:endParaRPr lang="en-US" altLang="en-US"/>
          </a:p>
        </p:txBody>
      </p:sp>
      <p:sp>
        <p:nvSpPr>
          <p:cNvPr id="16387" name="Rectangle 1026"/>
          <p:cNvSpPr>
            <a:spLocks noGrp="1" noChangeArrowheads="1"/>
          </p:cNvSpPr>
          <p:nvPr>
            <p:ph type="title"/>
          </p:nvPr>
        </p:nvSpPr>
        <p:spPr>
          <a:xfrm>
            <a:off x="838200" y="838200"/>
            <a:ext cx="8001000" cy="1143000"/>
          </a:xfrm>
          <a:noFill/>
        </p:spPr>
        <p:txBody>
          <a:bodyPr lIns="92075" tIns="46038" rIns="92075" bIns="46038" anchor="ctr"/>
          <a:lstStyle/>
          <a:p>
            <a:pPr eaLnBrk="1" hangingPunct="1"/>
            <a:r>
              <a:rPr lang="en-GB" sz="3500" b="0" smtClean="0"/>
              <a:t> The Entrepreneurial Organisation</a:t>
            </a:r>
          </a:p>
        </p:txBody>
      </p:sp>
      <p:sp>
        <p:nvSpPr>
          <p:cNvPr id="47107" name="Rectangle 1027"/>
          <p:cNvSpPr>
            <a:spLocks noGrp="1" noChangeArrowheads="1"/>
          </p:cNvSpPr>
          <p:nvPr>
            <p:ph type="body" idx="1"/>
          </p:nvPr>
        </p:nvSpPr>
        <p:spPr>
          <a:xfrm>
            <a:off x="685800" y="2133600"/>
            <a:ext cx="7958138" cy="3881438"/>
          </a:xfrm>
          <a:noFill/>
        </p:spPr>
        <p:txBody>
          <a:bodyPr lIns="92075" tIns="46038" rIns="92075" bIns="46038"/>
          <a:lstStyle/>
          <a:p>
            <a:pPr marL="609600" indent="-609600" eaLnBrk="1" hangingPunct="1">
              <a:lnSpc>
                <a:spcPct val="90000"/>
              </a:lnSpc>
              <a:buFont typeface="Wingdings" pitchFamily="2" charset="2"/>
              <a:buNone/>
            </a:pPr>
            <a:r>
              <a:rPr lang="en-GB" sz="2600" b="1" smtClean="0"/>
              <a:t>Entrepreneurial organisation and the control of resources</a:t>
            </a:r>
          </a:p>
          <a:p>
            <a:pPr marL="609600" indent="-609600" eaLnBrk="1" hangingPunct="1">
              <a:lnSpc>
                <a:spcPct val="90000"/>
              </a:lnSpc>
              <a:buFont typeface="Wingdings" pitchFamily="2" charset="2"/>
              <a:buNone/>
            </a:pPr>
            <a:endParaRPr lang="en-GB" sz="2600" b="1" smtClean="0"/>
          </a:p>
          <a:p>
            <a:pPr marL="609600" indent="-609600" eaLnBrk="1" hangingPunct="1">
              <a:lnSpc>
                <a:spcPct val="90000"/>
              </a:lnSpc>
              <a:buFont typeface="Wingdings" pitchFamily="2" charset="2"/>
              <a:buChar char="Ø"/>
            </a:pPr>
            <a:r>
              <a:rPr lang="en-GB" sz="2600" smtClean="0"/>
              <a:t>Organisational culture</a:t>
            </a:r>
          </a:p>
          <a:p>
            <a:pPr marL="609600" indent="-609600" eaLnBrk="1" hangingPunct="1">
              <a:lnSpc>
                <a:spcPct val="90000"/>
              </a:lnSpc>
              <a:buFont typeface="Wingdings" pitchFamily="2" charset="2"/>
              <a:buChar char="Ø"/>
            </a:pPr>
            <a:endParaRPr lang="en-GB" sz="2600" smtClean="0"/>
          </a:p>
          <a:p>
            <a:pPr marL="609600" indent="-609600" eaLnBrk="1" hangingPunct="1">
              <a:lnSpc>
                <a:spcPct val="90000"/>
              </a:lnSpc>
              <a:buFont typeface="Wingdings" pitchFamily="2" charset="2"/>
              <a:buChar char="Ø"/>
            </a:pPr>
            <a:r>
              <a:rPr lang="en-GB" sz="2600" smtClean="0"/>
              <a:t>Communicational vision</a:t>
            </a:r>
          </a:p>
          <a:p>
            <a:pPr marL="609600" indent="-609600" eaLnBrk="1" hangingPunct="1">
              <a:lnSpc>
                <a:spcPct val="90000"/>
              </a:lnSpc>
              <a:buFont typeface="Wingdings" pitchFamily="2" charset="2"/>
              <a:buChar char="Ø"/>
            </a:pPr>
            <a:endParaRPr lang="en-GB" sz="2600" smtClean="0"/>
          </a:p>
          <a:p>
            <a:pPr marL="609600" indent="-609600" eaLnBrk="1" hangingPunct="1">
              <a:lnSpc>
                <a:spcPct val="90000"/>
              </a:lnSpc>
              <a:buFont typeface="Wingdings" pitchFamily="2" charset="2"/>
              <a:buChar char="Ø"/>
            </a:pPr>
            <a:r>
              <a:rPr lang="en-GB" sz="2600" smtClean="0"/>
              <a:t>The hierarchy of resource control devices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 calcmode="lin" valueType="num">
                                      <p:cBhvr additive="base">
                                        <p:cTn id="7" dur="500" fill="hold"/>
                                        <p:tgtEl>
                                          <p:spTgt spid="4710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710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7107">
                                            <p:txEl>
                                              <p:pRg st="2" end="2"/>
                                            </p:txEl>
                                          </p:spTgt>
                                        </p:tgtEl>
                                        <p:attrNameLst>
                                          <p:attrName>style.visibility</p:attrName>
                                        </p:attrNameLst>
                                      </p:cBhvr>
                                      <p:to>
                                        <p:strVal val="visible"/>
                                      </p:to>
                                    </p:set>
                                    <p:anim calcmode="lin" valueType="num">
                                      <p:cBhvr additive="base">
                                        <p:cTn id="13" dur="500" fill="hold"/>
                                        <p:tgtEl>
                                          <p:spTgt spid="4710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710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7107">
                                            <p:txEl>
                                              <p:pRg st="4" end="4"/>
                                            </p:txEl>
                                          </p:spTgt>
                                        </p:tgtEl>
                                        <p:attrNameLst>
                                          <p:attrName>style.visibility</p:attrName>
                                        </p:attrNameLst>
                                      </p:cBhvr>
                                      <p:to>
                                        <p:strVal val="visible"/>
                                      </p:to>
                                    </p:set>
                                    <p:anim calcmode="lin" valueType="num">
                                      <p:cBhvr additive="base">
                                        <p:cTn id="19" dur="500" fill="hold"/>
                                        <p:tgtEl>
                                          <p:spTgt spid="47107">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710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7107">
                                            <p:txEl>
                                              <p:pRg st="6" end="6"/>
                                            </p:txEl>
                                          </p:spTgt>
                                        </p:tgtEl>
                                        <p:attrNameLst>
                                          <p:attrName>style.visibility</p:attrName>
                                        </p:attrNameLst>
                                      </p:cBhvr>
                                      <p:to>
                                        <p:strVal val="visible"/>
                                      </p:to>
                                    </p:set>
                                    <p:anim calcmode="lin" valueType="num">
                                      <p:cBhvr additive="base">
                                        <p:cTn id="25" dur="500" fill="hold"/>
                                        <p:tgtEl>
                                          <p:spTgt spid="47107">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710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2"/>
          <p:cNvSpPr>
            <a:spLocks noGrp="1"/>
          </p:cNvSpPr>
          <p:nvPr>
            <p:ph type="ftr" sz="quarter" idx="11"/>
          </p:nvPr>
        </p:nvSpPr>
        <p:spPr>
          <a:noFill/>
        </p:spPr>
        <p:txBody>
          <a:bodyPr/>
          <a:lstStyle/>
          <a:p>
            <a:endParaRPr lang="en-US" altLang="en-US"/>
          </a:p>
        </p:txBody>
      </p:sp>
      <p:sp>
        <p:nvSpPr>
          <p:cNvPr id="17411" name="AutoShape 2"/>
          <p:cNvSpPr>
            <a:spLocks noChangeArrowheads="1"/>
          </p:cNvSpPr>
          <p:nvPr/>
        </p:nvSpPr>
        <p:spPr bwMode="auto">
          <a:xfrm>
            <a:off x="1905000" y="1752600"/>
            <a:ext cx="5257800" cy="25908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accent1"/>
          </a:solidFill>
          <a:ln w="9525">
            <a:solidFill>
              <a:schemeClr val="tx1"/>
            </a:solidFill>
            <a:miter lim="800000"/>
            <a:headEnd/>
            <a:tailEnd/>
          </a:ln>
        </p:spPr>
        <p:txBody>
          <a:bodyPr wrap="none" anchor="ctr"/>
          <a:lstStyle/>
          <a:p>
            <a:r>
              <a:rPr lang="en-GB" sz="2400">
                <a:latin typeface="Times New Roman" pitchFamily="18" charset="0"/>
              </a:rPr>
              <a:t>             </a:t>
            </a:r>
          </a:p>
          <a:p>
            <a:r>
              <a:rPr lang="en-GB" sz="2400">
                <a:latin typeface="Times New Roman" pitchFamily="18" charset="0"/>
              </a:rPr>
              <a:t>            </a:t>
            </a:r>
            <a:r>
              <a:rPr lang="en-GB" sz="2400">
                <a:solidFill>
                  <a:srgbClr val="E9194F"/>
                </a:solidFill>
                <a:latin typeface="Times New Roman" pitchFamily="18" charset="0"/>
              </a:rPr>
              <a:t>Vision</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Culture</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Strategy</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Routine and procedures</a:t>
            </a:r>
          </a:p>
          <a:p>
            <a:r>
              <a:rPr lang="en-GB" sz="1000">
                <a:solidFill>
                  <a:srgbClr val="E9194F"/>
                </a:solidFill>
                <a:latin typeface="Times New Roman" pitchFamily="18" charset="0"/>
              </a:rPr>
              <a:t>              </a:t>
            </a:r>
          </a:p>
          <a:p>
            <a:r>
              <a:rPr lang="en-GB" sz="2400">
                <a:solidFill>
                  <a:srgbClr val="E9194F"/>
                </a:solidFill>
                <a:latin typeface="Times New Roman" pitchFamily="18" charset="0"/>
              </a:rPr>
              <a:t>           Direction</a:t>
            </a:r>
          </a:p>
          <a:p>
            <a:endParaRPr lang="en-GB" sz="2400">
              <a:solidFill>
                <a:srgbClr val="E9194F"/>
              </a:solidFill>
              <a:latin typeface="Times New Roman" pitchFamily="18" charset="0"/>
            </a:endParaRPr>
          </a:p>
        </p:txBody>
      </p:sp>
      <p:sp>
        <p:nvSpPr>
          <p:cNvPr id="17412" name="Line 3"/>
          <p:cNvSpPr>
            <a:spLocks noChangeShapeType="1"/>
          </p:cNvSpPr>
          <p:nvPr/>
        </p:nvSpPr>
        <p:spPr bwMode="auto">
          <a:xfrm>
            <a:off x="2971800" y="3886200"/>
            <a:ext cx="3048000" cy="0"/>
          </a:xfrm>
          <a:prstGeom prst="line">
            <a:avLst/>
          </a:prstGeom>
          <a:noFill/>
          <a:ln w="9525">
            <a:solidFill>
              <a:schemeClr val="tx1"/>
            </a:solidFill>
            <a:miter lim="800000"/>
            <a:headEnd/>
            <a:tailEnd/>
          </a:ln>
        </p:spPr>
        <p:txBody>
          <a:bodyPr wrap="none"/>
          <a:lstStyle/>
          <a:p>
            <a:endParaRPr lang="en-GB"/>
          </a:p>
        </p:txBody>
      </p:sp>
      <p:sp>
        <p:nvSpPr>
          <p:cNvPr id="17413" name="Line 4"/>
          <p:cNvSpPr>
            <a:spLocks noChangeShapeType="1"/>
          </p:cNvSpPr>
          <p:nvPr/>
        </p:nvSpPr>
        <p:spPr bwMode="auto">
          <a:xfrm>
            <a:off x="2209800" y="2286000"/>
            <a:ext cx="4648200" cy="0"/>
          </a:xfrm>
          <a:prstGeom prst="line">
            <a:avLst/>
          </a:prstGeom>
          <a:noFill/>
          <a:ln w="9525">
            <a:solidFill>
              <a:schemeClr val="tx1"/>
            </a:solidFill>
            <a:miter lim="800000"/>
            <a:headEnd/>
            <a:tailEnd/>
          </a:ln>
        </p:spPr>
        <p:txBody>
          <a:bodyPr wrap="none"/>
          <a:lstStyle/>
          <a:p>
            <a:endParaRPr lang="en-GB"/>
          </a:p>
        </p:txBody>
      </p:sp>
      <p:sp>
        <p:nvSpPr>
          <p:cNvPr id="17414" name="Line 5"/>
          <p:cNvSpPr>
            <a:spLocks noChangeShapeType="1"/>
          </p:cNvSpPr>
          <p:nvPr/>
        </p:nvSpPr>
        <p:spPr bwMode="auto">
          <a:xfrm>
            <a:off x="2438400" y="2819400"/>
            <a:ext cx="4191000" cy="0"/>
          </a:xfrm>
          <a:prstGeom prst="line">
            <a:avLst/>
          </a:prstGeom>
          <a:noFill/>
          <a:ln w="9525">
            <a:solidFill>
              <a:schemeClr val="tx1"/>
            </a:solidFill>
            <a:miter lim="800000"/>
            <a:headEnd/>
            <a:tailEnd/>
          </a:ln>
        </p:spPr>
        <p:txBody>
          <a:bodyPr wrap="none"/>
          <a:lstStyle/>
          <a:p>
            <a:endParaRPr lang="en-GB"/>
          </a:p>
        </p:txBody>
      </p:sp>
      <p:sp>
        <p:nvSpPr>
          <p:cNvPr id="17415" name="Line 6"/>
          <p:cNvSpPr>
            <a:spLocks noChangeShapeType="1"/>
          </p:cNvSpPr>
          <p:nvPr/>
        </p:nvSpPr>
        <p:spPr bwMode="auto">
          <a:xfrm>
            <a:off x="2743200" y="3352800"/>
            <a:ext cx="3581400" cy="0"/>
          </a:xfrm>
          <a:prstGeom prst="line">
            <a:avLst/>
          </a:prstGeom>
          <a:noFill/>
          <a:ln w="9525">
            <a:solidFill>
              <a:schemeClr val="tx1"/>
            </a:solidFill>
            <a:miter lim="800000"/>
            <a:headEnd/>
            <a:tailEnd/>
          </a:ln>
        </p:spPr>
        <p:txBody>
          <a:bodyPr wrap="none"/>
          <a:lstStyle/>
          <a:p>
            <a:endParaRPr lang="en-GB"/>
          </a:p>
        </p:txBody>
      </p:sp>
      <p:sp>
        <p:nvSpPr>
          <p:cNvPr id="17416" name="Oval 7"/>
          <p:cNvSpPr>
            <a:spLocks noChangeArrowheads="1"/>
          </p:cNvSpPr>
          <p:nvPr/>
        </p:nvSpPr>
        <p:spPr bwMode="auto">
          <a:xfrm>
            <a:off x="3200400" y="4876800"/>
            <a:ext cx="2667000" cy="838200"/>
          </a:xfrm>
          <a:prstGeom prst="ellipse">
            <a:avLst/>
          </a:prstGeom>
          <a:solidFill>
            <a:schemeClr val="accent1"/>
          </a:solidFill>
          <a:ln w="9525">
            <a:solidFill>
              <a:schemeClr val="tx1"/>
            </a:solidFill>
            <a:miter lim="800000"/>
            <a:headEnd/>
            <a:tailEnd/>
          </a:ln>
        </p:spPr>
        <p:txBody>
          <a:bodyPr wrap="none" anchor="ctr"/>
          <a:lstStyle/>
          <a:p>
            <a:pPr algn="ctr"/>
            <a:r>
              <a:rPr lang="en-GB" sz="2400">
                <a:solidFill>
                  <a:srgbClr val="137935"/>
                </a:solidFill>
                <a:latin typeface="Times New Roman" pitchFamily="18" charset="0"/>
              </a:rPr>
              <a:t>Individual action</a:t>
            </a:r>
          </a:p>
        </p:txBody>
      </p:sp>
      <p:sp>
        <p:nvSpPr>
          <p:cNvPr id="17417" name="Line 8"/>
          <p:cNvSpPr>
            <a:spLocks noChangeShapeType="1"/>
          </p:cNvSpPr>
          <p:nvPr/>
        </p:nvSpPr>
        <p:spPr bwMode="auto">
          <a:xfrm>
            <a:off x="4495800" y="4419600"/>
            <a:ext cx="0" cy="381000"/>
          </a:xfrm>
          <a:prstGeom prst="line">
            <a:avLst/>
          </a:prstGeom>
          <a:noFill/>
          <a:ln w="57150">
            <a:solidFill>
              <a:schemeClr val="accent2"/>
            </a:solidFill>
            <a:miter lim="800000"/>
            <a:headEnd/>
            <a:tailEnd type="triangle" w="med" len="med"/>
          </a:ln>
        </p:spPr>
        <p:txBody>
          <a:bodyPr wrap="none"/>
          <a:lstStyle/>
          <a:p>
            <a:endParaRPr lang="en-GB"/>
          </a:p>
        </p:txBody>
      </p:sp>
      <p:sp>
        <p:nvSpPr>
          <p:cNvPr id="17418" name="Line 9"/>
          <p:cNvSpPr>
            <a:spLocks noChangeShapeType="1"/>
          </p:cNvSpPr>
          <p:nvPr/>
        </p:nvSpPr>
        <p:spPr bwMode="auto">
          <a:xfrm>
            <a:off x="1676400" y="1905000"/>
            <a:ext cx="1295400" cy="2438400"/>
          </a:xfrm>
          <a:prstGeom prst="line">
            <a:avLst/>
          </a:prstGeom>
          <a:noFill/>
          <a:ln w="57150">
            <a:solidFill>
              <a:schemeClr val="accent2"/>
            </a:solidFill>
            <a:miter lim="800000"/>
            <a:headEnd/>
            <a:tailEnd type="triangle" w="med" len="med"/>
          </a:ln>
        </p:spPr>
        <p:txBody>
          <a:bodyPr wrap="none"/>
          <a:lstStyle/>
          <a:p>
            <a:endParaRPr lang="en-GB"/>
          </a:p>
        </p:txBody>
      </p:sp>
      <p:sp>
        <p:nvSpPr>
          <p:cNvPr id="17419" name="Line 10"/>
          <p:cNvSpPr>
            <a:spLocks noChangeShapeType="1"/>
          </p:cNvSpPr>
          <p:nvPr/>
        </p:nvSpPr>
        <p:spPr bwMode="auto">
          <a:xfrm flipV="1">
            <a:off x="6096000" y="1828800"/>
            <a:ext cx="1295400" cy="2514600"/>
          </a:xfrm>
          <a:prstGeom prst="line">
            <a:avLst/>
          </a:prstGeom>
          <a:noFill/>
          <a:ln w="57150">
            <a:solidFill>
              <a:schemeClr val="accent2"/>
            </a:solidFill>
            <a:miter lim="800000"/>
            <a:headEnd/>
            <a:tailEnd type="triangle" w="med" len="med"/>
          </a:ln>
        </p:spPr>
        <p:txBody>
          <a:bodyPr wrap="none"/>
          <a:lstStyle/>
          <a:p>
            <a:endParaRPr lang="en-GB"/>
          </a:p>
        </p:txBody>
      </p:sp>
      <p:sp>
        <p:nvSpPr>
          <p:cNvPr id="17420" name="Text Box 13"/>
          <p:cNvSpPr txBox="1">
            <a:spLocks noChangeArrowheads="1"/>
          </p:cNvSpPr>
          <p:nvPr/>
        </p:nvSpPr>
        <p:spPr bwMode="auto">
          <a:xfrm>
            <a:off x="685800" y="2667000"/>
            <a:ext cx="1501775" cy="822325"/>
          </a:xfrm>
          <a:prstGeom prst="rect">
            <a:avLst/>
          </a:prstGeom>
          <a:noFill/>
          <a:ln w="9525">
            <a:noFill/>
            <a:miter lim="800000"/>
            <a:headEnd/>
            <a:tailEnd/>
          </a:ln>
        </p:spPr>
        <p:txBody>
          <a:bodyPr wrap="none">
            <a:spAutoFit/>
          </a:bodyPr>
          <a:lstStyle/>
          <a:p>
            <a:r>
              <a:rPr lang="en-GB" sz="2400">
                <a:solidFill>
                  <a:srgbClr val="528A69"/>
                </a:solidFill>
                <a:latin typeface="Times New Roman" pitchFamily="18" charset="0"/>
              </a:rPr>
              <a:t>Specificity</a:t>
            </a:r>
          </a:p>
          <a:p>
            <a:r>
              <a:rPr lang="en-GB" sz="2400">
                <a:solidFill>
                  <a:srgbClr val="528A69"/>
                </a:solidFill>
                <a:latin typeface="Times New Roman" pitchFamily="18" charset="0"/>
              </a:rPr>
              <a:t> of control</a:t>
            </a:r>
          </a:p>
        </p:txBody>
      </p:sp>
      <p:sp>
        <p:nvSpPr>
          <p:cNvPr id="17421" name="Text Box 14"/>
          <p:cNvSpPr txBox="1">
            <a:spLocks noChangeArrowheads="1"/>
          </p:cNvSpPr>
          <p:nvPr/>
        </p:nvSpPr>
        <p:spPr bwMode="auto">
          <a:xfrm>
            <a:off x="7010400" y="2716213"/>
            <a:ext cx="1274763" cy="1311275"/>
          </a:xfrm>
          <a:prstGeom prst="rect">
            <a:avLst/>
          </a:prstGeom>
          <a:noFill/>
          <a:ln w="9525">
            <a:noFill/>
            <a:miter lim="800000"/>
            <a:headEnd/>
            <a:tailEnd/>
          </a:ln>
        </p:spPr>
        <p:txBody>
          <a:bodyPr wrap="none">
            <a:spAutoFit/>
          </a:bodyPr>
          <a:lstStyle/>
          <a:p>
            <a:r>
              <a:rPr lang="en-GB" sz="2000">
                <a:solidFill>
                  <a:srgbClr val="528A69"/>
                </a:solidFill>
                <a:latin typeface="Times New Roman" pitchFamily="18" charset="0"/>
              </a:rPr>
              <a:t>Scope to </a:t>
            </a:r>
          </a:p>
          <a:p>
            <a:r>
              <a:rPr lang="en-GB" sz="2000">
                <a:solidFill>
                  <a:srgbClr val="528A69"/>
                </a:solidFill>
                <a:latin typeface="Times New Roman" pitchFamily="18" charset="0"/>
              </a:rPr>
              <a:t>contribute </a:t>
            </a:r>
          </a:p>
          <a:p>
            <a:r>
              <a:rPr lang="en-GB" sz="2000">
                <a:solidFill>
                  <a:srgbClr val="528A69"/>
                </a:solidFill>
                <a:latin typeface="Times New Roman" pitchFamily="18" charset="0"/>
              </a:rPr>
              <a:t>personal </a:t>
            </a:r>
          </a:p>
          <a:p>
            <a:r>
              <a:rPr lang="en-GB" sz="2000">
                <a:solidFill>
                  <a:srgbClr val="528A69"/>
                </a:solidFill>
                <a:latin typeface="Times New Roman" pitchFamily="18" charset="0"/>
              </a:rPr>
              <a:t>insight</a:t>
            </a:r>
          </a:p>
        </p:txBody>
      </p:sp>
      <p:sp>
        <p:nvSpPr>
          <p:cNvPr id="17422" name="Rectangle 15"/>
          <p:cNvSpPr>
            <a:spLocks noGrp="1" noChangeArrowheads="1"/>
          </p:cNvSpPr>
          <p:nvPr>
            <p:ph type="body" idx="4294967295"/>
          </p:nvPr>
        </p:nvSpPr>
        <p:spPr/>
        <p:txBody>
          <a:bodyPr/>
          <a:lstStyle/>
          <a:p>
            <a:pPr eaLnBrk="1" hangingPunct="1">
              <a:buFont typeface="Wingdings" pitchFamily="2" charset="2"/>
              <a:buNone/>
            </a:pPr>
            <a:endParaRPr lang="en-US" sz="260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p:txBody>
          <a:bodyPr lIns="92075" tIns="46038" rIns="92075" bIns="46038"/>
          <a:lstStyle/>
          <a:p>
            <a:pPr eaLnBrk="1" hangingPunct="1"/>
            <a:endParaRPr lang="en-US" smtClean="0"/>
          </a:p>
        </p:txBody>
      </p:sp>
      <p:sp>
        <p:nvSpPr>
          <p:cNvPr id="5123"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endParaRPr lang="en-GB" sz="800" b="1" smtClean="0"/>
          </a:p>
          <a:p>
            <a:pPr eaLnBrk="1" hangingPunct="1">
              <a:buFont typeface="Wingdings" pitchFamily="2" charset="2"/>
              <a:buChar char="§"/>
            </a:pPr>
            <a:r>
              <a:rPr lang="en-GB" smtClean="0"/>
              <a:t>Intrapreneurship (Corporate venturing)</a:t>
            </a:r>
          </a:p>
          <a:p>
            <a:pPr eaLnBrk="1" hangingPunct="1">
              <a:buFont typeface="Wingdings" pitchFamily="2" charset="2"/>
              <a:buChar char="§"/>
            </a:pPr>
            <a:r>
              <a:rPr lang="en-GB" smtClean="0"/>
              <a:t>Corporate creativity</a:t>
            </a:r>
          </a:p>
          <a:p>
            <a:pPr eaLnBrk="1" hangingPunct="1">
              <a:buFont typeface="Wingdings" pitchFamily="2" charset="2"/>
              <a:buChar char="§"/>
            </a:pPr>
            <a:r>
              <a:rPr lang="en-GB" smtClean="0"/>
              <a:t>Criteria for corporate creativity</a:t>
            </a:r>
          </a:p>
          <a:p>
            <a:pPr eaLnBrk="1" hangingPunct="1">
              <a:buFont typeface="Wingdings" pitchFamily="2" charset="2"/>
              <a:buChar char="§"/>
            </a:pPr>
            <a:r>
              <a:rPr lang="en-GB" smtClean="0"/>
              <a:t>Examples of intrapreneurial organistions</a:t>
            </a:r>
          </a:p>
        </p:txBody>
      </p:sp>
      <p:sp>
        <p:nvSpPr>
          <p:cNvPr id="18436"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 calcmode="lin" valueType="num">
                                      <p:cBhvr additive="base">
                                        <p:cTn id="7" dur="5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5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anim calcmode="lin" valueType="num">
                                      <p:cBhvr additive="base">
                                        <p:cTn id="19" dur="5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4" end="4"/>
                                            </p:txEl>
                                          </p:spTgt>
                                        </p:tgtEl>
                                        <p:attrNameLst>
                                          <p:attrName>style.visibility</p:attrName>
                                        </p:attrNameLst>
                                      </p:cBhvr>
                                      <p:to>
                                        <p:strVal val="visible"/>
                                      </p:to>
                                    </p:set>
                                    <p:anim calcmode="lin" valueType="num">
                                      <p:cBhvr additive="base">
                                        <p:cTn id="25" dur="5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p:txBody>
          <a:bodyPr lIns="92075" tIns="46038" rIns="92075" bIns="46038"/>
          <a:lstStyle/>
          <a:p>
            <a:pPr eaLnBrk="1" hangingPunct="1"/>
            <a:endParaRPr lang="en-US" smtClean="0"/>
          </a:p>
        </p:txBody>
      </p:sp>
      <p:sp>
        <p:nvSpPr>
          <p:cNvPr id="7171" name="Rectangle 3"/>
          <p:cNvSpPr>
            <a:spLocks noGrp="1" noChangeArrowheads="1"/>
          </p:cNvSpPr>
          <p:nvPr>
            <p:ph type="body" idx="4294967295"/>
          </p:nvPr>
        </p:nvSpPr>
        <p:spPr>
          <a:noFill/>
        </p:spPr>
        <p:txBody>
          <a:bodyPr lIns="92075" tIns="46038" rIns="92075" bIns="46038"/>
          <a:lstStyle/>
          <a:p>
            <a:pPr marL="660400" indent="-660400" eaLnBrk="1" hangingPunct="1">
              <a:buFont typeface="Wingdings" pitchFamily="2" charset="2"/>
              <a:buNone/>
            </a:pPr>
            <a:r>
              <a:rPr lang="en-GB" b="1" u="sng" smtClean="0"/>
              <a:t>Intrapreneurship</a:t>
            </a:r>
            <a:r>
              <a:rPr lang="en-GB" b="1" smtClean="0"/>
              <a:t>   </a:t>
            </a:r>
            <a:r>
              <a:rPr lang="en-GB" smtClean="0"/>
              <a:t>(Co</a:t>
            </a:r>
            <a:r>
              <a:rPr lang="en-US" smtClean="0"/>
              <a:t>rporate venturing)</a:t>
            </a:r>
            <a:endParaRPr lang="en-US" b="1" u="sng" smtClean="0"/>
          </a:p>
          <a:p>
            <a:pPr marL="660400" indent="-660400" eaLnBrk="1" hangingPunct="1">
              <a:buFont typeface="Wingdings" pitchFamily="2" charset="2"/>
              <a:buNone/>
            </a:pPr>
            <a:r>
              <a:rPr lang="en-US" smtClean="0"/>
              <a:t> </a:t>
            </a:r>
          </a:p>
          <a:p>
            <a:pPr marL="660400" indent="-660400" eaLnBrk="1" hangingPunct="1">
              <a:buFont typeface="Wingdings" pitchFamily="2" charset="2"/>
              <a:buNone/>
            </a:pPr>
            <a:r>
              <a:rPr lang="en-US" smtClean="0"/>
              <a:t>Instilling an entrepreneurial spirit within organisations to ensure innovation and growth.</a:t>
            </a:r>
          </a:p>
          <a:p>
            <a:pPr marL="660400" indent="-660400" eaLnBrk="1" hangingPunct="1">
              <a:buFont typeface="Wingdings" pitchFamily="2" charset="2"/>
              <a:buNone/>
            </a:pPr>
            <a:r>
              <a:rPr lang="en-US" smtClean="0"/>
              <a:t> </a:t>
            </a:r>
          </a:p>
          <a:p>
            <a:pPr marL="660400" indent="-660400" eaLnBrk="1" hangingPunct="1">
              <a:buFont typeface="Wingdings" pitchFamily="2" charset="2"/>
              <a:buNone/>
            </a:pPr>
            <a:endParaRPr lang="en-GB" smtClean="0"/>
          </a:p>
        </p:txBody>
      </p:sp>
      <p:sp>
        <p:nvSpPr>
          <p:cNvPr id="19460"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p:txBody>
          <a:bodyPr lIns="92075" tIns="46038" rIns="92075" bIns="46038"/>
          <a:lstStyle/>
          <a:p>
            <a:pPr eaLnBrk="1" hangingPunct="1"/>
            <a:endParaRPr lang="en-US" smtClean="0"/>
          </a:p>
        </p:txBody>
      </p:sp>
      <p:sp>
        <p:nvSpPr>
          <p:cNvPr id="9219"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r>
              <a:rPr lang="en-US" b="1" smtClean="0"/>
              <a:t>Intrapreneurship can bridge the gap between science and the market place</a:t>
            </a:r>
          </a:p>
          <a:p>
            <a:pPr algn="r" eaLnBrk="1" hangingPunct="1">
              <a:buFont typeface="Wingdings" pitchFamily="2" charset="2"/>
              <a:buNone/>
            </a:pPr>
            <a:r>
              <a:rPr lang="en-US" b="1" smtClean="0"/>
              <a:t>	</a:t>
            </a:r>
            <a:r>
              <a:rPr lang="en-US" sz="2800" smtClean="0"/>
              <a:t>(Hisrich &amp; Peters 1998)</a:t>
            </a:r>
            <a:r>
              <a:rPr lang="en-US" smtClean="0"/>
              <a:t> </a:t>
            </a:r>
          </a:p>
          <a:p>
            <a:pPr eaLnBrk="1" hangingPunct="1">
              <a:buFont typeface="Wingdings" pitchFamily="2" charset="2"/>
              <a:buNone/>
            </a:pPr>
            <a:endParaRPr lang="en-US" smtClean="0"/>
          </a:p>
          <a:p>
            <a:pPr eaLnBrk="1" hangingPunct="1">
              <a:buFont typeface="Wingdings" pitchFamily="2" charset="2"/>
              <a:buNone/>
            </a:pPr>
            <a:endParaRPr lang="en-GB" smtClean="0"/>
          </a:p>
        </p:txBody>
      </p:sp>
      <p:sp>
        <p:nvSpPr>
          <p:cNvPr id="20484"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noFill/>
        </p:spPr>
        <p:txBody>
          <a:bodyPr lIns="92075" tIns="46038" rIns="92075" bIns="46038"/>
          <a:lstStyle/>
          <a:p>
            <a:pPr eaLnBrk="1" hangingPunct="1"/>
            <a:r>
              <a:rPr lang="en-GB" sz="2500" smtClean="0"/>
              <a:t/>
            </a:r>
            <a:br>
              <a:rPr lang="en-GB" sz="2500" smtClean="0"/>
            </a:br>
            <a:r>
              <a:rPr lang="en-US" sz="2400" smtClean="0"/>
              <a:t>How to create a climate of intrapreneurship (Hisrich &amp; Peters,1998)</a:t>
            </a:r>
            <a:endParaRPr lang="en-GB" smtClean="0"/>
          </a:p>
        </p:txBody>
      </p:sp>
      <p:sp>
        <p:nvSpPr>
          <p:cNvPr id="11267" name="Rectangle 3"/>
          <p:cNvSpPr>
            <a:spLocks noGrp="1" noChangeArrowheads="1"/>
          </p:cNvSpPr>
          <p:nvPr>
            <p:ph type="body" idx="4294967295"/>
          </p:nvPr>
        </p:nvSpPr>
        <p:spPr>
          <a:noFill/>
        </p:spPr>
        <p:txBody>
          <a:bodyPr lIns="92075" tIns="46038" rIns="92075" bIns="46038"/>
          <a:lstStyle/>
          <a:p>
            <a:pPr eaLnBrk="1" hangingPunct="1">
              <a:lnSpc>
                <a:spcPct val="90000"/>
              </a:lnSpc>
              <a:buFont typeface="Wingdings" pitchFamily="2" charset="2"/>
              <a:buChar char="§"/>
            </a:pPr>
            <a:r>
              <a:rPr lang="en-US" sz="2400" smtClean="0"/>
              <a:t>Organisation operates on frontiers of technology</a:t>
            </a:r>
          </a:p>
          <a:p>
            <a:pPr eaLnBrk="1" hangingPunct="1">
              <a:lnSpc>
                <a:spcPct val="90000"/>
              </a:lnSpc>
              <a:buFont typeface="Wingdings" pitchFamily="2" charset="2"/>
              <a:buChar char="§"/>
            </a:pPr>
            <a:r>
              <a:rPr lang="en-US" sz="2400" smtClean="0"/>
              <a:t>New ideas encouraged</a:t>
            </a:r>
          </a:p>
          <a:p>
            <a:pPr eaLnBrk="1" hangingPunct="1">
              <a:lnSpc>
                <a:spcPct val="90000"/>
              </a:lnSpc>
              <a:buFont typeface="Wingdings" pitchFamily="2" charset="2"/>
              <a:buChar char="§"/>
            </a:pPr>
            <a:r>
              <a:rPr lang="en-US" sz="2400" smtClean="0"/>
              <a:t>Trial and error encouraged</a:t>
            </a:r>
          </a:p>
          <a:p>
            <a:pPr eaLnBrk="1" hangingPunct="1">
              <a:lnSpc>
                <a:spcPct val="90000"/>
              </a:lnSpc>
              <a:buFont typeface="Wingdings" pitchFamily="2" charset="2"/>
              <a:buChar char="§"/>
            </a:pPr>
            <a:r>
              <a:rPr lang="en-US" sz="2400" smtClean="0"/>
              <a:t>Failures allowed</a:t>
            </a:r>
          </a:p>
          <a:p>
            <a:pPr eaLnBrk="1" hangingPunct="1">
              <a:lnSpc>
                <a:spcPct val="90000"/>
              </a:lnSpc>
              <a:buFont typeface="Wingdings" pitchFamily="2" charset="2"/>
              <a:buChar char="§"/>
            </a:pPr>
            <a:r>
              <a:rPr lang="en-US" sz="2400" smtClean="0"/>
              <a:t>No opportunity parameters</a:t>
            </a:r>
          </a:p>
          <a:p>
            <a:pPr eaLnBrk="1" hangingPunct="1">
              <a:lnSpc>
                <a:spcPct val="90000"/>
              </a:lnSpc>
              <a:buFont typeface="Wingdings" pitchFamily="2" charset="2"/>
              <a:buChar char="§"/>
            </a:pPr>
            <a:r>
              <a:rPr lang="en-US" sz="2400" smtClean="0"/>
              <a:t>Resources available and accessible</a:t>
            </a:r>
          </a:p>
          <a:p>
            <a:pPr eaLnBrk="1" hangingPunct="1">
              <a:lnSpc>
                <a:spcPct val="90000"/>
              </a:lnSpc>
              <a:buFont typeface="Wingdings" pitchFamily="2" charset="2"/>
              <a:buChar char="§"/>
            </a:pPr>
            <a:r>
              <a:rPr lang="en-US" sz="2400" smtClean="0"/>
              <a:t>Multidiscipline teamwork approach</a:t>
            </a:r>
          </a:p>
          <a:p>
            <a:pPr eaLnBrk="1" hangingPunct="1">
              <a:lnSpc>
                <a:spcPct val="90000"/>
              </a:lnSpc>
              <a:buFont typeface="Wingdings" pitchFamily="2" charset="2"/>
              <a:buChar char="§"/>
            </a:pPr>
            <a:r>
              <a:rPr lang="en-US" sz="2400" smtClean="0"/>
              <a:t>Long time horizons</a:t>
            </a:r>
          </a:p>
          <a:p>
            <a:pPr eaLnBrk="1" hangingPunct="1">
              <a:lnSpc>
                <a:spcPct val="90000"/>
              </a:lnSpc>
              <a:buFont typeface="Wingdings" pitchFamily="2" charset="2"/>
              <a:buChar char="§"/>
            </a:pPr>
            <a:r>
              <a:rPr lang="en-US" sz="2400" smtClean="0"/>
              <a:t>Volunteer program</a:t>
            </a:r>
          </a:p>
          <a:p>
            <a:pPr eaLnBrk="1" hangingPunct="1">
              <a:lnSpc>
                <a:spcPct val="90000"/>
              </a:lnSpc>
              <a:buFont typeface="Wingdings" pitchFamily="2" charset="2"/>
              <a:buChar char="§"/>
            </a:pPr>
            <a:r>
              <a:rPr lang="en-US" sz="2400" smtClean="0"/>
              <a:t>Appropriate reward systems</a:t>
            </a:r>
          </a:p>
          <a:p>
            <a:pPr eaLnBrk="1" hangingPunct="1">
              <a:lnSpc>
                <a:spcPct val="90000"/>
              </a:lnSpc>
              <a:buFont typeface="Wingdings" pitchFamily="2" charset="2"/>
              <a:buChar char="§"/>
            </a:pPr>
            <a:r>
              <a:rPr lang="en-US" sz="2400" smtClean="0"/>
              <a:t>Sponsors and champions available</a:t>
            </a:r>
          </a:p>
          <a:p>
            <a:pPr eaLnBrk="1" hangingPunct="1">
              <a:lnSpc>
                <a:spcPct val="90000"/>
              </a:lnSpc>
              <a:buFont typeface="Wingdings" pitchFamily="2" charset="2"/>
              <a:buChar char="§"/>
            </a:pPr>
            <a:r>
              <a:rPr lang="en-US" sz="2400" smtClean="0"/>
              <a:t>Support of top management</a:t>
            </a:r>
            <a:endParaRPr lang="en-GB" sz="2800" smtClean="0"/>
          </a:p>
        </p:txBody>
      </p:sp>
      <p:sp>
        <p:nvSpPr>
          <p:cNvPr id="21508"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1267">
                                            <p:txEl>
                                              <p:pRg st="6" end="6"/>
                                            </p:txEl>
                                          </p:spTgt>
                                        </p:tgtEl>
                                        <p:attrNameLst>
                                          <p:attrName>style.visibility</p:attrName>
                                        </p:attrNameLst>
                                      </p:cBhvr>
                                      <p:to>
                                        <p:strVal val="visible"/>
                                      </p:to>
                                    </p:set>
                                    <p:anim calcmode="lin" valueType="num">
                                      <p:cBhvr additive="base">
                                        <p:cTn id="43" dur="500" fill="hold"/>
                                        <p:tgtEl>
                                          <p:spTgt spid="1126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126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1267">
                                            <p:txEl>
                                              <p:pRg st="7" end="7"/>
                                            </p:txEl>
                                          </p:spTgt>
                                        </p:tgtEl>
                                        <p:attrNameLst>
                                          <p:attrName>style.visibility</p:attrName>
                                        </p:attrNameLst>
                                      </p:cBhvr>
                                      <p:to>
                                        <p:strVal val="visible"/>
                                      </p:to>
                                    </p:set>
                                    <p:anim calcmode="lin" valueType="num">
                                      <p:cBhvr additive="base">
                                        <p:cTn id="49" dur="500" fill="hold"/>
                                        <p:tgtEl>
                                          <p:spTgt spid="11267">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1267">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1267">
                                            <p:txEl>
                                              <p:pRg st="8" end="8"/>
                                            </p:txEl>
                                          </p:spTgt>
                                        </p:tgtEl>
                                        <p:attrNameLst>
                                          <p:attrName>style.visibility</p:attrName>
                                        </p:attrNameLst>
                                      </p:cBhvr>
                                      <p:to>
                                        <p:strVal val="visible"/>
                                      </p:to>
                                    </p:set>
                                    <p:anim calcmode="lin" valueType="num">
                                      <p:cBhvr additive="base">
                                        <p:cTn id="55" dur="500" fill="hold"/>
                                        <p:tgtEl>
                                          <p:spTgt spid="11267">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1267">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11267">
                                            <p:txEl>
                                              <p:pRg st="9" end="9"/>
                                            </p:txEl>
                                          </p:spTgt>
                                        </p:tgtEl>
                                        <p:attrNameLst>
                                          <p:attrName>style.visibility</p:attrName>
                                        </p:attrNameLst>
                                      </p:cBhvr>
                                      <p:to>
                                        <p:strVal val="visible"/>
                                      </p:to>
                                    </p:set>
                                    <p:anim calcmode="lin" valueType="num">
                                      <p:cBhvr additive="base">
                                        <p:cTn id="61" dur="500" fill="hold"/>
                                        <p:tgtEl>
                                          <p:spTgt spid="11267">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126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11267">
                                            <p:txEl>
                                              <p:pRg st="10" end="10"/>
                                            </p:txEl>
                                          </p:spTgt>
                                        </p:tgtEl>
                                        <p:attrNameLst>
                                          <p:attrName>style.visibility</p:attrName>
                                        </p:attrNameLst>
                                      </p:cBhvr>
                                      <p:to>
                                        <p:strVal val="visible"/>
                                      </p:to>
                                    </p:set>
                                    <p:anim calcmode="lin" valueType="num">
                                      <p:cBhvr additive="base">
                                        <p:cTn id="67" dur="500" fill="hold"/>
                                        <p:tgtEl>
                                          <p:spTgt spid="11267">
                                            <p:txEl>
                                              <p:pRg st="10" end="10"/>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11267">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11267">
                                            <p:txEl>
                                              <p:pRg st="11" end="11"/>
                                            </p:txEl>
                                          </p:spTgt>
                                        </p:tgtEl>
                                        <p:attrNameLst>
                                          <p:attrName>style.visibility</p:attrName>
                                        </p:attrNameLst>
                                      </p:cBhvr>
                                      <p:to>
                                        <p:strVal val="visible"/>
                                      </p:to>
                                    </p:set>
                                    <p:anim calcmode="lin" valueType="num">
                                      <p:cBhvr additive="base">
                                        <p:cTn id="73" dur="500" fill="hold"/>
                                        <p:tgtEl>
                                          <p:spTgt spid="11267">
                                            <p:txEl>
                                              <p:pRg st="11" end="11"/>
                                            </p:txEl>
                                          </p:spTgt>
                                        </p:tgtEl>
                                        <p:attrNameLst>
                                          <p:attrName>ppt_x</p:attrName>
                                        </p:attrNameLst>
                                      </p:cBhvr>
                                      <p:tavLst>
                                        <p:tav tm="0">
                                          <p:val>
                                            <p:strVal val="0-#ppt_w/2"/>
                                          </p:val>
                                        </p:tav>
                                        <p:tav tm="100000">
                                          <p:val>
                                            <p:strVal val="#ppt_x"/>
                                          </p:val>
                                        </p:tav>
                                      </p:tavLst>
                                    </p:anim>
                                    <p:anim calcmode="lin" valueType="num">
                                      <p:cBhvr additive="base">
                                        <p:cTn id="74" dur="500" fill="hold"/>
                                        <p:tgtEl>
                                          <p:spTgt spid="1126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noFill/>
        </p:spPr>
        <p:txBody>
          <a:bodyPr lIns="92075" tIns="46038" rIns="92075" bIns="46038"/>
          <a:lstStyle/>
          <a:p>
            <a:pPr eaLnBrk="1" hangingPunct="1"/>
            <a:r>
              <a:rPr lang="en-GB" sz="2500" smtClean="0"/>
              <a:t> </a:t>
            </a:r>
            <a:endParaRPr lang="en-GB" smtClean="0"/>
          </a:p>
        </p:txBody>
      </p:sp>
      <p:sp>
        <p:nvSpPr>
          <p:cNvPr id="13315"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endParaRPr lang="en-GB" smtClean="0"/>
          </a:p>
          <a:p>
            <a:pPr eaLnBrk="1" hangingPunct="1">
              <a:buFont typeface="Wingdings" pitchFamily="2" charset="2"/>
              <a:buNone/>
            </a:pPr>
            <a:r>
              <a:rPr lang="en-US" smtClean="0">
                <a:cs typeface="Times New Roman" pitchFamily="18" charset="0"/>
              </a:rPr>
              <a:t>What are the different characteristics of intrapreneurs and entrepreneurs?</a:t>
            </a:r>
          </a:p>
          <a:p>
            <a:pPr eaLnBrk="1" hangingPunct="1">
              <a:buFont typeface="Wingdings" pitchFamily="2" charset="2"/>
              <a:buNone/>
            </a:pPr>
            <a:endParaRPr lang="en-GB" smtClean="0">
              <a:cs typeface="Times New Roman" pitchFamily="18" charset="0"/>
            </a:endParaRPr>
          </a:p>
          <a:p>
            <a:pPr eaLnBrk="1" hangingPunct="1">
              <a:buFont typeface="Wingdings" pitchFamily="2" charset="2"/>
              <a:buNone/>
            </a:pPr>
            <a:r>
              <a:rPr lang="en-GB" smtClean="0">
                <a:cs typeface="Times New Roman" pitchFamily="18" charset="0"/>
              </a:rPr>
              <a:t>What are the differences between entrepreneurial and intrapreneurial businesses?</a:t>
            </a:r>
          </a:p>
        </p:txBody>
      </p:sp>
      <p:sp>
        <p:nvSpPr>
          <p:cNvPr id="22532"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anim calcmode="lin" valueType="num">
                                      <p:cBhvr additive="base">
                                        <p:cTn id="7" dur="5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anim calcmode="lin" valueType="num">
                                      <p:cBhvr additive="base">
                                        <p:cTn id="13" dur="5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US" smtClean="0"/>
          </a:p>
        </p:txBody>
      </p:sp>
      <p:sp>
        <p:nvSpPr>
          <p:cNvPr id="23555" name="Rectangle 3"/>
          <p:cNvSpPr>
            <a:spLocks noGrp="1" noChangeArrowheads="1"/>
          </p:cNvSpPr>
          <p:nvPr>
            <p:ph type="body" idx="1"/>
          </p:nvPr>
        </p:nvSpPr>
        <p:spPr/>
        <p:txBody>
          <a:bodyPr/>
          <a:lstStyle/>
          <a:p>
            <a:pPr>
              <a:lnSpc>
                <a:spcPct val="80000"/>
              </a:lnSpc>
              <a:buFont typeface="Wingdings" pitchFamily="2" charset="2"/>
              <a:buNone/>
            </a:pPr>
            <a:r>
              <a:rPr lang="en-GB" sz="2400" b="1" smtClean="0"/>
              <a:t>Both types of enterprise –</a:t>
            </a:r>
          </a:p>
          <a:p>
            <a:pPr>
              <a:lnSpc>
                <a:spcPct val="80000"/>
              </a:lnSpc>
            </a:pPr>
            <a:r>
              <a:rPr lang="en-GB" sz="2400" smtClean="0"/>
              <a:t>Focus on innovation</a:t>
            </a:r>
          </a:p>
          <a:p>
            <a:pPr>
              <a:lnSpc>
                <a:spcPct val="80000"/>
              </a:lnSpc>
            </a:pPr>
            <a:r>
              <a:rPr lang="en-GB" sz="2400" smtClean="0"/>
              <a:t>Focus on the creation of value-added products</a:t>
            </a:r>
          </a:p>
          <a:p>
            <a:pPr>
              <a:lnSpc>
                <a:spcPct val="80000"/>
              </a:lnSpc>
            </a:pPr>
            <a:r>
              <a:rPr lang="en-GB" sz="2400" smtClean="0"/>
              <a:t>Require investment in ‘risky’ activities</a:t>
            </a:r>
          </a:p>
          <a:p>
            <a:pPr>
              <a:lnSpc>
                <a:spcPct val="80000"/>
              </a:lnSpc>
              <a:buFont typeface="Wingdings" pitchFamily="2" charset="2"/>
              <a:buNone/>
            </a:pPr>
            <a:endParaRPr lang="en-GB" sz="2400" smtClean="0"/>
          </a:p>
          <a:p>
            <a:pPr>
              <a:lnSpc>
                <a:spcPct val="80000"/>
              </a:lnSpc>
              <a:buFont typeface="Wingdings" pitchFamily="2" charset="2"/>
              <a:buNone/>
            </a:pPr>
            <a:r>
              <a:rPr lang="en-GB" sz="2400" b="1" smtClean="0"/>
              <a:t>Differences –</a:t>
            </a:r>
          </a:p>
          <a:p>
            <a:pPr>
              <a:lnSpc>
                <a:spcPct val="80000"/>
              </a:lnSpc>
            </a:pPr>
            <a:r>
              <a:rPr lang="en-GB" sz="2400" smtClean="0"/>
              <a:t>Intrapreneurship restorative, entrepreneurship is developmental</a:t>
            </a:r>
          </a:p>
          <a:p>
            <a:pPr>
              <a:lnSpc>
                <a:spcPct val="80000"/>
              </a:lnSpc>
            </a:pPr>
            <a:r>
              <a:rPr lang="en-GB" sz="2400" smtClean="0"/>
              <a:t>The enemy of the entrepreneur is the market, the enemy of the intrapreneur is the corporate culture (thus creating different obstacles to overcome)</a:t>
            </a:r>
          </a:p>
          <a:p>
            <a:pPr>
              <a:lnSpc>
                <a:spcPct val="80000"/>
              </a:lnSpc>
            </a:pPr>
            <a:r>
              <a:rPr lang="en-GB" sz="2400" smtClean="0"/>
              <a:t>Funding is often a constraint for entrepreneurs, whilst intrapreneurs often have considerable funding available</a:t>
            </a:r>
            <a:endParaRPr lang="en-US" sz="2400" smtClean="0"/>
          </a:p>
        </p:txBody>
      </p:sp>
      <p:sp>
        <p:nvSpPr>
          <p:cNvPr id="23556" name="Footer Placeholder 3"/>
          <p:cNvSpPr>
            <a:spLocks noGrp="1"/>
          </p:cNvSpPr>
          <p:nvPr>
            <p:ph type="ftr" sz="quarter" idx="11"/>
          </p:nvPr>
        </p:nvSpPr>
        <p:spPr>
          <a:noFill/>
        </p:spPr>
        <p:txBody>
          <a:bodyPr/>
          <a:lstStyle/>
          <a:p>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noFill/>
        </p:spPr>
        <p:txBody>
          <a:bodyPr lIns="92075" tIns="46038" rIns="92075" bIns="46038"/>
          <a:lstStyle/>
          <a:p>
            <a:pPr eaLnBrk="1" hangingPunct="1"/>
            <a:r>
              <a:rPr lang="en-US" smtClean="0"/>
              <a:t>Intrapreneurial leadership</a:t>
            </a:r>
            <a:endParaRPr lang="en-GB" smtClean="0"/>
          </a:p>
        </p:txBody>
      </p:sp>
      <p:sp>
        <p:nvSpPr>
          <p:cNvPr id="12291"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r>
              <a:rPr lang="en-US" smtClean="0"/>
              <a:t>		</a:t>
            </a:r>
          </a:p>
          <a:p>
            <a:pPr eaLnBrk="1" hangingPunct="1">
              <a:buFont typeface="Wingdings" pitchFamily="2" charset="2"/>
              <a:buChar char="§"/>
            </a:pPr>
            <a:r>
              <a:rPr lang="en-US" smtClean="0"/>
              <a:t>Understands the environment</a:t>
            </a:r>
          </a:p>
          <a:p>
            <a:pPr eaLnBrk="1" hangingPunct="1">
              <a:buFont typeface="Wingdings" pitchFamily="2" charset="2"/>
              <a:buChar char="§"/>
            </a:pPr>
            <a:r>
              <a:rPr lang="en-US" smtClean="0"/>
              <a:t>Visionary and flexible</a:t>
            </a:r>
          </a:p>
          <a:p>
            <a:pPr eaLnBrk="1" hangingPunct="1">
              <a:buFont typeface="Wingdings" pitchFamily="2" charset="2"/>
              <a:buChar char="§"/>
            </a:pPr>
            <a:r>
              <a:rPr lang="en-US" smtClean="0"/>
              <a:t>Creates management options</a:t>
            </a:r>
          </a:p>
          <a:p>
            <a:pPr eaLnBrk="1" hangingPunct="1">
              <a:buFont typeface="Wingdings" pitchFamily="2" charset="2"/>
              <a:buChar char="§"/>
            </a:pPr>
            <a:r>
              <a:rPr lang="en-US" smtClean="0"/>
              <a:t>Encourages teamwork</a:t>
            </a:r>
          </a:p>
          <a:p>
            <a:pPr eaLnBrk="1" hangingPunct="1">
              <a:buFont typeface="Wingdings" pitchFamily="2" charset="2"/>
              <a:buChar char="§"/>
            </a:pPr>
            <a:r>
              <a:rPr lang="en-US" smtClean="0"/>
              <a:t>Encourages open discussion</a:t>
            </a:r>
          </a:p>
          <a:p>
            <a:pPr eaLnBrk="1" hangingPunct="1">
              <a:buFont typeface="Wingdings" pitchFamily="2" charset="2"/>
              <a:buChar char="§"/>
            </a:pPr>
            <a:r>
              <a:rPr lang="en-US" smtClean="0"/>
              <a:t>Builds a coalition of supporters</a:t>
            </a:r>
          </a:p>
          <a:p>
            <a:pPr eaLnBrk="1" hangingPunct="1">
              <a:buFont typeface="Wingdings" pitchFamily="2" charset="2"/>
              <a:buChar char="§"/>
            </a:pPr>
            <a:r>
              <a:rPr lang="en-US" smtClean="0">
                <a:cs typeface="Times New Roman" pitchFamily="18" charset="0"/>
              </a:rPr>
              <a:t>Persists</a:t>
            </a:r>
            <a:r>
              <a:rPr lang="en-GB" sz="2400" smtClean="0"/>
              <a:t>  </a:t>
            </a:r>
          </a:p>
        </p:txBody>
      </p:sp>
      <p:sp>
        <p:nvSpPr>
          <p:cNvPr id="24580"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 calcmode="lin" valueType="num">
                                      <p:cBhvr additive="base">
                                        <p:cTn id="19" dur="500" fill="hold"/>
                                        <p:tgtEl>
                                          <p:spTgt spid="1229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229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anim calcmode="lin" valueType="num">
                                      <p:cBhvr additive="base">
                                        <p:cTn id="25" dur="500" fill="hold"/>
                                        <p:tgtEl>
                                          <p:spTgt spid="1229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229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291">
                                            <p:txEl>
                                              <p:pRg st="4" end="4"/>
                                            </p:txEl>
                                          </p:spTgt>
                                        </p:tgtEl>
                                        <p:attrNameLst>
                                          <p:attrName>style.visibility</p:attrName>
                                        </p:attrNameLst>
                                      </p:cBhvr>
                                      <p:to>
                                        <p:strVal val="visible"/>
                                      </p:to>
                                    </p:set>
                                    <p:anim calcmode="lin" valueType="num">
                                      <p:cBhvr additive="base">
                                        <p:cTn id="31" dur="500" fill="hold"/>
                                        <p:tgtEl>
                                          <p:spTgt spid="1229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229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291">
                                            <p:txEl>
                                              <p:pRg st="5" end="5"/>
                                            </p:txEl>
                                          </p:spTgt>
                                        </p:tgtEl>
                                        <p:attrNameLst>
                                          <p:attrName>style.visibility</p:attrName>
                                        </p:attrNameLst>
                                      </p:cBhvr>
                                      <p:to>
                                        <p:strVal val="visible"/>
                                      </p:to>
                                    </p:set>
                                    <p:anim calcmode="lin" valueType="num">
                                      <p:cBhvr additive="base">
                                        <p:cTn id="37" dur="500" fill="hold"/>
                                        <p:tgtEl>
                                          <p:spTgt spid="1229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229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2291">
                                            <p:txEl>
                                              <p:pRg st="6" end="6"/>
                                            </p:txEl>
                                          </p:spTgt>
                                        </p:tgtEl>
                                        <p:attrNameLst>
                                          <p:attrName>style.visibility</p:attrName>
                                        </p:attrNameLst>
                                      </p:cBhvr>
                                      <p:to>
                                        <p:strVal val="visible"/>
                                      </p:to>
                                    </p:set>
                                    <p:anim calcmode="lin" valueType="num">
                                      <p:cBhvr additive="base">
                                        <p:cTn id="43" dur="500" fill="hold"/>
                                        <p:tgtEl>
                                          <p:spTgt spid="1229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229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2291">
                                            <p:txEl>
                                              <p:pRg st="7" end="7"/>
                                            </p:txEl>
                                          </p:spTgt>
                                        </p:tgtEl>
                                        <p:attrNameLst>
                                          <p:attrName>style.visibility</p:attrName>
                                        </p:attrNameLst>
                                      </p:cBhvr>
                                      <p:to>
                                        <p:strVal val="visible"/>
                                      </p:to>
                                    </p:set>
                                    <p:anim calcmode="lin" valueType="num">
                                      <p:cBhvr additive="base">
                                        <p:cTn id="49" dur="500" fill="hold"/>
                                        <p:tgtEl>
                                          <p:spTgt spid="1229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2291">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noFill/>
        </p:spPr>
        <p:txBody>
          <a:bodyPr lIns="92075" tIns="46038" rIns="92075" bIns="46038"/>
          <a:lstStyle/>
          <a:p>
            <a:pPr eaLnBrk="1" hangingPunct="1"/>
            <a:r>
              <a:rPr lang="en-GB" sz="2500" smtClean="0"/>
              <a:t> </a:t>
            </a:r>
            <a:r>
              <a:rPr lang="en-US" sz="3600" smtClean="0"/>
              <a:t>To establish intrapreneurship –</a:t>
            </a:r>
            <a:endParaRPr lang="en-GB" sz="3600" smtClean="0"/>
          </a:p>
        </p:txBody>
      </p:sp>
      <p:sp>
        <p:nvSpPr>
          <p:cNvPr id="17411" name="Rectangle 3"/>
          <p:cNvSpPr>
            <a:spLocks noGrp="1" noChangeArrowheads="1"/>
          </p:cNvSpPr>
          <p:nvPr>
            <p:ph type="body" idx="4294967295"/>
          </p:nvPr>
        </p:nvSpPr>
        <p:spPr>
          <a:noFill/>
        </p:spPr>
        <p:txBody>
          <a:bodyPr lIns="92075" tIns="46038" rIns="92075" bIns="46038"/>
          <a:lstStyle/>
          <a:p>
            <a:pPr marL="609600" indent="-609600" eaLnBrk="1" hangingPunct="1">
              <a:lnSpc>
                <a:spcPct val="90000"/>
              </a:lnSpc>
              <a:spcBef>
                <a:spcPct val="0"/>
              </a:spcBef>
              <a:buFont typeface="Wingdings" pitchFamily="2" charset="2"/>
              <a:buNone/>
            </a:pPr>
            <a:endParaRPr lang="en-US" sz="1200" smtClean="0"/>
          </a:p>
          <a:p>
            <a:pPr marL="609600" indent="-609600" eaLnBrk="1" hangingPunct="1">
              <a:lnSpc>
                <a:spcPct val="90000"/>
              </a:lnSpc>
              <a:spcBef>
                <a:spcPct val="0"/>
              </a:spcBef>
              <a:buFont typeface="Wingdings" pitchFamily="2" charset="2"/>
              <a:buAutoNum type="arabicPeriod"/>
            </a:pPr>
            <a:r>
              <a:rPr lang="en-US" sz="2400" smtClean="0"/>
              <a:t>Secure top management commitment</a:t>
            </a:r>
          </a:p>
          <a:p>
            <a:pPr marL="609600" indent="-609600" eaLnBrk="1" hangingPunct="1">
              <a:lnSpc>
                <a:spcPct val="90000"/>
              </a:lnSpc>
              <a:spcBef>
                <a:spcPct val="0"/>
              </a:spcBef>
              <a:buFont typeface="Wingdings" pitchFamily="2" charset="2"/>
              <a:buAutoNum type="arabicPeriod"/>
            </a:pPr>
            <a:r>
              <a:rPr lang="en-US" sz="2400" smtClean="0"/>
              <a:t>Ideas and general areas that will be supported by top management should be identified, plus risk money available.  Clear expectations and target results are important.  Identification of mentors, champions and supporters</a:t>
            </a:r>
          </a:p>
          <a:p>
            <a:pPr marL="609600" indent="-609600" eaLnBrk="1" hangingPunct="1">
              <a:lnSpc>
                <a:spcPct val="90000"/>
              </a:lnSpc>
              <a:spcBef>
                <a:spcPct val="0"/>
              </a:spcBef>
              <a:buFont typeface="Wingdings" pitchFamily="2" charset="2"/>
              <a:buAutoNum type="arabicPeriod"/>
            </a:pPr>
            <a:r>
              <a:rPr lang="en-US" sz="2400" smtClean="0"/>
              <a:t>Use of technology to make business more flexible (Small companies can act like large companies, and vice versa)</a:t>
            </a:r>
          </a:p>
          <a:p>
            <a:pPr marL="609600" indent="-609600" eaLnBrk="1" hangingPunct="1">
              <a:lnSpc>
                <a:spcPct val="90000"/>
              </a:lnSpc>
              <a:buFont typeface="Wingdings" pitchFamily="2" charset="2"/>
              <a:buAutoNum type="arabicPeriod"/>
            </a:pPr>
            <a:r>
              <a:rPr lang="en-US" sz="2400" smtClean="0"/>
              <a:t>Using groups of interested managers to train and share ideas.  General information about intrapreneurship, plus practical skills.</a:t>
            </a:r>
          </a:p>
          <a:p>
            <a:pPr marL="609600" indent="-609600" eaLnBrk="1" hangingPunct="1">
              <a:lnSpc>
                <a:spcPct val="90000"/>
              </a:lnSpc>
              <a:spcBef>
                <a:spcPct val="0"/>
              </a:spcBef>
              <a:buFont typeface="Wingdings" pitchFamily="2" charset="2"/>
              <a:buAutoNum type="arabicPeriod"/>
            </a:pPr>
            <a:endParaRPr lang="en-GB" sz="2400" smtClean="0"/>
          </a:p>
        </p:txBody>
      </p:sp>
      <p:sp>
        <p:nvSpPr>
          <p:cNvPr id="25604"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 calcmode="lin" valueType="num">
                                      <p:cBhvr additive="base">
                                        <p:cTn id="7" dur="500" fill="hold"/>
                                        <p:tgtEl>
                                          <p:spTgt spid="17411">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 calcmode="lin" valueType="num">
                                      <p:cBhvr additive="base">
                                        <p:cTn id="13" dur="500" fill="hold"/>
                                        <p:tgtEl>
                                          <p:spTgt spid="1741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41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anim calcmode="lin" valueType="num">
                                      <p:cBhvr additive="base">
                                        <p:cTn id="19" dur="500" fill="hold"/>
                                        <p:tgtEl>
                                          <p:spTgt spid="17411">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411">
                                            <p:txEl>
                                              <p:pRg st="4" end="4"/>
                                            </p:txEl>
                                          </p:spTgt>
                                        </p:tgtEl>
                                        <p:attrNameLst>
                                          <p:attrName>style.visibility</p:attrName>
                                        </p:attrNameLst>
                                      </p:cBhvr>
                                      <p:to>
                                        <p:strVal val="visible"/>
                                      </p:to>
                                    </p:set>
                                    <p:anim calcmode="lin" valueType="num">
                                      <p:cBhvr additive="base">
                                        <p:cTn id="25" dur="500" fill="hold"/>
                                        <p:tgtEl>
                                          <p:spTgt spid="17411">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41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357188" y="122238"/>
            <a:ext cx="7643812" cy="1295400"/>
          </a:xfrm>
          <a:noFill/>
        </p:spPr>
        <p:txBody>
          <a:bodyPr lIns="92075" tIns="46038" rIns="92075" bIns="46038"/>
          <a:lstStyle/>
          <a:p>
            <a:pPr eaLnBrk="1" hangingPunct="1"/>
            <a:r>
              <a:rPr lang="en-GB" sz="2500" smtClean="0"/>
              <a:t/>
            </a:r>
            <a:br>
              <a:rPr lang="en-GB" sz="2500" smtClean="0"/>
            </a:br>
            <a:r>
              <a:rPr lang="en-US" sz="3600" smtClean="0"/>
              <a:t>To establish intrapreneurship (2)–</a:t>
            </a:r>
            <a:endParaRPr lang="en-GB" sz="3600" smtClean="0"/>
          </a:p>
        </p:txBody>
      </p:sp>
      <p:sp>
        <p:nvSpPr>
          <p:cNvPr id="19459" name="Rectangle 3"/>
          <p:cNvSpPr>
            <a:spLocks noGrp="1" noChangeArrowheads="1"/>
          </p:cNvSpPr>
          <p:nvPr>
            <p:ph type="body" idx="4294967295"/>
          </p:nvPr>
        </p:nvSpPr>
        <p:spPr>
          <a:xfrm>
            <a:off x="457200" y="1571625"/>
            <a:ext cx="8229600" cy="4559300"/>
          </a:xfrm>
          <a:noFill/>
        </p:spPr>
        <p:txBody>
          <a:bodyPr lIns="92075" tIns="46038" rIns="92075" bIns="46038"/>
          <a:lstStyle/>
          <a:p>
            <a:pPr marL="609600" indent="-609600" eaLnBrk="1" hangingPunct="1">
              <a:buFont typeface="Wingdings" pitchFamily="2" charset="2"/>
              <a:buNone/>
            </a:pPr>
            <a:endParaRPr lang="en-US" sz="100" smtClean="0"/>
          </a:p>
          <a:p>
            <a:pPr marL="609600" indent="-609600" eaLnBrk="1" hangingPunct="1">
              <a:buFont typeface="Wingdings" pitchFamily="2" charset="2"/>
              <a:buAutoNum type="arabicPeriod" startAt="5"/>
            </a:pPr>
            <a:r>
              <a:rPr lang="en-US" sz="2400" smtClean="0"/>
              <a:t>Development of ways to get closer to the customer</a:t>
            </a:r>
          </a:p>
          <a:p>
            <a:pPr marL="609600" indent="-609600" eaLnBrk="1" hangingPunct="1">
              <a:buFont typeface="Wingdings" pitchFamily="2" charset="2"/>
              <a:buAutoNum type="arabicPeriod" startAt="5"/>
            </a:pPr>
            <a:r>
              <a:rPr lang="en-US" sz="2400" smtClean="0"/>
              <a:t>Be more productive, with fewer resources  (downsizing) – results in more responsibility and control being passed down.</a:t>
            </a:r>
          </a:p>
          <a:p>
            <a:pPr marL="609600" indent="-609600" eaLnBrk="1" hangingPunct="1">
              <a:buFont typeface="Wingdings" pitchFamily="2" charset="2"/>
              <a:buAutoNum type="arabicPeriod" startAt="5"/>
            </a:pPr>
            <a:r>
              <a:rPr lang="en-US" sz="2400" smtClean="0"/>
              <a:t>Requires a strong support structure for intrapreneurship</a:t>
            </a:r>
          </a:p>
          <a:p>
            <a:pPr marL="609600" indent="-609600" eaLnBrk="1" hangingPunct="1">
              <a:buFont typeface="Wingdings" pitchFamily="2" charset="2"/>
              <a:buAutoNum type="arabicPeriod" startAt="5"/>
            </a:pPr>
            <a:r>
              <a:rPr lang="en-US" sz="2400" smtClean="0"/>
              <a:t>Rewards for intrapreneurship</a:t>
            </a:r>
          </a:p>
          <a:p>
            <a:pPr marL="609600" indent="-609600" eaLnBrk="1" hangingPunct="1">
              <a:buFont typeface="Wingdings" pitchFamily="2" charset="2"/>
              <a:buAutoNum type="arabicPeriod" startAt="5"/>
            </a:pPr>
            <a:r>
              <a:rPr lang="en-US" sz="2400" smtClean="0">
                <a:cs typeface="Times New Roman" pitchFamily="18" charset="0"/>
              </a:rPr>
              <a:t>Evaluation systems for intrapreneurship</a:t>
            </a:r>
            <a:endParaRPr lang="en-GB" sz="2400" smtClean="0"/>
          </a:p>
        </p:txBody>
      </p:sp>
      <p:sp>
        <p:nvSpPr>
          <p:cNvPr id="26628"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 calcmode="lin" valueType="num">
                                      <p:cBhvr additive="base">
                                        <p:cTn id="7" dur="500" fill="hold"/>
                                        <p:tgtEl>
                                          <p:spTgt spid="19459">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anim calcmode="lin" valueType="num">
                                      <p:cBhvr additive="base">
                                        <p:cTn id="13" dur="500" fill="hold"/>
                                        <p:tgtEl>
                                          <p:spTgt spid="19459">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945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anim calcmode="lin" valueType="num">
                                      <p:cBhvr additive="base">
                                        <p:cTn id="19" dur="500" fill="hold"/>
                                        <p:tgtEl>
                                          <p:spTgt spid="19459">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945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9459">
                                            <p:txEl>
                                              <p:pRg st="4" end="4"/>
                                            </p:txEl>
                                          </p:spTgt>
                                        </p:tgtEl>
                                        <p:attrNameLst>
                                          <p:attrName>style.visibility</p:attrName>
                                        </p:attrNameLst>
                                      </p:cBhvr>
                                      <p:to>
                                        <p:strVal val="visible"/>
                                      </p:to>
                                    </p:set>
                                    <p:anim calcmode="lin" valueType="num">
                                      <p:cBhvr additive="base">
                                        <p:cTn id="25" dur="500" fill="hold"/>
                                        <p:tgtEl>
                                          <p:spTgt spid="19459">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945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9459">
                                            <p:txEl>
                                              <p:pRg st="5" end="5"/>
                                            </p:txEl>
                                          </p:spTgt>
                                        </p:tgtEl>
                                        <p:attrNameLst>
                                          <p:attrName>style.visibility</p:attrName>
                                        </p:attrNameLst>
                                      </p:cBhvr>
                                      <p:to>
                                        <p:strVal val="visible"/>
                                      </p:to>
                                    </p:set>
                                    <p:anim calcmode="lin" valueType="num">
                                      <p:cBhvr additive="base">
                                        <p:cTn id="31" dur="500" fill="hold"/>
                                        <p:tgtEl>
                                          <p:spTgt spid="19459">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9459">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395288" y="333375"/>
            <a:ext cx="8353425" cy="1143000"/>
          </a:xfrm>
          <a:noFill/>
        </p:spPr>
        <p:txBody>
          <a:bodyPr lIns="92075" tIns="46038" rIns="92075" bIns="46038"/>
          <a:lstStyle/>
          <a:p>
            <a:pPr eaLnBrk="1" hangingPunct="1"/>
            <a:r>
              <a:rPr lang="en-US" sz="3200" u="sng" smtClean="0"/>
              <a:t>Creativity</a:t>
            </a:r>
            <a:r>
              <a:rPr lang="en-US" sz="3200" smtClean="0"/>
              <a:t> </a:t>
            </a:r>
            <a:br>
              <a:rPr lang="en-US" sz="3200" smtClean="0"/>
            </a:br>
            <a:r>
              <a:rPr lang="en-US" sz="3200" smtClean="0"/>
              <a:t>( A tool of Intrapreneurial Innovation)</a:t>
            </a:r>
            <a:endParaRPr lang="en-GB" sz="2500" smtClean="0"/>
          </a:p>
        </p:txBody>
      </p:sp>
      <p:sp>
        <p:nvSpPr>
          <p:cNvPr id="23555" name="Rectangle 3"/>
          <p:cNvSpPr>
            <a:spLocks noGrp="1" noChangeArrowheads="1"/>
          </p:cNvSpPr>
          <p:nvPr>
            <p:ph type="body" idx="4294967295"/>
          </p:nvPr>
        </p:nvSpPr>
        <p:spPr>
          <a:noFill/>
        </p:spPr>
        <p:txBody>
          <a:bodyPr lIns="92075" tIns="46038" rIns="92075" bIns="46038"/>
          <a:lstStyle/>
          <a:p>
            <a:pPr marL="609600" indent="-609600" eaLnBrk="1" hangingPunct="1">
              <a:lnSpc>
                <a:spcPct val="90000"/>
              </a:lnSpc>
              <a:buFont typeface="Wingdings" pitchFamily="2" charset="2"/>
              <a:buNone/>
            </a:pPr>
            <a:r>
              <a:rPr lang="en-US" sz="2800" smtClean="0"/>
              <a:t> </a:t>
            </a:r>
            <a:r>
              <a:rPr lang="en-US" sz="2800" b="1" smtClean="0"/>
              <a:t>Six Essential Elements of Corporate Creativity</a:t>
            </a:r>
            <a:r>
              <a:rPr lang="en-US" sz="2800" smtClean="0"/>
              <a:t>  </a:t>
            </a:r>
          </a:p>
          <a:p>
            <a:pPr marL="609600" indent="-609600" eaLnBrk="1" hangingPunct="1">
              <a:lnSpc>
                <a:spcPct val="90000"/>
              </a:lnSpc>
              <a:buFont typeface="Wingdings" pitchFamily="2" charset="2"/>
              <a:buAutoNum type="romanLcPeriod"/>
            </a:pPr>
            <a:r>
              <a:rPr lang="en-US" sz="2400" smtClean="0"/>
              <a:t>Alignment		(single goal focus)</a:t>
            </a:r>
          </a:p>
          <a:p>
            <a:pPr marL="609600" indent="-609600" eaLnBrk="1" hangingPunct="1">
              <a:lnSpc>
                <a:spcPct val="90000"/>
              </a:lnSpc>
              <a:buFont typeface="Wingdings" pitchFamily="2" charset="2"/>
              <a:buAutoNum type="romanLcPeriod"/>
            </a:pPr>
            <a:r>
              <a:rPr lang="en-US" sz="2400" smtClean="0"/>
              <a:t>Self-initiated activity	(allow employees to focus on 				their own interests)</a:t>
            </a:r>
          </a:p>
          <a:p>
            <a:pPr marL="609600" indent="-609600" eaLnBrk="1" hangingPunct="1">
              <a:lnSpc>
                <a:spcPct val="90000"/>
              </a:lnSpc>
              <a:buFont typeface="Wingdings" pitchFamily="2" charset="2"/>
              <a:buAutoNum type="romanLcPeriod" startAt="3"/>
            </a:pPr>
            <a:r>
              <a:rPr lang="en-US" sz="2400" smtClean="0"/>
              <a:t>Unofficial activity	(safe haven for development)</a:t>
            </a:r>
          </a:p>
          <a:p>
            <a:pPr marL="609600" indent="-609600" eaLnBrk="1" hangingPunct="1">
              <a:lnSpc>
                <a:spcPct val="90000"/>
              </a:lnSpc>
              <a:buFont typeface="Wingdings" pitchFamily="2" charset="2"/>
              <a:buAutoNum type="romanLcPeriod" startAt="3"/>
            </a:pPr>
            <a:r>
              <a:rPr lang="en-US" sz="2400" smtClean="0"/>
              <a:t>Serendipity		(fortunate accident + sagacity 					</a:t>
            </a:r>
            <a:r>
              <a:rPr lang="en-US" sz="2400" i="1" smtClean="0"/>
              <a:t>keenness of insight</a:t>
            </a:r>
            <a:r>
              <a:rPr lang="en-US" sz="2400" smtClean="0"/>
              <a:t>)</a:t>
            </a:r>
          </a:p>
          <a:p>
            <a:pPr marL="609600" indent="-609600" eaLnBrk="1" hangingPunct="1">
              <a:lnSpc>
                <a:spcPct val="90000"/>
              </a:lnSpc>
              <a:buFont typeface="Wingdings" pitchFamily="2" charset="2"/>
              <a:buAutoNum type="romanLcPeriod" startAt="5"/>
            </a:pPr>
            <a:r>
              <a:rPr lang="en-US" sz="2400" smtClean="0"/>
              <a:t>Diverse stimuli		(different directions)</a:t>
            </a:r>
          </a:p>
          <a:p>
            <a:pPr marL="609600" indent="-609600" eaLnBrk="1" hangingPunct="1">
              <a:lnSpc>
                <a:spcPct val="90000"/>
              </a:lnSpc>
              <a:buFont typeface="Wingdings" pitchFamily="2" charset="2"/>
              <a:buAutoNum type="romanLcPeriod" startAt="5"/>
            </a:pPr>
            <a:r>
              <a:rPr lang="en-US" sz="2400" smtClean="0">
                <a:cs typeface="Times New Roman" pitchFamily="18" charset="0"/>
              </a:rPr>
              <a:t>Within-company communication</a:t>
            </a:r>
            <a:r>
              <a:rPr lang="en-GB" sz="2400" smtClean="0"/>
              <a:t> </a:t>
            </a:r>
          </a:p>
        </p:txBody>
      </p:sp>
      <p:sp>
        <p:nvSpPr>
          <p:cNvPr id="27652"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3555">
                                            <p:txEl>
                                              <p:pRg st="3" end="3"/>
                                            </p:txEl>
                                          </p:spTgt>
                                        </p:tgtEl>
                                        <p:attrNameLst>
                                          <p:attrName>style.visibility</p:attrName>
                                        </p:attrNameLst>
                                      </p:cBhvr>
                                      <p:to>
                                        <p:strVal val="visible"/>
                                      </p:to>
                                    </p:set>
                                    <p:anim calcmode="lin" valueType="num">
                                      <p:cBhvr additive="base">
                                        <p:cTn id="25" dur="500" fill="hold"/>
                                        <p:tgtEl>
                                          <p:spTgt spid="2355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35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3555">
                                            <p:txEl>
                                              <p:pRg st="4" end="4"/>
                                            </p:txEl>
                                          </p:spTgt>
                                        </p:tgtEl>
                                        <p:attrNameLst>
                                          <p:attrName>style.visibility</p:attrName>
                                        </p:attrNameLst>
                                      </p:cBhvr>
                                      <p:to>
                                        <p:strVal val="visible"/>
                                      </p:to>
                                    </p:set>
                                    <p:anim calcmode="lin" valueType="num">
                                      <p:cBhvr additive="base">
                                        <p:cTn id="31" dur="500" fill="hold"/>
                                        <p:tgtEl>
                                          <p:spTgt spid="2355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355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3555">
                                            <p:txEl>
                                              <p:pRg st="5" end="5"/>
                                            </p:txEl>
                                          </p:spTgt>
                                        </p:tgtEl>
                                        <p:attrNameLst>
                                          <p:attrName>style.visibility</p:attrName>
                                        </p:attrNameLst>
                                      </p:cBhvr>
                                      <p:to>
                                        <p:strVal val="visible"/>
                                      </p:to>
                                    </p:set>
                                    <p:anim calcmode="lin" valueType="num">
                                      <p:cBhvr additive="base">
                                        <p:cTn id="37" dur="500" fill="hold"/>
                                        <p:tgtEl>
                                          <p:spTgt spid="2355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355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3555">
                                            <p:txEl>
                                              <p:pRg st="6" end="6"/>
                                            </p:txEl>
                                          </p:spTgt>
                                        </p:tgtEl>
                                        <p:attrNameLst>
                                          <p:attrName>style.visibility</p:attrName>
                                        </p:attrNameLst>
                                      </p:cBhvr>
                                      <p:to>
                                        <p:strVal val="visible"/>
                                      </p:to>
                                    </p:set>
                                    <p:anim calcmode="lin" valueType="num">
                                      <p:cBhvr additive="base">
                                        <p:cTn id="43" dur="500" fill="hold"/>
                                        <p:tgtEl>
                                          <p:spTgt spid="2355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355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noFill/>
        </p:spPr>
        <p:txBody>
          <a:bodyPr lIns="92075" tIns="46038" rIns="92075" bIns="46038"/>
          <a:lstStyle/>
          <a:p>
            <a:pPr eaLnBrk="1" hangingPunct="1"/>
            <a:r>
              <a:rPr lang="en-GB" sz="2500" smtClean="0"/>
              <a:t> </a:t>
            </a:r>
            <a:endParaRPr lang="en-GB" smtClean="0"/>
          </a:p>
        </p:txBody>
      </p:sp>
      <p:sp>
        <p:nvSpPr>
          <p:cNvPr id="25603" name="Rectangle 3"/>
          <p:cNvSpPr>
            <a:spLocks noGrp="1" noChangeArrowheads="1"/>
          </p:cNvSpPr>
          <p:nvPr>
            <p:ph type="body" idx="4294967295"/>
          </p:nvPr>
        </p:nvSpPr>
        <p:spPr>
          <a:xfrm>
            <a:off x="685800" y="2133600"/>
            <a:ext cx="7958138" cy="3881438"/>
          </a:xfrm>
          <a:noFill/>
        </p:spPr>
        <p:txBody>
          <a:bodyPr lIns="92075" tIns="46038" rIns="92075" bIns="46038"/>
          <a:lstStyle/>
          <a:p>
            <a:pPr marL="609600" indent="-609600" eaLnBrk="1" hangingPunct="1">
              <a:buFont typeface="Wingdings" pitchFamily="2" charset="2"/>
              <a:buNone/>
            </a:pPr>
            <a:endParaRPr lang="en-GB" smtClean="0"/>
          </a:p>
          <a:p>
            <a:pPr marL="609600" indent="-609600" eaLnBrk="1" hangingPunct="1">
              <a:buFont typeface="Wingdings" pitchFamily="2" charset="2"/>
              <a:buNone/>
            </a:pPr>
            <a:r>
              <a:rPr lang="en-US" i="1" smtClean="0">
                <a:cs typeface="Times New Roman" pitchFamily="18" charset="0"/>
              </a:rPr>
              <a:t>‘	’Every employee has something that he or she alone knows about the company, or that is known to only one or two other employees’</a:t>
            </a:r>
            <a:r>
              <a:rPr lang="en-US" smtClean="0">
                <a:cs typeface="Times New Roman" pitchFamily="18" charset="0"/>
              </a:rPr>
              <a:t> </a:t>
            </a:r>
            <a:endParaRPr lang="en-GB" smtClean="0">
              <a:cs typeface="Times New Roman" pitchFamily="18" charset="0"/>
            </a:endParaRPr>
          </a:p>
        </p:txBody>
      </p:sp>
      <p:sp>
        <p:nvSpPr>
          <p:cNvPr id="28676"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anim calcmode="lin" valueType="num">
                                      <p:cBhvr additive="base">
                                        <p:cTn id="7" dur="500" fill="hold"/>
                                        <p:tgtEl>
                                          <p:spTgt spid="2560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560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noFill/>
        </p:spPr>
        <p:txBody>
          <a:bodyPr lIns="92075" tIns="46038" rIns="92075" bIns="46038"/>
          <a:lstStyle/>
          <a:p>
            <a:pPr eaLnBrk="1" hangingPunct="1"/>
            <a:r>
              <a:rPr lang="en-US" smtClean="0"/>
              <a:t>Encouraging Creativity</a:t>
            </a:r>
            <a:endParaRPr lang="en-GB" smtClean="0"/>
          </a:p>
        </p:txBody>
      </p:sp>
      <p:sp>
        <p:nvSpPr>
          <p:cNvPr id="27651" name="Rectangle 3"/>
          <p:cNvSpPr>
            <a:spLocks noGrp="1" noChangeArrowheads="1"/>
          </p:cNvSpPr>
          <p:nvPr>
            <p:ph type="body" idx="4294967295"/>
          </p:nvPr>
        </p:nvSpPr>
        <p:spPr>
          <a:noFill/>
        </p:spPr>
        <p:txBody>
          <a:bodyPr lIns="92075" tIns="46038" rIns="92075" bIns="46038"/>
          <a:lstStyle/>
          <a:p>
            <a:pPr marL="609600" indent="-609600" eaLnBrk="1" hangingPunct="1">
              <a:buFont typeface="Wingdings" pitchFamily="2" charset="2"/>
              <a:buNone/>
            </a:pPr>
            <a:endParaRPr lang="en-US" b="1" smtClean="0"/>
          </a:p>
          <a:p>
            <a:pPr marL="609600" indent="-609600" eaLnBrk="1" hangingPunct="1">
              <a:buFont typeface="Wingdings" pitchFamily="2" charset="2"/>
              <a:buNone/>
            </a:pPr>
            <a:endParaRPr lang="en-US" sz="1400" b="1" smtClean="0"/>
          </a:p>
          <a:p>
            <a:pPr marL="609600" indent="-609600" eaLnBrk="1" hangingPunct="1">
              <a:buFont typeface="Wingdings" pitchFamily="2" charset="2"/>
              <a:buChar char="§"/>
            </a:pPr>
            <a:r>
              <a:rPr lang="en-US" smtClean="0"/>
              <a:t>Suggestion boxes</a:t>
            </a:r>
          </a:p>
          <a:p>
            <a:pPr marL="609600" indent="-609600" eaLnBrk="1" hangingPunct="1">
              <a:buFont typeface="Wingdings" pitchFamily="2" charset="2"/>
              <a:buChar char="§"/>
            </a:pPr>
            <a:r>
              <a:rPr lang="en-US" i="1" smtClean="0"/>
              <a:t>Kaizen teian</a:t>
            </a:r>
            <a:r>
              <a:rPr lang="en-US" smtClean="0"/>
              <a:t> systems  (reward system)</a:t>
            </a:r>
          </a:p>
          <a:p>
            <a:pPr marL="609600" indent="-609600" eaLnBrk="1" hangingPunct="1">
              <a:buFont typeface="Wingdings" pitchFamily="2" charset="2"/>
              <a:buChar char="§"/>
            </a:pPr>
            <a:r>
              <a:rPr lang="en-US" smtClean="0">
                <a:cs typeface="Times New Roman" pitchFamily="18" charset="0"/>
              </a:rPr>
              <a:t>Suggestion system – cost saving, and reward</a:t>
            </a:r>
            <a:r>
              <a:rPr lang="en-GB" smtClean="0"/>
              <a:t> </a:t>
            </a:r>
          </a:p>
        </p:txBody>
      </p:sp>
      <p:sp>
        <p:nvSpPr>
          <p:cNvPr id="29700"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1">
                                            <p:txEl>
                                              <p:pRg st="2" end="2"/>
                                            </p:txEl>
                                          </p:spTgt>
                                        </p:tgtEl>
                                        <p:attrNameLst>
                                          <p:attrName>style.visibility</p:attrName>
                                        </p:attrNameLst>
                                      </p:cBhvr>
                                      <p:to>
                                        <p:strVal val="visible"/>
                                      </p:to>
                                    </p:set>
                                    <p:anim calcmode="lin" valueType="num">
                                      <p:cBhvr additive="base">
                                        <p:cTn id="7" dur="500" fill="hold"/>
                                        <p:tgtEl>
                                          <p:spTgt spid="27651">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anim calcmode="lin" valueType="num">
                                      <p:cBhvr additive="base">
                                        <p:cTn id="13" dur="500" fill="hold"/>
                                        <p:tgtEl>
                                          <p:spTgt spid="27651">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765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7651">
                                            <p:txEl>
                                              <p:pRg st="4" end="4"/>
                                            </p:txEl>
                                          </p:spTgt>
                                        </p:tgtEl>
                                        <p:attrNameLst>
                                          <p:attrName>style.visibility</p:attrName>
                                        </p:attrNameLst>
                                      </p:cBhvr>
                                      <p:to>
                                        <p:strVal val="visible"/>
                                      </p:to>
                                    </p:set>
                                    <p:anim calcmode="lin" valueType="num">
                                      <p:cBhvr additive="base">
                                        <p:cTn id="19" dur="500" fill="hold"/>
                                        <p:tgtEl>
                                          <p:spTgt spid="27651">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765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noFill/>
        </p:spPr>
        <p:txBody>
          <a:bodyPr lIns="92075" tIns="46038" rIns="92075" bIns="46038"/>
          <a:lstStyle/>
          <a:p>
            <a:pPr eaLnBrk="1" hangingPunct="1"/>
            <a:r>
              <a:rPr lang="en-US" sz="3600" smtClean="0">
                <a:cs typeface="Times New Roman" pitchFamily="18" charset="0"/>
              </a:rPr>
              <a:t>Criteria for Corporate Creativity</a:t>
            </a:r>
            <a:endParaRPr lang="en-GB" sz="3600" smtClean="0">
              <a:cs typeface="Times New Roman" pitchFamily="18" charset="0"/>
            </a:endParaRPr>
          </a:p>
        </p:txBody>
      </p:sp>
      <p:sp>
        <p:nvSpPr>
          <p:cNvPr id="29699" name="Rectangle 3"/>
          <p:cNvSpPr>
            <a:spLocks noGrp="1" noChangeArrowheads="1"/>
          </p:cNvSpPr>
          <p:nvPr>
            <p:ph type="body" idx="4294967295"/>
          </p:nvPr>
        </p:nvSpPr>
        <p:spPr>
          <a:noFill/>
        </p:spPr>
        <p:txBody>
          <a:bodyPr lIns="92075" tIns="46038" rIns="92075" bIns="46038"/>
          <a:lstStyle/>
          <a:p>
            <a:pPr marL="609600" indent="-609600" eaLnBrk="1" hangingPunct="1">
              <a:buFont typeface="Wingdings" pitchFamily="2" charset="2"/>
              <a:buNone/>
            </a:pPr>
            <a:r>
              <a:rPr lang="en-GB" sz="2800" smtClean="0"/>
              <a:t> </a:t>
            </a:r>
            <a:endParaRPr lang="en-US" sz="1400" i="1" smtClean="0">
              <a:cs typeface="Times New Roman" pitchFamily="18" charset="0"/>
            </a:endParaRPr>
          </a:p>
          <a:p>
            <a:pPr marL="609600" indent="-609600" eaLnBrk="1" hangingPunct="1">
              <a:buFont typeface="Wingdings" pitchFamily="2" charset="2"/>
              <a:buAutoNum type="arabicPeriod"/>
            </a:pPr>
            <a:r>
              <a:rPr lang="en-US" i="1" smtClean="0">
                <a:cs typeface="Times New Roman" pitchFamily="18" charset="0"/>
              </a:rPr>
              <a:t>Alignment	</a:t>
            </a:r>
            <a:endParaRPr lang="en-US" smtClean="0">
              <a:cs typeface="Times New Roman" pitchFamily="18" charset="0"/>
            </a:endParaRPr>
          </a:p>
          <a:p>
            <a:pPr marL="609600" indent="-609600" eaLnBrk="1" hangingPunct="1">
              <a:buFont typeface="Wingdings" pitchFamily="2" charset="2"/>
              <a:buAutoNum type="arabicPeriod"/>
            </a:pPr>
            <a:r>
              <a:rPr lang="en-US" i="1" smtClean="0">
                <a:cs typeface="Times New Roman" pitchFamily="18" charset="0"/>
              </a:rPr>
              <a:t>Self-Initiated Activity</a:t>
            </a:r>
          </a:p>
          <a:p>
            <a:pPr marL="609600" indent="-609600" eaLnBrk="1" hangingPunct="1">
              <a:buFont typeface="Wingdings" pitchFamily="2" charset="2"/>
              <a:buAutoNum type="arabicPeriod"/>
            </a:pPr>
            <a:r>
              <a:rPr lang="en-US" i="1" smtClean="0">
                <a:cs typeface="Times New Roman" pitchFamily="18" charset="0"/>
              </a:rPr>
              <a:t>Unofficial Activity</a:t>
            </a:r>
            <a:endParaRPr lang="en-US" smtClean="0">
              <a:cs typeface="Times New Roman" pitchFamily="18" charset="0"/>
            </a:endParaRPr>
          </a:p>
          <a:p>
            <a:pPr marL="609600" indent="-609600" eaLnBrk="1" hangingPunct="1">
              <a:buFont typeface="Wingdings" pitchFamily="2" charset="2"/>
              <a:buAutoNum type="arabicPeriod"/>
            </a:pPr>
            <a:r>
              <a:rPr lang="en-US" i="1" smtClean="0">
                <a:cs typeface="Times New Roman" pitchFamily="18" charset="0"/>
              </a:rPr>
              <a:t>Serendipity</a:t>
            </a:r>
            <a:endParaRPr lang="en-US" smtClean="0">
              <a:cs typeface="Times New Roman" pitchFamily="18" charset="0"/>
            </a:endParaRPr>
          </a:p>
          <a:p>
            <a:pPr marL="609600" indent="-609600" eaLnBrk="1" hangingPunct="1">
              <a:buFont typeface="Wingdings" pitchFamily="2" charset="2"/>
              <a:buAutoNum type="arabicPeriod"/>
            </a:pPr>
            <a:r>
              <a:rPr lang="en-US" i="1" smtClean="0">
                <a:cs typeface="Times New Roman" pitchFamily="18" charset="0"/>
              </a:rPr>
              <a:t>Diverse Stimuli</a:t>
            </a:r>
            <a:endParaRPr lang="en-US" smtClean="0">
              <a:cs typeface="Times New Roman" pitchFamily="18" charset="0"/>
            </a:endParaRPr>
          </a:p>
          <a:p>
            <a:pPr marL="609600" indent="-609600" eaLnBrk="1" hangingPunct="1">
              <a:buFont typeface="Wingdings" pitchFamily="2" charset="2"/>
              <a:buAutoNum type="arabicPeriod"/>
            </a:pPr>
            <a:r>
              <a:rPr lang="en-US" i="1" smtClean="0">
                <a:cs typeface="Times New Roman" pitchFamily="18" charset="0"/>
              </a:rPr>
              <a:t>Within-Company Communication</a:t>
            </a:r>
            <a:endParaRPr lang="en-GB" smtClean="0"/>
          </a:p>
        </p:txBody>
      </p:sp>
      <p:sp>
        <p:nvSpPr>
          <p:cNvPr id="30724"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9699">
                                            <p:txEl>
                                              <p:pRg st="3" end="3"/>
                                            </p:txEl>
                                          </p:spTgt>
                                        </p:tgtEl>
                                        <p:attrNameLst>
                                          <p:attrName>style.visibility</p:attrName>
                                        </p:attrNameLst>
                                      </p:cBhvr>
                                      <p:to>
                                        <p:strVal val="visible"/>
                                      </p:to>
                                    </p:set>
                                    <p:anim calcmode="lin" valueType="num">
                                      <p:cBhvr additive="base">
                                        <p:cTn id="25" dur="500" fill="hold"/>
                                        <p:tgtEl>
                                          <p:spTgt spid="2969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96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9699">
                                            <p:txEl>
                                              <p:pRg st="4" end="4"/>
                                            </p:txEl>
                                          </p:spTgt>
                                        </p:tgtEl>
                                        <p:attrNameLst>
                                          <p:attrName>style.visibility</p:attrName>
                                        </p:attrNameLst>
                                      </p:cBhvr>
                                      <p:to>
                                        <p:strVal val="visible"/>
                                      </p:to>
                                    </p:set>
                                    <p:anim calcmode="lin" valueType="num">
                                      <p:cBhvr additive="base">
                                        <p:cTn id="31" dur="500" fill="hold"/>
                                        <p:tgtEl>
                                          <p:spTgt spid="2969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969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9699">
                                            <p:txEl>
                                              <p:pRg st="5" end="5"/>
                                            </p:txEl>
                                          </p:spTgt>
                                        </p:tgtEl>
                                        <p:attrNameLst>
                                          <p:attrName>style.visibility</p:attrName>
                                        </p:attrNameLst>
                                      </p:cBhvr>
                                      <p:to>
                                        <p:strVal val="visible"/>
                                      </p:to>
                                    </p:set>
                                    <p:anim calcmode="lin" valueType="num">
                                      <p:cBhvr additive="base">
                                        <p:cTn id="37" dur="500" fill="hold"/>
                                        <p:tgtEl>
                                          <p:spTgt spid="29699">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969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9699">
                                            <p:txEl>
                                              <p:pRg st="6" end="6"/>
                                            </p:txEl>
                                          </p:spTgt>
                                        </p:tgtEl>
                                        <p:attrNameLst>
                                          <p:attrName>style.visibility</p:attrName>
                                        </p:attrNameLst>
                                      </p:cBhvr>
                                      <p:to>
                                        <p:strVal val="visible"/>
                                      </p:to>
                                    </p:set>
                                    <p:anim calcmode="lin" valueType="num">
                                      <p:cBhvr additive="base">
                                        <p:cTn id="43" dur="500" fill="hold"/>
                                        <p:tgtEl>
                                          <p:spTgt spid="29699">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969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noFill/>
        </p:spPr>
        <p:txBody>
          <a:bodyPr lIns="92075" tIns="46038" rIns="92075" bIns="46038"/>
          <a:lstStyle/>
          <a:p>
            <a:pPr eaLnBrk="1" hangingPunct="1"/>
            <a:r>
              <a:rPr lang="en-US" sz="3600" smtClean="0">
                <a:cs typeface="Times New Roman" pitchFamily="18" charset="0"/>
              </a:rPr>
              <a:t>Criteria for Corporate Creativity</a:t>
            </a:r>
            <a:endParaRPr lang="en-GB" sz="3600" smtClean="0">
              <a:cs typeface="Times New Roman" pitchFamily="18" charset="0"/>
            </a:endParaRPr>
          </a:p>
        </p:txBody>
      </p:sp>
      <p:sp>
        <p:nvSpPr>
          <p:cNvPr id="20483" name="Rectangle 3"/>
          <p:cNvSpPr>
            <a:spLocks noGrp="1" noChangeArrowheads="1"/>
          </p:cNvSpPr>
          <p:nvPr>
            <p:ph type="body" idx="4294967295"/>
          </p:nvPr>
        </p:nvSpPr>
        <p:spPr>
          <a:noFill/>
        </p:spPr>
        <p:txBody>
          <a:bodyPr lIns="92075" tIns="46038" rIns="92075" bIns="46038"/>
          <a:lstStyle/>
          <a:p>
            <a:pPr marL="457200" indent="-457200" eaLnBrk="1" hangingPunct="1">
              <a:lnSpc>
                <a:spcPct val="90000"/>
              </a:lnSpc>
              <a:buFont typeface="Wingdings" pitchFamily="2" charset="2"/>
              <a:buAutoNum type="arabicPeriod"/>
            </a:pPr>
            <a:r>
              <a:rPr lang="en-US" b="1" i="1" smtClean="0"/>
              <a:t>Alignment	</a:t>
            </a:r>
          </a:p>
          <a:p>
            <a:pPr marL="457200" indent="-457200" eaLnBrk="1" hangingPunct="1">
              <a:lnSpc>
                <a:spcPct val="90000"/>
              </a:lnSpc>
              <a:buFont typeface="Wingdings" pitchFamily="2" charset="2"/>
              <a:buChar char="§"/>
            </a:pPr>
            <a:r>
              <a:rPr lang="en-US" smtClean="0"/>
              <a:t>Is your organisation aligned strongly enough for creativity?</a:t>
            </a:r>
            <a:endParaRPr lang="en-US" i="1" smtClean="0"/>
          </a:p>
          <a:p>
            <a:pPr marL="457200" indent="-457200" eaLnBrk="1" hangingPunct="1">
              <a:lnSpc>
                <a:spcPct val="90000"/>
              </a:lnSpc>
              <a:buFont typeface="Wingdings" pitchFamily="2" charset="2"/>
              <a:buChar char="§"/>
            </a:pPr>
            <a:r>
              <a:rPr lang="en-US" smtClean="0"/>
              <a:t>Do some policies and rules in your organisation cause misalignments that interfere with creativity?</a:t>
            </a:r>
          </a:p>
          <a:p>
            <a:pPr marL="457200" indent="-457200" eaLnBrk="1" hangingPunct="1">
              <a:lnSpc>
                <a:spcPct val="90000"/>
              </a:lnSpc>
              <a:buFont typeface="Wingdings" pitchFamily="2" charset="2"/>
              <a:buChar char="§"/>
            </a:pPr>
            <a:r>
              <a:rPr lang="en-US" smtClean="0"/>
              <a:t>What is your company doing to promote alignment?</a:t>
            </a:r>
          </a:p>
          <a:p>
            <a:pPr marL="457200" indent="-457200" eaLnBrk="1" hangingPunct="1">
              <a:lnSpc>
                <a:spcPct val="90000"/>
              </a:lnSpc>
              <a:buFont typeface="Wingdings" pitchFamily="2" charset="2"/>
              <a:buChar char="§"/>
            </a:pPr>
            <a:r>
              <a:rPr lang="en-US" smtClean="0"/>
              <a:t>Do you know of any organisations that are strongly aligned?  Learn from them.</a:t>
            </a:r>
            <a:endParaRPr lang="en-GB" sz="2800" smtClean="0"/>
          </a:p>
        </p:txBody>
      </p:sp>
      <p:sp>
        <p:nvSpPr>
          <p:cNvPr id="31748"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483">
                                            <p:txEl>
                                              <p:pRg st="4" end="4"/>
                                            </p:txEl>
                                          </p:spTgt>
                                        </p:tgtEl>
                                        <p:attrNameLst>
                                          <p:attrName>style.visibility</p:attrName>
                                        </p:attrNameLst>
                                      </p:cBhvr>
                                      <p:to>
                                        <p:strVal val="visible"/>
                                      </p:to>
                                    </p:set>
                                    <p:anim calcmode="lin" valueType="num">
                                      <p:cBhvr additive="base">
                                        <p:cTn id="31" dur="500" fill="hold"/>
                                        <p:tgtEl>
                                          <p:spTgt spid="2048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048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noFill/>
        </p:spPr>
        <p:txBody>
          <a:bodyPr lIns="92075" tIns="46038" rIns="92075" bIns="46038"/>
          <a:lstStyle/>
          <a:p>
            <a:pPr eaLnBrk="1" hangingPunct="1"/>
            <a:r>
              <a:rPr lang="en-US" sz="3600" smtClean="0">
                <a:cs typeface="Times New Roman" pitchFamily="18" charset="0"/>
              </a:rPr>
              <a:t>Criteria for Corporate Creativity</a:t>
            </a:r>
            <a:endParaRPr lang="en-GB" sz="3600" smtClean="0">
              <a:cs typeface="Times New Roman" pitchFamily="18" charset="0"/>
            </a:endParaRPr>
          </a:p>
        </p:txBody>
      </p:sp>
      <p:sp>
        <p:nvSpPr>
          <p:cNvPr id="21507" name="Rectangle 3"/>
          <p:cNvSpPr>
            <a:spLocks noGrp="1" noChangeArrowheads="1"/>
          </p:cNvSpPr>
          <p:nvPr>
            <p:ph type="body" idx="4294967295"/>
          </p:nvPr>
        </p:nvSpPr>
        <p:spPr>
          <a:noFill/>
        </p:spPr>
        <p:txBody>
          <a:bodyPr lIns="92075" tIns="46038" rIns="92075" bIns="46038"/>
          <a:lstStyle/>
          <a:p>
            <a:pPr marL="457200" indent="-457200" eaLnBrk="1" hangingPunct="1">
              <a:buFont typeface="Wingdings" pitchFamily="2" charset="2"/>
              <a:buNone/>
            </a:pPr>
            <a:endParaRPr lang="en-US" sz="100" b="1" smtClean="0">
              <a:cs typeface="Times New Roman" pitchFamily="18" charset="0"/>
            </a:endParaRPr>
          </a:p>
          <a:p>
            <a:pPr marL="457200" indent="-457200" eaLnBrk="1" hangingPunct="1">
              <a:buFont typeface="Wingdings" pitchFamily="2" charset="2"/>
              <a:buAutoNum type="arabicPeriod" startAt="2"/>
            </a:pPr>
            <a:r>
              <a:rPr lang="en-US" b="1" i="1" smtClean="0"/>
              <a:t>Self-Initiated Activity</a:t>
            </a:r>
          </a:p>
          <a:p>
            <a:pPr marL="457200" indent="-457200" eaLnBrk="1" hangingPunct="1">
              <a:buFont typeface="Wingdings" pitchFamily="2" charset="2"/>
              <a:buChar char="§"/>
            </a:pPr>
            <a:r>
              <a:rPr lang="en-US" smtClean="0"/>
              <a:t>Does your organisation have an effective system for responding to employee ideas?</a:t>
            </a:r>
          </a:p>
          <a:p>
            <a:pPr marL="457200" indent="-457200" eaLnBrk="1" hangingPunct="1">
              <a:buFont typeface="Wingdings" pitchFamily="2" charset="2"/>
              <a:buChar char="§"/>
            </a:pPr>
            <a:r>
              <a:rPr lang="en-US" smtClean="0"/>
              <a:t>Is the system based on intrinsic motivation?</a:t>
            </a:r>
          </a:p>
          <a:p>
            <a:pPr marL="457200" indent="-457200" eaLnBrk="1" hangingPunct="1">
              <a:buFont typeface="Wingdings" pitchFamily="2" charset="2"/>
              <a:buChar char="§"/>
            </a:pPr>
            <a:r>
              <a:rPr lang="en-US" smtClean="0"/>
              <a:t>Does your organisation document employee ideas?</a:t>
            </a:r>
            <a:endParaRPr lang="en-GB" smtClean="0"/>
          </a:p>
        </p:txBody>
      </p:sp>
      <p:sp>
        <p:nvSpPr>
          <p:cNvPr id="32772"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1507">
                                            <p:txEl>
                                              <p:pRg st="1" end="1"/>
                                            </p:txEl>
                                          </p:spTgt>
                                        </p:tgtEl>
                                        <p:attrNameLst>
                                          <p:attrName>style.visibility</p:attrName>
                                        </p:attrNameLst>
                                      </p:cBhvr>
                                      <p:to>
                                        <p:strVal val="visible"/>
                                      </p:to>
                                    </p:set>
                                    <p:anim calcmode="lin" valueType="num">
                                      <p:cBhvr additive="base">
                                        <p:cTn id="7" dur="500" fill="hold"/>
                                        <p:tgtEl>
                                          <p:spTgt spid="21507">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150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507">
                                            <p:txEl>
                                              <p:pRg st="2" end="2"/>
                                            </p:txEl>
                                          </p:spTgt>
                                        </p:tgtEl>
                                        <p:attrNameLst>
                                          <p:attrName>style.visibility</p:attrName>
                                        </p:attrNameLst>
                                      </p:cBhvr>
                                      <p:to>
                                        <p:strVal val="visible"/>
                                      </p:to>
                                    </p:set>
                                    <p:anim calcmode="lin" valueType="num">
                                      <p:cBhvr additive="base">
                                        <p:cTn id="13" dur="500" fill="hold"/>
                                        <p:tgtEl>
                                          <p:spTgt spid="2150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150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anim calcmode="lin" valueType="num">
                                      <p:cBhvr additive="base">
                                        <p:cTn id="19" dur="500" fill="hold"/>
                                        <p:tgtEl>
                                          <p:spTgt spid="2150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150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1507">
                                            <p:txEl>
                                              <p:pRg st="4" end="4"/>
                                            </p:txEl>
                                          </p:spTgt>
                                        </p:tgtEl>
                                        <p:attrNameLst>
                                          <p:attrName>style.visibility</p:attrName>
                                        </p:attrNameLst>
                                      </p:cBhvr>
                                      <p:to>
                                        <p:strVal val="visible"/>
                                      </p:to>
                                    </p:set>
                                    <p:anim calcmode="lin" valueType="num">
                                      <p:cBhvr additive="base">
                                        <p:cTn id="25" dur="500" fill="hold"/>
                                        <p:tgtEl>
                                          <p:spTgt spid="21507">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150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noFill/>
        </p:spPr>
        <p:txBody>
          <a:bodyPr lIns="92075" tIns="46038" rIns="92075" bIns="46038"/>
          <a:lstStyle/>
          <a:p>
            <a:pPr eaLnBrk="1" hangingPunct="1"/>
            <a:r>
              <a:rPr lang="en-US" sz="3600" smtClean="0">
                <a:cs typeface="Times New Roman" pitchFamily="18" charset="0"/>
              </a:rPr>
              <a:t>Criteria for Corporate Creativity</a:t>
            </a:r>
            <a:endParaRPr lang="en-GB" sz="3600" smtClean="0">
              <a:cs typeface="Times New Roman" pitchFamily="18" charset="0"/>
            </a:endParaRPr>
          </a:p>
        </p:txBody>
      </p:sp>
      <p:sp>
        <p:nvSpPr>
          <p:cNvPr id="22531" name="Rectangle 3"/>
          <p:cNvSpPr>
            <a:spLocks noGrp="1" noChangeArrowheads="1"/>
          </p:cNvSpPr>
          <p:nvPr>
            <p:ph type="body" idx="4294967295"/>
          </p:nvPr>
        </p:nvSpPr>
        <p:spPr>
          <a:noFill/>
        </p:spPr>
        <p:txBody>
          <a:bodyPr lIns="92075" tIns="46038" rIns="92075" bIns="46038"/>
          <a:lstStyle/>
          <a:p>
            <a:pPr marL="381000" indent="-381000" eaLnBrk="1" hangingPunct="1">
              <a:lnSpc>
                <a:spcPct val="90000"/>
              </a:lnSpc>
              <a:buFont typeface="Wingdings" pitchFamily="2" charset="2"/>
              <a:buNone/>
            </a:pPr>
            <a:endParaRPr lang="en-US" sz="100" b="1" smtClean="0">
              <a:cs typeface="Times New Roman" pitchFamily="18" charset="0"/>
            </a:endParaRPr>
          </a:p>
          <a:p>
            <a:pPr marL="381000" indent="-381000" eaLnBrk="1" hangingPunct="1">
              <a:lnSpc>
                <a:spcPct val="90000"/>
              </a:lnSpc>
              <a:buFont typeface="Wingdings" pitchFamily="2" charset="2"/>
              <a:buAutoNum type="arabicPeriod" startAt="3"/>
            </a:pPr>
            <a:r>
              <a:rPr lang="en-US" b="1" i="1" smtClean="0"/>
              <a:t>Unofficial Activity</a:t>
            </a:r>
          </a:p>
          <a:p>
            <a:pPr marL="381000" indent="-381000" eaLnBrk="1" hangingPunct="1">
              <a:lnSpc>
                <a:spcPct val="90000"/>
              </a:lnSpc>
              <a:buFont typeface="Wingdings" pitchFamily="2" charset="2"/>
              <a:buChar char="§"/>
            </a:pPr>
            <a:r>
              <a:rPr lang="en-US" smtClean="0"/>
              <a:t>Is unofficial activity legitimate in your organisation?</a:t>
            </a:r>
          </a:p>
          <a:p>
            <a:pPr marL="381000" indent="-381000" eaLnBrk="1" hangingPunct="1">
              <a:lnSpc>
                <a:spcPct val="90000"/>
              </a:lnSpc>
              <a:buFont typeface="Wingdings" pitchFamily="2" charset="2"/>
              <a:buChar char="§"/>
            </a:pPr>
            <a:r>
              <a:rPr lang="en-US" smtClean="0"/>
              <a:t>Are you aware of examples of how unofficial activity contributed to a creative act in your organisation?</a:t>
            </a:r>
          </a:p>
          <a:p>
            <a:pPr marL="381000" indent="-381000" eaLnBrk="1" hangingPunct="1">
              <a:lnSpc>
                <a:spcPct val="90000"/>
              </a:lnSpc>
              <a:buFont typeface="Wingdings" pitchFamily="2" charset="2"/>
              <a:buChar char="§"/>
            </a:pPr>
            <a:r>
              <a:rPr lang="en-US" smtClean="0"/>
              <a:t>Does your organisation have a way for employees’ proposals to be independently reviewed by different people at different times and in different ways?</a:t>
            </a:r>
            <a:endParaRPr lang="en-GB" smtClean="0">
              <a:cs typeface="Times New Roman" pitchFamily="18" charset="0"/>
            </a:endParaRPr>
          </a:p>
        </p:txBody>
      </p:sp>
      <p:sp>
        <p:nvSpPr>
          <p:cNvPr id="33796"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2531">
                                            <p:txEl>
                                              <p:pRg st="1" end="1"/>
                                            </p:txEl>
                                          </p:spTgt>
                                        </p:tgtEl>
                                        <p:attrNameLst>
                                          <p:attrName>style.visibility</p:attrName>
                                        </p:attrNameLst>
                                      </p:cBhvr>
                                      <p:to>
                                        <p:strVal val="visible"/>
                                      </p:to>
                                    </p:set>
                                    <p:anim calcmode="lin" valueType="num">
                                      <p:cBhvr additive="base">
                                        <p:cTn id="7" dur="500" fill="hold"/>
                                        <p:tgtEl>
                                          <p:spTgt spid="22531">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25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2531">
                                            <p:txEl>
                                              <p:pRg st="2" end="2"/>
                                            </p:txEl>
                                          </p:spTgt>
                                        </p:tgtEl>
                                        <p:attrNameLst>
                                          <p:attrName>style.visibility</p:attrName>
                                        </p:attrNameLst>
                                      </p:cBhvr>
                                      <p:to>
                                        <p:strVal val="visible"/>
                                      </p:to>
                                    </p:set>
                                    <p:anim calcmode="lin" valueType="num">
                                      <p:cBhvr additive="base">
                                        <p:cTn id="13" dur="500" fill="hold"/>
                                        <p:tgtEl>
                                          <p:spTgt spid="2253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25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2531">
                                            <p:txEl>
                                              <p:pRg st="4" end="4"/>
                                            </p:txEl>
                                          </p:spTgt>
                                        </p:tgtEl>
                                        <p:attrNameLst>
                                          <p:attrName>style.visibility</p:attrName>
                                        </p:attrNameLst>
                                      </p:cBhvr>
                                      <p:to>
                                        <p:strVal val="visible"/>
                                      </p:to>
                                    </p:set>
                                    <p:anim calcmode="lin" valueType="num">
                                      <p:cBhvr additive="base">
                                        <p:cTn id="25" dur="500" fill="hold"/>
                                        <p:tgtEl>
                                          <p:spTgt spid="22531">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25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noFill/>
        </p:spPr>
        <p:txBody>
          <a:bodyPr lIns="92075" tIns="46038" rIns="92075" bIns="46038"/>
          <a:lstStyle/>
          <a:p>
            <a:pPr eaLnBrk="1" hangingPunct="1"/>
            <a:r>
              <a:rPr lang="en-US" sz="3600" smtClean="0">
                <a:cs typeface="Times New Roman" pitchFamily="18" charset="0"/>
              </a:rPr>
              <a:t>Criteria for Corporate Creativity</a:t>
            </a:r>
            <a:endParaRPr lang="en-GB" sz="3600" smtClean="0">
              <a:cs typeface="Times New Roman" pitchFamily="18" charset="0"/>
            </a:endParaRPr>
          </a:p>
        </p:txBody>
      </p:sp>
      <p:sp>
        <p:nvSpPr>
          <p:cNvPr id="23555" name="Rectangle 3"/>
          <p:cNvSpPr>
            <a:spLocks noGrp="1" noChangeArrowheads="1"/>
          </p:cNvSpPr>
          <p:nvPr>
            <p:ph type="body" idx="4294967295"/>
          </p:nvPr>
        </p:nvSpPr>
        <p:spPr>
          <a:noFill/>
        </p:spPr>
        <p:txBody>
          <a:bodyPr lIns="92075" tIns="46038" rIns="92075" bIns="46038"/>
          <a:lstStyle/>
          <a:p>
            <a:pPr marL="457200" indent="-457200" eaLnBrk="1" hangingPunct="1">
              <a:lnSpc>
                <a:spcPct val="90000"/>
              </a:lnSpc>
              <a:buFont typeface="Wingdings" pitchFamily="2" charset="2"/>
              <a:buNone/>
            </a:pPr>
            <a:endParaRPr lang="en-US" sz="100" b="1" smtClean="0">
              <a:cs typeface="Times New Roman" pitchFamily="18" charset="0"/>
            </a:endParaRPr>
          </a:p>
          <a:p>
            <a:pPr marL="457200" indent="-457200" eaLnBrk="1" hangingPunct="1">
              <a:lnSpc>
                <a:spcPct val="90000"/>
              </a:lnSpc>
              <a:buFont typeface="Wingdings" pitchFamily="2" charset="2"/>
              <a:buAutoNum type="arabicPeriod" startAt="4"/>
            </a:pPr>
            <a:r>
              <a:rPr lang="en-US" b="1" i="1" smtClean="0"/>
              <a:t>Serendipity</a:t>
            </a:r>
          </a:p>
          <a:p>
            <a:pPr marL="457200" indent="-457200" eaLnBrk="1" hangingPunct="1">
              <a:lnSpc>
                <a:spcPct val="90000"/>
              </a:lnSpc>
              <a:buFont typeface="Wingdings" pitchFamily="2" charset="2"/>
              <a:buChar char="§"/>
            </a:pPr>
            <a:r>
              <a:rPr lang="en-US" smtClean="0"/>
              <a:t>Is every employee in your organisation aware that serendipity plays a role in creative acts?</a:t>
            </a:r>
          </a:p>
          <a:p>
            <a:pPr marL="457200" indent="-457200" eaLnBrk="1" hangingPunct="1">
              <a:lnSpc>
                <a:spcPct val="90000"/>
              </a:lnSpc>
              <a:buFont typeface="Wingdings" pitchFamily="2" charset="2"/>
              <a:buChar char="§"/>
            </a:pPr>
            <a:r>
              <a:rPr lang="en-US" smtClean="0"/>
              <a:t>What is your organisation doing to increase the frequency of fortunate accidents that might lead to serendipity?</a:t>
            </a:r>
          </a:p>
          <a:p>
            <a:pPr marL="457200" indent="-457200" eaLnBrk="1" hangingPunct="1">
              <a:lnSpc>
                <a:spcPct val="90000"/>
              </a:lnSpc>
              <a:buFont typeface="Wingdings" pitchFamily="2" charset="2"/>
              <a:buChar char="§"/>
            </a:pPr>
            <a:r>
              <a:rPr lang="en-US" smtClean="0"/>
              <a:t>What is your organisation doing to increase the likelihood that a potentially fortunate accident will meet with sagacity?</a:t>
            </a:r>
            <a:endParaRPr lang="en-GB" smtClean="0">
              <a:cs typeface="Times New Roman" pitchFamily="18" charset="0"/>
            </a:endParaRPr>
          </a:p>
        </p:txBody>
      </p:sp>
      <p:sp>
        <p:nvSpPr>
          <p:cNvPr id="34820"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3555">
                                            <p:txEl>
                                              <p:pRg st="1" end="1"/>
                                            </p:txEl>
                                          </p:spTgt>
                                        </p:tgtEl>
                                        <p:attrNameLst>
                                          <p:attrName>style.visibility</p:attrName>
                                        </p:attrNameLst>
                                      </p:cBhvr>
                                      <p:to>
                                        <p:strVal val="visible"/>
                                      </p:to>
                                    </p:set>
                                    <p:anim calcmode="lin" valueType="num">
                                      <p:cBhvr additive="base">
                                        <p:cTn id="7" dur="500" fill="hold"/>
                                        <p:tgtEl>
                                          <p:spTgt spid="23555">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35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anim calcmode="lin" valueType="num">
                                      <p:cBhvr additive="base">
                                        <p:cTn id="19" dur="500" fill="hold"/>
                                        <p:tgtEl>
                                          <p:spTgt spid="2355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35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3555">
                                            <p:txEl>
                                              <p:pRg st="4" end="4"/>
                                            </p:txEl>
                                          </p:spTgt>
                                        </p:tgtEl>
                                        <p:attrNameLst>
                                          <p:attrName>style.visibility</p:attrName>
                                        </p:attrNameLst>
                                      </p:cBhvr>
                                      <p:to>
                                        <p:strVal val="visible"/>
                                      </p:to>
                                    </p:set>
                                    <p:anim calcmode="lin" valueType="num">
                                      <p:cBhvr additive="base">
                                        <p:cTn id="25" dur="500" fill="hold"/>
                                        <p:tgtEl>
                                          <p:spTgt spid="23555">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355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a:noFill/>
        </p:spPr>
        <p:txBody>
          <a:bodyPr lIns="92075" tIns="46038" rIns="92075" bIns="46038"/>
          <a:lstStyle/>
          <a:p>
            <a:pPr eaLnBrk="1" hangingPunct="1"/>
            <a:r>
              <a:rPr lang="en-US" sz="3600" smtClean="0">
                <a:cs typeface="Times New Roman" pitchFamily="18" charset="0"/>
              </a:rPr>
              <a:t>Criteria for Corporate Creativity</a:t>
            </a:r>
            <a:endParaRPr lang="en-GB" sz="3600" smtClean="0">
              <a:cs typeface="Times New Roman" pitchFamily="18" charset="0"/>
            </a:endParaRPr>
          </a:p>
        </p:txBody>
      </p:sp>
      <p:sp>
        <p:nvSpPr>
          <p:cNvPr id="24579" name="Rectangle 3"/>
          <p:cNvSpPr>
            <a:spLocks noGrp="1" noChangeArrowheads="1"/>
          </p:cNvSpPr>
          <p:nvPr>
            <p:ph type="body" idx="4294967295"/>
          </p:nvPr>
        </p:nvSpPr>
        <p:spPr>
          <a:xfrm>
            <a:off x="179388" y="1628775"/>
            <a:ext cx="8785225" cy="4467225"/>
          </a:xfrm>
          <a:noFill/>
        </p:spPr>
        <p:txBody>
          <a:bodyPr lIns="92075" tIns="46038" rIns="92075" bIns="46038"/>
          <a:lstStyle/>
          <a:p>
            <a:pPr marL="381000" indent="-381000" eaLnBrk="1" hangingPunct="1">
              <a:lnSpc>
                <a:spcPct val="90000"/>
              </a:lnSpc>
              <a:buFont typeface="Wingdings" pitchFamily="2" charset="2"/>
              <a:buAutoNum type="arabicPeriod" startAt="5"/>
            </a:pPr>
            <a:r>
              <a:rPr lang="en-US" sz="2400" b="1" i="1" smtClean="0"/>
              <a:t>Diverse Stimuli</a:t>
            </a:r>
            <a:endParaRPr lang="en-US" sz="2400" b="1" smtClean="0"/>
          </a:p>
          <a:p>
            <a:pPr marL="381000" indent="-381000" eaLnBrk="1" hangingPunct="1">
              <a:lnSpc>
                <a:spcPct val="90000"/>
              </a:lnSpc>
              <a:buFont typeface="Wingdings" pitchFamily="2" charset="2"/>
              <a:buChar char="§"/>
            </a:pPr>
            <a:r>
              <a:rPr lang="en-US" sz="2400" b="1" smtClean="0"/>
              <a:t>Can you trace examples of creativity in your organisation to the stimuli that provoked them?</a:t>
            </a:r>
          </a:p>
          <a:p>
            <a:pPr marL="381000" indent="-381000" eaLnBrk="1" hangingPunct="1">
              <a:lnSpc>
                <a:spcPct val="90000"/>
              </a:lnSpc>
              <a:buFont typeface="Wingdings" pitchFamily="2" charset="2"/>
              <a:buChar char="§"/>
            </a:pPr>
            <a:r>
              <a:rPr lang="en-US" sz="2400" b="1" smtClean="0"/>
              <a:t>Does your organisation have programs to bring diverse stimuli to employees?</a:t>
            </a:r>
          </a:p>
          <a:p>
            <a:pPr marL="381000" indent="-381000" eaLnBrk="1" hangingPunct="1">
              <a:lnSpc>
                <a:spcPct val="90000"/>
              </a:lnSpc>
              <a:buFont typeface="Wingdings" pitchFamily="2" charset="2"/>
              <a:buChar char="§"/>
            </a:pPr>
            <a:r>
              <a:rPr lang="en-US" sz="2400" b="1" smtClean="0"/>
              <a:t>Have any creative acts occurred in your company because employees rotated into another job and noticed a stimulus that others before them had not?</a:t>
            </a:r>
          </a:p>
          <a:p>
            <a:pPr marL="381000" indent="-381000" eaLnBrk="1" hangingPunct="1">
              <a:lnSpc>
                <a:spcPct val="90000"/>
              </a:lnSpc>
              <a:buFont typeface="Wingdings" pitchFamily="2" charset="2"/>
              <a:buChar char="§"/>
            </a:pPr>
            <a:r>
              <a:rPr lang="en-US" sz="2400" b="1" smtClean="0"/>
              <a:t>Does your organisation make it easy for employees to bring stimuli in and put them to use?</a:t>
            </a:r>
          </a:p>
          <a:p>
            <a:pPr marL="381000" indent="-381000" eaLnBrk="1" hangingPunct="1">
              <a:lnSpc>
                <a:spcPct val="90000"/>
              </a:lnSpc>
              <a:buFont typeface="Wingdings" pitchFamily="2" charset="2"/>
              <a:buChar char="§"/>
            </a:pPr>
            <a:r>
              <a:rPr lang="en-US" sz="2400" b="1" smtClean="0"/>
              <a:t>How does your organisation help employees get stimuli from customers, suppliers, and others who deal with it?</a:t>
            </a:r>
            <a:endParaRPr lang="en-GB" sz="2400" b="1" smtClean="0">
              <a:cs typeface="Times New Roman" pitchFamily="18" charset="0"/>
            </a:endParaRPr>
          </a:p>
        </p:txBody>
      </p:sp>
      <p:sp>
        <p:nvSpPr>
          <p:cNvPr id="35844"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 calcmode="lin" valueType="num">
                                      <p:cBhvr additive="base">
                                        <p:cTn id="13" dur="500" fill="hold"/>
                                        <p:tgtEl>
                                          <p:spTgt spid="245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457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4579">
                                            <p:txEl>
                                              <p:pRg st="2" end="2"/>
                                            </p:txEl>
                                          </p:spTgt>
                                        </p:tgtEl>
                                        <p:attrNameLst>
                                          <p:attrName>style.visibility</p:attrName>
                                        </p:attrNameLst>
                                      </p:cBhvr>
                                      <p:to>
                                        <p:strVal val="visible"/>
                                      </p:to>
                                    </p:set>
                                    <p:anim calcmode="lin" valueType="num">
                                      <p:cBhvr additive="base">
                                        <p:cTn id="19" dur="500" fill="hold"/>
                                        <p:tgtEl>
                                          <p:spTgt spid="2457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457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4579">
                                            <p:txEl>
                                              <p:pRg st="3" end="3"/>
                                            </p:txEl>
                                          </p:spTgt>
                                        </p:tgtEl>
                                        <p:attrNameLst>
                                          <p:attrName>style.visibility</p:attrName>
                                        </p:attrNameLst>
                                      </p:cBhvr>
                                      <p:to>
                                        <p:strVal val="visible"/>
                                      </p:to>
                                    </p:set>
                                    <p:anim calcmode="lin" valueType="num">
                                      <p:cBhvr additive="base">
                                        <p:cTn id="25" dur="500" fill="hold"/>
                                        <p:tgtEl>
                                          <p:spTgt spid="2457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457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4579">
                                            <p:txEl>
                                              <p:pRg st="4" end="4"/>
                                            </p:txEl>
                                          </p:spTgt>
                                        </p:tgtEl>
                                        <p:attrNameLst>
                                          <p:attrName>style.visibility</p:attrName>
                                        </p:attrNameLst>
                                      </p:cBhvr>
                                      <p:to>
                                        <p:strVal val="visible"/>
                                      </p:to>
                                    </p:set>
                                    <p:anim calcmode="lin" valueType="num">
                                      <p:cBhvr additive="base">
                                        <p:cTn id="31" dur="500" fill="hold"/>
                                        <p:tgtEl>
                                          <p:spTgt spid="2457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457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4579">
                                            <p:txEl>
                                              <p:pRg st="5" end="5"/>
                                            </p:txEl>
                                          </p:spTgt>
                                        </p:tgtEl>
                                        <p:attrNameLst>
                                          <p:attrName>style.visibility</p:attrName>
                                        </p:attrNameLst>
                                      </p:cBhvr>
                                      <p:to>
                                        <p:strVal val="visible"/>
                                      </p:to>
                                    </p:set>
                                    <p:anim calcmode="lin" valueType="num">
                                      <p:cBhvr additive="base">
                                        <p:cTn id="37" dur="500" fill="hold"/>
                                        <p:tgtEl>
                                          <p:spTgt spid="24579">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4579">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idx="4294967295"/>
          </p:nvPr>
        </p:nvSpPr>
        <p:spPr>
          <a:noFill/>
        </p:spPr>
        <p:txBody>
          <a:bodyPr lIns="92075" tIns="46038" rIns="92075" bIns="46038"/>
          <a:lstStyle/>
          <a:p>
            <a:pPr eaLnBrk="1" hangingPunct="1"/>
            <a:r>
              <a:rPr lang="en-US" sz="3600" smtClean="0">
                <a:cs typeface="Times New Roman" pitchFamily="18" charset="0"/>
              </a:rPr>
              <a:t>Criteria for Corporate Creativity</a:t>
            </a:r>
            <a:endParaRPr lang="en-GB" sz="3600" smtClean="0">
              <a:cs typeface="Times New Roman" pitchFamily="18" charset="0"/>
            </a:endParaRPr>
          </a:p>
        </p:txBody>
      </p:sp>
      <p:sp>
        <p:nvSpPr>
          <p:cNvPr id="25603" name="Rectangle 3"/>
          <p:cNvSpPr>
            <a:spLocks noGrp="1" noChangeArrowheads="1"/>
          </p:cNvSpPr>
          <p:nvPr>
            <p:ph type="body" idx="4294967295"/>
          </p:nvPr>
        </p:nvSpPr>
        <p:spPr>
          <a:xfrm>
            <a:off x="395288" y="1557338"/>
            <a:ext cx="8372475" cy="4538662"/>
          </a:xfrm>
          <a:noFill/>
        </p:spPr>
        <p:txBody>
          <a:bodyPr lIns="92075" tIns="46038" rIns="92075" bIns="46038"/>
          <a:lstStyle/>
          <a:p>
            <a:pPr marL="381000" indent="-381000" eaLnBrk="1" hangingPunct="1">
              <a:lnSpc>
                <a:spcPct val="90000"/>
              </a:lnSpc>
              <a:buFont typeface="Wingdings" pitchFamily="2" charset="2"/>
              <a:buAutoNum type="arabicPeriod" startAt="6"/>
            </a:pPr>
            <a:r>
              <a:rPr lang="en-US" sz="2400" b="1" i="1" smtClean="0"/>
              <a:t>Within-Company Communication</a:t>
            </a:r>
          </a:p>
          <a:p>
            <a:pPr marL="381000" indent="-381000" eaLnBrk="1" hangingPunct="1">
              <a:lnSpc>
                <a:spcPct val="90000"/>
              </a:lnSpc>
              <a:buFont typeface="Wingdings" pitchFamily="2" charset="2"/>
              <a:buChar char="§"/>
            </a:pPr>
            <a:r>
              <a:rPr lang="en-US" sz="2400" b="1" smtClean="0"/>
              <a:t>Can you identify a creative act in your company in which unanticipated within company communication played a key role?</a:t>
            </a:r>
          </a:p>
          <a:p>
            <a:pPr marL="381000" indent="-381000" eaLnBrk="1" hangingPunct="1">
              <a:lnSpc>
                <a:spcPct val="90000"/>
              </a:lnSpc>
              <a:buFont typeface="Wingdings" pitchFamily="2" charset="2"/>
              <a:buChar char="§"/>
            </a:pPr>
            <a:r>
              <a:rPr lang="en-US" sz="2400" b="1" smtClean="0"/>
              <a:t>Can you identify the ways in which employees in your company who do not  normally interact with each other can come together?</a:t>
            </a:r>
          </a:p>
          <a:p>
            <a:pPr marL="381000" indent="-381000" eaLnBrk="1" hangingPunct="1">
              <a:lnSpc>
                <a:spcPct val="90000"/>
              </a:lnSpc>
              <a:buFont typeface="Wingdings" pitchFamily="2" charset="2"/>
              <a:buChar char="§"/>
            </a:pPr>
            <a:r>
              <a:rPr lang="en-US" sz="2400" b="1" smtClean="0"/>
              <a:t>Do all employees in your organisation have a sufficient understanding of how the company works to be able to tap its resources and expertise?</a:t>
            </a:r>
          </a:p>
          <a:p>
            <a:pPr marL="381000" indent="-381000" eaLnBrk="1" hangingPunct="1">
              <a:lnSpc>
                <a:spcPct val="90000"/>
              </a:lnSpc>
              <a:buFont typeface="Wingdings" pitchFamily="2" charset="2"/>
              <a:buChar char="§"/>
            </a:pPr>
            <a:r>
              <a:rPr lang="en-US" sz="2400" b="1" smtClean="0"/>
              <a:t>Is it clear to everyone in your organisation that a request for information or help from other employees – no matter who – should be given a high priority?</a:t>
            </a:r>
            <a:endParaRPr lang="en-GB" sz="2400" b="1" smtClean="0">
              <a:cs typeface="Times New Roman" pitchFamily="18" charset="0"/>
            </a:endParaRPr>
          </a:p>
        </p:txBody>
      </p:sp>
      <p:sp>
        <p:nvSpPr>
          <p:cNvPr id="36868"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 calcmode="lin" valueType="num">
                                      <p:cBhvr additive="base">
                                        <p:cTn id="7" dur="500" fill="hold"/>
                                        <p:tgtEl>
                                          <p:spTgt spid="2560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560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5603">
                                            <p:txEl>
                                              <p:pRg st="1" end="1"/>
                                            </p:txEl>
                                          </p:spTgt>
                                        </p:tgtEl>
                                        <p:attrNameLst>
                                          <p:attrName>style.visibility</p:attrName>
                                        </p:attrNameLst>
                                      </p:cBhvr>
                                      <p:to>
                                        <p:strVal val="visible"/>
                                      </p:to>
                                    </p:set>
                                    <p:anim calcmode="lin" valueType="num">
                                      <p:cBhvr additive="base">
                                        <p:cTn id="13" dur="500" fill="hold"/>
                                        <p:tgtEl>
                                          <p:spTgt spid="2560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560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5603">
                                            <p:txEl>
                                              <p:pRg st="2" end="2"/>
                                            </p:txEl>
                                          </p:spTgt>
                                        </p:tgtEl>
                                        <p:attrNameLst>
                                          <p:attrName>style.visibility</p:attrName>
                                        </p:attrNameLst>
                                      </p:cBhvr>
                                      <p:to>
                                        <p:strVal val="visible"/>
                                      </p:to>
                                    </p:set>
                                    <p:anim calcmode="lin" valueType="num">
                                      <p:cBhvr additive="base">
                                        <p:cTn id="19" dur="500" fill="hold"/>
                                        <p:tgtEl>
                                          <p:spTgt spid="2560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560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5603">
                                            <p:txEl>
                                              <p:pRg st="3" end="3"/>
                                            </p:txEl>
                                          </p:spTgt>
                                        </p:tgtEl>
                                        <p:attrNameLst>
                                          <p:attrName>style.visibility</p:attrName>
                                        </p:attrNameLst>
                                      </p:cBhvr>
                                      <p:to>
                                        <p:strVal val="visible"/>
                                      </p:to>
                                    </p:set>
                                    <p:anim calcmode="lin" valueType="num">
                                      <p:cBhvr additive="base">
                                        <p:cTn id="25" dur="500" fill="hold"/>
                                        <p:tgtEl>
                                          <p:spTgt spid="2560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560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5603">
                                            <p:txEl>
                                              <p:pRg st="4" end="4"/>
                                            </p:txEl>
                                          </p:spTgt>
                                        </p:tgtEl>
                                        <p:attrNameLst>
                                          <p:attrName>style.visibility</p:attrName>
                                        </p:attrNameLst>
                                      </p:cBhvr>
                                      <p:to>
                                        <p:strVal val="visible"/>
                                      </p:to>
                                    </p:set>
                                    <p:anim calcmode="lin" valueType="num">
                                      <p:cBhvr additive="base">
                                        <p:cTn id="31" dur="500" fill="hold"/>
                                        <p:tgtEl>
                                          <p:spTgt spid="2560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560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a:noFill/>
        </p:spPr>
        <p:txBody>
          <a:bodyPr lIns="92075" tIns="46038" rIns="92075" bIns="46038"/>
          <a:lstStyle/>
          <a:p>
            <a:pPr eaLnBrk="1" hangingPunct="1"/>
            <a:r>
              <a:rPr lang="en-US" sz="4200" i="1" smtClean="0">
                <a:cs typeface="Times New Roman" pitchFamily="18" charset="0"/>
              </a:rPr>
              <a:t>Some examples</a:t>
            </a:r>
            <a:r>
              <a:rPr lang="en-US" sz="4200" smtClean="0">
                <a:cs typeface="Times New Roman" pitchFamily="18" charset="0"/>
              </a:rPr>
              <a:t>:</a:t>
            </a:r>
            <a:endParaRPr lang="en-GB" sz="4200" smtClean="0">
              <a:cs typeface="Times New Roman" pitchFamily="18" charset="0"/>
            </a:endParaRPr>
          </a:p>
        </p:txBody>
      </p:sp>
      <p:sp>
        <p:nvSpPr>
          <p:cNvPr id="26627" name="Rectangle 3"/>
          <p:cNvSpPr>
            <a:spLocks noGrp="1" noChangeArrowheads="1"/>
          </p:cNvSpPr>
          <p:nvPr>
            <p:ph type="body" idx="4294967295"/>
          </p:nvPr>
        </p:nvSpPr>
        <p:spPr>
          <a:xfrm>
            <a:off x="179388" y="1268413"/>
            <a:ext cx="8507412" cy="4530725"/>
          </a:xfrm>
          <a:noFill/>
        </p:spPr>
        <p:txBody>
          <a:bodyPr lIns="92075" tIns="46038" rIns="92075" bIns="46038"/>
          <a:lstStyle/>
          <a:p>
            <a:pPr eaLnBrk="1" hangingPunct="1">
              <a:lnSpc>
                <a:spcPct val="80000"/>
              </a:lnSpc>
              <a:buFont typeface="Wingdings" pitchFamily="2" charset="2"/>
              <a:buNone/>
            </a:pPr>
            <a:r>
              <a:rPr lang="en-US" sz="2000" b="1" smtClean="0"/>
              <a:t>3Ms.		</a:t>
            </a:r>
          </a:p>
          <a:p>
            <a:pPr eaLnBrk="1" hangingPunct="1">
              <a:lnSpc>
                <a:spcPct val="80000"/>
              </a:lnSpc>
              <a:buFont typeface="Wingdings" pitchFamily="2" charset="2"/>
              <a:buChar char="Ø"/>
            </a:pPr>
            <a:r>
              <a:rPr lang="en-US" sz="2000" smtClean="0"/>
              <a:t>Employees can devote up to 15% of time to independent projects</a:t>
            </a:r>
          </a:p>
          <a:p>
            <a:pPr eaLnBrk="1" hangingPunct="1">
              <a:lnSpc>
                <a:spcPct val="80000"/>
              </a:lnSpc>
              <a:buFont typeface="Wingdings" pitchFamily="2" charset="2"/>
              <a:buChar char="Ø"/>
            </a:pPr>
            <a:r>
              <a:rPr lang="en-US" sz="2000" b="1" u="sng" smtClean="0"/>
              <a:t>Post-IT</a:t>
            </a:r>
            <a:r>
              <a:rPr lang="en-US" sz="2000" smtClean="0"/>
              <a:t>  (Arthur Fry)   </a:t>
            </a:r>
          </a:p>
          <a:p>
            <a:pPr eaLnBrk="1" hangingPunct="1">
              <a:lnSpc>
                <a:spcPct val="80000"/>
              </a:lnSpc>
              <a:buFont typeface="Wingdings" pitchFamily="2" charset="2"/>
              <a:buNone/>
            </a:pPr>
            <a:r>
              <a:rPr lang="en-US" sz="2000" smtClean="0"/>
              <a:t>	-	notes fell out of hymn books</a:t>
            </a:r>
          </a:p>
          <a:p>
            <a:pPr eaLnBrk="1" hangingPunct="1">
              <a:lnSpc>
                <a:spcPct val="80000"/>
              </a:lnSpc>
              <a:buFont typeface="Wingdings" pitchFamily="2" charset="2"/>
              <a:buNone/>
            </a:pPr>
            <a:r>
              <a:rPr lang="en-US" sz="2000" smtClean="0"/>
              <a:t>	-	low sticking power adhesive known to him, but of limited use to </a:t>
            </a:r>
          </a:p>
          <a:p>
            <a:pPr eaLnBrk="1" hangingPunct="1">
              <a:lnSpc>
                <a:spcPct val="80000"/>
              </a:lnSpc>
              <a:buFont typeface="Wingdings" pitchFamily="2" charset="2"/>
              <a:buNone/>
            </a:pPr>
            <a:r>
              <a:rPr lang="en-US" sz="2000" smtClean="0"/>
              <a:t>             3Ms, but just right for post-its</a:t>
            </a:r>
          </a:p>
          <a:p>
            <a:pPr eaLnBrk="1" hangingPunct="1">
              <a:lnSpc>
                <a:spcPct val="80000"/>
              </a:lnSpc>
              <a:buFont typeface="Wingdings" pitchFamily="2" charset="2"/>
              <a:buNone/>
            </a:pPr>
            <a:r>
              <a:rPr lang="en-US" sz="2000" smtClean="0"/>
              <a:t>	-	used admin, staff in company to prove value of product</a:t>
            </a:r>
          </a:p>
          <a:p>
            <a:pPr eaLnBrk="1" hangingPunct="1">
              <a:lnSpc>
                <a:spcPct val="80000"/>
              </a:lnSpc>
              <a:buFont typeface="Wingdings" pitchFamily="2" charset="2"/>
              <a:buNone/>
            </a:pPr>
            <a:endParaRPr lang="en-GB" sz="2000" b="1" smtClean="0"/>
          </a:p>
          <a:p>
            <a:pPr eaLnBrk="1" hangingPunct="1">
              <a:lnSpc>
                <a:spcPct val="80000"/>
              </a:lnSpc>
              <a:buFont typeface="Wingdings" pitchFamily="2" charset="2"/>
              <a:buNone/>
            </a:pPr>
            <a:r>
              <a:rPr lang="en-GB" sz="2000" b="1" smtClean="0"/>
              <a:t>Hewlett Packard</a:t>
            </a:r>
            <a:endParaRPr lang="en-US" sz="2000" smtClean="0"/>
          </a:p>
          <a:p>
            <a:pPr eaLnBrk="1" hangingPunct="1">
              <a:lnSpc>
                <a:spcPct val="80000"/>
              </a:lnSpc>
              <a:buFont typeface="Wingdings" pitchFamily="2" charset="2"/>
              <a:buChar char="Ø"/>
            </a:pPr>
            <a:r>
              <a:rPr lang="en-US" sz="2000" smtClean="0"/>
              <a:t>First lost opportunity by failing to recognise importance of an </a:t>
            </a:r>
            <a:r>
              <a:rPr lang="en-US" sz="2000" b="1" smtClean="0"/>
              <a:t>early proposal for a PC</a:t>
            </a:r>
            <a:r>
              <a:rPr lang="en-US" sz="2000" smtClean="0"/>
              <a:t> (Stephen Wozniak - Apple Mac. basis)   </a:t>
            </a:r>
          </a:p>
          <a:p>
            <a:pPr eaLnBrk="1" hangingPunct="1">
              <a:lnSpc>
                <a:spcPct val="80000"/>
              </a:lnSpc>
              <a:buFont typeface="Wingdings" pitchFamily="2" charset="2"/>
              <a:buChar char="Ø"/>
            </a:pPr>
            <a:r>
              <a:rPr lang="en-US" sz="2000" smtClean="0"/>
              <a:t>Second lost opportunity when Charles House  worked on development of a </a:t>
            </a:r>
            <a:r>
              <a:rPr lang="en-US" sz="2000" b="1" smtClean="0"/>
              <a:t>high-quality monitor</a:t>
            </a:r>
            <a:r>
              <a:rPr lang="en-US" sz="2000" smtClean="0"/>
              <a:t>.  HP tried to stop because couldn't see a market.  Used in NASA moon landings and subsequently sold in significant numbers</a:t>
            </a:r>
            <a:r>
              <a:rPr lang="en-US" sz="2800" smtClean="0"/>
              <a:t>.</a:t>
            </a:r>
            <a:endParaRPr lang="en-GB" sz="2800" smtClean="0"/>
          </a:p>
        </p:txBody>
      </p:sp>
      <p:sp>
        <p:nvSpPr>
          <p:cNvPr id="37892"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6627">
                                            <p:txEl>
                                              <p:pRg st="1" end="1"/>
                                            </p:txEl>
                                          </p:spTgt>
                                        </p:tgtEl>
                                        <p:attrNameLst>
                                          <p:attrName>style.visibility</p:attrName>
                                        </p:attrNameLst>
                                      </p:cBhvr>
                                      <p:to>
                                        <p:strVal val="visible"/>
                                      </p:to>
                                    </p:set>
                                    <p:anim calcmode="lin" valueType="num">
                                      <p:cBhvr additive="base">
                                        <p:cTn id="13" dur="500" fill="hold"/>
                                        <p:tgtEl>
                                          <p:spTgt spid="2662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6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6627">
                                            <p:txEl>
                                              <p:pRg st="2" end="2"/>
                                            </p:txEl>
                                          </p:spTgt>
                                        </p:tgtEl>
                                        <p:attrNameLst>
                                          <p:attrName>style.visibility</p:attrName>
                                        </p:attrNameLst>
                                      </p:cBhvr>
                                      <p:to>
                                        <p:strVal val="visible"/>
                                      </p:to>
                                    </p:set>
                                    <p:anim calcmode="lin" valueType="num">
                                      <p:cBhvr additive="base">
                                        <p:cTn id="19" dur="5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62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6627">
                                            <p:txEl>
                                              <p:pRg st="3" end="3"/>
                                            </p:txEl>
                                          </p:spTgt>
                                        </p:tgtEl>
                                        <p:attrNameLst>
                                          <p:attrName>style.visibility</p:attrName>
                                        </p:attrNameLst>
                                      </p:cBhvr>
                                      <p:to>
                                        <p:strVal val="visible"/>
                                      </p:to>
                                    </p:set>
                                    <p:anim calcmode="lin" valueType="num">
                                      <p:cBhvr additive="base">
                                        <p:cTn id="25" dur="500" fill="hold"/>
                                        <p:tgtEl>
                                          <p:spTgt spid="2662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662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6627">
                                            <p:txEl>
                                              <p:pRg st="4" end="4"/>
                                            </p:txEl>
                                          </p:spTgt>
                                        </p:tgtEl>
                                        <p:attrNameLst>
                                          <p:attrName>style.visibility</p:attrName>
                                        </p:attrNameLst>
                                      </p:cBhvr>
                                      <p:to>
                                        <p:strVal val="visible"/>
                                      </p:to>
                                    </p:set>
                                    <p:anim calcmode="lin" valueType="num">
                                      <p:cBhvr additive="base">
                                        <p:cTn id="31" dur="500" fill="hold"/>
                                        <p:tgtEl>
                                          <p:spTgt spid="2662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662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6627">
                                            <p:txEl>
                                              <p:pRg st="5" end="5"/>
                                            </p:txEl>
                                          </p:spTgt>
                                        </p:tgtEl>
                                        <p:attrNameLst>
                                          <p:attrName>style.visibility</p:attrName>
                                        </p:attrNameLst>
                                      </p:cBhvr>
                                      <p:to>
                                        <p:strVal val="visible"/>
                                      </p:to>
                                    </p:set>
                                    <p:anim calcmode="lin" valueType="num">
                                      <p:cBhvr additive="base">
                                        <p:cTn id="37" dur="500" fill="hold"/>
                                        <p:tgtEl>
                                          <p:spTgt spid="2662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662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6627">
                                            <p:txEl>
                                              <p:pRg st="6" end="6"/>
                                            </p:txEl>
                                          </p:spTgt>
                                        </p:tgtEl>
                                        <p:attrNameLst>
                                          <p:attrName>style.visibility</p:attrName>
                                        </p:attrNameLst>
                                      </p:cBhvr>
                                      <p:to>
                                        <p:strVal val="visible"/>
                                      </p:to>
                                    </p:set>
                                    <p:anim calcmode="lin" valueType="num">
                                      <p:cBhvr additive="base">
                                        <p:cTn id="43" dur="500" fill="hold"/>
                                        <p:tgtEl>
                                          <p:spTgt spid="2662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662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26627">
                                            <p:txEl>
                                              <p:pRg st="8" end="8"/>
                                            </p:txEl>
                                          </p:spTgt>
                                        </p:tgtEl>
                                        <p:attrNameLst>
                                          <p:attrName>style.visibility</p:attrName>
                                        </p:attrNameLst>
                                      </p:cBhvr>
                                      <p:to>
                                        <p:strVal val="visible"/>
                                      </p:to>
                                    </p:set>
                                    <p:anim calcmode="lin" valueType="num">
                                      <p:cBhvr additive="base">
                                        <p:cTn id="49" dur="500" fill="hold"/>
                                        <p:tgtEl>
                                          <p:spTgt spid="26627">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6627">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6627">
                                            <p:txEl>
                                              <p:pRg st="9" end="9"/>
                                            </p:txEl>
                                          </p:spTgt>
                                        </p:tgtEl>
                                        <p:attrNameLst>
                                          <p:attrName>style.visibility</p:attrName>
                                        </p:attrNameLst>
                                      </p:cBhvr>
                                      <p:to>
                                        <p:strVal val="visible"/>
                                      </p:to>
                                    </p:set>
                                    <p:anim calcmode="lin" valueType="num">
                                      <p:cBhvr additive="base">
                                        <p:cTn id="55" dur="500" fill="hold"/>
                                        <p:tgtEl>
                                          <p:spTgt spid="26627">
                                            <p:txEl>
                                              <p:pRg st="9" end="9"/>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2662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26627">
                                            <p:txEl>
                                              <p:pRg st="10" end="10"/>
                                            </p:txEl>
                                          </p:spTgt>
                                        </p:tgtEl>
                                        <p:attrNameLst>
                                          <p:attrName>style.visibility</p:attrName>
                                        </p:attrNameLst>
                                      </p:cBhvr>
                                      <p:to>
                                        <p:strVal val="visible"/>
                                      </p:to>
                                    </p:set>
                                    <p:anim calcmode="lin" valueType="num">
                                      <p:cBhvr additive="base">
                                        <p:cTn id="61" dur="500" fill="hold"/>
                                        <p:tgtEl>
                                          <p:spTgt spid="26627">
                                            <p:txEl>
                                              <p:pRg st="10" end="10"/>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26627">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p:txBody>
          <a:bodyPr lIns="92075" tIns="46038" rIns="92075" bIns="46038"/>
          <a:lstStyle/>
          <a:p>
            <a:pPr eaLnBrk="1" hangingPunct="1"/>
            <a:endParaRPr lang="en-US" smtClean="0"/>
          </a:p>
        </p:txBody>
      </p:sp>
      <p:sp>
        <p:nvSpPr>
          <p:cNvPr id="27651" name="Rectangle 3"/>
          <p:cNvSpPr>
            <a:spLocks noGrp="1" noChangeArrowheads="1"/>
          </p:cNvSpPr>
          <p:nvPr>
            <p:ph type="body" idx="4294967295"/>
          </p:nvPr>
        </p:nvSpPr>
        <p:spPr>
          <a:noFill/>
        </p:spPr>
        <p:txBody>
          <a:bodyPr lIns="92075" tIns="46038" rIns="92075" bIns="46038"/>
          <a:lstStyle/>
          <a:p>
            <a:pPr eaLnBrk="1" hangingPunct="1">
              <a:lnSpc>
                <a:spcPct val="80000"/>
              </a:lnSpc>
              <a:buFont typeface="Wingdings" pitchFamily="2" charset="2"/>
              <a:buNone/>
            </a:pPr>
            <a:endParaRPr lang="en-GB" sz="100" smtClean="0"/>
          </a:p>
          <a:p>
            <a:pPr eaLnBrk="1" hangingPunct="1">
              <a:lnSpc>
                <a:spcPct val="80000"/>
              </a:lnSpc>
              <a:buFont typeface="Wingdings" pitchFamily="2" charset="2"/>
              <a:buNone/>
            </a:pPr>
            <a:r>
              <a:rPr lang="en-GB" sz="2000" b="1" smtClean="0"/>
              <a:t>IBM</a:t>
            </a:r>
          </a:p>
          <a:p>
            <a:pPr eaLnBrk="1" hangingPunct="1">
              <a:lnSpc>
                <a:spcPct val="80000"/>
              </a:lnSpc>
              <a:buFont typeface="Wingdings" pitchFamily="2" charset="2"/>
              <a:buNone/>
            </a:pPr>
            <a:endParaRPr lang="en-GB" sz="2000" smtClean="0"/>
          </a:p>
          <a:p>
            <a:pPr eaLnBrk="1" hangingPunct="1">
              <a:lnSpc>
                <a:spcPct val="80000"/>
              </a:lnSpc>
              <a:buFont typeface="Wingdings" pitchFamily="2" charset="2"/>
              <a:buChar char="Ø"/>
            </a:pPr>
            <a:r>
              <a:rPr lang="en-US" sz="2000" smtClean="0">
                <a:cs typeface="Times New Roman" pitchFamily="18" charset="0"/>
              </a:rPr>
              <a:t>All business units are </a:t>
            </a:r>
            <a:r>
              <a:rPr lang="en-US" sz="2000" b="1" smtClean="0">
                <a:cs typeface="Times New Roman" pitchFamily="18" charset="0"/>
              </a:rPr>
              <a:t>independent</a:t>
            </a:r>
          </a:p>
          <a:p>
            <a:pPr eaLnBrk="1" hangingPunct="1">
              <a:lnSpc>
                <a:spcPct val="80000"/>
              </a:lnSpc>
              <a:buFont typeface="Wingdings" pitchFamily="2" charset="2"/>
              <a:buChar char="Ø"/>
            </a:pPr>
            <a:r>
              <a:rPr lang="en-US" sz="2000" smtClean="0">
                <a:cs typeface="Times New Roman" pitchFamily="18" charset="0"/>
              </a:rPr>
              <a:t>Has produced automatic bank telling machines, industrial robots, as initially bi-products</a:t>
            </a:r>
            <a:r>
              <a:rPr lang="en-GB" sz="2000" smtClean="0"/>
              <a:t> </a:t>
            </a:r>
          </a:p>
          <a:p>
            <a:pPr eaLnBrk="1" hangingPunct="1">
              <a:lnSpc>
                <a:spcPct val="80000"/>
              </a:lnSpc>
              <a:buFont typeface="Wingdings" pitchFamily="2" charset="2"/>
              <a:buChar char="Ø"/>
            </a:pPr>
            <a:endParaRPr lang="en-GB" sz="2000" smtClean="0"/>
          </a:p>
          <a:p>
            <a:pPr eaLnBrk="1" hangingPunct="1">
              <a:lnSpc>
                <a:spcPct val="80000"/>
              </a:lnSpc>
              <a:buFont typeface="Wingdings" pitchFamily="2" charset="2"/>
              <a:buNone/>
            </a:pPr>
            <a:r>
              <a:rPr lang="en-US" sz="2000" b="1" smtClean="0"/>
              <a:t>Rank Xerox</a:t>
            </a:r>
            <a:r>
              <a:rPr lang="en-US" sz="2000" smtClean="0"/>
              <a:t>		</a:t>
            </a:r>
          </a:p>
          <a:p>
            <a:pPr eaLnBrk="1" hangingPunct="1">
              <a:lnSpc>
                <a:spcPct val="80000"/>
              </a:lnSpc>
              <a:buFont typeface="Wingdings" pitchFamily="2" charset="2"/>
              <a:buNone/>
            </a:pPr>
            <a:endParaRPr lang="en-US" sz="2000" smtClean="0"/>
          </a:p>
          <a:p>
            <a:pPr eaLnBrk="1" hangingPunct="1">
              <a:lnSpc>
                <a:spcPct val="80000"/>
              </a:lnSpc>
              <a:buFont typeface="Wingdings" pitchFamily="2" charset="2"/>
              <a:buChar char="Ø"/>
            </a:pPr>
            <a:r>
              <a:rPr lang="en-US" sz="2000" smtClean="0"/>
              <a:t>Initiated Xerox Technology Ventures  (XTV)</a:t>
            </a:r>
          </a:p>
          <a:p>
            <a:pPr eaLnBrk="1" hangingPunct="1">
              <a:lnSpc>
                <a:spcPct val="80000"/>
              </a:lnSpc>
              <a:buFont typeface="Wingdings" pitchFamily="2" charset="2"/>
              <a:buChar char="Ø"/>
            </a:pPr>
            <a:r>
              <a:rPr lang="en-US" sz="2000" smtClean="0"/>
              <a:t>Start-ups by employees</a:t>
            </a:r>
          </a:p>
          <a:p>
            <a:pPr eaLnBrk="1" hangingPunct="1">
              <a:lnSpc>
                <a:spcPct val="80000"/>
              </a:lnSpc>
              <a:buFont typeface="Wingdings" pitchFamily="2" charset="2"/>
              <a:buNone/>
            </a:pPr>
            <a:r>
              <a:rPr lang="en-US" sz="2000" smtClean="0"/>
              <a:t>	-	Quad Mark		</a:t>
            </a:r>
          </a:p>
          <a:p>
            <a:pPr eaLnBrk="1" hangingPunct="1">
              <a:lnSpc>
                <a:spcPct val="80000"/>
              </a:lnSpc>
              <a:buFont typeface="Wingdings" pitchFamily="2" charset="2"/>
              <a:buNone/>
            </a:pPr>
            <a:r>
              <a:rPr lang="en-US" sz="2000" smtClean="0">
                <a:cs typeface="Times New Roman" pitchFamily="18" charset="0"/>
              </a:rPr>
              <a:t>	-	Battery operated photocopier to fit in briefcase with laptop</a:t>
            </a:r>
          </a:p>
          <a:p>
            <a:pPr eaLnBrk="1" hangingPunct="1">
              <a:lnSpc>
                <a:spcPct val="80000"/>
              </a:lnSpc>
              <a:buFont typeface="Wingdings" pitchFamily="2" charset="2"/>
              <a:buChar char="Ø"/>
            </a:pPr>
            <a:r>
              <a:rPr lang="en-US" sz="2000" smtClean="0">
                <a:cs typeface="Times New Roman" pitchFamily="18" charset="0"/>
              </a:rPr>
              <a:t>Start-up funding in return for shares in new company</a:t>
            </a:r>
            <a:endParaRPr lang="en-GB" sz="2000" smtClean="0"/>
          </a:p>
        </p:txBody>
      </p:sp>
      <p:sp>
        <p:nvSpPr>
          <p:cNvPr id="38916" name="Footer Placeholder 3"/>
          <p:cNvSpPr>
            <a:spLocks noGrp="1"/>
          </p:cNvSpPr>
          <p:nvPr>
            <p:ph type="ftr" sz="quarter" idx="11"/>
          </p:nvPr>
        </p:nvSpPr>
        <p:spPr>
          <a:noFill/>
        </p:spPr>
        <p:txBody>
          <a:bodyPr/>
          <a:lstStyle/>
          <a:p>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1">
                                            <p:txEl>
                                              <p:pRg st="1" end="1"/>
                                            </p:txEl>
                                          </p:spTgt>
                                        </p:tgtEl>
                                        <p:attrNameLst>
                                          <p:attrName>style.visibility</p:attrName>
                                        </p:attrNameLst>
                                      </p:cBhvr>
                                      <p:to>
                                        <p:strVal val="visible"/>
                                      </p:to>
                                    </p:set>
                                    <p:anim calcmode="lin" valueType="num">
                                      <p:cBhvr additive="base">
                                        <p:cTn id="7" dur="500" fill="hold"/>
                                        <p:tgtEl>
                                          <p:spTgt spid="27651">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anim calcmode="lin" valueType="num">
                                      <p:cBhvr additive="base">
                                        <p:cTn id="13" dur="500" fill="hold"/>
                                        <p:tgtEl>
                                          <p:spTgt spid="27651">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765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7651">
                                            <p:txEl>
                                              <p:pRg st="4" end="4"/>
                                            </p:txEl>
                                          </p:spTgt>
                                        </p:tgtEl>
                                        <p:attrNameLst>
                                          <p:attrName>style.visibility</p:attrName>
                                        </p:attrNameLst>
                                      </p:cBhvr>
                                      <p:to>
                                        <p:strVal val="visible"/>
                                      </p:to>
                                    </p:set>
                                    <p:anim calcmode="lin" valueType="num">
                                      <p:cBhvr additive="base">
                                        <p:cTn id="19" dur="500" fill="hold"/>
                                        <p:tgtEl>
                                          <p:spTgt spid="27651">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765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7651">
                                            <p:txEl>
                                              <p:pRg st="6" end="6"/>
                                            </p:txEl>
                                          </p:spTgt>
                                        </p:tgtEl>
                                        <p:attrNameLst>
                                          <p:attrName>style.visibility</p:attrName>
                                        </p:attrNameLst>
                                      </p:cBhvr>
                                      <p:to>
                                        <p:strVal val="visible"/>
                                      </p:to>
                                    </p:set>
                                    <p:anim calcmode="lin" valueType="num">
                                      <p:cBhvr additive="base">
                                        <p:cTn id="25" dur="500" fill="hold"/>
                                        <p:tgtEl>
                                          <p:spTgt spid="27651">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765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7651">
                                            <p:txEl>
                                              <p:pRg st="8" end="8"/>
                                            </p:txEl>
                                          </p:spTgt>
                                        </p:tgtEl>
                                        <p:attrNameLst>
                                          <p:attrName>style.visibility</p:attrName>
                                        </p:attrNameLst>
                                      </p:cBhvr>
                                      <p:to>
                                        <p:strVal val="visible"/>
                                      </p:to>
                                    </p:set>
                                    <p:anim calcmode="lin" valueType="num">
                                      <p:cBhvr additive="base">
                                        <p:cTn id="31" dur="500" fill="hold"/>
                                        <p:tgtEl>
                                          <p:spTgt spid="27651">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7651">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7651">
                                            <p:txEl>
                                              <p:pRg st="9" end="9"/>
                                            </p:txEl>
                                          </p:spTgt>
                                        </p:tgtEl>
                                        <p:attrNameLst>
                                          <p:attrName>style.visibility</p:attrName>
                                        </p:attrNameLst>
                                      </p:cBhvr>
                                      <p:to>
                                        <p:strVal val="visible"/>
                                      </p:to>
                                    </p:set>
                                    <p:anim calcmode="lin" valueType="num">
                                      <p:cBhvr additive="base">
                                        <p:cTn id="37" dur="500" fill="hold"/>
                                        <p:tgtEl>
                                          <p:spTgt spid="27651">
                                            <p:txEl>
                                              <p:pRg st="9" end="9"/>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7651">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7651">
                                            <p:txEl>
                                              <p:pRg st="10" end="10"/>
                                            </p:txEl>
                                          </p:spTgt>
                                        </p:tgtEl>
                                        <p:attrNameLst>
                                          <p:attrName>style.visibility</p:attrName>
                                        </p:attrNameLst>
                                      </p:cBhvr>
                                      <p:to>
                                        <p:strVal val="visible"/>
                                      </p:to>
                                    </p:set>
                                    <p:anim calcmode="lin" valueType="num">
                                      <p:cBhvr additive="base">
                                        <p:cTn id="43" dur="500" fill="hold"/>
                                        <p:tgtEl>
                                          <p:spTgt spid="27651">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7651">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27651">
                                            <p:txEl>
                                              <p:pRg st="11" end="11"/>
                                            </p:txEl>
                                          </p:spTgt>
                                        </p:tgtEl>
                                        <p:attrNameLst>
                                          <p:attrName>style.visibility</p:attrName>
                                        </p:attrNameLst>
                                      </p:cBhvr>
                                      <p:to>
                                        <p:strVal val="visible"/>
                                      </p:to>
                                    </p:set>
                                    <p:anim calcmode="lin" valueType="num">
                                      <p:cBhvr additive="base">
                                        <p:cTn id="49" dur="500" fill="hold"/>
                                        <p:tgtEl>
                                          <p:spTgt spid="27651">
                                            <p:txEl>
                                              <p:pRg st="11" end="11"/>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7651">
                                            <p:txEl>
                                              <p:pRg st="11" end="11"/>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7651">
                                            <p:txEl>
                                              <p:pRg st="12" end="12"/>
                                            </p:txEl>
                                          </p:spTgt>
                                        </p:tgtEl>
                                        <p:attrNameLst>
                                          <p:attrName>style.visibility</p:attrName>
                                        </p:attrNameLst>
                                      </p:cBhvr>
                                      <p:to>
                                        <p:strVal val="visible"/>
                                      </p:to>
                                    </p:set>
                                    <p:anim calcmode="lin" valueType="num">
                                      <p:cBhvr additive="base">
                                        <p:cTn id="55" dur="500" fill="hold"/>
                                        <p:tgtEl>
                                          <p:spTgt spid="27651">
                                            <p:txEl>
                                              <p:pRg st="12" end="12"/>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27651">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321</TotalTime>
  <Words>1119</Words>
  <Application>Microsoft Office PowerPoint</Application>
  <PresentationFormat>On-screen Show (4:3)</PresentationFormat>
  <Paragraphs>305</Paragraphs>
  <Slides>36</Slides>
  <Notes>33</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Equity</vt:lpstr>
      <vt:lpstr>Intrapreneurship entrepreneurship and the entrepreneurial organisation</vt:lpstr>
      <vt:lpstr>The Entrepreneurial Organisation</vt:lpstr>
      <vt:lpstr>The Entrepreneurial Organisation</vt:lpstr>
      <vt:lpstr>  The Entrepreneurial Organisation  </vt:lpstr>
      <vt:lpstr> The Entrepreneurial organisation</vt:lpstr>
      <vt:lpstr>The Entrepreneurial Organisation</vt:lpstr>
      <vt:lpstr> The Entrepreneurial organisation</vt:lpstr>
      <vt:lpstr>  The Entrepreneurial organisation  </vt:lpstr>
      <vt:lpstr>The Entrepreneurial Organisation</vt:lpstr>
      <vt:lpstr>   The Entrepreneurial Organisation  </vt:lpstr>
      <vt:lpstr>The Entrepreneurial Organisation</vt:lpstr>
      <vt:lpstr>The Entrepreneurial Organisation</vt:lpstr>
      <vt:lpstr> The Entrepreneurial Organisation</vt:lpstr>
      <vt:lpstr> The Entrepreneurial Organisation</vt:lpstr>
      <vt:lpstr>Slide 15</vt:lpstr>
      <vt:lpstr>Slide 16</vt:lpstr>
      <vt:lpstr>Slide 17</vt:lpstr>
      <vt:lpstr>Slide 18</vt:lpstr>
      <vt:lpstr> How to create a climate of intrapreneurship (Hisrich &amp; Peters,1998)</vt:lpstr>
      <vt:lpstr> </vt:lpstr>
      <vt:lpstr>Slide 21</vt:lpstr>
      <vt:lpstr>Intrapreneurial leadership</vt:lpstr>
      <vt:lpstr> To establish intrapreneurship –</vt:lpstr>
      <vt:lpstr> To establish intrapreneurship (2)–</vt:lpstr>
      <vt:lpstr>Creativity  ( A tool of Intrapreneurial Innovation)</vt:lpstr>
      <vt:lpstr> </vt:lpstr>
      <vt:lpstr>Encouraging Creativity</vt:lpstr>
      <vt:lpstr>Criteria for Corporate Creativity</vt:lpstr>
      <vt:lpstr>Criteria for Corporate Creativity</vt:lpstr>
      <vt:lpstr>Criteria for Corporate Creativity</vt:lpstr>
      <vt:lpstr>Criteria for Corporate Creativity</vt:lpstr>
      <vt:lpstr>Criteria for Corporate Creativity</vt:lpstr>
      <vt:lpstr>Criteria for Corporate Creativity</vt:lpstr>
      <vt:lpstr>Criteria for Corporate Creativity</vt:lpstr>
      <vt:lpstr>Some examples:</vt:lpstr>
      <vt:lpstr>Slide 36</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VENUS</cp:lastModifiedBy>
  <cp:revision>41</cp:revision>
  <cp:lastPrinted>1601-01-01T00:00:00Z</cp:lastPrinted>
  <dcterms:created xsi:type="dcterms:W3CDTF">2002-10-07T19:43:58Z</dcterms:created>
  <dcterms:modified xsi:type="dcterms:W3CDTF">2012-12-06T17:43:34Z</dcterms:modified>
</cp:coreProperties>
</file>