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embeddedFontLst>
    <p:embeddedFont>
      <p:font typeface="Calibri" panose="020F0502020204030204" pitchFamily="34" charset="0"/>
      <p:regular r:id="rId20"/>
      <p:bold r:id="rId21"/>
      <p:italic r:id="rId22"/>
      <p:boldItalic r:id="rId23"/>
    </p:embeddedFont>
    <p:embeddedFont>
      <p:font typeface="Noto Sans Symbols" panose="020B0604020202020204" charset="0"/>
      <p:regular r:id="rId24"/>
      <p:bold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jndHFqdOJqucxB1HTT5Kpckmce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EF90EE-9050-4F72-9572-90833AE6EF5C}">
  <a:tblStyle styleId="{70EF90EE-9050-4F72-9572-90833AE6EF5C}" styleName="Table_0">
    <a:wholeTbl>
      <a:tcTxStyle b="off" i="off">
        <a:font>
          <a:latin typeface="Arial"/>
          <a:ea typeface="Arial"/>
          <a:cs typeface="Arial"/>
        </a:font>
        <a:schemeClr val="dk1"/>
      </a:tcTxStyle>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chemeClr val="accent1"/>
              </a:solidFill>
              <a:prstDash val="solid"/>
              <a:round/>
              <a:headEnd type="none" w="sm" len="sm"/>
              <a:tailEnd type="none" w="sm" len="sm"/>
            </a:ln>
          </a:insideV>
        </a:tcBdr>
        <a:fill>
          <a:solidFill>
            <a:srgbClr val="FFFFFF">
              <a:alpha val="0"/>
            </a:srgbClr>
          </a:solidFill>
        </a:fill>
      </a:tcStyle>
    </a:wholeTbl>
    <a:band1H>
      <a:tcTxStyle b="off" i="off"/>
      <a:tcStyle>
        <a:tcBdr/>
        <a:fill>
          <a:solidFill>
            <a:schemeClr val="accent1">
              <a:alpha val="40000"/>
            </a:schemeClr>
          </a:solidFill>
        </a:fill>
      </a:tcStyle>
    </a:band1H>
    <a:band2H>
      <a:tcTxStyle b="off" i="off"/>
      <a:tcStyle>
        <a:tcBdr/>
      </a:tcStyle>
    </a:band2H>
    <a:band1V>
      <a:tcTxStyle b="off" i="off"/>
      <a:tcStyle>
        <a:tcBdr>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tcBdr>
        <a:fill>
          <a:solidFill>
            <a:schemeClr val="accent1">
              <a:alpha val="40000"/>
            </a:schemeClr>
          </a:solidFill>
        </a:fill>
      </a:tcStyle>
    </a:band1V>
    <a:band2V>
      <a:tcTxStyle b="off" i="off"/>
      <a:tcStyle>
        <a:tcBdr/>
      </a:tcStyle>
    </a:band2V>
    <a:lastCol>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b="off" i="off"/>
      <a:tcStyle>
        <a:tcBdr/>
      </a:tcStyle>
    </a:seCell>
    <a:swCell>
      <a:tcTxStyle b="off" i="off"/>
      <a:tcStyle>
        <a:tcBdr/>
      </a:tcStyle>
    </a:swCell>
    <a:firstRow>
      <a:tcTxStyle b="on" i="off">
        <a:font>
          <a:latin typeface="Arial"/>
          <a:ea typeface="Arial"/>
          <a:cs typeface="Arial"/>
        </a:font>
        <a:schemeClr val="lt1"/>
      </a:tcTxStyle>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2" name="Google Shape;12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lvl="0" indent="-228600" algn="just" rtl="0">
              <a:lnSpc>
                <a:spcPct val="100000"/>
              </a:lnSpc>
              <a:spcBef>
                <a:spcPts val="0"/>
              </a:spcBef>
              <a:spcAft>
                <a:spcPts val="0"/>
              </a:spcAft>
              <a:buSzPts val="1400"/>
              <a:buNone/>
            </a:pPr>
            <a:r>
              <a:rPr lang="en-US" sz="1800" b="1" i="0" u="none" strike="noStrike">
                <a:latin typeface="Times New Roman"/>
                <a:ea typeface="Times New Roman"/>
                <a:cs typeface="Times New Roman"/>
                <a:sym typeface="Times New Roman"/>
              </a:rPr>
              <a:t>Human resource management is an intentional strategy to encourage employee growth and support as well as an effective workplace, (Stone </a:t>
            </a:r>
            <a:r>
              <a:rPr lang="en-US" sz="1800" b="1" i="1" u="none" strike="noStrike">
                <a:latin typeface="Times New Roman"/>
                <a:ea typeface="Times New Roman"/>
                <a:cs typeface="Times New Roman"/>
                <a:sym typeface="Times New Roman"/>
              </a:rPr>
              <a:t>et al.,</a:t>
            </a:r>
            <a:r>
              <a:rPr lang="en-US" sz="1800" b="1" i="0" u="none" strike="noStrike">
                <a:latin typeface="Times New Roman"/>
                <a:ea typeface="Times New Roman"/>
                <a:cs typeface="Times New Roman"/>
                <a:sym typeface="Times New Roman"/>
              </a:rPr>
              <a:t> 2020). Despite the fact that it handles a range of tasks for different businesses and sectors, its typical responsibilities include recruiting, gathering salaries and benefits, offering training and development, and overseeing employee relations.</a:t>
            </a:r>
            <a:endParaRPr b="0"/>
          </a:p>
          <a:p>
            <a:pPr marL="457200" marR="0" lvl="0" indent="-228600" algn="l" rtl="0">
              <a:lnSpc>
                <a:spcPct val="100000"/>
              </a:lnSpc>
              <a:spcBef>
                <a:spcPts val="0"/>
              </a:spcBef>
              <a:spcAft>
                <a:spcPts val="0"/>
              </a:spcAft>
              <a:buClr>
                <a:srgbClr val="000000"/>
              </a:buClr>
              <a:buSzPts val="1400"/>
              <a:buFont typeface="Arial"/>
              <a:buNone/>
            </a:pPr>
            <a:br>
              <a:rPr lang="en-US"/>
            </a:br>
            <a:endParaRPr/>
          </a:p>
        </p:txBody>
      </p:sp>
      <p:sp>
        <p:nvSpPr>
          <p:cNvPr id="129" name="Google Shape;12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1cb38bf081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1cb38bf081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US" sz="1800">
                <a:solidFill>
                  <a:srgbClr val="1B1D20"/>
                </a:solidFill>
                <a:latin typeface="Times New Roman"/>
                <a:ea typeface="Times New Roman"/>
                <a:cs typeface="Times New Roman"/>
                <a:sym typeface="Times New Roman"/>
              </a:rPr>
              <a:t>The competitive advantage theory holds that decisions should be made at all levels, including national, business, local, and individual, because doing so will be advantageous to everyone, (Pan et al., 2022). It is a business management philosophy. Michael Porter, a renowned Harvard Business School researcher, suggested three strategies for developing a competitive edge: cost leadership, distinction, and concentration, (</a:t>
            </a:r>
            <a:r>
              <a:rPr lang="en-US" sz="1800">
                <a:solidFill>
                  <a:srgbClr val="222222"/>
                </a:solidFill>
                <a:latin typeface="Times New Roman"/>
                <a:ea typeface="Times New Roman"/>
                <a:cs typeface="Times New Roman"/>
                <a:sym typeface="Times New Roman"/>
              </a:rPr>
              <a:t>Arsawan </a:t>
            </a:r>
            <a:r>
              <a:rPr lang="en-US" sz="1800" i="1">
                <a:solidFill>
                  <a:srgbClr val="222222"/>
                </a:solidFill>
                <a:latin typeface="Times New Roman"/>
                <a:ea typeface="Times New Roman"/>
                <a:cs typeface="Times New Roman"/>
                <a:sym typeface="Times New Roman"/>
              </a:rPr>
              <a:t>et al.,</a:t>
            </a:r>
            <a:r>
              <a:rPr lang="en-US" sz="1800">
                <a:solidFill>
                  <a:srgbClr val="222222"/>
                </a:solidFill>
                <a:latin typeface="Times New Roman"/>
                <a:ea typeface="Times New Roman"/>
                <a:cs typeface="Times New Roman"/>
                <a:sym typeface="Times New Roman"/>
              </a:rPr>
              <a:t> 2022)</a:t>
            </a:r>
            <a:endParaRPr/>
          </a:p>
          <a:p>
            <a:pPr marL="0" lvl="0" indent="0" algn="l" rtl="0">
              <a:spcBef>
                <a:spcPts val="0"/>
              </a:spcBef>
              <a:spcAft>
                <a:spcPts val="0"/>
              </a:spcAft>
              <a:buClr>
                <a:schemeClr val="dk1"/>
              </a:buClr>
              <a:buFont typeface="Arial"/>
              <a:buNone/>
            </a:pPr>
            <a:br>
              <a:rPr lang="en-US"/>
            </a:br>
            <a:endParaRPr/>
          </a:p>
          <a:p>
            <a:pPr marL="0" lvl="0" indent="0" algn="l" rtl="0">
              <a:spcBef>
                <a:spcPts val="0"/>
              </a:spcBef>
              <a:spcAft>
                <a:spcPts val="0"/>
              </a:spcAft>
              <a:buNone/>
            </a:pPr>
            <a:endParaRPr/>
          </a:p>
        </p:txBody>
      </p:sp>
      <p:sp>
        <p:nvSpPr>
          <p:cNvPr id="136" name="Google Shape;136;g21cb38bf081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According to Porter's Generic Strategies model, companies have three main strategic options for obtaining a competitive edge, (Danso et al., 2019). These include commitment, uniqueness, and cost leadership, (</a:t>
            </a:r>
            <a:r>
              <a:rPr lang="en-US" sz="1800" b="0" i="0" u="none" strike="noStrike">
                <a:solidFill>
                  <a:srgbClr val="222222"/>
                </a:solidFill>
                <a:latin typeface="Times New Roman"/>
                <a:ea typeface="Times New Roman"/>
                <a:cs typeface="Times New Roman"/>
                <a:sym typeface="Times New Roman"/>
              </a:rPr>
              <a:t>Ferreira et al., 2020)</a:t>
            </a:r>
            <a:r>
              <a:rPr lang="en-US" sz="1800" b="0" i="0" u="none" strike="noStrike">
                <a:solidFill>
                  <a:srgbClr val="000000"/>
                </a:solidFill>
                <a:latin typeface="Times New Roman"/>
                <a:ea typeface="Times New Roman"/>
                <a:cs typeface="Times New Roman"/>
                <a:sym typeface="Times New Roman"/>
              </a:rPr>
              <a:t>. According to Michael Porter, there are three different kinds of strategies that can give businesses a competitive edge. These tactics include market division, differentiation, and cost dominance.</a:t>
            </a:r>
            <a:endParaRPr/>
          </a:p>
        </p:txBody>
      </p:sp>
      <p:sp>
        <p:nvSpPr>
          <p:cNvPr id="143" name="Google Shape;143;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Reduced rates can be offered by businesses to draw in more clients and/or to outperform competitors in terms of profits by reducing expenses. Often, lower costs, like prohibitive relocation costs for customers, aid businesses in gaining market dominance, (</a:t>
            </a:r>
            <a:r>
              <a:rPr lang="en-US" sz="1800" b="0" i="0" u="none" strike="noStrike">
                <a:solidFill>
                  <a:srgbClr val="222222"/>
                </a:solidFill>
                <a:latin typeface="Times New Roman"/>
                <a:ea typeface="Times New Roman"/>
                <a:cs typeface="Times New Roman"/>
                <a:sym typeface="Times New Roman"/>
              </a:rPr>
              <a:t>Kharub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2019)</a:t>
            </a:r>
            <a:r>
              <a:rPr lang="en-US" sz="1800" b="0" i="0" u="none" strike="noStrike">
                <a:solidFill>
                  <a:srgbClr val="000000"/>
                </a:solidFill>
                <a:latin typeface="Times New Roman"/>
                <a:ea typeface="Times New Roman"/>
                <a:cs typeface="Times New Roman"/>
                <a:sym typeface="Times New Roman"/>
              </a:rPr>
              <a:t>. Low-cost strategies enable companies to provide their products and services at a lower cost than those of their competitors, giving them a competitive advantage over those competitors.</a:t>
            </a:r>
            <a:endParaRPr/>
          </a:p>
        </p:txBody>
      </p:sp>
      <p:sp>
        <p:nvSpPr>
          <p:cNvPr id="150" name="Google Shape;15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According to quality management, each employee strives to improve the working environment, services, processes, procedures, and other elements in order to guarantee the long-term success of a company. Quality improvement is a management strategy for a company that depends on involvement from all stakeholders (including workers) and seeks to realise long-term success through customer satisfaction, (</a:t>
            </a:r>
            <a:r>
              <a:rPr lang="en-US" sz="1800" b="0" i="0" u="none" strike="noStrike">
                <a:solidFill>
                  <a:srgbClr val="222222"/>
                </a:solidFill>
                <a:latin typeface="Times New Roman"/>
                <a:ea typeface="Times New Roman"/>
                <a:cs typeface="Times New Roman"/>
                <a:sym typeface="Times New Roman"/>
              </a:rPr>
              <a:t>Perevozova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2020)</a:t>
            </a:r>
            <a:r>
              <a:rPr lang="en-US" sz="1800" b="0" i="0" u="none" strike="noStrike">
                <a:solidFill>
                  <a:srgbClr val="000000"/>
                </a:solidFill>
                <a:latin typeface="Times New Roman"/>
                <a:ea typeface="Times New Roman"/>
                <a:cs typeface="Times New Roman"/>
                <a:sym typeface="Times New Roman"/>
              </a:rPr>
              <a:t>. This approach is advantageous to the entire company as well as society. It involves an ongoing process of identifying and minimising or removing production defects as well as improving supplier networks, customer experiences, and staff training.</a:t>
            </a:r>
            <a:endParaRPr/>
          </a:p>
        </p:txBody>
      </p:sp>
      <p:sp>
        <p:nvSpPr>
          <p:cNvPr id="158" name="Google Shape;15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 business benefits from an innovation strategy in three different ways: it links consumers, outperforms rivals, and develops a new product portfolio, (</a:t>
            </a:r>
            <a:r>
              <a:rPr lang="en-US" sz="1800" b="0" i="0" u="none" strike="noStrike">
                <a:solidFill>
                  <a:srgbClr val="222222"/>
                </a:solidFill>
                <a:latin typeface="Times New Roman"/>
                <a:ea typeface="Times New Roman"/>
                <a:cs typeface="Times New Roman"/>
                <a:sym typeface="Times New Roman"/>
              </a:rPr>
              <a:t>Lee and Yoo, 2019)</a:t>
            </a:r>
            <a:r>
              <a:rPr lang="en-US" sz="1800" b="0" i="0" u="none" strike="noStrike">
                <a:solidFill>
                  <a:srgbClr val="000000"/>
                </a:solidFill>
                <a:latin typeface="Times New Roman"/>
                <a:ea typeface="Times New Roman"/>
                <a:cs typeface="Times New Roman"/>
                <a:sym typeface="Times New Roman"/>
              </a:rPr>
              <a:t>. Researchers detail numerous instances of innovation strategy, but they offer little instruction on how to put them to use. Consumers are encouraged to make decisions by the distinct feasibility of product advancement in terms of quality and utility. This enables businesses to beat rivals, rule their industry, and boost revenue by luring in new clients.</a:t>
            </a:r>
            <a:endParaRPr/>
          </a:p>
        </p:txBody>
      </p:sp>
      <p:sp>
        <p:nvSpPr>
          <p:cNvPr id="166" name="Google Shape;16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a:latin typeface="Times New Roman"/>
                <a:ea typeface="Times New Roman"/>
                <a:cs typeface="Times New Roman"/>
                <a:sym typeface="Times New Roman"/>
              </a:rPr>
              <a:t>To keep expenses under control, a cost controller is in charge of financial planning, control, and projection for the project. The procedures supervised by the quality assurance and enhancement manager enable everyday contributions from students, staff, academics from other institutions, and business experts. This feedback is utilised to foster the exchange of novel viewpoints, ensure ongoing development, and uphold scholastic standards.</a:t>
            </a:r>
            <a:endParaRPr b="1">
              <a:latin typeface="Times New Roman"/>
              <a:ea typeface="Times New Roman"/>
              <a:cs typeface="Times New Roman"/>
              <a:sym typeface="Times New Roman"/>
            </a:endParaRPr>
          </a:p>
          <a:p>
            <a:pPr marL="0" marR="0" lvl="0" indent="0" algn="l" rtl="0">
              <a:lnSpc>
                <a:spcPct val="100000"/>
              </a:lnSpc>
              <a:spcBef>
                <a:spcPts val="0"/>
              </a:spcBef>
              <a:spcAft>
                <a:spcPts val="0"/>
              </a:spcAft>
              <a:buSzPts val="1400"/>
              <a:buNone/>
            </a:pPr>
            <a:endParaRPr sz="1800">
              <a:latin typeface="Times New Roman"/>
              <a:ea typeface="Times New Roman"/>
              <a:cs typeface="Times New Roman"/>
              <a:sym typeface="Times New Roman"/>
            </a:endParaRPr>
          </a:p>
        </p:txBody>
      </p:sp>
      <p:sp>
        <p:nvSpPr>
          <p:cNvPr id="174" name="Google Shape;174;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dk1"/>
                </a:solidFill>
                <a:latin typeface="Calibri"/>
                <a:ea typeface="Calibri"/>
                <a:cs typeface="Calibri"/>
                <a:sym typeface="Calibri"/>
              </a:rPr>
              <a:t>9</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218b6bc5dd2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g218b6bc5dd2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1" name="Google Shape;181;g218b6bc5dd2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In order to create a major competitive edge, HR is essential because of the practises they employ in people administration. Gains in productivity and employee happiness frequently translate into better customer service, which increases sales. Enhancing organisational effectiveness, maintaining an innovative culture, and tenaciously pursuing competitive advantage are the main objectives of human resource management, (</a:t>
            </a:r>
            <a:r>
              <a:rPr lang="en-US" sz="1800" b="0" i="0" u="none" strike="noStrike">
                <a:solidFill>
                  <a:srgbClr val="222222"/>
                </a:solidFill>
                <a:latin typeface="Times New Roman"/>
                <a:ea typeface="Times New Roman"/>
                <a:cs typeface="Times New Roman"/>
                <a:sym typeface="Times New Roman"/>
              </a:rPr>
              <a:t>Alserhan and Shbail, 2020)</a:t>
            </a:r>
            <a:r>
              <a:rPr lang="en-US" sz="1800" b="0" i="0" u="none" strike="noStrike">
                <a:solidFill>
                  <a:srgbClr val="000000"/>
                </a:solidFill>
                <a:latin typeface="Times New Roman"/>
                <a:ea typeface="Times New Roman"/>
                <a:cs typeface="Times New Roman"/>
                <a:sym typeface="Times New Roman"/>
              </a:rPr>
              <a:t>. It is an improvement over conventional human resources and has a bigger impact on the entire company.</a:t>
            </a:r>
            <a:endParaRPr/>
          </a:p>
        </p:txBody>
      </p:sp>
      <p:sp>
        <p:nvSpPr>
          <p:cNvPr id="188" name="Google Shape;18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HRM practises included all of the following: hiring and selection, training and development, performance assessment, pay, and reward programmes, (</a:t>
            </a:r>
            <a:r>
              <a:rPr lang="en-US" sz="1800" b="0" i="0" u="none" strike="noStrike">
                <a:solidFill>
                  <a:srgbClr val="222222"/>
                </a:solidFill>
                <a:latin typeface="Times New Roman"/>
                <a:ea typeface="Times New Roman"/>
                <a:cs typeface="Times New Roman"/>
                <a:sym typeface="Times New Roman"/>
              </a:rPr>
              <a:t>Chadwick and Flinchbaugh, 2021)</a:t>
            </a:r>
            <a:r>
              <a:rPr lang="en-US" sz="1800" b="0" i="0" u="none" strike="noStrike">
                <a:solidFill>
                  <a:srgbClr val="000000"/>
                </a:solidFill>
                <a:latin typeface="Times New Roman"/>
                <a:ea typeface="Times New Roman"/>
                <a:cs typeface="Times New Roman"/>
                <a:sym typeface="Times New Roman"/>
              </a:rPr>
              <a:t>. Cost leadership and all TQM practises are positively and significantly impacted by compensation and rewards. Cost leadership is positively impacted by recruitment and selection, while leadership, strategic planning, and continuous growth are negatively impacted by training and development, (</a:t>
            </a:r>
            <a:r>
              <a:rPr lang="en-US" sz="1800" b="0" i="0" u="none" strike="noStrike">
                <a:solidFill>
                  <a:srgbClr val="222222"/>
                </a:solidFill>
                <a:latin typeface="Times New Roman"/>
                <a:ea typeface="Times New Roman"/>
                <a:cs typeface="Times New Roman"/>
                <a:sym typeface="Times New Roman"/>
              </a:rPr>
              <a:t>Muisyo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2022)</a:t>
            </a:r>
            <a:r>
              <a:rPr lang="en-US" sz="1800" b="0" i="0" u="none" strike="noStrike">
                <a:solidFill>
                  <a:srgbClr val="000000"/>
                </a:solidFill>
                <a:latin typeface="Times New Roman"/>
                <a:ea typeface="Times New Roman"/>
                <a:cs typeface="Times New Roman"/>
                <a:sym typeface="Times New Roman"/>
              </a:rPr>
              <a:t>. Since not all HRM factors have an identical impact on TQM, it is important to consider both TQM and competitive advantages when implementing them.</a:t>
            </a:r>
            <a:endParaRPr/>
          </a:p>
        </p:txBody>
      </p:sp>
      <p:sp>
        <p:nvSpPr>
          <p:cNvPr id="195" name="Google Shape;19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Hiring managers and HR professionals must be aware of the federal and state statutes that prohibit asking specific questions during employment interviews in order to avoid bias or discrimination, (</a:t>
            </a:r>
            <a:r>
              <a:rPr lang="en-US" sz="1800" b="0" i="0" u="none" strike="noStrike">
                <a:solidFill>
                  <a:srgbClr val="222222"/>
                </a:solidFill>
                <a:latin typeface="Times New Roman"/>
                <a:ea typeface="Times New Roman"/>
                <a:cs typeface="Times New Roman"/>
                <a:sym typeface="Times New Roman"/>
              </a:rPr>
              <a:t>Hamilton and Davison, 2022)</a:t>
            </a:r>
            <a:r>
              <a:rPr lang="en-US" sz="1800" b="0" i="0" u="none" strike="noStrike">
                <a:solidFill>
                  <a:srgbClr val="000000"/>
                </a:solidFill>
                <a:latin typeface="Times New Roman"/>
                <a:ea typeface="Times New Roman"/>
                <a:cs typeface="Times New Roman"/>
                <a:sym typeface="Times New Roman"/>
              </a:rPr>
              <a:t>. The planning process includes picking an interview strategy, coming up with pertinent questions, crafting efficient inquiries, and improving listening abilities, (</a:t>
            </a:r>
            <a:r>
              <a:rPr lang="en-US" sz="1800" b="0" i="0" u="none" strike="noStrike">
                <a:solidFill>
                  <a:srgbClr val="222222"/>
                </a:solidFill>
                <a:latin typeface="Times New Roman"/>
                <a:ea typeface="Times New Roman"/>
                <a:cs typeface="Times New Roman"/>
                <a:sym typeface="Times New Roman"/>
              </a:rPr>
              <a:t>McKinney and Swartz, 2021)</a:t>
            </a:r>
            <a:r>
              <a:rPr lang="en-US" sz="1800" b="0" i="0" u="none" strike="noStrike">
                <a:solidFill>
                  <a:srgbClr val="000000"/>
                </a:solidFill>
                <a:latin typeface="Times New Roman"/>
                <a:ea typeface="Times New Roman"/>
                <a:cs typeface="Times New Roman"/>
                <a:sym typeface="Times New Roman"/>
              </a:rPr>
              <a:t>.</a:t>
            </a:r>
            <a:endParaRPr/>
          </a:p>
        </p:txBody>
      </p:sp>
      <p:sp>
        <p:nvSpPr>
          <p:cNvPr id="202" name="Google Shape;202;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9" name="Google Shape;20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Companies are able to spot profitable business opportunities and turn them into actuality by satisfying their customers. Three key tactics used by companies to gain a competitive edge are commitment, uniqueness, and cost leadership. Hiring supervisors must be aware of the federal and state laws that prohibit asking specific questions during interviews. Samples of interview questions include asking about your personality, what you think is the most important factor in running a successful business, how you handle problem-solving, and how well you have managed a team.</a:t>
            </a:r>
            <a:endParaRPr/>
          </a:p>
        </p:txBody>
      </p:sp>
      <p:sp>
        <p:nvSpPr>
          <p:cNvPr id="216" name="Google Shape;216;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3" name="Google Shape;223;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9" name="Google Shape;22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
        <p:cNvGrpSpPr/>
        <p:nvPr/>
      </p:nvGrpSpPr>
      <p:grpSpPr>
        <a:xfrm>
          <a:off x="0" y="0"/>
          <a:ext cx="0" cy="0"/>
          <a:chOff x="0" y="0"/>
          <a:chExt cx="0" cy="0"/>
        </a:xfrm>
      </p:grpSpPr>
      <p:sp>
        <p:nvSpPr>
          <p:cNvPr id="20" name="Google Shape;20;p19"/>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9"/>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9"/>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9"/>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9"/>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5"/>
        <p:cNvGrpSpPr/>
        <p:nvPr/>
      </p:nvGrpSpPr>
      <p:grpSpPr>
        <a:xfrm>
          <a:off x="0" y="0"/>
          <a:ext cx="0" cy="0"/>
          <a:chOff x="0" y="0"/>
          <a:chExt cx="0" cy="0"/>
        </a:xfrm>
      </p:grpSpPr>
      <p:sp>
        <p:nvSpPr>
          <p:cNvPr id="26" name="Google Shape;26;p20"/>
          <p:cNvSpPr/>
          <p:nvPr/>
        </p:nvSpPr>
        <p:spPr>
          <a:xfrm>
            <a:off x="1007533" y="0"/>
            <a:ext cx="7934348"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20"/>
          <p:cNvSpPr/>
          <p:nvPr/>
        </p:nvSpPr>
        <p:spPr>
          <a:xfrm>
            <a:off x="8941881"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0"/>
          <p:cNvSpPr txBox="1">
            <a:spLocks noGrp="1"/>
          </p:cNvSpPr>
          <p:nvPr>
            <p:ph type="ctrTitle"/>
          </p:nvPr>
        </p:nvSpPr>
        <p:spPr>
          <a:xfrm>
            <a:off x="2611808" y="3428998"/>
            <a:ext cx="5518066" cy="226855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subTitle" idx="1"/>
          </p:nvPr>
        </p:nvSpPr>
        <p:spPr>
          <a:xfrm>
            <a:off x="2772274" y="2268786"/>
            <a:ext cx="5357600" cy="1160213"/>
          </a:xfrm>
          <a:prstGeom prst="rect">
            <a:avLst/>
          </a:prstGeom>
          <a:noFill/>
          <a:ln>
            <a:noFill/>
          </a:ln>
        </p:spPr>
        <p:txBody>
          <a:bodyPr spcFirstLastPara="1" wrap="square" lIns="91425" tIns="0" rIns="91425" bIns="45700" anchor="b" anchorCtr="0">
            <a:normAutofit/>
          </a:bodyPr>
          <a:lstStyle>
            <a:lvl1pPr lvl="0" algn="r">
              <a:lnSpc>
                <a:spcPct val="120000"/>
              </a:lnSpc>
              <a:spcBef>
                <a:spcPts val="1000"/>
              </a:spcBef>
              <a:spcAft>
                <a:spcPts val="0"/>
              </a:spcAft>
              <a:buSzPts val="1620"/>
              <a:buNone/>
              <a:defRPr sz="1800" b="0">
                <a:solidFill>
                  <a:schemeClr val="lt1"/>
                </a:solidFill>
              </a:defRPr>
            </a:lvl1pPr>
            <a:lvl2pPr lvl="1" algn="ctr">
              <a:lnSpc>
                <a:spcPct val="120000"/>
              </a:lnSpc>
              <a:spcBef>
                <a:spcPts val="600"/>
              </a:spcBef>
              <a:spcAft>
                <a:spcPts val="0"/>
              </a:spcAft>
              <a:buSzPts val="1620"/>
              <a:buNone/>
              <a:defRPr sz="1800"/>
            </a:lvl2pPr>
            <a:lvl3pPr lvl="2" algn="ctr">
              <a:lnSpc>
                <a:spcPct val="120000"/>
              </a:lnSpc>
              <a:spcBef>
                <a:spcPts val="600"/>
              </a:spcBef>
              <a:spcAft>
                <a:spcPts val="0"/>
              </a:spcAft>
              <a:buSzPts val="1620"/>
              <a:buNone/>
              <a:defRPr sz="1800"/>
            </a:lvl3pPr>
            <a:lvl4pPr lvl="3" algn="ctr">
              <a:lnSpc>
                <a:spcPct val="120000"/>
              </a:lnSpc>
              <a:spcBef>
                <a:spcPts val="600"/>
              </a:spcBef>
              <a:spcAft>
                <a:spcPts val="0"/>
              </a:spcAft>
              <a:buSzPts val="1440"/>
              <a:buNone/>
              <a:defRPr sz="1600"/>
            </a:lvl4pPr>
            <a:lvl5pPr lvl="4" algn="ctr">
              <a:lnSpc>
                <a:spcPct val="120000"/>
              </a:lnSpc>
              <a:spcBef>
                <a:spcPts val="600"/>
              </a:spcBef>
              <a:spcAft>
                <a:spcPts val="0"/>
              </a:spcAft>
              <a:buSzPts val="1440"/>
              <a:buNone/>
              <a:defRPr sz="1600"/>
            </a:lvl5pPr>
            <a:lvl6pPr lvl="5" algn="ctr">
              <a:lnSpc>
                <a:spcPct val="120000"/>
              </a:lnSpc>
              <a:spcBef>
                <a:spcPts val="600"/>
              </a:spcBef>
              <a:spcAft>
                <a:spcPts val="0"/>
              </a:spcAft>
              <a:buSzPts val="1440"/>
              <a:buNone/>
              <a:defRPr sz="1600"/>
            </a:lvl6pPr>
            <a:lvl7pPr lvl="6" algn="ctr">
              <a:lnSpc>
                <a:spcPct val="120000"/>
              </a:lnSpc>
              <a:spcBef>
                <a:spcPts val="600"/>
              </a:spcBef>
              <a:spcAft>
                <a:spcPts val="0"/>
              </a:spcAft>
              <a:buSzPts val="1440"/>
              <a:buNone/>
              <a:defRPr sz="1600"/>
            </a:lvl7pPr>
            <a:lvl8pPr lvl="7" algn="ctr">
              <a:lnSpc>
                <a:spcPct val="120000"/>
              </a:lnSpc>
              <a:spcBef>
                <a:spcPts val="600"/>
              </a:spcBef>
              <a:spcAft>
                <a:spcPts val="0"/>
              </a:spcAft>
              <a:buSzPts val="1440"/>
              <a:buNone/>
              <a:defRPr sz="1600"/>
            </a:lvl8pPr>
            <a:lvl9pPr lvl="8" algn="ctr">
              <a:lnSpc>
                <a:spcPct val="120000"/>
              </a:lnSpc>
              <a:spcBef>
                <a:spcPts val="600"/>
              </a:spcBef>
              <a:spcAft>
                <a:spcPts val="600"/>
              </a:spcAft>
              <a:buSzPts val="1440"/>
              <a:buNone/>
              <a:defRPr sz="1600"/>
            </a:lvl9pPr>
          </a:lstStyle>
          <a:p>
            <a:endParaRPr/>
          </a:p>
        </p:txBody>
      </p:sp>
      <p:sp>
        <p:nvSpPr>
          <p:cNvPr id="30" name="Google Shape;30;p20"/>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0"/>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33" name="Google Shape;33;p20"/>
          <p:cNvSpPr txBox="1"/>
          <p:nvPr/>
        </p:nvSpPr>
        <p:spPr>
          <a:xfrm>
            <a:off x="2191282" y="3262852"/>
            <a:ext cx="415636" cy="461665"/>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2400"/>
              <a:buFont typeface="Arial"/>
              <a:buNone/>
            </a:pPr>
            <a:r>
              <a:rPr lang="en-US" sz="2400" b="0" i="0" u="none" strike="noStrike" cap="none">
                <a:solidFill>
                  <a:schemeClr val="accent6"/>
                </a:solidFill>
                <a:latin typeface="Noto Sans Symbols"/>
                <a:ea typeface="Noto Sans Symbols"/>
                <a:cs typeface="Noto Sans Symbols"/>
                <a:sym typeface="Noto Sans Symbols"/>
              </a:rPr>
              <a:t>◤</a:t>
            </a:r>
            <a:endParaRPr sz="24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4"/>
        <p:cNvGrpSpPr/>
        <p:nvPr/>
      </p:nvGrpSpPr>
      <p:grpSpPr>
        <a:xfrm>
          <a:off x="0" y="0"/>
          <a:ext cx="0" cy="0"/>
          <a:chOff x="0" y="0"/>
          <a:chExt cx="0" cy="0"/>
        </a:xfrm>
      </p:grpSpPr>
      <p:sp>
        <p:nvSpPr>
          <p:cNvPr id="35" name="Google Shape;35;p21"/>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21"/>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1"/>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39" name="Google Shape;39;p21"/>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21"/>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1"/>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42" name="Google Shape;42;p21"/>
          <p:cNvSpPr txBox="1"/>
          <p:nvPr/>
        </p:nvSpPr>
        <p:spPr>
          <a:xfrm>
            <a:off x="2194943"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22"/>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22"/>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2"/>
          <p:cNvSpPr txBox="1"/>
          <p:nvPr/>
        </p:nvSpPr>
        <p:spPr>
          <a:xfrm>
            <a:off x="2191843" y="2962586"/>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47" name="Google Shape;47;p22"/>
          <p:cNvSpPr txBox="1">
            <a:spLocks noGrp="1"/>
          </p:cNvSpPr>
          <p:nvPr>
            <p:ph type="title"/>
          </p:nvPr>
        </p:nvSpPr>
        <p:spPr>
          <a:xfrm>
            <a:off x="2609873" y="3147254"/>
            <a:ext cx="7956560" cy="1424746"/>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2"/>
          <p:cNvSpPr txBox="1">
            <a:spLocks noGrp="1"/>
          </p:cNvSpPr>
          <p:nvPr>
            <p:ph type="body" idx="1"/>
          </p:nvPr>
        </p:nvSpPr>
        <p:spPr>
          <a:xfrm>
            <a:off x="2773968" y="2268786"/>
            <a:ext cx="7791931" cy="878468"/>
          </a:xfrm>
          <a:prstGeom prst="rect">
            <a:avLst/>
          </a:prstGeom>
          <a:noFill/>
          <a:ln>
            <a:noFill/>
          </a:ln>
        </p:spPr>
        <p:txBody>
          <a:bodyPr spcFirstLastPara="1" wrap="square" lIns="91425" tIns="0" rIns="91425" bIns="45700" anchor="b" anchorCtr="0">
            <a:normAutofit/>
          </a:bodyPr>
          <a:lstStyle>
            <a:lvl1pPr marL="457200" lvl="0" indent="-228600" algn="r">
              <a:lnSpc>
                <a:spcPct val="120000"/>
              </a:lnSpc>
              <a:spcBef>
                <a:spcPts val="1000"/>
              </a:spcBef>
              <a:spcAft>
                <a:spcPts val="0"/>
              </a:spcAft>
              <a:buSzPts val="1620"/>
              <a:buNone/>
              <a:defRPr sz="1800">
                <a:solidFill>
                  <a:schemeClr val="lt1"/>
                </a:solidFill>
              </a:defRPr>
            </a:lvl1pPr>
            <a:lvl2pPr marL="914400" lvl="1" indent="-228600" algn="l">
              <a:lnSpc>
                <a:spcPct val="120000"/>
              </a:lnSpc>
              <a:spcBef>
                <a:spcPts val="600"/>
              </a:spcBef>
              <a:spcAft>
                <a:spcPts val="0"/>
              </a:spcAft>
              <a:buSzPts val="1620"/>
              <a:buNone/>
              <a:defRPr sz="1800">
                <a:solidFill>
                  <a:schemeClr val="lt1"/>
                </a:solidFill>
              </a:defRPr>
            </a:lvl2pPr>
            <a:lvl3pPr marL="1371600" lvl="2" indent="-228600" algn="l">
              <a:lnSpc>
                <a:spcPct val="120000"/>
              </a:lnSpc>
              <a:spcBef>
                <a:spcPts val="600"/>
              </a:spcBef>
              <a:spcAft>
                <a:spcPts val="0"/>
              </a:spcAft>
              <a:buSzPts val="1620"/>
              <a:buNone/>
              <a:defRPr sz="1800">
                <a:solidFill>
                  <a:schemeClr val="lt1"/>
                </a:solidFill>
              </a:defRPr>
            </a:lvl3pPr>
            <a:lvl4pPr marL="1828800" lvl="3" indent="-228600" algn="l">
              <a:lnSpc>
                <a:spcPct val="120000"/>
              </a:lnSpc>
              <a:spcBef>
                <a:spcPts val="600"/>
              </a:spcBef>
              <a:spcAft>
                <a:spcPts val="0"/>
              </a:spcAft>
              <a:buSzPts val="1440"/>
              <a:buNone/>
              <a:defRPr sz="1600">
                <a:solidFill>
                  <a:schemeClr val="lt1"/>
                </a:solidFill>
              </a:defRPr>
            </a:lvl4pPr>
            <a:lvl5pPr marL="2286000" lvl="4" indent="-228600" algn="l">
              <a:lnSpc>
                <a:spcPct val="120000"/>
              </a:lnSpc>
              <a:spcBef>
                <a:spcPts val="600"/>
              </a:spcBef>
              <a:spcAft>
                <a:spcPts val="0"/>
              </a:spcAft>
              <a:buSzPts val="1440"/>
              <a:buNone/>
              <a:defRPr sz="1600">
                <a:solidFill>
                  <a:schemeClr val="lt1"/>
                </a:solidFill>
              </a:defRPr>
            </a:lvl5pPr>
            <a:lvl6pPr marL="2743200" lvl="5" indent="-228600" algn="l">
              <a:lnSpc>
                <a:spcPct val="120000"/>
              </a:lnSpc>
              <a:spcBef>
                <a:spcPts val="600"/>
              </a:spcBef>
              <a:spcAft>
                <a:spcPts val="0"/>
              </a:spcAft>
              <a:buSzPts val="1440"/>
              <a:buNone/>
              <a:defRPr sz="1600">
                <a:solidFill>
                  <a:schemeClr val="lt1"/>
                </a:solidFill>
              </a:defRPr>
            </a:lvl6pPr>
            <a:lvl7pPr marL="3200400" lvl="6" indent="-228600" algn="l">
              <a:lnSpc>
                <a:spcPct val="120000"/>
              </a:lnSpc>
              <a:spcBef>
                <a:spcPts val="600"/>
              </a:spcBef>
              <a:spcAft>
                <a:spcPts val="0"/>
              </a:spcAft>
              <a:buSzPts val="1440"/>
              <a:buNone/>
              <a:defRPr sz="1600">
                <a:solidFill>
                  <a:schemeClr val="lt1"/>
                </a:solidFill>
              </a:defRPr>
            </a:lvl7pPr>
            <a:lvl8pPr marL="3657600" lvl="7" indent="-228600" algn="l">
              <a:lnSpc>
                <a:spcPct val="120000"/>
              </a:lnSpc>
              <a:spcBef>
                <a:spcPts val="600"/>
              </a:spcBef>
              <a:spcAft>
                <a:spcPts val="0"/>
              </a:spcAft>
              <a:buSzPts val="1440"/>
              <a:buNone/>
              <a:defRPr sz="1600">
                <a:solidFill>
                  <a:schemeClr val="lt1"/>
                </a:solidFill>
              </a:defRPr>
            </a:lvl8pPr>
            <a:lvl9pPr marL="4114800" lvl="8" indent="-228600" algn="l">
              <a:lnSpc>
                <a:spcPct val="120000"/>
              </a:lnSpc>
              <a:spcBef>
                <a:spcPts val="600"/>
              </a:spcBef>
              <a:spcAft>
                <a:spcPts val="600"/>
              </a:spcAft>
              <a:buSzPts val="1440"/>
              <a:buNone/>
              <a:defRPr sz="1600">
                <a:solidFill>
                  <a:schemeClr val="lt1"/>
                </a:solidFill>
              </a:defRPr>
            </a:lvl9pPr>
          </a:lstStyle>
          <a:p>
            <a:endParaRPr/>
          </a:p>
        </p:txBody>
      </p:sp>
      <p:sp>
        <p:nvSpPr>
          <p:cNvPr id="49" name="Google Shape;49;p22"/>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2"/>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2"/>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2"/>
        <p:cNvGrpSpPr/>
        <p:nvPr/>
      </p:nvGrpSpPr>
      <p:grpSpPr>
        <a:xfrm>
          <a:off x="0" y="0"/>
          <a:ext cx="0" cy="0"/>
          <a:chOff x="0" y="0"/>
          <a:chExt cx="0" cy="0"/>
        </a:xfrm>
      </p:grpSpPr>
      <p:sp>
        <p:nvSpPr>
          <p:cNvPr id="53" name="Google Shape;53;p23"/>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3"/>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3"/>
          <p:cNvSpPr txBox="1">
            <a:spLocks noGrp="1"/>
          </p:cNvSpPr>
          <p:nvPr>
            <p:ph type="title"/>
          </p:nvPr>
        </p:nvSpPr>
        <p:spPr>
          <a:xfrm>
            <a:off x="2609873" y="805817"/>
            <a:ext cx="7950984" cy="1081705"/>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3"/>
          <p:cNvSpPr txBox="1">
            <a:spLocks noGrp="1"/>
          </p:cNvSpPr>
          <p:nvPr>
            <p:ph type="body" idx="1"/>
          </p:nvPr>
        </p:nvSpPr>
        <p:spPr>
          <a:xfrm>
            <a:off x="2605374" y="2052116"/>
            <a:ext cx="3891960" cy="3997828"/>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7" name="Google Shape;57;p23"/>
          <p:cNvSpPr txBox="1">
            <a:spLocks noGrp="1"/>
          </p:cNvSpPr>
          <p:nvPr>
            <p:ph type="body" idx="2"/>
          </p:nvPr>
        </p:nvSpPr>
        <p:spPr>
          <a:xfrm>
            <a:off x="6666636" y="2052114"/>
            <a:ext cx="3894222" cy="3997829"/>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8" name="Google Shape;58;p23"/>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3"/>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3"/>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61" name="Google Shape;61;p23"/>
          <p:cNvSpPr txBox="1"/>
          <p:nvPr/>
        </p:nvSpPr>
        <p:spPr>
          <a:xfrm>
            <a:off x="2196172" y="641223"/>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24"/>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4"/>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4"/>
          <p:cNvSpPr txBox="1"/>
          <p:nvPr/>
        </p:nvSpPr>
        <p:spPr>
          <a:xfrm>
            <a:off x="2193650" y="636424"/>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66" name="Google Shape;66;p24"/>
          <p:cNvSpPr txBox="1">
            <a:spLocks noGrp="1"/>
          </p:cNvSpPr>
          <p:nvPr>
            <p:ph type="title"/>
          </p:nvPr>
        </p:nvSpPr>
        <p:spPr>
          <a:xfrm>
            <a:off x="2609873" y="805818"/>
            <a:ext cx="7956560" cy="1078348"/>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4"/>
          <p:cNvSpPr txBox="1">
            <a:spLocks noGrp="1"/>
          </p:cNvSpPr>
          <p:nvPr>
            <p:ph type="body" idx="1"/>
          </p:nvPr>
        </p:nvSpPr>
        <p:spPr>
          <a:xfrm>
            <a:off x="2609285" y="2052115"/>
            <a:ext cx="3896467"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68" name="Google Shape;68;p24"/>
          <p:cNvSpPr txBox="1">
            <a:spLocks noGrp="1"/>
          </p:cNvSpPr>
          <p:nvPr>
            <p:ph type="body" idx="2"/>
          </p:nvPr>
        </p:nvSpPr>
        <p:spPr>
          <a:xfrm>
            <a:off x="2609285" y="2851331"/>
            <a:ext cx="3893623"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69" name="Google Shape;69;p24"/>
          <p:cNvSpPr txBox="1">
            <a:spLocks noGrp="1"/>
          </p:cNvSpPr>
          <p:nvPr>
            <p:ph type="body" idx="3"/>
          </p:nvPr>
        </p:nvSpPr>
        <p:spPr>
          <a:xfrm>
            <a:off x="6666634" y="2052115"/>
            <a:ext cx="3899798"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70" name="Google Shape;70;p24"/>
          <p:cNvSpPr txBox="1">
            <a:spLocks noGrp="1"/>
          </p:cNvSpPr>
          <p:nvPr>
            <p:ph type="body" idx="4"/>
          </p:nvPr>
        </p:nvSpPr>
        <p:spPr>
          <a:xfrm>
            <a:off x="6666635" y="2851331"/>
            <a:ext cx="3899798"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71" name="Google Shape;71;p24"/>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4"/>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4"/>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
        <p:cNvGrpSpPr/>
        <p:nvPr/>
      </p:nvGrpSpPr>
      <p:grpSpPr>
        <a:xfrm>
          <a:off x="0" y="0"/>
          <a:ext cx="0" cy="0"/>
          <a:chOff x="0" y="0"/>
          <a:chExt cx="0" cy="0"/>
        </a:xfrm>
      </p:grpSpPr>
      <p:sp>
        <p:nvSpPr>
          <p:cNvPr id="75" name="Google Shape;75;p25"/>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5"/>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5"/>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5"/>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5"/>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5"/>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1" name="Google Shape;81;p25"/>
          <p:cNvSpPr txBox="1"/>
          <p:nvPr/>
        </p:nvSpPr>
        <p:spPr>
          <a:xfrm>
            <a:off x="2196172" y="641226"/>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2"/>
        <p:cNvGrpSpPr/>
        <p:nvPr/>
      </p:nvGrpSpPr>
      <p:grpSpPr>
        <a:xfrm>
          <a:off x="0" y="0"/>
          <a:ext cx="0" cy="0"/>
          <a:chOff x="0" y="0"/>
          <a:chExt cx="0" cy="0"/>
        </a:xfrm>
      </p:grpSpPr>
      <p:sp>
        <p:nvSpPr>
          <p:cNvPr id="83" name="Google Shape;83;p26"/>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6"/>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6"/>
          <p:cNvSpPr txBox="1"/>
          <p:nvPr/>
        </p:nvSpPr>
        <p:spPr>
          <a:xfrm>
            <a:off x="1554154"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86" name="Google Shape;86;p26"/>
          <p:cNvSpPr txBox="1">
            <a:spLocks noGrp="1"/>
          </p:cNvSpPr>
          <p:nvPr>
            <p:ph type="title"/>
          </p:nvPr>
        </p:nvSpPr>
        <p:spPr>
          <a:xfrm>
            <a:off x="1970323" y="1282451"/>
            <a:ext cx="2664361" cy="190324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400"/>
              <a:buFont typeface="Arial"/>
              <a:buNone/>
              <a:defRPr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26"/>
          <p:cNvSpPr txBox="1">
            <a:spLocks noGrp="1"/>
          </p:cNvSpPr>
          <p:nvPr>
            <p:ph type="body" idx="1"/>
          </p:nvPr>
        </p:nvSpPr>
        <p:spPr>
          <a:xfrm>
            <a:off x="5120154" y="805818"/>
            <a:ext cx="5446278" cy="524412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88" name="Google Shape;88;p26"/>
          <p:cNvSpPr txBox="1">
            <a:spLocks noGrp="1"/>
          </p:cNvSpPr>
          <p:nvPr>
            <p:ph type="body" idx="2"/>
          </p:nvPr>
        </p:nvSpPr>
        <p:spPr>
          <a:xfrm>
            <a:off x="1970322" y="3186154"/>
            <a:ext cx="2664361" cy="2386397"/>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440"/>
              <a:buNone/>
              <a:defRPr sz="16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89" name="Google Shape;89;p26"/>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6"/>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26"/>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7"/>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7"/>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7"/>
          <p:cNvSpPr>
            <a:spLocks noGrp="1"/>
          </p:cNvSpPr>
          <p:nvPr>
            <p:ph type="pic" idx="2"/>
          </p:nvPr>
        </p:nvSpPr>
        <p:spPr>
          <a:xfrm>
            <a:off x="6747062" y="3229"/>
            <a:ext cx="4629734" cy="6858000"/>
          </a:xfrm>
          <a:prstGeom prst="rect">
            <a:avLst/>
          </a:prstGeom>
          <a:solidFill>
            <a:schemeClr val="lt1">
              <a:alpha val="8235"/>
            </a:schemeClr>
          </a:solidFill>
          <a:ln>
            <a:noFill/>
          </a:ln>
        </p:spPr>
      </p:sp>
      <p:sp>
        <p:nvSpPr>
          <p:cNvPr id="96" name="Google Shape;96;p27"/>
          <p:cNvSpPr txBox="1"/>
          <p:nvPr/>
        </p:nvSpPr>
        <p:spPr>
          <a:xfrm>
            <a:off x="1554686"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97" name="Google Shape;97;p27"/>
          <p:cNvSpPr txBox="1">
            <a:spLocks noGrp="1"/>
          </p:cNvSpPr>
          <p:nvPr>
            <p:ph type="title"/>
          </p:nvPr>
        </p:nvSpPr>
        <p:spPr>
          <a:xfrm>
            <a:off x="1971241" y="1282452"/>
            <a:ext cx="3970986" cy="190047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27"/>
          <p:cNvSpPr txBox="1">
            <a:spLocks noGrp="1"/>
          </p:cNvSpPr>
          <p:nvPr>
            <p:ph type="body" idx="1"/>
          </p:nvPr>
        </p:nvSpPr>
        <p:spPr>
          <a:xfrm>
            <a:off x="1970322" y="3182928"/>
            <a:ext cx="3971874" cy="238639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20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99" name="Google Shape;99;p27"/>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27"/>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27"/>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2"/>
        <p:cNvGrpSpPr/>
        <p:nvPr/>
      </p:nvGrpSpPr>
      <p:grpSpPr>
        <a:xfrm>
          <a:off x="0" y="0"/>
          <a:ext cx="0" cy="0"/>
          <a:chOff x="0" y="0"/>
          <a:chExt cx="0" cy="0"/>
        </a:xfrm>
      </p:grpSpPr>
      <p:sp>
        <p:nvSpPr>
          <p:cNvPr id="103" name="Google Shape;103;p28"/>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28"/>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8"/>
          <p:cNvSpPr txBox="1"/>
          <p:nvPr/>
        </p:nvSpPr>
        <p:spPr>
          <a:xfrm>
            <a:off x="2194236"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106" name="Google Shape;106;p28"/>
          <p:cNvSpPr txBox="1">
            <a:spLocks noGrp="1"/>
          </p:cNvSpPr>
          <p:nvPr>
            <p:ph type="title"/>
          </p:nvPr>
        </p:nvSpPr>
        <p:spPr>
          <a:xfrm>
            <a:off x="2611808" y="808056"/>
            <a:ext cx="795409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28"/>
          <p:cNvSpPr txBox="1">
            <a:spLocks noGrp="1"/>
          </p:cNvSpPr>
          <p:nvPr>
            <p:ph type="body" idx="1"/>
          </p:nvPr>
        </p:nvSpPr>
        <p:spPr>
          <a:xfrm rot="5400000">
            <a:off x="4672955" y="152760"/>
            <a:ext cx="3997828" cy="7796540"/>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08" name="Google Shape;108;p28"/>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28"/>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28"/>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1"/>
        <p:cNvGrpSpPr/>
        <p:nvPr/>
      </p:nvGrpSpPr>
      <p:grpSpPr>
        <a:xfrm>
          <a:off x="0" y="0"/>
          <a:ext cx="0" cy="0"/>
          <a:chOff x="0" y="0"/>
          <a:chExt cx="0" cy="0"/>
        </a:xfrm>
      </p:grpSpPr>
      <p:sp>
        <p:nvSpPr>
          <p:cNvPr id="112" name="Google Shape;112;p29"/>
          <p:cNvSpPr/>
          <p:nvPr/>
        </p:nvSpPr>
        <p:spPr>
          <a:xfrm>
            <a:off x="1004479" y="0"/>
            <a:ext cx="10372316" cy="6858000"/>
          </a:xfrm>
          <a:prstGeom prst="rect">
            <a:avLst/>
          </a:prstGeom>
          <a:solidFill>
            <a:schemeClr val="dk2">
              <a:alpha val="9019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9"/>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9"/>
          <p:cNvSpPr txBox="1"/>
          <p:nvPr/>
        </p:nvSpPr>
        <p:spPr>
          <a:xfrm rot="5400000">
            <a:off x="10337141" y="416061"/>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115" name="Google Shape;115;p29"/>
          <p:cNvSpPr txBox="1">
            <a:spLocks noGrp="1"/>
          </p:cNvSpPr>
          <p:nvPr>
            <p:ph type="title"/>
          </p:nvPr>
        </p:nvSpPr>
        <p:spPr>
          <a:xfrm rot="5400000">
            <a:off x="7280577" y="2764621"/>
            <a:ext cx="5244126" cy="13265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1"/>
              </a:buClr>
              <a:buSzPts val="3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29"/>
          <p:cNvSpPr txBox="1">
            <a:spLocks noGrp="1"/>
          </p:cNvSpPr>
          <p:nvPr>
            <p:ph type="body" idx="1"/>
          </p:nvPr>
        </p:nvSpPr>
        <p:spPr>
          <a:xfrm rot="5400000">
            <a:off x="3302436" y="276725"/>
            <a:ext cx="5079534" cy="6466903"/>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17" name="Google Shape;117;p29"/>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29"/>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29"/>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pic>
        <p:nvPicPr>
          <p:cNvPr id="10" name="Google Shape;10;p18"/>
          <p:cNvPicPr preferRelativeResize="0"/>
          <p:nvPr/>
        </p:nvPicPr>
        <p:blipFill rotWithShape="1">
          <a:blip r:embed="rId14">
            <a:alphaModFix/>
          </a:blip>
          <a:srcRect/>
          <a:stretch/>
        </p:blipFill>
        <p:spPr>
          <a:xfrm>
            <a:off x="2831794" y="2105202"/>
            <a:ext cx="9360205" cy="4752798"/>
          </a:xfrm>
          <a:prstGeom prst="rect">
            <a:avLst/>
          </a:prstGeom>
          <a:noFill/>
          <a:ln>
            <a:noFill/>
          </a:ln>
        </p:spPr>
      </p:pic>
      <p:pic>
        <p:nvPicPr>
          <p:cNvPr id="11" name="Google Shape;11;p18"/>
          <p:cNvPicPr preferRelativeResize="0"/>
          <p:nvPr/>
        </p:nvPicPr>
        <p:blipFill rotWithShape="1">
          <a:blip r:embed="rId15">
            <a:alphaModFix/>
          </a:blip>
          <a:srcRect/>
          <a:stretch/>
        </p:blipFill>
        <p:spPr>
          <a:xfrm>
            <a:off x="0" y="0"/>
            <a:ext cx="12189867" cy="6858000"/>
          </a:xfrm>
          <a:prstGeom prst="rect">
            <a:avLst/>
          </a:prstGeom>
          <a:noFill/>
          <a:ln>
            <a:noFill/>
          </a:ln>
        </p:spPr>
      </p:pic>
      <p:sp>
        <p:nvSpPr>
          <p:cNvPr id="12" name="Google Shape;12;p18"/>
          <p:cNvSpPr/>
          <p:nvPr/>
        </p:nvSpPr>
        <p:spPr>
          <a:xfrm>
            <a:off x="0" y="0"/>
            <a:ext cx="964174" cy="6858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8"/>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marR="0" lvl="0" algn="r" rtl="0">
              <a:lnSpc>
                <a:spcPct val="90000"/>
              </a:lnSpc>
              <a:spcBef>
                <a:spcPts val="0"/>
              </a:spcBef>
              <a:spcAft>
                <a:spcPts val="0"/>
              </a:spcAft>
              <a:buClr>
                <a:schemeClr val="lt1"/>
              </a:buClr>
              <a:buSzPts val="3400"/>
              <a:buFont typeface="Arial"/>
              <a:buNone/>
              <a:defRPr sz="34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4" name="Google Shape;14;p18"/>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20000"/>
              </a:lnSpc>
              <a:spcBef>
                <a:spcPts val="1000"/>
              </a:spcBef>
              <a:spcAft>
                <a:spcPts val="0"/>
              </a:spcAft>
              <a:buClr>
                <a:schemeClr val="accent6"/>
              </a:buClr>
              <a:buSzPts val="1800"/>
              <a:buFont typeface="Noto Sans Symbols"/>
              <a:buChar char="▪"/>
              <a:defRPr sz="2000" b="0" i="0" u="none" strike="noStrike" cap="none">
                <a:solidFill>
                  <a:schemeClr val="lt1"/>
                </a:solidFill>
                <a:latin typeface="Arial"/>
                <a:ea typeface="Arial"/>
                <a:cs typeface="Arial"/>
                <a:sym typeface="Arial"/>
              </a:defRPr>
            </a:lvl1pPr>
            <a:lvl2pPr marL="914400" marR="0" lvl="1" indent="-331469" algn="l" rtl="0">
              <a:lnSpc>
                <a:spcPct val="120000"/>
              </a:lnSpc>
              <a:spcBef>
                <a:spcPts val="600"/>
              </a:spcBef>
              <a:spcAft>
                <a:spcPts val="0"/>
              </a:spcAft>
              <a:buClr>
                <a:schemeClr val="accent6"/>
              </a:buClr>
              <a:buSzPts val="1620"/>
              <a:buFont typeface="Noto Sans Symbols"/>
              <a:buChar char="▪"/>
              <a:defRPr sz="1800" b="0" i="0" u="none" strike="noStrike" cap="none">
                <a:solidFill>
                  <a:schemeClr val="lt1"/>
                </a:solidFill>
                <a:latin typeface="Arial"/>
                <a:ea typeface="Arial"/>
                <a:cs typeface="Arial"/>
                <a:sym typeface="Arial"/>
              </a:defRPr>
            </a:lvl2pPr>
            <a:lvl3pPr marL="1371600" marR="0" lvl="2" indent="-320039" algn="l" rtl="0">
              <a:lnSpc>
                <a:spcPct val="120000"/>
              </a:lnSpc>
              <a:spcBef>
                <a:spcPts val="600"/>
              </a:spcBef>
              <a:spcAft>
                <a:spcPts val="0"/>
              </a:spcAft>
              <a:buClr>
                <a:schemeClr val="accent6"/>
              </a:buClr>
              <a:buSzPts val="1440"/>
              <a:buFont typeface="Noto Sans Symbols"/>
              <a:buChar char="▪"/>
              <a:defRPr sz="1600" b="0" i="0" u="none" strike="noStrike" cap="none">
                <a:solidFill>
                  <a:schemeClr val="lt1"/>
                </a:solidFill>
                <a:latin typeface="Arial"/>
                <a:ea typeface="Arial"/>
                <a:cs typeface="Arial"/>
                <a:sym typeface="Arial"/>
              </a:defRPr>
            </a:lvl3pPr>
            <a:lvl4pPr marL="1828800" marR="0" lvl="3" indent="-308610" algn="l" rtl="0">
              <a:lnSpc>
                <a:spcPct val="120000"/>
              </a:lnSpc>
              <a:spcBef>
                <a:spcPts val="600"/>
              </a:spcBef>
              <a:spcAft>
                <a:spcPts val="0"/>
              </a:spcAft>
              <a:buClr>
                <a:schemeClr val="accent6"/>
              </a:buClr>
              <a:buSzPts val="1260"/>
              <a:buFont typeface="Noto Sans Symbols"/>
              <a:buChar char="▪"/>
              <a:defRPr sz="1400" b="0" i="0" u="none" strike="noStrike" cap="none">
                <a:solidFill>
                  <a:schemeClr val="lt1"/>
                </a:solidFill>
                <a:latin typeface="Arial"/>
                <a:ea typeface="Arial"/>
                <a:cs typeface="Arial"/>
                <a:sym typeface="Arial"/>
              </a:defRPr>
            </a:lvl4pPr>
            <a:lvl5pPr marL="2286000" marR="0" lvl="4"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5pPr>
            <a:lvl6pPr marL="2743200" marR="0" lvl="5"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6pPr>
            <a:lvl7pPr marL="3200400" marR="0" lvl="6"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7pPr>
            <a:lvl8pPr marL="3657600" marR="0" lvl="7"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8pPr>
            <a:lvl9pPr marL="4114800" marR="0" lvl="8" indent="-297179" algn="l" rtl="0">
              <a:lnSpc>
                <a:spcPct val="120000"/>
              </a:lnSpc>
              <a:spcBef>
                <a:spcPts val="600"/>
              </a:spcBef>
              <a:spcAft>
                <a:spcPts val="60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9pPr>
          </a:lstStyle>
          <a:p>
            <a:endParaRPr/>
          </a:p>
        </p:txBody>
      </p:sp>
      <p:sp>
        <p:nvSpPr>
          <p:cNvPr id="15" name="Google Shape;15;p18"/>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8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6" name="Google Shape;16;p18"/>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marR="0" lvl="0" algn="r" rtl="0">
              <a:lnSpc>
                <a:spcPct val="100000"/>
              </a:lnSpc>
              <a:spcBef>
                <a:spcPts val="0"/>
              </a:spcBef>
              <a:spcAft>
                <a:spcPts val="0"/>
              </a:spcAft>
              <a:buClr>
                <a:srgbClr val="000000"/>
              </a:buClr>
              <a:buSzPts val="1400"/>
              <a:buFont typeface="Arial"/>
              <a:buNone/>
              <a:defRPr sz="8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7" name="Google Shape;17;p18"/>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8" name="Google Shape;18;p18"/>
          <p:cNvSpPr/>
          <p:nvPr/>
        </p:nvSpPr>
        <p:spPr>
          <a:xfrm>
            <a:off x="962042" y="0"/>
            <a:ext cx="45719"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1" descr="How to Master the Four Functions of Management"/>
          <p:cNvPicPr preferRelativeResize="0"/>
          <p:nvPr/>
        </p:nvPicPr>
        <p:blipFill rotWithShape="1">
          <a:blip r:embed="rId3">
            <a:alphaModFix/>
          </a:blip>
          <a:srcRect/>
          <a:stretch/>
        </p:blipFill>
        <p:spPr>
          <a:xfrm>
            <a:off x="1131100" y="1238250"/>
            <a:ext cx="10149610" cy="5535774"/>
          </a:xfrm>
          <a:prstGeom prst="rect">
            <a:avLst/>
          </a:prstGeom>
          <a:noFill/>
          <a:ln>
            <a:noFill/>
          </a:ln>
        </p:spPr>
      </p:pic>
      <p:sp>
        <p:nvSpPr>
          <p:cNvPr id="125" name="Google Shape;125;p1"/>
          <p:cNvSpPr txBox="1"/>
          <p:nvPr/>
        </p:nvSpPr>
        <p:spPr>
          <a:xfrm>
            <a:off x="4028493" y="314522"/>
            <a:ext cx="6097554"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a:solidFill>
                  <a:schemeClr val="accent5"/>
                </a:solidFill>
                <a:latin typeface="Times New Roman"/>
                <a:ea typeface="Times New Roman"/>
                <a:cs typeface="Times New Roman"/>
                <a:sym typeface="Times New Roman"/>
              </a:rPr>
              <a:t>ASSESSMENT 2</a:t>
            </a:r>
            <a:endParaRPr sz="4000" b="1" i="0" u="none" strike="noStrike" cap="none">
              <a:solidFill>
                <a:schemeClr val="accent5"/>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42AFD-4010-38D1-BCA3-851F08164414}"/>
              </a:ext>
            </a:extLst>
          </p:cNvPr>
          <p:cNvSpPr>
            <a:spLocks noGrp="1"/>
          </p:cNvSpPr>
          <p:nvPr>
            <p:ph type="title"/>
          </p:nvPr>
        </p:nvSpPr>
        <p:spPr/>
        <p:txBody>
          <a:bodyPr>
            <a:normAutofit fontScale="90000"/>
          </a:bodyPr>
          <a:lstStyle/>
          <a:p>
            <a:r>
              <a:rPr lang="en-IN" sz="3600" b="1" dirty="0">
                <a:solidFill>
                  <a:schemeClr val="bg1"/>
                </a:solidFill>
                <a:highlight>
                  <a:srgbClr val="FFFF00"/>
                </a:highlight>
              </a:rPr>
              <a:t>HUMAN RESOURCE MANAGEMENT</a:t>
            </a:r>
          </a:p>
        </p:txBody>
      </p:sp>
      <p:sp>
        <p:nvSpPr>
          <p:cNvPr id="3" name="Text Placeholder 2">
            <a:extLst>
              <a:ext uri="{FF2B5EF4-FFF2-40B4-BE49-F238E27FC236}">
                <a16:creationId xmlns:a16="http://schemas.microsoft.com/office/drawing/2014/main" id="{B85FE6BE-2141-E5A0-DF94-DD97B30045B1}"/>
              </a:ext>
            </a:extLst>
          </p:cNvPr>
          <p:cNvSpPr>
            <a:spLocks noGrp="1"/>
          </p:cNvSpPr>
          <p:nvPr>
            <p:ph type="body" idx="1"/>
          </p:nvPr>
        </p:nvSpPr>
        <p:spPr/>
        <p:txBody>
          <a:bodyPr/>
          <a:lstStyle/>
          <a:p>
            <a:r>
              <a:rPr lang="en-IN" dirty="0"/>
              <a:t>STUDENT NAME: POOJA DEVI</a:t>
            </a:r>
          </a:p>
          <a:p>
            <a:r>
              <a:rPr lang="en-IN" dirty="0"/>
              <a:t>STUDENT ID: 2227853</a:t>
            </a:r>
          </a:p>
          <a:p>
            <a:r>
              <a:rPr lang="en-IN" dirty="0"/>
              <a:t>MODULE CODE: LCMB7000</a:t>
            </a:r>
          </a:p>
          <a:p>
            <a:r>
              <a:rPr lang="en-IN" dirty="0"/>
              <a:t>LECTURER: PROF. D G PEPPLE</a:t>
            </a:r>
          </a:p>
        </p:txBody>
      </p:sp>
    </p:spTree>
    <p:extLst>
      <p:ext uri="{BB962C8B-B14F-4D97-AF65-F5344CB8AC3E}">
        <p14:creationId xmlns:p14="http://schemas.microsoft.com/office/powerpoint/2010/main" val="1421246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
          <p:cNvSpPr txBox="1"/>
          <p:nvPr/>
        </p:nvSpPr>
        <p:spPr>
          <a:xfrm>
            <a:off x="1378258" y="447081"/>
            <a:ext cx="6094500" cy="39096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Human Resource Management</a:t>
            </a:r>
            <a:endParaRPr sz="3200" b="0" i="0" u="sng" strike="noStrike" cap="none">
              <a:solidFill>
                <a:schemeClr val="lt1"/>
              </a:solidFill>
              <a:latin typeface="Arial"/>
              <a:ea typeface="Arial"/>
              <a:cs typeface="Arial"/>
              <a:sym typeface="Arial"/>
            </a:endParaRPr>
          </a:p>
          <a:p>
            <a:pPr marL="457200" marR="0" lvl="0" indent="-355600" algn="just" rtl="0">
              <a:lnSpc>
                <a:spcPct val="150000"/>
              </a:lnSpc>
              <a:spcBef>
                <a:spcPts val="0"/>
              </a:spcBef>
              <a:spcAft>
                <a:spcPts val="0"/>
              </a:spcAft>
              <a:buClr>
                <a:schemeClr val="lt1"/>
              </a:buClr>
              <a:buSzPts val="2000"/>
              <a:buFont typeface="Times New Roman"/>
              <a:buChar char="•"/>
            </a:pPr>
            <a:r>
              <a:rPr lang="en-US" sz="2000" b="1" i="0" u="none" strike="noStrike" cap="none">
                <a:solidFill>
                  <a:schemeClr val="lt1"/>
                </a:solidFill>
                <a:latin typeface="Times New Roman"/>
                <a:ea typeface="Times New Roman"/>
                <a:cs typeface="Times New Roman"/>
                <a:sym typeface="Times New Roman"/>
              </a:rPr>
              <a:t>Intentional strategy, (Stone </a:t>
            </a:r>
            <a:r>
              <a:rPr lang="en-US" sz="2000" b="1" i="1" u="none" strike="noStrike" cap="none">
                <a:solidFill>
                  <a:schemeClr val="lt1"/>
                </a:solidFill>
                <a:latin typeface="Times New Roman"/>
                <a:ea typeface="Times New Roman"/>
                <a:cs typeface="Times New Roman"/>
                <a:sym typeface="Times New Roman"/>
              </a:rPr>
              <a:t>et al.,</a:t>
            </a:r>
            <a:r>
              <a:rPr lang="en-US" sz="2000" b="1" i="0" u="none" strike="noStrike" cap="none">
                <a:solidFill>
                  <a:schemeClr val="lt1"/>
                </a:solidFill>
                <a:latin typeface="Times New Roman"/>
                <a:ea typeface="Times New Roman"/>
                <a:cs typeface="Times New Roman"/>
                <a:sym typeface="Times New Roman"/>
              </a:rPr>
              <a:t> 2020)</a:t>
            </a:r>
            <a:endParaRPr sz="2000" b="1" i="0" u="none" strike="noStrike" cap="none">
              <a:solidFill>
                <a:schemeClr val="lt1"/>
              </a:solidFill>
              <a:latin typeface="Times New Roman"/>
              <a:ea typeface="Times New Roman"/>
              <a:cs typeface="Times New Roman"/>
              <a:sym typeface="Times New Roman"/>
            </a:endParaRPr>
          </a:p>
          <a:p>
            <a:pPr marL="457200" marR="0" lvl="0" indent="-355600" algn="just" rtl="0">
              <a:lnSpc>
                <a:spcPct val="150000"/>
              </a:lnSpc>
              <a:spcBef>
                <a:spcPts val="0"/>
              </a:spcBef>
              <a:spcAft>
                <a:spcPts val="0"/>
              </a:spcAft>
              <a:buClr>
                <a:schemeClr val="lt1"/>
              </a:buClr>
              <a:buSzPts val="2000"/>
              <a:buFont typeface="Times New Roman"/>
              <a:buChar char="•"/>
            </a:pPr>
            <a:r>
              <a:rPr lang="en-US" sz="2000" b="1" i="0" u="none" strike="noStrike" cap="none">
                <a:solidFill>
                  <a:schemeClr val="lt1"/>
                </a:solidFill>
                <a:latin typeface="Times New Roman"/>
                <a:ea typeface="Times New Roman"/>
                <a:cs typeface="Times New Roman"/>
                <a:sym typeface="Times New Roman"/>
              </a:rPr>
              <a:t>Promote the development of staff</a:t>
            </a:r>
            <a:endParaRPr sz="2000" b="1" i="0" u="none" strike="noStrike" cap="none">
              <a:solidFill>
                <a:schemeClr val="lt1"/>
              </a:solidFill>
              <a:latin typeface="Times New Roman"/>
              <a:ea typeface="Times New Roman"/>
              <a:cs typeface="Times New Roman"/>
              <a:sym typeface="Times New Roman"/>
            </a:endParaRPr>
          </a:p>
          <a:p>
            <a:pPr marL="457200" marR="0" lvl="0" indent="-355600" algn="just" rtl="0">
              <a:lnSpc>
                <a:spcPct val="150000"/>
              </a:lnSpc>
              <a:spcBef>
                <a:spcPts val="0"/>
              </a:spcBef>
              <a:spcAft>
                <a:spcPts val="0"/>
              </a:spcAft>
              <a:buClr>
                <a:schemeClr val="lt1"/>
              </a:buClr>
              <a:buSzPts val="2000"/>
              <a:buFont typeface="Times New Roman"/>
              <a:buChar char="•"/>
            </a:pPr>
            <a:r>
              <a:rPr lang="en-US" sz="2000" b="1" i="0" u="none" strike="noStrike" cap="none">
                <a:solidFill>
                  <a:schemeClr val="lt1"/>
                </a:solidFill>
                <a:latin typeface="Times New Roman"/>
                <a:ea typeface="Times New Roman"/>
                <a:cs typeface="Times New Roman"/>
                <a:sym typeface="Times New Roman"/>
              </a:rPr>
              <a:t>Typical duties include finding candidates, collecting pay and benefits, providing training and development, and managing employee interactions</a:t>
            </a:r>
            <a:endParaRPr sz="2000" b="1" i="0" u="none" strike="noStrike" cap="none">
              <a:solidFill>
                <a:schemeClr val="lt1"/>
              </a:solidFill>
              <a:latin typeface="Times New Roman"/>
              <a:ea typeface="Times New Roman"/>
              <a:cs typeface="Times New Roman"/>
              <a:sym typeface="Times New Roman"/>
            </a:endParaRPr>
          </a:p>
          <a:p>
            <a:pPr marL="0" marR="0" lvl="0" indent="127000" algn="just" rtl="0">
              <a:lnSpc>
                <a:spcPct val="150000"/>
              </a:lnSpc>
              <a:spcBef>
                <a:spcPts val="0"/>
              </a:spcBef>
              <a:spcAft>
                <a:spcPts val="0"/>
              </a:spcAft>
              <a:buClr>
                <a:srgbClr val="FF00FF"/>
              </a:buClr>
              <a:buSzPts val="2000"/>
              <a:buFont typeface="Times New Roman"/>
              <a:buNone/>
            </a:pPr>
            <a:endParaRPr sz="2000" b="0" i="0" u="none" strike="noStrike" cap="none">
              <a:solidFill>
                <a:schemeClr val="lt1"/>
              </a:solidFill>
              <a:latin typeface="Times New Roman"/>
              <a:ea typeface="Times New Roman"/>
              <a:cs typeface="Times New Roman"/>
              <a:sym typeface="Times New Roman"/>
            </a:endParaRPr>
          </a:p>
        </p:txBody>
      </p:sp>
      <p:pic>
        <p:nvPicPr>
          <p:cNvPr id="132" name="Google Shape;132;p2" descr="Human Resource Management (HRM) Definition Meaning | NASSCOM Community |  The Official Community of Indian IT Industry"/>
          <p:cNvPicPr preferRelativeResize="0"/>
          <p:nvPr/>
        </p:nvPicPr>
        <p:blipFill rotWithShape="1">
          <a:blip r:embed="rId3">
            <a:alphaModFix/>
          </a:blip>
          <a:srcRect/>
          <a:stretch/>
        </p:blipFill>
        <p:spPr>
          <a:xfrm>
            <a:off x="6096000" y="3574682"/>
            <a:ext cx="5583983" cy="312703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g21cb38bf081_0_0"/>
          <p:cNvSpPr txBox="1"/>
          <p:nvPr/>
        </p:nvSpPr>
        <p:spPr>
          <a:xfrm>
            <a:off x="1585900" y="242900"/>
            <a:ext cx="4960500" cy="42792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200" b="1" u="sng">
                <a:solidFill>
                  <a:schemeClr val="lt1"/>
                </a:solidFill>
                <a:latin typeface="Times New Roman"/>
                <a:ea typeface="Times New Roman"/>
                <a:cs typeface="Times New Roman"/>
                <a:sym typeface="Times New Roman"/>
              </a:rPr>
              <a:t>The theory of Competitive advantage</a:t>
            </a:r>
            <a:endParaRPr sz="3200" u="sng">
              <a:solidFill>
                <a:schemeClr val="lt1"/>
              </a:solidFill>
            </a:endParaRPr>
          </a:p>
          <a:p>
            <a:pPr marL="0" lvl="0" indent="-127000" algn="just" rtl="0">
              <a:lnSpc>
                <a:spcPct val="150000"/>
              </a:lnSpc>
              <a:spcBef>
                <a:spcPts val="0"/>
              </a:spcBef>
              <a:spcAft>
                <a:spcPts val="0"/>
              </a:spcAft>
              <a:buClr>
                <a:schemeClr val="lt1"/>
              </a:buClr>
              <a:buSzPts val="2000"/>
              <a:buChar char="•"/>
            </a:pPr>
            <a:r>
              <a:rPr lang="en-US" sz="2000">
                <a:solidFill>
                  <a:schemeClr val="lt1"/>
                </a:solidFill>
                <a:latin typeface="Times New Roman"/>
                <a:ea typeface="Times New Roman"/>
                <a:cs typeface="Times New Roman"/>
                <a:sym typeface="Times New Roman"/>
              </a:rPr>
              <a:t>Making decisions should go through all phases, (Pan et al., 2022)</a:t>
            </a:r>
            <a:endParaRPr>
              <a:solidFill>
                <a:schemeClr val="lt1"/>
              </a:solidFill>
            </a:endParaRPr>
          </a:p>
          <a:p>
            <a:pPr marL="0" lvl="0" indent="-127000" algn="just" rtl="0">
              <a:lnSpc>
                <a:spcPct val="150000"/>
              </a:lnSpc>
              <a:spcBef>
                <a:spcPts val="0"/>
              </a:spcBef>
              <a:spcAft>
                <a:spcPts val="0"/>
              </a:spcAft>
              <a:buClr>
                <a:schemeClr val="lt1"/>
              </a:buClr>
              <a:buSzPts val="2000"/>
              <a:buChar char="•"/>
            </a:pPr>
            <a:r>
              <a:rPr lang="en-US" sz="2000">
                <a:solidFill>
                  <a:schemeClr val="lt1"/>
                </a:solidFill>
                <a:latin typeface="Times New Roman"/>
                <a:ea typeface="Times New Roman"/>
                <a:cs typeface="Times New Roman"/>
                <a:sym typeface="Times New Roman"/>
              </a:rPr>
              <a:t>If this is done, everyone will gain</a:t>
            </a:r>
            <a:endParaRPr>
              <a:solidFill>
                <a:schemeClr val="lt1"/>
              </a:solidFill>
            </a:endParaRPr>
          </a:p>
          <a:p>
            <a:pPr marL="0" lvl="0" indent="-127000" algn="just" rtl="0">
              <a:lnSpc>
                <a:spcPct val="150000"/>
              </a:lnSpc>
              <a:spcBef>
                <a:spcPts val="0"/>
              </a:spcBef>
              <a:spcAft>
                <a:spcPts val="0"/>
              </a:spcAft>
              <a:buClr>
                <a:schemeClr val="lt1"/>
              </a:buClr>
              <a:buSzPts val="2000"/>
              <a:buChar char="•"/>
            </a:pPr>
            <a:r>
              <a:rPr lang="en-US" sz="2000">
                <a:solidFill>
                  <a:schemeClr val="lt1"/>
                </a:solidFill>
                <a:latin typeface="Times New Roman"/>
                <a:ea typeface="Times New Roman"/>
                <a:cs typeface="Times New Roman"/>
                <a:sym typeface="Times New Roman"/>
              </a:rPr>
              <a:t>Cost leadership, distinction, and focus are three methods for obtaining a competitive edge, (Arsawan </a:t>
            </a:r>
            <a:r>
              <a:rPr lang="en-US" sz="2000" i="1">
                <a:solidFill>
                  <a:schemeClr val="lt1"/>
                </a:solidFill>
                <a:latin typeface="Times New Roman"/>
                <a:ea typeface="Times New Roman"/>
                <a:cs typeface="Times New Roman"/>
                <a:sym typeface="Times New Roman"/>
              </a:rPr>
              <a:t>et al.,</a:t>
            </a:r>
            <a:r>
              <a:rPr lang="en-US" sz="2000">
                <a:solidFill>
                  <a:schemeClr val="lt1"/>
                </a:solidFill>
                <a:latin typeface="Times New Roman"/>
                <a:ea typeface="Times New Roman"/>
                <a:cs typeface="Times New Roman"/>
                <a:sym typeface="Times New Roman"/>
              </a:rPr>
              <a:t> 2022)</a:t>
            </a:r>
            <a:endParaRPr>
              <a:solidFill>
                <a:schemeClr val="lt1"/>
              </a:solidFill>
            </a:endParaRPr>
          </a:p>
        </p:txBody>
      </p:sp>
      <p:pic>
        <p:nvPicPr>
          <p:cNvPr id="139" name="Google Shape;139;g21cb38bf081_0_0" descr="Competitive Advantages in International Trade and International Business  Frederick University ppt download"/>
          <p:cNvPicPr preferRelativeResize="0"/>
          <p:nvPr/>
        </p:nvPicPr>
        <p:blipFill rotWithShape="1">
          <a:blip r:embed="rId3">
            <a:alphaModFix/>
          </a:blip>
          <a:srcRect/>
          <a:stretch/>
        </p:blipFill>
        <p:spPr>
          <a:xfrm>
            <a:off x="5489250" y="4022275"/>
            <a:ext cx="5275550" cy="26773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7"/>
          <p:cNvSpPr txBox="1"/>
          <p:nvPr/>
        </p:nvSpPr>
        <p:spPr>
          <a:xfrm>
            <a:off x="1471904" y="424590"/>
            <a:ext cx="8222602" cy="387794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Three basic strategic Options to gain competitive advantage</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Businesses can choose from three main strategic options to obtain a competitive edge, (Danso et al., 2019)</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These include commitment, creativity, and cost-cutting leadership, (Ferreira et al., 2020)</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The corporate ethos and employee values must support these strategies</a:t>
            </a:r>
            <a:endParaRPr sz="1400" b="0" i="0" u="none" strike="noStrike" cap="none">
              <a:solidFill>
                <a:schemeClr val="lt1"/>
              </a:solidFill>
              <a:latin typeface="Arial"/>
              <a:ea typeface="Arial"/>
              <a:cs typeface="Arial"/>
              <a:sym typeface="Arial"/>
            </a:endParaRPr>
          </a:p>
        </p:txBody>
      </p:sp>
      <p:pic>
        <p:nvPicPr>
          <p:cNvPr id="146" name="Google Shape;146;p7" descr="Competitive advantage: how to apply it according to your business - efficy"/>
          <p:cNvPicPr preferRelativeResize="0"/>
          <p:nvPr/>
        </p:nvPicPr>
        <p:blipFill rotWithShape="1">
          <a:blip r:embed="rId3">
            <a:alphaModFix/>
          </a:blip>
          <a:srcRect/>
          <a:stretch/>
        </p:blipFill>
        <p:spPr>
          <a:xfrm>
            <a:off x="6811346" y="4220936"/>
            <a:ext cx="4377613" cy="246240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8"/>
          <p:cNvSpPr txBox="1"/>
          <p:nvPr/>
        </p:nvSpPr>
        <p:spPr>
          <a:xfrm>
            <a:off x="1462574" y="528907"/>
            <a:ext cx="6097554" cy="267761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Cost reduction</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Helps to draw in more clients</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Decreases expenses, making it feasible to outperform competitors in terms of profits, (Kharub</a:t>
            </a:r>
            <a:r>
              <a:rPr lang="en-US" sz="2000" b="0" i="1" u="none" strike="noStrike" cap="none">
                <a:solidFill>
                  <a:schemeClr val="lt1"/>
                </a:solidFill>
                <a:latin typeface="Times New Roman"/>
                <a:ea typeface="Times New Roman"/>
                <a:cs typeface="Times New Roman"/>
                <a:sym typeface="Times New Roman"/>
              </a:rPr>
              <a:t> et al.,</a:t>
            </a:r>
            <a:r>
              <a:rPr lang="en-US" sz="2000" b="0" i="0" u="none" strike="noStrike" cap="none">
                <a:solidFill>
                  <a:schemeClr val="lt1"/>
                </a:solidFill>
                <a:latin typeface="Times New Roman"/>
                <a:ea typeface="Times New Roman"/>
                <a:cs typeface="Times New Roman"/>
                <a:sym typeface="Times New Roman"/>
              </a:rPr>
              <a:t> 2019)</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Aid businesses in gaining market dominance.</a:t>
            </a:r>
            <a:endParaRPr sz="1400" b="0" i="0" u="none" strike="noStrike" cap="none">
              <a:solidFill>
                <a:schemeClr val="lt1"/>
              </a:solidFill>
              <a:latin typeface="Arial"/>
              <a:ea typeface="Arial"/>
              <a:cs typeface="Arial"/>
              <a:sym typeface="Arial"/>
            </a:endParaRPr>
          </a:p>
        </p:txBody>
      </p:sp>
      <p:pic>
        <p:nvPicPr>
          <p:cNvPr id="153" name="Google Shape;153;p8" descr="Cost Reduction Strategies And Initiatives With Detailed Examples %"/>
          <p:cNvPicPr preferRelativeResize="0"/>
          <p:nvPr/>
        </p:nvPicPr>
        <p:blipFill rotWithShape="1">
          <a:blip r:embed="rId3">
            <a:alphaModFix/>
          </a:blip>
          <a:srcRect/>
          <a:stretch/>
        </p:blipFill>
        <p:spPr>
          <a:xfrm>
            <a:off x="5900138" y="3429000"/>
            <a:ext cx="4773013" cy="2801905"/>
          </a:xfrm>
          <a:prstGeom prst="rect">
            <a:avLst/>
          </a:prstGeom>
          <a:noFill/>
          <a:ln>
            <a:noFill/>
          </a:ln>
        </p:spPr>
      </p:pic>
      <p:pic>
        <p:nvPicPr>
          <p:cNvPr id="154" name="Google Shape;154;p8"/>
          <p:cNvPicPr preferRelativeResize="0"/>
          <p:nvPr/>
        </p:nvPicPr>
        <p:blipFill rotWithShape="1">
          <a:blip r:embed="rId4">
            <a:alphaModFix/>
          </a:blip>
          <a:srcRect/>
          <a:stretch/>
        </p:blipFill>
        <p:spPr>
          <a:xfrm>
            <a:off x="447032" y="3725386"/>
            <a:ext cx="4775000" cy="220913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9"/>
          <p:cNvSpPr txBox="1"/>
          <p:nvPr/>
        </p:nvSpPr>
        <p:spPr>
          <a:xfrm>
            <a:off x="1378599" y="630972"/>
            <a:ext cx="6097554" cy="544760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Quality enhancement</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Employees strive to improve the work atmosphere in order to ensure long-term success.</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Quality development is a management strategy for attaining long-term achievement through satisfied clients, (Perevozova </a:t>
            </a:r>
            <a:r>
              <a:rPr lang="en-US" sz="2000" b="0" i="1" u="none" strike="noStrike" cap="none">
                <a:solidFill>
                  <a:schemeClr val="lt1"/>
                </a:solidFill>
                <a:latin typeface="Times New Roman"/>
                <a:ea typeface="Times New Roman"/>
                <a:cs typeface="Times New Roman"/>
                <a:sym typeface="Times New Roman"/>
              </a:rPr>
              <a:t>et al., </a:t>
            </a:r>
            <a:r>
              <a:rPr lang="en-US" sz="2000" b="0" i="0" u="none" strike="noStrike" cap="none">
                <a:solidFill>
                  <a:schemeClr val="lt1"/>
                </a:solidFill>
                <a:latin typeface="Times New Roman"/>
                <a:ea typeface="Times New Roman"/>
                <a:cs typeface="Times New Roman"/>
                <a:sym typeface="Times New Roman"/>
              </a:rPr>
              <a:t>2020)</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This approach has benefits for the whole company as well as society.</a:t>
            </a:r>
            <a:endParaRPr sz="1400" b="0" i="0" u="none" strike="noStrike" cap="none">
              <a:solidFill>
                <a:schemeClr val="lt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a:solidFill>
                  <a:schemeClr val="lt1"/>
                </a:solidFill>
                <a:latin typeface="Times New Roman"/>
                <a:ea typeface="Times New Roman"/>
                <a:cs typeface="Times New Roman"/>
                <a:sym typeface="Times New Roman"/>
              </a:rPr>
              <a:t>Finding and removing production defects, improving vendor partnerships, raising customer happiness, and staff training are all part of the process, (Kharub </a:t>
            </a:r>
            <a:r>
              <a:rPr lang="en-US" sz="2000" b="0" i="1" u="none" strike="noStrike" cap="none">
                <a:solidFill>
                  <a:schemeClr val="lt1"/>
                </a:solidFill>
                <a:latin typeface="Times New Roman"/>
                <a:ea typeface="Times New Roman"/>
                <a:cs typeface="Times New Roman"/>
                <a:sym typeface="Times New Roman"/>
              </a:rPr>
              <a:t>et al., </a:t>
            </a:r>
            <a:r>
              <a:rPr lang="en-US" sz="2000" b="0" i="0" u="none" strike="noStrike" cap="none">
                <a:solidFill>
                  <a:schemeClr val="lt1"/>
                </a:solidFill>
                <a:latin typeface="Times New Roman"/>
                <a:ea typeface="Times New Roman"/>
                <a:cs typeface="Times New Roman"/>
                <a:sym typeface="Times New Roman"/>
              </a:rPr>
              <a:t>2019)</a:t>
            </a:r>
            <a:endParaRPr sz="2000" b="0" i="0" u="none" strike="noStrike" cap="none">
              <a:solidFill>
                <a:schemeClr val="lt1"/>
              </a:solidFill>
              <a:latin typeface="Arial"/>
              <a:ea typeface="Arial"/>
              <a:cs typeface="Arial"/>
              <a:sym typeface="Arial"/>
            </a:endParaRPr>
          </a:p>
        </p:txBody>
      </p:sp>
      <p:pic>
        <p:nvPicPr>
          <p:cNvPr id="161" name="Google Shape;161;p9" descr="Longevity of Bridges: Workshop on Quality Enhancement Held - Sentinelassam"/>
          <p:cNvPicPr preferRelativeResize="0"/>
          <p:nvPr/>
        </p:nvPicPr>
        <p:blipFill rotWithShape="1">
          <a:blip r:embed="rId3">
            <a:alphaModFix/>
          </a:blip>
          <a:srcRect/>
          <a:stretch/>
        </p:blipFill>
        <p:spPr>
          <a:xfrm>
            <a:off x="7741228" y="4043559"/>
            <a:ext cx="4002902" cy="2226614"/>
          </a:xfrm>
          <a:prstGeom prst="rect">
            <a:avLst/>
          </a:prstGeom>
          <a:noFill/>
          <a:ln>
            <a:noFill/>
          </a:ln>
        </p:spPr>
      </p:pic>
      <p:pic>
        <p:nvPicPr>
          <p:cNvPr id="162" name="Google Shape;162;p9"/>
          <p:cNvPicPr preferRelativeResize="0"/>
          <p:nvPr/>
        </p:nvPicPr>
        <p:blipFill rotWithShape="1">
          <a:blip r:embed="rId4">
            <a:alphaModFix/>
          </a:blip>
          <a:srcRect/>
          <a:stretch/>
        </p:blipFill>
        <p:spPr>
          <a:xfrm>
            <a:off x="7639090" y="307910"/>
            <a:ext cx="3939238" cy="325638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0"/>
          <p:cNvSpPr txBox="1"/>
          <p:nvPr/>
        </p:nvSpPr>
        <p:spPr>
          <a:xfrm>
            <a:off x="5101513" y="0"/>
            <a:ext cx="6097554" cy="452427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Innovation</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Companies use innovation strategies to connect with customers, beat competitors, and create new product portfolios, (Lee and Yoo, 2019)</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Consumers are urged to centre their choices on usefulness and quality</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Attracting new customers allows companies to outperform rivals, dominate their market, and increase revenue.</a:t>
            </a:r>
            <a:endParaRPr sz="1400" b="0" i="0" u="none" strike="noStrike" cap="none">
              <a:solidFill>
                <a:schemeClr val="lt1"/>
              </a:solidFill>
              <a:latin typeface="Arial"/>
              <a:ea typeface="Arial"/>
              <a:cs typeface="Arial"/>
              <a:sym typeface="Arial"/>
            </a:endParaRPr>
          </a:p>
        </p:txBody>
      </p:sp>
      <p:pic>
        <p:nvPicPr>
          <p:cNvPr id="169" name="Google Shape;169;p10" descr="Technical Innovation: Everything you need to know about"/>
          <p:cNvPicPr preferRelativeResize="0"/>
          <p:nvPr/>
        </p:nvPicPr>
        <p:blipFill rotWithShape="1">
          <a:blip r:embed="rId3">
            <a:alphaModFix/>
          </a:blip>
          <a:srcRect/>
          <a:stretch/>
        </p:blipFill>
        <p:spPr>
          <a:xfrm>
            <a:off x="7588120" y="4250697"/>
            <a:ext cx="3902755" cy="2383368"/>
          </a:xfrm>
          <a:prstGeom prst="rect">
            <a:avLst/>
          </a:prstGeom>
          <a:noFill/>
          <a:ln>
            <a:noFill/>
          </a:ln>
        </p:spPr>
      </p:pic>
      <p:pic>
        <p:nvPicPr>
          <p:cNvPr id="170" name="Google Shape;170;p10"/>
          <p:cNvPicPr preferRelativeResize="0"/>
          <p:nvPr/>
        </p:nvPicPr>
        <p:blipFill rotWithShape="1">
          <a:blip r:embed="rId4">
            <a:alphaModFix/>
          </a:blip>
          <a:srcRect/>
          <a:stretch/>
        </p:blipFill>
        <p:spPr>
          <a:xfrm>
            <a:off x="397405" y="2308791"/>
            <a:ext cx="4510497" cy="275773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30"/>
          <p:cNvSpPr txBox="1"/>
          <p:nvPr/>
        </p:nvSpPr>
        <p:spPr>
          <a:xfrm>
            <a:off x="1070688" y="437547"/>
            <a:ext cx="7784100" cy="35865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Job description and job definition that take into account the three aforementioned strategy choices</a:t>
            </a:r>
            <a:endParaRPr sz="3200" b="0" i="0" u="sng" strike="noStrike" cap="none">
              <a:solidFill>
                <a:schemeClr val="lt1"/>
              </a:solidFill>
              <a:latin typeface="Arial"/>
              <a:ea typeface="Arial"/>
              <a:cs typeface="Arial"/>
              <a:sym typeface="Arial"/>
            </a:endParaRPr>
          </a:p>
          <a:p>
            <a:pPr marL="101600" marR="0" lvl="0" indent="0" algn="just" rtl="0">
              <a:lnSpc>
                <a:spcPct val="150000"/>
              </a:lnSpc>
              <a:spcBef>
                <a:spcPts val="0"/>
              </a:spcBef>
              <a:spcAft>
                <a:spcPts val="0"/>
              </a:spcAft>
              <a:buNone/>
            </a:pPr>
            <a:endParaRPr sz="1400" b="1" i="0" u="none" strike="noStrike" cap="none">
              <a:solidFill>
                <a:schemeClr val="lt1"/>
              </a:solidFill>
              <a:latin typeface="Times New Roman"/>
              <a:ea typeface="Times New Roman"/>
              <a:cs typeface="Times New Roman"/>
              <a:sym typeface="Times New Roman"/>
            </a:endParaRPr>
          </a:p>
          <a:p>
            <a:pPr marL="444500" marR="0" lvl="0" indent="-342900" algn="just" rtl="0">
              <a:lnSpc>
                <a:spcPct val="150000"/>
              </a:lnSpc>
              <a:spcBef>
                <a:spcPts val="0"/>
              </a:spcBef>
              <a:spcAft>
                <a:spcPts val="0"/>
              </a:spcAft>
              <a:buClr>
                <a:schemeClr val="lt1"/>
              </a:buClr>
              <a:buSzPts val="2000"/>
              <a:buFont typeface="Arial"/>
              <a:buChar char="•"/>
            </a:pPr>
            <a:r>
              <a:rPr lang="en-US" sz="2000" b="1" i="0" u="none" strike="noStrike" cap="none">
                <a:solidFill>
                  <a:schemeClr val="lt1"/>
                </a:solidFill>
                <a:latin typeface="Times New Roman"/>
                <a:ea typeface="Times New Roman"/>
                <a:cs typeface="Times New Roman"/>
                <a:sym typeface="Times New Roman"/>
              </a:rPr>
              <a:t>In charge of the financial planning, administration, and projection for the undertaking</a:t>
            </a:r>
            <a:endParaRPr/>
          </a:p>
          <a:p>
            <a:pPr marL="444500" marR="0" lvl="0" indent="-342900" algn="just" rtl="0">
              <a:lnSpc>
                <a:spcPct val="150000"/>
              </a:lnSpc>
              <a:spcBef>
                <a:spcPts val="0"/>
              </a:spcBef>
              <a:spcAft>
                <a:spcPts val="0"/>
              </a:spcAft>
              <a:buClr>
                <a:schemeClr val="lt1"/>
              </a:buClr>
              <a:buSzPts val="2000"/>
              <a:buFont typeface="Arial"/>
              <a:buChar char="•"/>
            </a:pPr>
            <a:r>
              <a:rPr lang="en-US" sz="2000" b="1" i="0" u="none" strike="noStrike" cap="none">
                <a:solidFill>
                  <a:schemeClr val="lt1"/>
                </a:solidFill>
                <a:latin typeface="Times New Roman"/>
                <a:ea typeface="Times New Roman"/>
                <a:cs typeface="Times New Roman"/>
                <a:sym typeface="Times New Roman"/>
              </a:rPr>
              <a:t>Assisting with ongoing contributions</a:t>
            </a:r>
            <a:endParaRPr/>
          </a:p>
          <a:p>
            <a:pPr marL="444500" marR="0" lvl="0" indent="-342900" algn="just" rtl="0">
              <a:lnSpc>
                <a:spcPct val="150000"/>
              </a:lnSpc>
              <a:spcBef>
                <a:spcPts val="0"/>
              </a:spcBef>
              <a:spcAft>
                <a:spcPts val="0"/>
              </a:spcAft>
              <a:buClr>
                <a:schemeClr val="lt1"/>
              </a:buClr>
              <a:buSzPts val="2000"/>
              <a:buFont typeface="Arial"/>
              <a:buChar char="•"/>
            </a:pPr>
            <a:r>
              <a:rPr lang="en-US" sz="2000" b="1" i="0" u="none" strike="noStrike" cap="none">
                <a:solidFill>
                  <a:schemeClr val="lt1"/>
                </a:solidFill>
                <a:latin typeface="Times New Roman"/>
                <a:ea typeface="Times New Roman"/>
                <a:cs typeface="Times New Roman"/>
                <a:sym typeface="Times New Roman"/>
              </a:rPr>
              <a:t>Watch overgrowth and maintain academic standards</a:t>
            </a:r>
            <a:endParaRPr sz="2000" b="0" i="0" u="none" strike="noStrike" cap="none">
              <a:solidFill>
                <a:schemeClr val="lt1"/>
              </a:solidFill>
              <a:latin typeface="Times New Roman"/>
              <a:ea typeface="Times New Roman"/>
              <a:cs typeface="Times New Roman"/>
              <a:sym typeface="Times New Roman"/>
            </a:endParaRPr>
          </a:p>
        </p:txBody>
      </p:sp>
      <p:pic>
        <p:nvPicPr>
          <p:cNvPr id="177" name="Google Shape;177;p30" descr="Job Description: Definition, Importance, Job Description Writing Guide"/>
          <p:cNvPicPr preferRelativeResize="0"/>
          <p:nvPr/>
        </p:nvPicPr>
        <p:blipFill rotWithShape="1">
          <a:blip r:embed="rId3">
            <a:alphaModFix/>
          </a:blip>
          <a:srcRect/>
          <a:stretch/>
        </p:blipFill>
        <p:spPr>
          <a:xfrm>
            <a:off x="6746033" y="4303745"/>
            <a:ext cx="3618204" cy="244228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g218b6bc5dd2_0_0"/>
          <p:cNvGraphicFramePr/>
          <p:nvPr/>
        </p:nvGraphicFramePr>
        <p:xfrm>
          <a:off x="2980925" y="1972751"/>
          <a:ext cx="3000000" cy="3000000"/>
        </p:xfrm>
        <a:graphic>
          <a:graphicData uri="http://schemas.openxmlformats.org/drawingml/2006/table">
            <a:tbl>
              <a:tblPr>
                <a:gradFill>
                  <a:gsLst>
                    <a:gs pos="0">
                      <a:srgbClr val="C6FFB1"/>
                    </a:gs>
                    <a:gs pos="35000">
                      <a:srgbClr val="D8FFC9"/>
                    </a:gs>
                    <a:gs pos="100000">
                      <a:srgbClr val="F0FFE9"/>
                    </a:gs>
                  </a:gsLst>
                  <a:lin ang="16200000" scaled="0"/>
                </a:gradFill>
                <a:tableStyleId>{70EF90EE-9050-4F72-9572-90833AE6EF5C}</a:tableStyleId>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15557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u="none" strike="noStrike" cap="none">
                          <a:solidFill>
                            <a:srgbClr val="7F7F7F"/>
                          </a:solidFill>
                        </a:rPr>
                        <a:t>Quality as competitive advantage</a:t>
                      </a:r>
                      <a:endParaRPr sz="1100" b="1"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ctr" rtl="0">
                        <a:lnSpc>
                          <a:spcPct val="100000"/>
                        </a:lnSpc>
                        <a:spcBef>
                          <a:spcPts val="0"/>
                        </a:spcBef>
                        <a:spcAft>
                          <a:spcPts val="0"/>
                        </a:spcAft>
                        <a:buClr>
                          <a:srgbClr val="000000"/>
                        </a:buClr>
                        <a:buSzPts val="1100"/>
                        <a:buFont typeface="Arial"/>
                        <a:buNone/>
                      </a:pPr>
                      <a:r>
                        <a:rPr lang="en-US" sz="1100" b="1" u="none" strike="noStrike" cap="none">
                          <a:solidFill>
                            <a:srgbClr val="7F7F7F"/>
                          </a:solidFill>
                        </a:rPr>
                        <a:t>Innovation as competitive advantage</a:t>
                      </a:r>
                      <a:endParaRPr sz="1100" b="1"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Quality is crucial for getting a competitive edge because it improves customer satisfaction and profit per unit provided. </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Customers can gain from inventions in a variety of ways, such as by increasing a product or service's availability, speed, utility, longevity, or even quality of manufacture. </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Lower prices and successful marketing campaigns have little impact on development if the product's quality is subpar.</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Businesses that innovate can outperform their competitors and become the market champion in their sector.</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Among the conflicting quality objectives are those related to production costs, labour productivity, capacity utilisation, inventory reduction, cost and productivity, high product performance, high product reliability, and high product longevity.</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Innovation is a tactic businesses can employ in the strategy-planning process to grow their business and increase its level of competitiveness. It can help companies increase production, lower costs, and boost earnings.</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Beneficial for customers</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Beneficial for the company</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184" name="Google Shape;184;g218b6bc5dd2_0_0"/>
          <p:cNvSpPr txBox="1"/>
          <p:nvPr/>
        </p:nvSpPr>
        <p:spPr>
          <a:xfrm>
            <a:off x="883298" y="526412"/>
            <a:ext cx="10425404" cy="1206759"/>
          </a:xfrm>
          <a:prstGeom prst="rect">
            <a:avLst/>
          </a:prstGeom>
          <a:noFill/>
          <a:ln>
            <a:noFill/>
          </a:ln>
        </p:spPr>
        <p:txBody>
          <a:bodyPr spcFirstLastPara="1" wrap="square" lIns="91425" tIns="91425" rIns="91425" bIns="91425" anchor="ctr" anchorCtr="0">
            <a:noAutofit/>
          </a:bodyPr>
          <a:lstStyle/>
          <a:p>
            <a:pPr marL="0" marR="0" lvl="0" indent="0" algn="ctr" rtl="0">
              <a:lnSpc>
                <a:spcPct val="150000"/>
              </a:lnSpc>
              <a:spcBef>
                <a:spcPts val="0"/>
              </a:spcBef>
              <a:spcAft>
                <a:spcPts val="0"/>
              </a:spcAft>
              <a:buClr>
                <a:srgbClr val="000000"/>
              </a:buClr>
              <a:buSzPts val="3200"/>
              <a:buFont typeface="Arial"/>
              <a:buNone/>
            </a:pPr>
            <a:r>
              <a:rPr lang="en-US" sz="3200" b="1" i="0" u="none" strike="noStrike" cap="none">
                <a:solidFill>
                  <a:srgbClr val="000000"/>
                </a:solidFill>
                <a:latin typeface="Times New Roman"/>
                <a:ea typeface="Times New Roman"/>
                <a:cs typeface="Times New Roman"/>
                <a:sym typeface="Times New Roman"/>
              </a:rPr>
              <a:t> </a:t>
            </a:r>
            <a:r>
              <a:rPr lang="en-US" sz="3200" b="1" i="0" u="sng" strike="noStrike" cap="none">
                <a:solidFill>
                  <a:srgbClr val="7F7F7F"/>
                </a:solidFill>
                <a:latin typeface="Times New Roman"/>
                <a:ea typeface="Times New Roman"/>
                <a:cs typeface="Times New Roman"/>
                <a:sym typeface="Times New Roman"/>
              </a:rPr>
              <a:t>Difference between quality enhancement as a competitive advantage, and innovation</a:t>
            </a:r>
            <a:endParaRPr sz="3200" b="1" i="0" u="sng" strike="noStrike" cap="none">
              <a:solidFill>
                <a:srgbClr val="7F7F7F"/>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400"/>
              <a:buFont typeface="Arial"/>
              <a:buNone/>
            </a:pPr>
            <a:endParaRPr sz="1400" b="1" i="0" u="none" strike="noStrike" cap="none">
              <a:solidFill>
                <a:srgbClr val="222222"/>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1"/>
          <p:cNvSpPr txBox="1"/>
          <p:nvPr/>
        </p:nvSpPr>
        <p:spPr>
          <a:xfrm>
            <a:off x="1397259" y="188053"/>
            <a:ext cx="8633149" cy="267761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Link between HRM and competitive advantage</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Human resource management has a greater impact on the entire company</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HR is essential for companies to obtain a competitive advantage.</a:t>
            </a:r>
            <a:endParaRPr sz="1400" b="0" i="0" u="none" strike="noStrike" cap="none">
              <a:solidFill>
                <a:schemeClr val="lt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a:solidFill>
                  <a:schemeClr val="lt1"/>
                </a:solidFill>
                <a:latin typeface="Times New Roman"/>
                <a:ea typeface="Times New Roman"/>
                <a:cs typeface="Times New Roman"/>
                <a:sym typeface="Times New Roman"/>
              </a:rPr>
              <a:t>Sales increase as a result of improved customer service, which is a result of productivity and employee happiness, (Alserhan and Shbail, 2020)</a:t>
            </a:r>
            <a:endParaRPr sz="2000" b="0" i="0" u="none" strike="noStrike" cap="none">
              <a:solidFill>
                <a:schemeClr val="lt1"/>
              </a:solidFill>
              <a:latin typeface="Arial"/>
              <a:ea typeface="Arial"/>
              <a:cs typeface="Arial"/>
              <a:sym typeface="Arial"/>
            </a:endParaRPr>
          </a:p>
        </p:txBody>
      </p:sp>
      <p:pic>
        <p:nvPicPr>
          <p:cNvPr id="191" name="Google Shape;191;p11" descr="HRM n competitive advantage by Q w"/>
          <p:cNvPicPr preferRelativeResize="0"/>
          <p:nvPr/>
        </p:nvPicPr>
        <p:blipFill rotWithShape="1">
          <a:blip r:embed="rId3">
            <a:alphaModFix/>
          </a:blip>
          <a:srcRect/>
          <a:stretch/>
        </p:blipFill>
        <p:spPr>
          <a:xfrm>
            <a:off x="5019870" y="3265714"/>
            <a:ext cx="6602574" cy="327135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12"/>
          <p:cNvSpPr txBox="1"/>
          <p:nvPr/>
        </p:nvSpPr>
        <p:spPr>
          <a:xfrm>
            <a:off x="1219978" y="225157"/>
            <a:ext cx="9239638" cy="480127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Different HRM techniques to achieve quality competitiveness</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HRM practises included hiring, choosing, training, development, growth, performance assessment, pay, and rewards, (Chadwick and Flinchbaugh, 2021)</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Cost leadership and TQM are benefited from compensation and incentives</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Cost leadership benefits from recruitment and selection, whereas it suffers from training and development, (Muisyo </a:t>
            </a:r>
            <a:r>
              <a:rPr lang="en-US" sz="2000" b="0" i="1" u="none" strike="noStrike" cap="none">
                <a:solidFill>
                  <a:schemeClr val="lt1"/>
                </a:solidFill>
                <a:latin typeface="Times New Roman"/>
                <a:ea typeface="Times New Roman"/>
                <a:cs typeface="Times New Roman"/>
                <a:sym typeface="Times New Roman"/>
              </a:rPr>
              <a:t>et al., </a:t>
            </a:r>
            <a:r>
              <a:rPr lang="en-US" sz="2000" b="0" i="0" u="none" strike="noStrike" cap="none">
                <a:solidFill>
                  <a:schemeClr val="lt1"/>
                </a:solidFill>
                <a:latin typeface="Times New Roman"/>
                <a:ea typeface="Times New Roman"/>
                <a:cs typeface="Times New Roman"/>
                <a:sym typeface="Times New Roman"/>
              </a:rPr>
              <a:t>2022)</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TQM and competitive advantages should be considered when implementing HRM variables.</a:t>
            </a:r>
            <a:endParaRPr sz="1400" b="0" i="0" u="none" strike="noStrike" cap="none">
              <a:solidFill>
                <a:schemeClr val="lt1"/>
              </a:solidFill>
              <a:latin typeface="Arial"/>
              <a:ea typeface="Arial"/>
              <a:cs typeface="Arial"/>
              <a:sym typeface="Arial"/>
            </a:endParaRPr>
          </a:p>
        </p:txBody>
      </p:sp>
      <p:pic>
        <p:nvPicPr>
          <p:cNvPr id="198" name="Google Shape;198;p12" descr="Gaining Competitive Advantage through Human Resource Management Practices |  by Imtiaz Ali Haider | Medium"/>
          <p:cNvPicPr preferRelativeResize="0"/>
          <p:nvPr/>
        </p:nvPicPr>
        <p:blipFill rotWithShape="1">
          <a:blip r:embed="rId3">
            <a:alphaModFix/>
          </a:blip>
          <a:srcRect/>
          <a:stretch/>
        </p:blipFill>
        <p:spPr>
          <a:xfrm>
            <a:off x="7091265" y="4815666"/>
            <a:ext cx="4546147" cy="17240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13"/>
          <p:cNvSpPr txBox="1"/>
          <p:nvPr/>
        </p:nvSpPr>
        <p:spPr>
          <a:xfrm>
            <a:off x="1546549" y="486633"/>
            <a:ext cx="6097554" cy="406261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2000"/>
              <a:buFont typeface="Arial"/>
              <a:buNone/>
            </a:pPr>
            <a:r>
              <a:rPr lang="en-US" sz="2000" b="1" i="0" u="none" strike="noStrike" cap="none">
                <a:solidFill>
                  <a:schemeClr val="lt1"/>
                </a:solidFill>
                <a:latin typeface="Times New Roman"/>
                <a:ea typeface="Times New Roman"/>
                <a:cs typeface="Times New Roman"/>
                <a:sym typeface="Times New Roman"/>
              </a:rPr>
              <a:t> </a:t>
            </a:r>
            <a:r>
              <a:rPr lang="en-US" sz="3200" b="1" i="0" u="sng" strike="noStrike" cap="none">
                <a:solidFill>
                  <a:schemeClr val="lt1"/>
                </a:solidFill>
                <a:latin typeface="Times New Roman"/>
                <a:ea typeface="Times New Roman"/>
                <a:cs typeface="Times New Roman"/>
                <a:sym typeface="Times New Roman"/>
              </a:rPr>
              <a:t>Interview protocols</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Hiring managers must be conscious of the federal and state laws that forbid asking specific questions during interviews in order to prevent bias or discrimination, (Hamilton and Davison, 2022)</a:t>
            </a:r>
            <a:endParaRPr sz="1400" b="0" i="0" u="none" strike="noStrike" cap="none">
              <a:solidFill>
                <a:schemeClr val="lt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a:solidFill>
                  <a:schemeClr val="lt1"/>
                </a:solidFill>
                <a:latin typeface="Times New Roman"/>
                <a:ea typeface="Times New Roman"/>
                <a:cs typeface="Times New Roman"/>
                <a:sym typeface="Times New Roman"/>
              </a:rPr>
              <a:t>Planning for an interview includes researching, asking questions, and honing your hearing abilities, (McKinney and Swartz, 2021)</a:t>
            </a:r>
            <a:endParaRPr sz="2000" b="0" i="0" u="none" strike="noStrike" cap="none">
              <a:solidFill>
                <a:schemeClr val="lt1"/>
              </a:solidFill>
              <a:latin typeface="Arial"/>
              <a:ea typeface="Arial"/>
              <a:cs typeface="Arial"/>
              <a:sym typeface="Arial"/>
            </a:endParaRPr>
          </a:p>
        </p:txBody>
      </p:sp>
      <p:sp>
        <p:nvSpPr>
          <p:cNvPr id="205" name="Google Shape;205;p13" descr="interview Questions you Should Avoid (and What to Ask Instead) | · TPP"/>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206" name="Google Shape;206;p13" descr="Can you ask that? illegal interview questions revealed - SEEK Hiring Advice"/>
          <p:cNvPicPr preferRelativeResize="0"/>
          <p:nvPr/>
        </p:nvPicPr>
        <p:blipFill rotWithShape="1">
          <a:blip r:embed="rId3">
            <a:alphaModFix/>
          </a:blip>
          <a:srcRect/>
          <a:stretch/>
        </p:blipFill>
        <p:spPr>
          <a:xfrm>
            <a:off x="6792686" y="4188003"/>
            <a:ext cx="4831701" cy="218336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4"/>
          <p:cNvSpPr txBox="1"/>
          <p:nvPr/>
        </p:nvSpPr>
        <p:spPr>
          <a:xfrm>
            <a:off x="1313284" y="337641"/>
            <a:ext cx="6097554" cy="6182718"/>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Sample interview questions</a:t>
            </a:r>
            <a:endParaRPr sz="3200" b="0" i="0" u="sng" strike="noStrike" cap="none">
              <a:solidFill>
                <a:schemeClr val="lt1"/>
              </a:solidFill>
              <a:latin typeface="Arial"/>
              <a:ea typeface="Arial"/>
              <a:cs typeface="Arial"/>
              <a:sym typeface="Arial"/>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What qualities do you have? What are your vulnerable points?</a:t>
            </a:r>
            <a:endParaRPr sz="1800" b="1" i="0" u="none" strike="noStrike" cap="none">
              <a:solidFill>
                <a:schemeClr val="lt1"/>
              </a:solidFill>
              <a:latin typeface="Times New Roman"/>
              <a:ea typeface="Times New Roman"/>
              <a:cs typeface="Times New Roman"/>
              <a:sym typeface="Times New Roman"/>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What do you consider to be the most important factor in effectively running a business? Explain how you have done this in the past.</a:t>
            </a:r>
            <a:endParaRPr sz="1800" b="1" i="0" u="none" strike="noStrike" cap="none">
              <a:solidFill>
                <a:schemeClr val="lt1"/>
              </a:solidFill>
              <a:latin typeface="Times New Roman"/>
              <a:ea typeface="Times New Roman"/>
              <a:cs typeface="Times New Roman"/>
              <a:sym typeface="Times New Roman"/>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How do you approach problem-solving? Give an example of when your plan has been successful.</a:t>
            </a:r>
            <a:endParaRPr sz="1800" b="1" i="0" u="none" strike="noStrike" cap="none">
              <a:solidFill>
                <a:schemeClr val="lt1"/>
              </a:solidFill>
              <a:latin typeface="Times New Roman"/>
              <a:ea typeface="Times New Roman"/>
              <a:cs typeface="Times New Roman"/>
              <a:sym typeface="Times New Roman"/>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Describe your prior experience leading a team. How would you rate your effectiveness in this regard?</a:t>
            </a:r>
            <a:endParaRPr sz="1800" b="1" i="0" u="none" strike="noStrike" cap="none">
              <a:solidFill>
                <a:schemeClr val="lt1"/>
              </a:solidFill>
              <a:latin typeface="Times New Roman"/>
              <a:ea typeface="Times New Roman"/>
              <a:cs typeface="Times New Roman"/>
              <a:sym typeface="Times New Roman"/>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Explain your management philosophy and the best working relationship you have ever had with a boss.</a:t>
            </a:r>
            <a:endParaRPr sz="1800" b="1" i="0" u="none" strike="noStrike" cap="none">
              <a:solidFill>
                <a:schemeClr val="lt1"/>
              </a:solidFill>
              <a:latin typeface="Times New Roman"/>
              <a:ea typeface="Times New Roman"/>
              <a:cs typeface="Times New Roman"/>
              <a:sym typeface="Times New Roman"/>
            </a:endParaRPr>
          </a:p>
          <a:p>
            <a:pPr marL="0" marR="0" lvl="0" indent="-114300" algn="just" rtl="0">
              <a:lnSpc>
                <a:spcPct val="150000"/>
              </a:lnSpc>
              <a:spcBef>
                <a:spcPts val="0"/>
              </a:spcBef>
              <a:spcAft>
                <a:spcPts val="0"/>
              </a:spcAft>
              <a:buClr>
                <a:srgbClr val="7F7F7F"/>
              </a:buClr>
              <a:buSzPts val="1800"/>
              <a:buFont typeface="Arial"/>
              <a:buChar char="•"/>
            </a:pPr>
            <a:r>
              <a:rPr lang="en-US" sz="1800" b="0" i="0" u="none" strike="noStrike" cap="none">
                <a:solidFill>
                  <a:schemeClr val="lt1"/>
                </a:solidFill>
                <a:latin typeface="Times New Roman"/>
                <a:ea typeface="Times New Roman"/>
                <a:cs typeface="Times New Roman"/>
                <a:sym typeface="Times New Roman"/>
              </a:rPr>
              <a:t>Which sounds more appealing to you: a company that runs efficiently and professionally, or a company that runs warmly and personally?</a:t>
            </a:r>
            <a:endParaRPr sz="1800" b="1" i="0" u="none" strike="noStrike" cap="none">
              <a:solidFill>
                <a:schemeClr val="lt1"/>
              </a:solidFill>
              <a:latin typeface="Times New Roman"/>
              <a:ea typeface="Times New Roman"/>
              <a:cs typeface="Times New Roman"/>
              <a:sym typeface="Times New Roman"/>
            </a:endParaRPr>
          </a:p>
        </p:txBody>
      </p:sp>
      <p:pic>
        <p:nvPicPr>
          <p:cNvPr id="212" name="Google Shape;212;p14" descr="Job Interview Questions, Answers, and Tips To Prepare"/>
          <p:cNvPicPr preferRelativeResize="0"/>
          <p:nvPr/>
        </p:nvPicPr>
        <p:blipFill rotWithShape="1">
          <a:blip r:embed="rId3">
            <a:alphaModFix/>
          </a:blip>
          <a:srcRect/>
          <a:stretch/>
        </p:blipFill>
        <p:spPr>
          <a:xfrm>
            <a:off x="7754516" y="2789852"/>
            <a:ext cx="4095361" cy="273024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5"/>
          <p:cNvSpPr txBox="1"/>
          <p:nvPr/>
        </p:nvSpPr>
        <p:spPr>
          <a:xfrm>
            <a:off x="1443912" y="529794"/>
            <a:ext cx="6097500" cy="452427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Conclusion</a:t>
            </a:r>
            <a:endParaRPr sz="3200" b="0" i="0" u="sng"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Businesses can create lucrative business opportunities by gratifying their customers</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Businesses depend on commitment, originality, and cost leadership to gain a competitive advantage</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The laws that forbid certain questions from being asked during interviews must be known to hiring managers</a:t>
            </a:r>
            <a:endParaRPr sz="1400" b="0" i="0" u="none" strike="noStrike" cap="none">
              <a:solidFill>
                <a:schemeClr val="lt1"/>
              </a:solidFill>
              <a:latin typeface="Arial"/>
              <a:ea typeface="Arial"/>
              <a:cs typeface="Arial"/>
              <a:sym typeface="Arial"/>
            </a:endParaRPr>
          </a:p>
          <a:p>
            <a:pPr marL="0" marR="0" lvl="0" indent="-127000" algn="just" rtl="0">
              <a:lnSpc>
                <a:spcPct val="150000"/>
              </a:lnSpc>
              <a:spcBef>
                <a:spcPts val="0"/>
              </a:spcBef>
              <a:spcAft>
                <a:spcPts val="0"/>
              </a:spcAft>
              <a:buClr>
                <a:srgbClr val="7F7F7F"/>
              </a:buClr>
              <a:buSzPts val="2000"/>
              <a:buFont typeface="Arial"/>
              <a:buChar char="•"/>
            </a:pPr>
            <a:r>
              <a:rPr lang="en-US" sz="2000" b="0" i="0" u="none" strike="noStrike" cap="none">
                <a:solidFill>
                  <a:schemeClr val="lt1"/>
                </a:solidFill>
                <a:latin typeface="Times New Roman"/>
                <a:ea typeface="Times New Roman"/>
                <a:cs typeface="Times New Roman"/>
                <a:sym typeface="Times New Roman"/>
              </a:rPr>
              <a:t>Interview questions typically centre on charm, problem-solving skills, and team leadership.</a:t>
            </a:r>
            <a:endParaRPr sz="1400" b="0" i="0" u="none" strike="noStrike" cap="none">
              <a:solidFill>
                <a:schemeClr val="lt1"/>
              </a:solidFill>
              <a:latin typeface="Arial"/>
              <a:ea typeface="Arial"/>
              <a:cs typeface="Arial"/>
              <a:sym typeface="Arial"/>
            </a:endParaRPr>
          </a:p>
        </p:txBody>
      </p:sp>
      <p:sp>
        <p:nvSpPr>
          <p:cNvPr id="219" name="Google Shape;219;p15" descr="Conclusion Vector Art Stock Images | Depositphotos"/>
          <p:cNvSpPr/>
          <p:nvPr/>
        </p:nvSpPr>
        <p:spPr>
          <a:xfrm>
            <a:off x="6096000" y="7152323"/>
            <a:ext cx="102799" cy="10279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220" name="Google Shape;220;p15" descr="Conclusion (black)' Sticker | Spreadshirt"/>
          <p:cNvPicPr preferRelativeResize="0"/>
          <p:nvPr/>
        </p:nvPicPr>
        <p:blipFill rotWithShape="1">
          <a:blip r:embed="rId3">
            <a:alphaModFix/>
          </a:blip>
          <a:srcRect/>
          <a:stretch/>
        </p:blipFill>
        <p:spPr>
          <a:xfrm>
            <a:off x="7906432" y="4304348"/>
            <a:ext cx="3854968" cy="202385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6"/>
          <p:cNvSpPr txBox="1"/>
          <p:nvPr/>
        </p:nvSpPr>
        <p:spPr>
          <a:xfrm>
            <a:off x="1089350" y="1520103"/>
            <a:ext cx="10182030" cy="493977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Alserhan, H. and Shbail, M., 2020. The role of organizational commitment in the relationship between human resource management practices and competitive advantage in Jordanian private universities. </a:t>
            </a:r>
            <a:r>
              <a:rPr lang="en-US" sz="1000" b="0" i="1" u="none" strike="noStrike" cap="none">
                <a:solidFill>
                  <a:schemeClr val="lt1"/>
                </a:solidFill>
                <a:latin typeface="Times New Roman"/>
                <a:ea typeface="Times New Roman"/>
                <a:cs typeface="Times New Roman"/>
                <a:sym typeface="Times New Roman"/>
              </a:rPr>
              <a:t>Management Science Letters</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10</a:t>
            </a:r>
            <a:r>
              <a:rPr lang="en-US" sz="1000" b="0" i="0" u="none" strike="noStrike" cap="none">
                <a:solidFill>
                  <a:schemeClr val="lt1"/>
                </a:solidFill>
                <a:latin typeface="Times New Roman"/>
                <a:ea typeface="Times New Roman"/>
                <a:cs typeface="Times New Roman"/>
                <a:sym typeface="Times New Roman"/>
              </a:rPr>
              <a:t>(16), pp.3757-3766.</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Boon, C., Den Hartog, D.N. and Lepak, D.P., 2019. A systematic review of human resource management systems and their measurement. </a:t>
            </a:r>
            <a:r>
              <a:rPr lang="en-US" sz="1000" b="0" i="1" u="none" strike="noStrike" cap="none">
                <a:solidFill>
                  <a:schemeClr val="lt1"/>
                </a:solidFill>
                <a:latin typeface="Times New Roman"/>
                <a:ea typeface="Times New Roman"/>
                <a:cs typeface="Times New Roman"/>
                <a:sym typeface="Times New Roman"/>
              </a:rPr>
              <a:t>Journal of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45</a:t>
            </a:r>
            <a:r>
              <a:rPr lang="en-US" sz="1000" b="0" i="0" u="none" strike="noStrike" cap="none">
                <a:solidFill>
                  <a:schemeClr val="lt1"/>
                </a:solidFill>
                <a:latin typeface="Times New Roman"/>
                <a:ea typeface="Times New Roman"/>
                <a:cs typeface="Times New Roman"/>
                <a:sym typeface="Times New Roman"/>
              </a:rPr>
              <a:t>(6), pp.2498-2537.</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Chadwick, C. and Flinchbaugh, C., 2021. Searching for competitive advantage in the HRM-firm performance relationship. </a:t>
            </a:r>
            <a:r>
              <a:rPr lang="en-US" sz="1000" b="0" i="1" u="none" strike="noStrike" cap="none">
                <a:solidFill>
                  <a:schemeClr val="lt1"/>
                </a:solidFill>
                <a:latin typeface="Times New Roman"/>
                <a:ea typeface="Times New Roman"/>
                <a:cs typeface="Times New Roman"/>
                <a:sym typeface="Times New Roman"/>
              </a:rPr>
              <a:t>Academy of Management Perspectives</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35</a:t>
            </a:r>
            <a:r>
              <a:rPr lang="en-US" sz="1000" b="0" i="0" u="none" strike="noStrike" cap="none">
                <a:solidFill>
                  <a:schemeClr val="lt1"/>
                </a:solidFill>
                <a:latin typeface="Times New Roman"/>
                <a:ea typeface="Times New Roman"/>
                <a:cs typeface="Times New Roman"/>
                <a:sym typeface="Times New Roman"/>
              </a:rPr>
              <a:t>(2), pp.181-207.</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Collins, C.J., 2021. Expanding the resource based view model of strategic human resource management. </a:t>
            </a:r>
            <a:r>
              <a:rPr lang="en-US" sz="1000" b="0" i="1" u="none" strike="noStrike" cap="none">
                <a:solidFill>
                  <a:schemeClr val="lt1"/>
                </a:solidFill>
                <a:latin typeface="Times New Roman"/>
                <a:ea typeface="Times New Roman"/>
                <a:cs typeface="Times New Roman"/>
                <a:sym typeface="Times New Roman"/>
              </a:rPr>
              <a:t>The International Journal of Human Resource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32</a:t>
            </a:r>
            <a:r>
              <a:rPr lang="en-US" sz="1000" b="0" i="0" u="none" strike="noStrike" cap="none">
                <a:solidFill>
                  <a:schemeClr val="lt1"/>
                </a:solidFill>
                <a:latin typeface="Times New Roman"/>
                <a:ea typeface="Times New Roman"/>
                <a:cs typeface="Times New Roman"/>
                <a:sym typeface="Times New Roman"/>
              </a:rPr>
              <a:t>(2), pp.331-358.</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Danso, A., Adomako, S., Amankwah‐Amoah, J., Owusu‐Agyei, S. and Konadu, R., 2019. Environmental sustainability orientation, competitive strategy and financial performance. </a:t>
            </a:r>
            <a:r>
              <a:rPr lang="en-US" sz="1000" b="0" i="1" u="none" strike="noStrike" cap="none">
                <a:solidFill>
                  <a:schemeClr val="lt1"/>
                </a:solidFill>
                <a:latin typeface="Times New Roman"/>
                <a:ea typeface="Times New Roman"/>
                <a:cs typeface="Times New Roman"/>
                <a:sym typeface="Times New Roman"/>
              </a:rPr>
              <a:t>Business Strategy and the Environment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28</a:t>
            </a:r>
            <a:r>
              <a:rPr lang="en-US" sz="1000" b="0" i="0" u="none" strike="noStrike" cap="none">
                <a:solidFill>
                  <a:schemeClr val="lt1"/>
                </a:solidFill>
                <a:latin typeface="Times New Roman"/>
                <a:ea typeface="Times New Roman"/>
                <a:cs typeface="Times New Roman"/>
                <a:sym typeface="Times New Roman"/>
              </a:rPr>
              <a:t>(5), pp.885-895.</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Ferreira, J., Coelho, A. and Moutinho, L., 2020. Dynamic capabilities, creativity and innovation capability and their impact on competitive advantage and firm performance: The moderating role of entrepreneurial orientation. </a:t>
            </a:r>
            <a:r>
              <a:rPr lang="en-US" sz="1000" b="0" i="1" u="none" strike="noStrike" cap="none">
                <a:solidFill>
                  <a:schemeClr val="lt1"/>
                </a:solidFill>
                <a:latin typeface="Times New Roman"/>
                <a:ea typeface="Times New Roman"/>
                <a:cs typeface="Times New Roman"/>
                <a:sym typeface="Times New Roman"/>
              </a:rPr>
              <a:t>Technovation</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92</a:t>
            </a:r>
            <a:r>
              <a:rPr lang="en-US" sz="1000" b="0" i="0" u="none" strike="noStrike" cap="none">
                <a:solidFill>
                  <a:schemeClr val="lt1"/>
                </a:solidFill>
                <a:latin typeface="Times New Roman"/>
                <a:ea typeface="Times New Roman"/>
                <a:cs typeface="Times New Roman"/>
                <a:sym typeface="Times New Roman"/>
              </a:rPr>
              <a:t>, p.102061.</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Hamilton, R.H. and Davison, H.K., 2022. Legal and ethical challenges for HR in machine learning. </a:t>
            </a:r>
            <a:r>
              <a:rPr lang="en-US" sz="1000" b="0" i="1" u="none" strike="noStrike" cap="none">
                <a:solidFill>
                  <a:schemeClr val="lt1"/>
                </a:solidFill>
                <a:latin typeface="Times New Roman"/>
                <a:ea typeface="Times New Roman"/>
                <a:cs typeface="Times New Roman"/>
                <a:sym typeface="Times New Roman"/>
              </a:rPr>
              <a:t>Employee Responsibilities and Rights Journal</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34</a:t>
            </a:r>
            <a:r>
              <a:rPr lang="en-US" sz="1000" b="0" i="0" u="none" strike="noStrike" cap="none">
                <a:solidFill>
                  <a:schemeClr val="lt1"/>
                </a:solidFill>
                <a:latin typeface="Times New Roman"/>
                <a:ea typeface="Times New Roman"/>
                <a:cs typeface="Times New Roman"/>
                <a:sym typeface="Times New Roman"/>
              </a:rPr>
              <a:t>(1), pp.19-39.</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Kharub, M., Mor, R.S. and Sharma, R., 2019. The relationship between cost leadership competitive strategy and firm performance: A mediating role of quality management. </a:t>
            </a:r>
            <a:r>
              <a:rPr lang="en-US" sz="1000" b="0" i="1" u="none" strike="noStrike" cap="none">
                <a:solidFill>
                  <a:schemeClr val="lt1"/>
                </a:solidFill>
                <a:latin typeface="Times New Roman"/>
                <a:ea typeface="Times New Roman"/>
                <a:cs typeface="Times New Roman"/>
                <a:sym typeface="Times New Roman"/>
              </a:rPr>
              <a:t>Journal of Manufacturing Technology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30</a:t>
            </a:r>
            <a:r>
              <a:rPr lang="en-US" sz="1000" b="0" i="0" u="none" strike="noStrike" cap="none">
                <a:solidFill>
                  <a:schemeClr val="lt1"/>
                </a:solidFill>
                <a:latin typeface="Times New Roman"/>
                <a:ea typeface="Times New Roman"/>
                <a:cs typeface="Times New Roman"/>
                <a:sym typeface="Times New Roman"/>
              </a:rPr>
              <a:t>(6), pp.920-936.</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Lee, K. and Yoo, J., 2019. How does open innovation lead competitive advantage? A dynamic capability view perspective. </a:t>
            </a:r>
            <a:r>
              <a:rPr lang="en-US" sz="1000" b="0" i="1" u="none" strike="noStrike" cap="none">
                <a:solidFill>
                  <a:schemeClr val="lt1"/>
                </a:solidFill>
                <a:latin typeface="Times New Roman"/>
                <a:ea typeface="Times New Roman"/>
                <a:cs typeface="Times New Roman"/>
                <a:sym typeface="Times New Roman"/>
              </a:rPr>
              <a:t>PloS one</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14</a:t>
            </a:r>
            <a:r>
              <a:rPr lang="en-US" sz="1000" b="0" i="0" u="none" strike="noStrike" cap="none">
                <a:solidFill>
                  <a:schemeClr val="lt1"/>
                </a:solidFill>
                <a:latin typeface="Times New Roman"/>
                <a:ea typeface="Times New Roman"/>
                <a:cs typeface="Times New Roman"/>
                <a:sym typeface="Times New Roman"/>
              </a:rPr>
              <a:t>(11), p.e0223405.</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Macke, J. and Genari, D., 2019. Systematic literature review on sustainable human resource management. </a:t>
            </a:r>
            <a:r>
              <a:rPr lang="en-US" sz="1000" b="0" i="1" u="none" strike="noStrike" cap="none">
                <a:solidFill>
                  <a:schemeClr val="lt1"/>
                </a:solidFill>
                <a:latin typeface="Times New Roman"/>
                <a:ea typeface="Times New Roman"/>
                <a:cs typeface="Times New Roman"/>
                <a:sym typeface="Times New Roman"/>
              </a:rPr>
              <a:t>Journal of cleaner production</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208</a:t>
            </a:r>
            <a:r>
              <a:rPr lang="en-US" sz="1000" b="0" i="0" u="none" strike="noStrike" cap="none">
                <a:solidFill>
                  <a:schemeClr val="lt1"/>
                </a:solidFill>
                <a:latin typeface="Times New Roman"/>
                <a:ea typeface="Times New Roman"/>
                <a:cs typeface="Times New Roman"/>
                <a:sym typeface="Times New Roman"/>
              </a:rPr>
              <a:t>, pp.806-815.</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McKinney, E.L. and Swartz, L., 2021. Employment integration barriers: Experiences of people with disabilities. </a:t>
            </a:r>
            <a:r>
              <a:rPr lang="en-US" sz="1000" b="0" i="1" u="none" strike="noStrike" cap="none">
                <a:solidFill>
                  <a:schemeClr val="lt1"/>
                </a:solidFill>
                <a:latin typeface="Times New Roman"/>
                <a:ea typeface="Times New Roman"/>
                <a:cs typeface="Times New Roman"/>
                <a:sym typeface="Times New Roman"/>
              </a:rPr>
              <a:t>The International Journal of Human Resource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32</a:t>
            </a:r>
            <a:r>
              <a:rPr lang="en-US" sz="1000" b="0" i="0" u="none" strike="noStrike" cap="none">
                <a:solidFill>
                  <a:schemeClr val="lt1"/>
                </a:solidFill>
                <a:latin typeface="Times New Roman"/>
                <a:ea typeface="Times New Roman"/>
                <a:cs typeface="Times New Roman"/>
                <a:sym typeface="Times New Roman"/>
              </a:rPr>
              <a:t>(10), pp.2298-2320.</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Muisyo, P.K., Qin, S., Ho, T.H. and Julius, M.M., 2022. The effect of green HRM practices on green competitive advantage of manufacturing firms. </a:t>
            </a:r>
            <a:r>
              <a:rPr lang="en-US" sz="1000" b="0" i="1" u="none" strike="noStrike" cap="none">
                <a:solidFill>
                  <a:schemeClr val="lt1"/>
                </a:solidFill>
                <a:latin typeface="Times New Roman"/>
                <a:ea typeface="Times New Roman"/>
                <a:cs typeface="Times New Roman"/>
                <a:sym typeface="Times New Roman"/>
              </a:rPr>
              <a:t>Journal of Manufacturing Technology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33</a:t>
            </a:r>
            <a:r>
              <a:rPr lang="en-US" sz="1000" b="0" i="0" u="none" strike="noStrike" cap="none">
                <a:solidFill>
                  <a:schemeClr val="lt1"/>
                </a:solidFill>
                <a:latin typeface="Times New Roman"/>
                <a:ea typeface="Times New Roman"/>
                <a:cs typeface="Times New Roman"/>
                <a:sym typeface="Times New Roman"/>
              </a:rPr>
              <a:t>(1), pp.22-40.</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Perevozova, I., Horal, L., Mokhnenko, A., Hrechanyk, N., Ustenko, A., Malynka, O. and Mykhailyshyn, L., 2020. Integration of the supply chain management and development of the marketing system. </a:t>
            </a:r>
            <a:r>
              <a:rPr lang="en-US" sz="1000" b="0" i="1" u="none" strike="noStrike" cap="none">
                <a:solidFill>
                  <a:schemeClr val="lt1"/>
                </a:solidFill>
                <a:latin typeface="Times New Roman"/>
                <a:ea typeface="Times New Roman"/>
                <a:cs typeface="Times New Roman"/>
                <a:sym typeface="Times New Roman"/>
              </a:rPr>
              <a:t>International Journal of Supply Chain Management</a:t>
            </a:r>
            <a:r>
              <a:rPr lang="en-US" sz="1000" b="0" i="0" u="none" strike="noStrike" cap="none">
                <a:solidFill>
                  <a:schemeClr val="lt1"/>
                </a:solidFill>
                <a:latin typeface="Times New Roman"/>
                <a:ea typeface="Times New Roman"/>
                <a:cs typeface="Times New Roman"/>
                <a:sym typeface="Times New Roman"/>
              </a:rPr>
              <a:t>, </a:t>
            </a:r>
            <a:r>
              <a:rPr lang="en-US" sz="1000" b="0" i="1" u="none" strike="noStrike" cap="none">
                <a:solidFill>
                  <a:schemeClr val="lt1"/>
                </a:solidFill>
                <a:latin typeface="Times New Roman"/>
                <a:ea typeface="Times New Roman"/>
                <a:cs typeface="Times New Roman"/>
                <a:sym typeface="Times New Roman"/>
              </a:rPr>
              <a:t>9</a:t>
            </a:r>
            <a:r>
              <a:rPr lang="en-US" sz="1000" b="0" i="0" u="none" strike="noStrike" cap="none">
                <a:solidFill>
                  <a:schemeClr val="lt1"/>
                </a:solidFill>
                <a:latin typeface="Times New Roman"/>
                <a:ea typeface="Times New Roman"/>
                <a:cs typeface="Times New Roman"/>
                <a:sym typeface="Times New Roman"/>
              </a:rPr>
              <a:t>(3), pp.496-507.</a:t>
            </a:r>
            <a:endParaRPr sz="1000" b="0" i="0" u="none" strike="noStrike" cap="none">
              <a:solidFill>
                <a:schemeClr val="lt1"/>
              </a:solidFill>
              <a:latin typeface="Arial"/>
              <a:ea typeface="Arial"/>
              <a:cs typeface="Arial"/>
              <a:sym typeface="Arial"/>
            </a:endParaRPr>
          </a:p>
          <a:p>
            <a:pPr marL="0" marR="0" lvl="0" indent="0" algn="just" rtl="0">
              <a:lnSpc>
                <a:spcPct val="150000"/>
              </a:lnSpc>
              <a:spcBef>
                <a:spcPts val="0"/>
              </a:spcBef>
              <a:spcAft>
                <a:spcPts val="0"/>
              </a:spcAft>
              <a:buNone/>
            </a:pPr>
            <a:r>
              <a:rPr lang="en-US" sz="1000" b="0" i="0" u="none" strike="noStrike" cap="none">
                <a:solidFill>
                  <a:schemeClr val="lt1"/>
                </a:solidFill>
                <a:latin typeface="Times New Roman"/>
                <a:ea typeface="Times New Roman"/>
                <a:cs typeface="Times New Roman"/>
                <a:sym typeface="Times New Roman"/>
              </a:rPr>
              <a:t>Stone, R.J., Cox, A. and Gavin, M., 2020. </a:t>
            </a:r>
            <a:r>
              <a:rPr lang="en-US" sz="1000" b="0" i="1" u="none" strike="noStrike" cap="none">
                <a:solidFill>
                  <a:schemeClr val="lt1"/>
                </a:solidFill>
                <a:latin typeface="Times New Roman"/>
                <a:ea typeface="Times New Roman"/>
                <a:cs typeface="Times New Roman"/>
                <a:sym typeface="Times New Roman"/>
              </a:rPr>
              <a:t>Human resource management</a:t>
            </a:r>
            <a:r>
              <a:rPr lang="en-US" sz="1000" b="0" i="0" u="none" strike="noStrike" cap="none">
                <a:solidFill>
                  <a:schemeClr val="lt1"/>
                </a:solidFill>
                <a:latin typeface="Times New Roman"/>
                <a:ea typeface="Times New Roman"/>
                <a:cs typeface="Times New Roman"/>
                <a:sym typeface="Times New Roman"/>
              </a:rPr>
              <a:t>. John Wiley &amp; Sons.</a:t>
            </a:r>
            <a:endParaRPr sz="1000" b="0" i="0" u="none" strike="noStrike" cap="none">
              <a:solidFill>
                <a:schemeClr val="lt1"/>
              </a:solidFill>
              <a:latin typeface="Arial"/>
              <a:ea typeface="Arial"/>
              <a:cs typeface="Arial"/>
              <a:sym typeface="Arial"/>
            </a:endParaRPr>
          </a:p>
        </p:txBody>
      </p:sp>
      <p:sp>
        <p:nvSpPr>
          <p:cNvPr id="226" name="Google Shape;226;p16"/>
          <p:cNvSpPr txBox="1"/>
          <p:nvPr/>
        </p:nvSpPr>
        <p:spPr>
          <a:xfrm>
            <a:off x="2703545" y="464553"/>
            <a:ext cx="6097554"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Reference list</a:t>
            </a:r>
            <a:endParaRPr sz="3200" b="0" i="0" u="sng" strike="noStrike" cap="none">
              <a:solidFill>
                <a:schemeClr val="lt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pic>
        <p:nvPicPr>
          <p:cNvPr id="231" name="Google Shape;231;p17" descr="Thank you Vectors &amp; Illustrations for Free Download | Freepik"/>
          <p:cNvPicPr preferRelativeResize="0"/>
          <p:nvPr/>
        </p:nvPicPr>
        <p:blipFill rotWithShape="1">
          <a:blip r:embed="rId3">
            <a:alphaModFix/>
          </a:blip>
          <a:srcRect/>
          <a:stretch/>
        </p:blipFill>
        <p:spPr>
          <a:xfrm>
            <a:off x="1407611" y="230819"/>
            <a:ext cx="9376777" cy="6249256"/>
          </a:xfrm>
          <a:prstGeom prst="rect">
            <a:avLst/>
          </a:prstGeom>
          <a:noFill/>
          <a:ln>
            <a:noFill/>
          </a:ln>
        </p:spPr>
      </p:pic>
      <p:sp>
        <p:nvSpPr>
          <p:cNvPr id="232" name="Google Shape;232;p17"/>
          <p:cNvSpPr txBox="1"/>
          <p:nvPr/>
        </p:nvSpPr>
        <p:spPr>
          <a:xfrm>
            <a:off x="4689868" y="6542542"/>
            <a:ext cx="6094520" cy="1692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500"/>
              <a:buFont typeface="Arial"/>
              <a:buNone/>
            </a:pPr>
            <a:r>
              <a:rPr lang="en-US" sz="500" b="0" i="0" u="none" strike="noStrike" cap="none">
                <a:solidFill>
                  <a:schemeClr val="lt1"/>
                </a:solidFill>
                <a:latin typeface="Arial"/>
                <a:ea typeface="Arial"/>
                <a:cs typeface="Arial"/>
                <a:sym typeface="Arial"/>
              </a:rPr>
              <a:t>https://img.freepik.com/free-vector/thank-you-placard-concept-illustration_114360-13436.jpg?w=2000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Madison">
  <a:themeElements>
    <a:clrScheme name="Madison">
      <a:dk1>
        <a:srgbClr val="000000"/>
      </a:dk1>
      <a:lt1>
        <a:srgbClr val="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2471</Words>
  <Application>Microsoft Office PowerPoint</Application>
  <PresentationFormat>Widescreen</PresentationFormat>
  <Paragraphs>112</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Times New Roman</vt:lpstr>
      <vt:lpstr>Calibri</vt:lpstr>
      <vt:lpstr>Arial</vt:lpstr>
      <vt:lpstr>Noto Sans Symbols</vt:lpstr>
      <vt:lpstr>Madison</vt:lpstr>
      <vt:lpstr>PowerPoint Presentation</vt:lpstr>
      <vt:lpstr>HUMAN RESOURCE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Pooja</dc:creator>
  <cp:lastModifiedBy>pooja chauhan</cp:lastModifiedBy>
  <cp:revision>1</cp:revision>
  <dcterms:created xsi:type="dcterms:W3CDTF">2023-03-13T11:31:02Z</dcterms:created>
  <dcterms:modified xsi:type="dcterms:W3CDTF">2023-03-15T18:42:11Z</dcterms:modified>
</cp:coreProperties>
</file>