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72" r:id="rId4"/>
    <p:sldId id="263" r:id="rId5"/>
    <p:sldId id="266" r:id="rId6"/>
    <p:sldId id="267" r:id="rId7"/>
    <p:sldId id="268" r:id="rId8"/>
    <p:sldId id="258" r:id="rId9"/>
    <p:sldId id="269" r:id="rId10"/>
    <p:sldId id="259" r:id="rId11"/>
    <p:sldId id="270" r:id="rId12"/>
    <p:sldId id="260" r:id="rId13"/>
    <p:sldId id="261" r:id="rId14"/>
    <p:sldId id="27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AC11C-CCDC-1F49-BE66-5FFEA6B6EB5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B1B7D63-4A54-F744-A85F-FF926F56EF1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44BBB09-D6A1-2441-9C1E-C159833C2BDA}"/>
              </a:ext>
            </a:extLst>
          </p:cNvPr>
          <p:cNvSpPr>
            <a:spLocks noGrp="1"/>
          </p:cNvSpPr>
          <p:nvPr>
            <p:ph type="dt" sz="half" idx="10"/>
          </p:nvPr>
        </p:nvSpPr>
        <p:spPr/>
        <p:txBody>
          <a:bodyPr/>
          <a:lstStyle/>
          <a:p>
            <a:fld id="{FBDE7BB1-AD13-0D4D-92D1-5180DF75A11C}" type="datetimeFigureOut">
              <a:rPr lang="en-US" smtClean="0"/>
              <a:t>12/27/2019</a:t>
            </a:fld>
            <a:endParaRPr lang="en-US"/>
          </a:p>
        </p:txBody>
      </p:sp>
      <p:sp>
        <p:nvSpPr>
          <p:cNvPr id="5" name="Footer Placeholder 4">
            <a:extLst>
              <a:ext uri="{FF2B5EF4-FFF2-40B4-BE49-F238E27FC236}">
                <a16:creationId xmlns:a16="http://schemas.microsoft.com/office/drawing/2014/main" id="{06C788CC-5938-B54B-B0C4-0EF529F138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F2A3DD5-E1D5-D240-9744-9BFCCDA0AEEA}"/>
              </a:ext>
            </a:extLst>
          </p:cNvPr>
          <p:cNvSpPr>
            <a:spLocks noGrp="1"/>
          </p:cNvSpPr>
          <p:nvPr>
            <p:ph type="sldNum" sz="quarter" idx="12"/>
          </p:nvPr>
        </p:nvSpPr>
        <p:spPr/>
        <p:txBody>
          <a:bodyPr/>
          <a:lstStyle/>
          <a:p>
            <a:fld id="{FFC4D269-712A-9447-A8BF-596B697716FF}" type="slidenum">
              <a:rPr lang="en-US" smtClean="0"/>
              <a:t>‹#›</a:t>
            </a:fld>
            <a:endParaRPr lang="en-US"/>
          </a:p>
        </p:txBody>
      </p:sp>
    </p:spTree>
    <p:extLst>
      <p:ext uri="{BB962C8B-B14F-4D97-AF65-F5344CB8AC3E}">
        <p14:creationId xmlns:p14="http://schemas.microsoft.com/office/powerpoint/2010/main" val="37760714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1270C-55AF-364C-BAB0-BFA39A058C2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3C3110B-E1AA-A74E-8342-CA81A9CF16F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F64B678-4603-D74E-B02C-2916BEA42546}"/>
              </a:ext>
            </a:extLst>
          </p:cNvPr>
          <p:cNvSpPr>
            <a:spLocks noGrp="1"/>
          </p:cNvSpPr>
          <p:nvPr>
            <p:ph type="dt" sz="half" idx="10"/>
          </p:nvPr>
        </p:nvSpPr>
        <p:spPr/>
        <p:txBody>
          <a:bodyPr/>
          <a:lstStyle/>
          <a:p>
            <a:fld id="{FBDE7BB1-AD13-0D4D-92D1-5180DF75A11C}" type="datetimeFigureOut">
              <a:rPr lang="en-US" smtClean="0"/>
              <a:t>12/27/2019</a:t>
            </a:fld>
            <a:endParaRPr lang="en-US"/>
          </a:p>
        </p:txBody>
      </p:sp>
      <p:sp>
        <p:nvSpPr>
          <p:cNvPr id="5" name="Footer Placeholder 4">
            <a:extLst>
              <a:ext uri="{FF2B5EF4-FFF2-40B4-BE49-F238E27FC236}">
                <a16:creationId xmlns:a16="http://schemas.microsoft.com/office/drawing/2014/main" id="{BF1E7D2B-D439-8145-8A76-AB3606A457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79CFF7-DE2F-EA4D-8F78-B300CFF7AD3D}"/>
              </a:ext>
            </a:extLst>
          </p:cNvPr>
          <p:cNvSpPr>
            <a:spLocks noGrp="1"/>
          </p:cNvSpPr>
          <p:nvPr>
            <p:ph type="sldNum" sz="quarter" idx="12"/>
          </p:nvPr>
        </p:nvSpPr>
        <p:spPr/>
        <p:txBody>
          <a:bodyPr/>
          <a:lstStyle/>
          <a:p>
            <a:fld id="{FFC4D269-712A-9447-A8BF-596B697716FF}" type="slidenum">
              <a:rPr lang="en-US" smtClean="0"/>
              <a:t>‹#›</a:t>
            </a:fld>
            <a:endParaRPr lang="en-US"/>
          </a:p>
        </p:txBody>
      </p:sp>
    </p:spTree>
    <p:extLst>
      <p:ext uri="{BB962C8B-B14F-4D97-AF65-F5344CB8AC3E}">
        <p14:creationId xmlns:p14="http://schemas.microsoft.com/office/powerpoint/2010/main" val="25744928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938C2-1D09-E54F-9651-5683FF700F4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B111971-CBFB-A143-8EDF-0A2FA98040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E92EBA7-CBB6-3045-A1BF-9E44433C65C5}"/>
              </a:ext>
            </a:extLst>
          </p:cNvPr>
          <p:cNvSpPr>
            <a:spLocks noGrp="1"/>
          </p:cNvSpPr>
          <p:nvPr>
            <p:ph type="dt" sz="half" idx="10"/>
          </p:nvPr>
        </p:nvSpPr>
        <p:spPr/>
        <p:txBody>
          <a:bodyPr/>
          <a:lstStyle/>
          <a:p>
            <a:fld id="{FBDE7BB1-AD13-0D4D-92D1-5180DF75A11C}" type="datetimeFigureOut">
              <a:rPr lang="en-US" smtClean="0"/>
              <a:t>12/27/2019</a:t>
            </a:fld>
            <a:endParaRPr lang="en-US"/>
          </a:p>
        </p:txBody>
      </p:sp>
      <p:sp>
        <p:nvSpPr>
          <p:cNvPr id="5" name="Footer Placeholder 4">
            <a:extLst>
              <a:ext uri="{FF2B5EF4-FFF2-40B4-BE49-F238E27FC236}">
                <a16:creationId xmlns:a16="http://schemas.microsoft.com/office/drawing/2014/main" id="{077C03E4-A45C-FC43-B4B3-94F17E0AB5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544596-439E-9D4B-9D3F-9BC2B511AF1F}"/>
              </a:ext>
            </a:extLst>
          </p:cNvPr>
          <p:cNvSpPr>
            <a:spLocks noGrp="1"/>
          </p:cNvSpPr>
          <p:nvPr>
            <p:ph type="sldNum" sz="quarter" idx="12"/>
          </p:nvPr>
        </p:nvSpPr>
        <p:spPr/>
        <p:txBody>
          <a:bodyPr/>
          <a:lstStyle/>
          <a:p>
            <a:fld id="{FFC4D269-712A-9447-A8BF-596B697716FF}" type="slidenum">
              <a:rPr lang="en-US" smtClean="0"/>
              <a:t>‹#›</a:t>
            </a:fld>
            <a:endParaRPr lang="en-US"/>
          </a:p>
        </p:txBody>
      </p:sp>
    </p:spTree>
    <p:extLst>
      <p:ext uri="{BB962C8B-B14F-4D97-AF65-F5344CB8AC3E}">
        <p14:creationId xmlns:p14="http://schemas.microsoft.com/office/powerpoint/2010/main" val="29020066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B7DF9-042E-8642-85C7-48F72FE2193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0FE9D2E-9830-204A-AC49-4AA66608A38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08740DF-BCDF-9D4B-A531-046F81E9C1E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E5EBFC5-E35E-BA4F-87FB-C997EE122111}"/>
              </a:ext>
            </a:extLst>
          </p:cNvPr>
          <p:cNvSpPr>
            <a:spLocks noGrp="1"/>
          </p:cNvSpPr>
          <p:nvPr>
            <p:ph type="dt" sz="half" idx="10"/>
          </p:nvPr>
        </p:nvSpPr>
        <p:spPr/>
        <p:txBody>
          <a:bodyPr/>
          <a:lstStyle/>
          <a:p>
            <a:fld id="{FBDE7BB1-AD13-0D4D-92D1-5180DF75A11C}" type="datetimeFigureOut">
              <a:rPr lang="en-US" smtClean="0"/>
              <a:t>12/27/2019</a:t>
            </a:fld>
            <a:endParaRPr lang="en-US"/>
          </a:p>
        </p:txBody>
      </p:sp>
      <p:sp>
        <p:nvSpPr>
          <p:cNvPr id="6" name="Footer Placeholder 5">
            <a:extLst>
              <a:ext uri="{FF2B5EF4-FFF2-40B4-BE49-F238E27FC236}">
                <a16:creationId xmlns:a16="http://schemas.microsoft.com/office/drawing/2014/main" id="{BB8FC719-D097-C943-AA89-816816DC58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1CB9C9-4799-7749-B431-B1E617482D07}"/>
              </a:ext>
            </a:extLst>
          </p:cNvPr>
          <p:cNvSpPr>
            <a:spLocks noGrp="1"/>
          </p:cNvSpPr>
          <p:nvPr>
            <p:ph type="sldNum" sz="quarter" idx="12"/>
          </p:nvPr>
        </p:nvSpPr>
        <p:spPr/>
        <p:txBody>
          <a:bodyPr/>
          <a:lstStyle/>
          <a:p>
            <a:fld id="{FFC4D269-712A-9447-A8BF-596B697716FF}" type="slidenum">
              <a:rPr lang="en-US" smtClean="0"/>
              <a:t>‹#›</a:t>
            </a:fld>
            <a:endParaRPr lang="en-US"/>
          </a:p>
        </p:txBody>
      </p:sp>
    </p:spTree>
    <p:extLst>
      <p:ext uri="{BB962C8B-B14F-4D97-AF65-F5344CB8AC3E}">
        <p14:creationId xmlns:p14="http://schemas.microsoft.com/office/powerpoint/2010/main" val="37127377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13747-ED76-7948-A687-947AA579E8B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6737A7-48D7-E04C-B8A0-9D0D7FE8331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5BBA9A3-E065-6F46-B613-E4F39E512E8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2A25EA2-8283-584E-AC0C-F71917E7FB9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160C643-F643-2141-9593-D6485C0C21C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EEAB271-2984-7640-A0D1-6A1EE9B0CC1E}"/>
              </a:ext>
            </a:extLst>
          </p:cNvPr>
          <p:cNvSpPr>
            <a:spLocks noGrp="1"/>
          </p:cNvSpPr>
          <p:nvPr>
            <p:ph type="dt" sz="half" idx="10"/>
          </p:nvPr>
        </p:nvSpPr>
        <p:spPr/>
        <p:txBody>
          <a:bodyPr/>
          <a:lstStyle/>
          <a:p>
            <a:fld id="{FBDE7BB1-AD13-0D4D-92D1-5180DF75A11C}" type="datetimeFigureOut">
              <a:rPr lang="en-US" smtClean="0"/>
              <a:t>12/27/2019</a:t>
            </a:fld>
            <a:endParaRPr lang="en-US"/>
          </a:p>
        </p:txBody>
      </p:sp>
      <p:sp>
        <p:nvSpPr>
          <p:cNvPr id="8" name="Footer Placeholder 7">
            <a:extLst>
              <a:ext uri="{FF2B5EF4-FFF2-40B4-BE49-F238E27FC236}">
                <a16:creationId xmlns:a16="http://schemas.microsoft.com/office/drawing/2014/main" id="{8D5D4EFF-B1A6-DE4E-B0E8-37D19AB8682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7C94947-285D-3B4F-BE44-A42E9C73B672}"/>
              </a:ext>
            </a:extLst>
          </p:cNvPr>
          <p:cNvSpPr>
            <a:spLocks noGrp="1"/>
          </p:cNvSpPr>
          <p:nvPr>
            <p:ph type="sldNum" sz="quarter" idx="12"/>
          </p:nvPr>
        </p:nvSpPr>
        <p:spPr/>
        <p:txBody>
          <a:bodyPr/>
          <a:lstStyle/>
          <a:p>
            <a:fld id="{FFC4D269-712A-9447-A8BF-596B697716FF}" type="slidenum">
              <a:rPr lang="en-US" smtClean="0"/>
              <a:t>‹#›</a:t>
            </a:fld>
            <a:endParaRPr lang="en-US"/>
          </a:p>
        </p:txBody>
      </p:sp>
    </p:spTree>
    <p:extLst>
      <p:ext uri="{BB962C8B-B14F-4D97-AF65-F5344CB8AC3E}">
        <p14:creationId xmlns:p14="http://schemas.microsoft.com/office/powerpoint/2010/main" val="2097728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61ACB-10D0-0B4A-8EE4-8FAA30D2AF8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417FFBB-0B9E-8242-B2BF-999892659A04}"/>
              </a:ext>
            </a:extLst>
          </p:cNvPr>
          <p:cNvSpPr>
            <a:spLocks noGrp="1"/>
          </p:cNvSpPr>
          <p:nvPr>
            <p:ph type="dt" sz="half" idx="10"/>
          </p:nvPr>
        </p:nvSpPr>
        <p:spPr/>
        <p:txBody>
          <a:bodyPr/>
          <a:lstStyle/>
          <a:p>
            <a:fld id="{FBDE7BB1-AD13-0D4D-92D1-5180DF75A11C}" type="datetimeFigureOut">
              <a:rPr lang="en-US" smtClean="0"/>
              <a:t>12/27/2019</a:t>
            </a:fld>
            <a:endParaRPr lang="en-US"/>
          </a:p>
        </p:txBody>
      </p:sp>
      <p:sp>
        <p:nvSpPr>
          <p:cNvPr id="4" name="Footer Placeholder 3">
            <a:extLst>
              <a:ext uri="{FF2B5EF4-FFF2-40B4-BE49-F238E27FC236}">
                <a16:creationId xmlns:a16="http://schemas.microsoft.com/office/drawing/2014/main" id="{11A85AE6-A500-AA45-AE86-F1994C66E6A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08E4AA-2D00-634E-A1EE-74F07A48614A}"/>
              </a:ext>
            </a:extLst>
          </p:cNvPr>
          <p:cNvSpPr>
            <a:spLocks noGrp="1"/>
          </p:cNvSpPr>
          <p:nvPr>
            <p:ph type="sldNum" sz="quarter" idx="12"/>
          </p:nvPr>
        </p:nvSpPr>
        <p:spPr/>
        <p:txBody>
          <a:bodyPr/>
          <a:lstStyle/>
          <a:p>
            <a:fld id="{FFC4D269-712A-9447-A8BF-596B697716FF}" type="slidenum">
              <a:rPr lang="en-US" smtClean="0"/>
              <a:t>‹#›</a:t>
            </a:fld>
            <a:endParaRPr lang="en-US"/>
          </a:p>
        </p:txBody>
      </p:sp>
    </p:spTree>
    <p:extLst>
      <p:ext uri="{BB962C8B-B14F-4D97-AF65-F5344CB8AC3E}">
        <p14:creationId xmlns:p14="http://schemas.microsoft.com/office/powerpoint/2010/main" val="2127447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D4B2B1-40DA-7142-A765-2991E6FCEE4A}"/>
              </a:ext>
            </a:extLst>
          </p:cNvPr>
          <p:cNvSpPr>
            <a:spLocks noGrp="1"/>
          </p:cNvSpPr>
          <p:nvPr>
            <p:ph type="dt" sz="half" idx="10"/>
          </p:nvPr>
        </p:nvSpPr>
        <p:spPr/>
        <p:txBody>
          <a:bodyPr/>
          <a:lstStyle/>
          <a:p>
            <a:fld id="{FBDE7BB1-AD13-0D4D-92D1-5180DF75A11C}" type="datetimeFigureOut">
              <a:rPr lang="en-US" smtClean="0"/>
              <a:t>12/27/2019</a:t>
            </a:fld>
            <a:endParaRPr lang="en-US"/>
          </a:p>
        </p:txBody>
      </p:sp>
      <p:sp>
        <p:nvSpPr>
          <p:cNvPr id="3" name="Footer Placeholder 2">
            <a:extLst>
              <a:ext uri="{FF2B5EF4-FFF2-40B4-BE49-F238E27FC236}">
                <a16:creationId xmlns:a16="http://schemas.microsoft.com/office/drawing/2014/main" id="{E703644D-C33E-3847-AF24-58D4A9496EE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DBB74E2-03BB-1342-8F85-8DAF4DF89213}"/>
              </a:ext>
            </a:extLst>
          </p:cNvPr>
          <p:cNvSpPr>
            <a:spLocks noGrp="1"/>
          </p:cNvSpPr>
          <p:nvPr>
            <p:ph type="sldNum" sz="quarter" idx="12"/>
          </p:nvPr>
        </p:nvSpPr>
        <p:spPr/>
        <p:txBody>
          <a:bodyPr/>
          <a:lstStyle/>
          <a:p>
            <a:fld id="{FFC4D269-712A-9447-A8BF-596B697716FF}" type="slidenum">
              <a:rPr lang="en-US" smtClean="0"/>
              <a:t>‹#›</a:t>
            </a:fld>
            <a:endParaRPr lang="en-US"/>
          </a:p>
        </p:txBody>
      </p:sp>
    </p:spTree>
    <p:extLst>
      <p:ext uri="{BB962C8B-B14F-4D97-AF65-F5344CB8AC3E}">
        <p14:creationId xmlns:p14="http://schemas.microsoft.com/office/powerpoint/2010/main" val="42171158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8B787-555E-0D46-A12E-F7FFE64FD65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EF33FC9-91CB-DC49-B48A-C59A8012B14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4E32F39-BDB6-2840-846C-02EFF9C08D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018020D-67C3-9940-96F5-55F1E47F418C}"/>
              </a:ext>
            </a:extLst>
          </p:cNvPr>
          <p:cNvSpPr>
            <a:spLocks noGrp="1"/>
          </p:cNvSpPr>
          <p:nvPr>
            <p:ph type="dt" sz="half" idx="10"/>
          </p:nvPr>
        </p:nvSpPr>
        <p:spPr/>
        <p:txBody>
          <a:bodyPr/>
          <a:lstStyle/>
          <a:p>
            <a:fld id="{FBDE7BB1-AD13-0D4D-92D1-5180DF75A11C}" type="datetimeFigureOut">
              <a:rPr lang="en-US" smtClean="0"/>
              <a:t>12/27/2019</a:t>
            </a:fld>
            <a:endParaRPr lang="en-US"/>
          </a:p>
        </p:txBody>
      </p:sp>
      <p:sp>
        <p:nvSpPr>
          <p:cNvPr id="6" name="Footer Placeholder 5">
            <a:extLst>
              <a:ext uri="{FF2B5EF4-FFF2-40B4-BE49-F238E27FC236}">
                <a16:creationId xmlns:a16="http://schemas.microsoft.com/office/drawing/2014/main" id="{9659095F-D171-6349-82FF-E0B7428CCAF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D7726F0-9155-224B-8B4D-5AFE6025C4F7}"/>
              </a:ext>
            </a:extLst>
          </p:cNvPr>
          <p:cNvSpPr>
            <a:spLocks noGrp="1"/>
          </p:cNvSpPr>
          <p:nvPr>
            <p:ph type="sldNum" sz="quarter" idx="12"/>
          </p:nvPr>
        </p:nvSpPr>
        <p:spPr/>
        <p:txBody>
          <a:bodyPr/>
          <a:lstStyle/>
          <a:p>
            <a:fld id="{FFC4D269-712A-9447-A8BF-596B697716FF}" type="slidenum">
              <a:rPr lang="en-US" smtClean="0"/>
              <a:t>‹#›</a:t>
            </a:fld>
            <a:endParaRPr lang="en-US"/>
          </a:p>
        </p:txBody>
      </p:sp>
    </p:spTree>
    <p:extLst>
      <p:ext uri="{BB962C8B-B14F-4D97-AF65-F5344CB8AC3E}">
        <p14:creationId xmlns:p14="http://schemas.microsoft.com/office/powerpoint/2010/main" val="8929530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666D4-11D2-1E4E-AE74-301E98B1D32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25AA2FA-0DCE-C54C-9011-BCBFD50FD4B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3C51056-6C04-F645-A546-2F75765806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1662AFC-7EBF-A34D-9EBE-3DBA036ED338}"/>
              </a:ext>
            </a:extLst>
          </p:cNvPr>
          <p:cNvSpPr>
            <a:spLocks noGrp="1"/>
          </p:cNvSpPr>
          <p:nvPr>
            <p:ph type="dt" sz="half" idx="10"/>
          </p:nvPr>
        </p:nvSpPr>
        <p:spPr/>
        <p:txBody>
          <a:bodyPr/>
          <a:lstStyle/>
          <a:p>
            <a:fld id="{FBDE7BB1-AD13-0D4D-92D1-5180DF75A11C}" type="datetimeFigureOut">
              <a:rPr lang="en-US" smtClean="0"/>
              <a:t>12/27/2019</a:t>
            </a:fld>
            <a:endParaRPr lang="en-US"/>
          </a:p>
        </p:txBody>
      </p:sp>
      <p:sp>
        <p:nvSpPr>
          <p:cNvPr id="6" name="Footer Placeholder 5">
            <a:extLst>
              <a:ext uri="{FF2B5EF4-FFF2-40B4-BE49-F238E27FC236}">
                <a16:creationId xmlns:a16="http://schemas.microsoft.com/office/drawing/2014/main" id="{3E94D014-8857-B141-AB40-81843460D8C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ADB63F1-71E1-5F4B-AB72-F42269609569}"/>
              </a:ext>
            </a:extLst>
          </p:cNvPr>
          <p:cNvSpPr>
            <a:spLocks noGrp="1"/>
          </p:cNvSpPr>
          <p:nvPr>
            <p:ph type="sldNum" sz="quarter" idx="12"/>
          </p:nvPr>
        </p:nvSpPr>
        <p:spPr/>
        <p:txBody>
          <a:bodyPr/>
          <a:lstStyle/>
          <a:p>
            <a:fld id="{FFC4D269-712A-9447-A8BF-596B697716FF}" type="slidenum">
              <a:rPr lang="en-US" smtClean="0"/>
              <a:t>‹#›</a:t>
            </a:fld>
            <a:endParaRPr lang="en-US"/>
          </a:p>
        </p:txBody>
      </p:sp>
    </p:spTree>
    <p:extLst>
      <p:ext uri="{BB962C8B-B14F-4D97-AF65-F5344CB8AC3E}">
        <p14:creationId xmlns:p14="http://schemas.microsoft.com/office/powerpoint/2010/main" val="30108316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1B6CF-43E0-0643-90B4-C7E6454ED88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D831DC5-758E-2247-908B-CEDC996437E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FA1C380-F044-4B4D-864C-6972C941CD37}"/>
              </a:ext>
            </a:extLst>
          </p:cNvPr>
          <p:cNvSpPr>
            <a:spLocks noGrp="1"/>
          </p:cNvSpPr>
          <p:nvPr>
            <p:ph type="dt" sz="half" idx="10"/>
          </p:nvPr>
        </p:nvSpPr>
        <p:spPr/>
        <p:txBody>
          <a:bodyPr/>
          <a:lstStyle/>
          <a:p>
            <a:fld id="{FBDE7BB1-AD13-0D4D-92D1-5180DF75A11C}" type="datetimeFigureOut">
              <a:rPr lang="en-US" smtClean="0"/>
              <a:t>12/27/2019</a:t>
            </a:fld>
            <a:endParaRPr lang="en-US"/>
          </a:p>
        </p:txBody>
      </p:sp>
      <p:sp>
        <p:nvSpPr>
          <p:cNvPr id="5" name="Footer Placeholder 4">
            <a:extLst>
              <a:ext uri="{FF2B5EF4-FFF2-40B4-BE49-F238E27FC236}">
                <a16:creationId xmlns:a16="http://schemas.microsoft.com/office/drawing/2014/main" id="{23C8F400-07E9-3549-AAB9-3F5879429F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10E4A94-A6E1-E642-968A-577DEF830C74}"/>
              </a:ext>
            </a:extLst>
          </p:cNvPr>
          <p:cNvSpPr>
            <a:spLocks noGrp="1"/>
          </p:cNvSpPr>
          <p:nvPr>
            <p:ph type="sldNum" sz="quarter" idx="12"/>
          </p:nvPr>
        </p:nvSpPr>
        <p:spPr/>
        <p:txBody>
          <a:bodyPr/>
          <a:lstStyle/>
          <a:p>
            <a:fld id="{FFC4D269-712A-9447-A8BF-596B697716FF}" type="slidenum">
              <a:rPr lang="en-US" smtClean="0"/>
              <a:t>‹#›</a:t>
            </a:fld>
            <a:endParaRPr lang="en-US"/>
          </a:p>
        </p:txBody>
      </p:sp>
    </p:spTree>
    <p:extLst>
      <p:ext uri="{BB962C8B-B14F-4D97-AF65-F5344CB8AC3E}">
        <p14:creationId xmlns:p14="http://schemas.microsoft.com/office/powerpoint/2010/main" val="33451020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D2A9856-18F0-7B46-9149-A06B9D1B7BB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D27C827-ECF8-114A-B034-7110EB0B16F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7D0F92C-3493-C441-92E4-1399160A4A9A}"/>
              </a:ext>
            </a:extLst>
          </p:cNvPr>
          <p:cNvSpPr>
            <a:spLocks noGrp="1"/>
          </p:cNvSpPr>
          <p:nvPr>
            <p:ph type="dt" sz="half" idx="10"/>
          </p:nvPr>
        </p:nvSpPr>
        <p:spPr/>
        <p:txBody>
          <a:bodyPr/>
          <a:lstStyle/>
          <a:p>
            <a:fld id="{FBDE7BB1-AD13-0D4D-92D1-5180DF75A11C}" type="datetimeFigureOut">
              <a:rPr lang="en-US" smtClean="0"/>
              <a:t>12/27/2019</a:t>
            </a:fld>
            <a:endParaRPr lang="en-US"/>
          </a:p>
        </p:txBody>
      </p:sp>
      <p:sp>
        <p:nvSpPr>
          <p:cNvPr id="5" name="Footer Placeholder 4">
            <a:extLst>
              <a:ext uri="{FF2B5EF4-FFF2-40B4-BE49-F238E27FC236}">
                <a16:creationId xmlns:a16="http://schemas.microsoft.com/office/drawing/2014/main" id="{43CDFC79-10F5-4944-8D6B-3FFB997D39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9FA7A8A-E39E-BE41-A635-B7255BFBF67B}"/>
              </a:ext>
            </a:extLst>
          </p:cNvPr>
          <p:cNvSpPr>
            <a:spLocks noGrp="1"/>
          </p:cNvSpPr>
          <p:nvPr>
            <p:ph type="sldNum" sz="quarter" idx="12"/>
          </p:nvPr>
        </p:nvSpPr>
        <p:spPr/>
        <p:txBody>
          <a:bodyPr/>
          <a:lstStyle/>
          <a:p>
            <a:fld id="{FFC4D269-712A-9447-A8BF-596B697716FF}" type="slidenum">
              <a:rPr lang="en-US" smtClean="0"/>
              <a:t>‹#›</a:t>
            </a:fld>
            <a:endParaRPr lang="en-US"/>
          </a:p>
        </p:txBody>
      </p:sp>
    </p:spTree>
    <p:extLst>
      <p:ext uri="{BB962C8B-B14F-4D97-AF65-F5344CB8AC3E}">
        <p14:creationId xmlns:p14="http://schemas.microsoft.com/office/powerpoint/2010/main" val="35096588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DE4EEF-2E7C-CA44-B331-B8BA94806F1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C53AAD0-6621-754D-9C46-EF0B887F9D2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5DCE157-543C-694D-B2CF-552D27B021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DE7BB1-AD13-0D4D-92D1-5180DF75A11C}" type="datetimeFigureOut">
              <a:rPr lang="en-US" smtClean="0"/>
              <a:t>12/27/2019</a:t>
            </a:fld>
            <a:endParaRPr lang="en-US"/>
          </a:p>
        </p:txBody>
      </p:sp>
      <p:sp>
        <p:nvSpPr>
          <p:cNvPr id="5" name="Footer Placeholder 4">
            <a:extLst>
              <a:ext uri="{FF2B5EF4-FFF2-40B4-BE49-F238E27FC236}">
                <a16:creationId xmlns:a16="http://schemas.microsoft.com/office/drawing/2014/main" id="{C2CD9C2C-8B34-6E4E-815B-62F3650F402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F0F695A-F22F-7D47-80CE-0BB2B4EB6F2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C4D269-712A-9447-A8BF-596B697716FF}" type="slidenum">
              <a:rPr lang="en-US" smtClean="0"/>
              <a:t>‹#›</a:t>
            </a:fld>
            <a:endParaRPr lang="en-US"/>
          </a:p>
        </p:txBody>
      </p:sp>
    </p:spTree>
    <p:extLst>
      <p:ext uri="{BB962C8B-B14F-4D97-AF65-F5344CB8AC3E}">
        <p14:creationId xmlns:p14="http://schemas.microsoft.com/office/powerpoint/2010/main" val="5001277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hyperlink" Target="https://fashionista.com/" TargetMode="External" /><Relationship Id="rId2" Type="http://schemas.openxmlformats.org/officeDocument/2006/relationships/hyperlink" Target="https://www.google.com/" TargetMode="External" /><Relationship Id="rId1" Type="http://schemas.openxmlformats.org/officeDocument/2006/relationships/slideLayout" Target="../slideLayouts/slideLayout2.xml" /><Relationship Id="rId5" Type="http://schemas.openxmlformats.org/officeDocument/2006/relationships/hyperlink" Target="https://papers.ssrn.com/" TargetMode="External" /><Relationship Id="rId4" Type="http://schemas.openxmlformats.org/officeDocument/2006/relationships/hyperlink" Target="https://scholar.google.co.uk/" TargetMode="External" /></Relationships>
</file>

<file path=ppt/slides/_rels/slide13.xml.rels><?xml version="1.0" encoding="UTF-8" standalone="yes"?>
<Relationships xmlns="http://schemas.openxmlformats.org/package/2006/relationships"><Relationship Id="rId3" Type="http://schemas.openxmlformats.org/officeDocument/2006/relationships/hyperlink" Target="https://www.essay48.com/" TargetMode="External" /><Relationship Id="rId2" Type="http://schemas.openxmlformats.org/officeDocument/2006/relationships/hyperlink" Target="https://www.statista.com/" TargetMode="External" /><Relationship Id="rId1" Type="http://schemas.openxmlformats.org/officeDocument/2006/relationships/slideLayout" Target="../slideLayouts/slideLayout2.xml" /><Relationship Id="rId4" Type="http://schemas.openxmlformats.org/officeDocument/2006/relationships/hyperlink" Target="https://www.emerald.com/" TargetMode="Externa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034AF-F20C-AB46-A4B6-F0573C4DE644}"/>
              </a:ext>
            </a:extLst>
          </p:cNvPr>
          <p:cNvSpPr>
            <a:spLocks noGrp="1"/>
          </p:cNvSpPr>
          <p:nvPr>
            <p:ph type="ctrTitle"/>
          </p:nvPr>
        </p:nvSpPr>
        <p:spPr>
          <a:xfrm>
            <a:off x="-3130427" y="-2714625"/>
            <a:ext cx="9144000" cy="6323134"/>
          </a:xfrm>
        </p:spPr>
        <p:txBody>
          <a:bodyPr anchor="ctr">
            <a:normAutofit/>
          </a:bodyPr>
          <a:lstStyle/>
          <a:p>
            <a:r>
              <a:rPr lang="en-GB" sz="4000" b="1" u="sng">
                <a:solidFill>
                  <a:schemeClr val="accent6">
                    <a:lumMod val="50000"/>
                  </a:schemeClr>
                </a:solidFill>
              </a:rPr>
              <a:t>Assignment 2</a:t>
            </a:r>
            <a:endParaRPr lang="en-US" sz="4000" b="1" u="sng">
              <a:solidFill>
                <a:schemeClr val="accent6">
                  <a:lumMod val="50000"/>
                </a:schemeClr>
              </a:solidFill>
            </a:endParaRPr>
          </a:p>
        </p:txBody>
      </p:sp>
      <p:sp>
        <p:nvSpPr>
          <p:cNvPr id="3" name="Subtitle 2">
            <a:extLst>
              <a:ext uri="{FF2B5EF4-FFF2-40B4-BE49-F238E27FC236}">
                <a16:creationId xmlns:a16="http://schemas.microsoft.com/office/drawing/2014/main" id="{C00DCB82-24D6-7142-B0BE-0C9A63F296B2}"/>
              </a:ext>
            </a:extLst>
          </p:cNvPr>
          <p:cNvSpPr>
            <a:spLocks noGrp="1"/>
          </p:cNvSpPr>
          <p:nvPr>
            <p:ph type="subTitle" idx="1"/>
          </p:nvPr>
        </p:nvSpPr>
        <p:spPr>
          <a:xfrm>
            <a:off x="82428" y="753758"/>
            <a:ext cx="11400692" cy="3379542"/>
          </a:xfrm>
        </p:spPr>
        <p:txBody>
          <a:bodyPr>
            <a:normAutofit lnSpcReduction="10000"/>
          </a:bodyPr>
          <a:lstStyle/>
          <a:p>
            <a:pPr algn="l"/>
            <a:r>
              <a:rPr lang="en-GB" u="sng">
                <a:solidFill>
                  <a:schemeClr val="accent6">
                    <a:lumMod val="50000"/>
                  </a:schemeClr>
                </a:solidFill>
              </a:rPr>
              <a:t>INTRODUCTION</a:t>
            </a:r>
            <a:r>
              <a:rPr lang="en-GB"/>
              <a:t> </a:t>
            </a:r>
          </a:p>
          <a:p>
            <a:pPr algn="l"/>
            <a:endParaRPr lang="en-GB"/>
          </a:p>
          <a:p>
            <a:pPr algn="l"/>
            <a:r>
              <a:rPr lang="en-GB" sz="2200"/>
              <a:t>The chosen organsisation for assignment two, is Gucci one of the worlds leading luxury designer brands, Gucci specialises in designer handbags, shoes, dresses, perfumes, frangarences, trousers, leathers and shirts, Franchising worldwide. With a re-owned reputation for their creativity. Gucci was first established in 1921, founded in florence in Italy. The research And evidence  gathered from emerald publishing, internal journal of retail and distribution management, (2005) according to Britwistle, G. And Moore, M. C, (2005). It’s purpose examines the application and nature of the advantages within the contex of luxury fashion, conglomerates principaly as the means of understanding the synergistic benefits that accure as a result of brands consolidation within the sector of Gucci’s Design, methodology and approaches.</a:t>
            </a:r>
            <a:endParaRPr lang="en-US" sz="2200"/>
          </a:p>
        </p:txBody>
      </p:sp>
      <p:pic>
        <p:nvPicPr>
          <p:cNvPr id="6" name="Picture 4">
            <a:extLst>
              <a:ext uri="{FF2B5EF4-FFF2-40B4-BE49-F238E27FC236}">
                <a16:creationId xmlns:a16="http://schemas.microsoft.com/office/drawing/2014/main" id="{972678C9-316B-4844-9B2C-725BFBDBFE4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04319" y="4963990"/>
            <a:ext cx="5275385" cy="1628410"/>
          </a:xfrm>
          <a:prstGeom prst="rect">
            <a:avLst/>
          </a:prstGeom>
        </p:spPr>
      </p:pic>
    </p:spTree>
    <p:extLst>
      <p:ext uri="{BB962C8B-B14F-4D97-AF65-F5344CB8AC3E}">
        <p14:creationId xmlns:p14="http://schemas.microsoft.com/office/powerpoint/2010/main" val="3089004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54449-E207-0640-B4C5-87FF40024D96}"/>
              </a:ext>
            </a:extLst>
          </p:cNvPr>
          <p:cNvSpPr>
            <a:spLocks noGrp="1"/>
          </p:cNvSpPr>
          <p:nvPr>
            <p:ph type="title"/>
          </p:nvPr>
        </p:nvSpPr>
        <p:spPr>
          <a:xfrm rot="10800000" flipV="1">
            <a:off x="0" y="-3965697"/>
            <a:ext cx="10515600" cy="12409976"/>
          </a:xfrm>
        </p:spPr>
        <p:txBody>
          <a:bodyPr>
            <a:normAutofit/>
          </a:bodyPr>
          <a:lstStyle/>
          <a:p>
            <a:r>
              <a:rPr lang="en-GB" sz="2800" b="1" u="sng">
                <a:solidFill>
                  <a:schemeClr val="accent6">
                    <a:lumMod val="75000"/>
                  </a:schemeClr>
                </a:solidFill>
              </a:rPr>
              <a:t>What are Gucci’s aims and objectives within the organisation </a:t>
            </a:r>
            <a:br>
              <a:rPr lang="en-GB" sz="2800" b="1" u="sng">
                <a:solidFill>
                  <a:schemeClr val="accent6">
                    <a:lumMod val="75000"/>
                  </a:schemeClr>
                </a:solidFill>
              </a:rPr>
            </a:br>
            <a:br>
              <a:rPr lang="en-GB" sz="2000">
                <a:latin typeface="+mn-lt"/>
              </a:rPr>
            </a:br>
            <a:r>
              <a:rPr lang="en-GB" sz="2000">
                <a:latin typeface="+mn-lt"/>
              </a:rPr>
              <a:t>Gucci’s luxury designer brand is easily recognized and is more exclusive to the future of the wealthy and the famous. Gucci’s logo is highly recognizable as having the ability imply importance, prestige  and a higher social status. According to Humber, G. (2008) He stated that, Gucci’s reputation is far more important to them, rather than their volume of sales. </a:t>
            </a:r>
            <a:br>
              <a:rPr lang="en-GB" sz="2000">
                <a:latin typeface="+mn-lt"/>
              </a:rPr>
            </a:br>
            <a:r>
              <a:rPr lang="en-GB" sz="2000">
                <a:latin typeface="+mn-lt"/>
              </a:rPr>
              <a:t>because of their high margins, they can sell fewer products to make higher profits. </a:t>
            </a:r>
            <a:br>
              <a:rPr lang="en-GB" sz="2000">
                <a:latin typeface="+mn-lt"/>
              </a:rPr>
            </a:br>
            <a:r>
              <a:rPr lang="en-GB" sz="2000">
                <a:latin typeface="+mn-lt"/>
              </a:rPr>
              <a:t>The Gucci’s objectives and aims to become the worlds top leader in sales of haute couture and to be the dominant image of fashion in television and magazines. </a:t>
            </a:r>
            <a:br>
              <a:rPr lang="en-GB" sz="2000" b="1"/>
            </a:br>
            <a:br>
              <a:rPr lang="en-GB" sz="2000" b="1"/>
            </a:br>
            <a:br>
              <a:rPr lang="en-GB" sz="2000" b="1"/>
            </a:br>
            <a:br>
              <a:rPr lang="en-GB" sz="2000" b="1"/>
            </a:br>
            <a:endParaRPr lang="en-US" sz="2000" u="sng">
              <a:solidFill>
                <a:schemeClr val="accent6">
                  <a:lumMod val="50000"/>
                </a:schemeClr>
              </a:solidFill>
            </a:endParaRPr>
          </a:p>
        </p:txBody>
      </p:sp>
      <p:pic>
        <p:nvPicPr>
          <p:cNvPr id="4" name="Picture 4">
            <a:extLst>
              <a:ext uri="{FF2B5EF4-FFF2-40B4-BE49-F238E27FC236}">
                <a16:creationId xmlns:a16="http://schemas.microsoft.com/office/drawing/2014/main" id="{54276C5F-AE3A-694C-9F9F-4A3CD55B9E5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20695" y="4899880"/>
            <a:ext cx="6874208" cy="1618683"/>
          </a:xfrm>
          <a:prstGeom prst="rect">
            <a:avLst/>
          </a:prstGeom>
        </p:spPr>
      </p:pic>
    </p:spTree>
    <p:extLst>
      <p:ext uri="{BB962C8B-B14F-4D97-AF65-F5344CB8AC3E}">
        <p14:creationId xmlns:p14="http://schemas.microsoft.com/office/powerpoint/2010/main" val="9827135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E4951-6CBE-2541-B527-7CF16912D380}"/>
              </a:ext>
            </a:extLst>
          </p:cNvPr>
          <p:cNvSpPr>
            <a:spLocks noGrp="1"/>
          </p:cNvSpPr>
          <p:nvPr>
            <p:ph type="title"/>
          </p:nvPr>
        </p:nvSpPr>
        <p:spPr>
          <a:xfrm>
            <a:off x="838200" y="420078"/>
            <a:ext cx="10515600" cy="1325563"/>
          </a:xfrm>
        </p:spPr>
        <p:txBody>
          <a:bodyPr/>
          <a:lstStyle/>
          <a:p>
            <a:r>
              <a:rPr lang="en-GB" b="1" u="sng">
                <a:solidFill>
                  <a:schemeClr val="accent6">
                    <a:lumMod val="75000"/>
                  </a:schemeClr>
                </a:solidFill>
              </a:rPr>
              <a:t>Gucci’s strategies </a:t>
            </a:r>
            <a:endParaRPr lang="en-US" b="1" u="sng">
              <a:solidFill>
                <a:schemeClr val="accent6">
                  <a:lumMod val="75000"/>
                </a:schemeClr>
              </a:solidFill>
            </a:endParaRPr>
          </a:p>
        </p:txBody>
      </p:sp>
      <p:sp>
        <p:nvSpPr>
          <p:cNvPr id="3" name="Content Placeholder 2">
            <a:extLst>
              <a:ext uri="{FF2B5EF4-FFF2-40B4-BE49-F238E27FC236}">
                <a16:creationId xmlns:a16="http://schemas.microsoft.com/office/drawing/2014/main" id="{991D5D93-D245-2E48-955C-604464D2FBC5}"/>
              </a:ext>
            </a:extLst>
          </p:cNvPr>
          <p:cNvSpPr>
            <a:spLocks noGrp="1"/>
          </p:cNvSpPr>
          <p:nvPr>
            <p:ph idx="1"/>
          </p:nvPr>
        </p:nvSpPr>
        <p:spPr/>
        <p:txBody>
          <a:bodyPr/>
          <a:lstStyle/>
          <a:p>
            <a:r>
              <a:rPr lang="en-GB"/>
              <a:t>Gucci’s strategies are more Of a value to middle and the upper class customers like celebrities and wealthy people, due to their high quality products being sold at such high costs. </a:t>
            </a:r>
          </a:p>
          <a:p>
            <a:r>
              <a:rPr lang="en-GB"/>
              <a:t>Gucci Ensure a lifetime guarantee with the high quality And the durability of their designer products, they will also repair or replace Any damaged merchandise If needed.</a:t>
            </a:r>
          </a:p>
          <a:p>
            <a:r>
              <a:rPr lang="en-GB"/>
              <a:t>Gucci have also Created Irreproducible Impeint of all their merchindised products that allows fakes to be recognized more easily. </a:t>
            </a:r>
          </a:p>
          <a:p>
            <a:endParaRPr lang="en-GB"/>
          </a:p>
        </p:txBody>
      </p:sp>
    </p:spTree>
    <p:extLst>
      <p:ext uri="{BB962C8B-B14F-4D97-AF65-F5344CB8AC3E}">
        <p14:creationId xmlns:p14="http://schemas.microsoft.com/office/powerpoint/2010/main" val="34545192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89750-B946-A748-919C-A04C81A228F9}"/>
              </a:ext>
            </a:extLst>
          </p:cNvPr>
          <p:cNvSpPr>
            <a:spLocks noGrp="1"/>
          </p:cNvSpPr>
          <p:nvPr>
            <p:ph type="title"/>
          </p:nvPr>
        </p:nvSpPr>
        <p:spPr>
          <a:xfrm>
            <a:off x="4208402" y="-644646"/>
            <a:ext cx="10901363" cy="1678170"/>
          </a:xfrm>
        </p:spPr>
        <p:txBody>
          <a:bodyPr>
            <a:normAutofit/>
          </a:bodyPr>
          <a:lstStyle/>
          <a:p>
            <a:r>
              <a:rPr lang="en-GB" sz="2400" b="1" u="sng">
                <a:solidFill>
                  <a:schemeClr val="accent6">
                    <a:lumMod val="50000"/>
                  </a:schemeClr>
                </a:solidFill>
                <a:latin typeface="+mn-lt"/>
              </a:rPr>
              <a:t>Gucci’s Swot analysis </a:t>
            </a:r>
            <a:endParaRPr lang="en-US" sz="2400" b="1" u="sng">
              <a:solidFill>
                <a:schemeClr val="accent6">
                  <a:lumMod val="50000"/>
                </a:schemeClr>
              </a:solidFill>
              <a:latin typeface="+mn-lt"/>
            </a:endParaRPr>
          </a:p>
        </p:txBody>
      </p:sp>
      <p:sp>
        <p:nvSpPr>
          <p:cNvPr id="3" name="Content Placeholder 2">
            <a:extLst>
              <a:ext uri="{FF2B5EF4-FFF2-40B4-BE49-F238E27FC236}">
                <a16:creationId xmlns:a16="http://schemas.microsoft.com/office/drawing/2014/main" id="{6CB8B261-D023-EA46-A4D0-06D96F783C7B}"/>
              </a:ext>
            </a:extLst>
          </p:cNvPr>
          <p:cNvSpPr>
            <a:spLocks noGrp="1"/>
          </p:cNvSpPr>
          <p:nvPr>
            <p:ph sz="half" idx="1"/>
          </p:nvPr>
        </p:nvSpPr>
        <p:spPr>
          <a:xfrm>
            <a:off x="6730878" y="1253331"/>
            <a:ext cx="5181600" cy="4351338"/>
          </a:xfrm>
        </p:spPr>
        <p:txBody>
          <a:bodyPr>
            <a:normAutofit fontScale="25000" lnSpcReduction="20000"/>
          </a:bodyPr>
          <a:lstStyle/>
          <a:p>
            <a:r>
              <a:rPr lang="en-GB" sz="8000" b="1"/>
              <a:t>S-</a:t>
            </a:r>
            <a:r>
              <a:rPr lang="en-GB" sz="8000"/>
              <a:t> Very strong brand recognition.</a:t>
            </a:r>
          </a:p>
          <a:p>
            <a:pPr marL="0" indent="0">
              <a:buNone/>
            </a:pPr>
            <a:r>
              <a:rPr lang="en-GB" sz="8000"/>
              <a:t>     - Hudge distribution Channels.</a:t>
            </a:r>
          </a:p>
          <a:p>
            <a:pPr marL="0" indent="0">
              <a:buNone/>
            </a:pPr>
            <a:r>
              <a:rPr lang="en-GB" sz="8000"/>
              <a:t>     - Highest quality standard.</a:t>
            </a:r>
          </a:p>
          <a:p>
            <a:r>
              <a:rPr lang="en-GB" sz="8000" b="1"/>
              <a:t>W</a:t>
            </a:r>
            <a:r>
              <a:rPr lang="en-GB" sz="8000"/>
              <a:t>- Continual Change and update needed.</a:t>
            </a:r>
          </a:p>
          <a:p>
            <a:pPr marL="0" indent="0">
              <a:buNone/>
            </a:pPr>
            <a:r>
              <a:rPr lang="en-GB" sz="8000"/>
              <a:t>      -Still recovering drop in sales. </a:t>
            </a:r>
          </a:p>
          <a:p>
            <a:pPr marL="0" indent="0">
              <a:buNone/>
            </a:pPr>
            <a:r>
              <a:rPr lang="en-GB" sz="8000"/>
              <a:t>      - Counterfeits and Trademark infringements.</a:t>
            </a:r>
          </a:p>
          <a:p>
            <a:r>
              <a:rPr lang="en-GB" sz="8000" b="1"/>
              <a:t>O</a:t>
            </a:r>
            <a:r>
              <a:rPr lang="en-GB" sz="8000"/>
              <a:t>- Competitive advantage options </a:t>
            </a:r>
          </a:p>
          <a:p>
            <a:pPr marL="0" indent="0">
              <a:buNone/>
            </a:pPr>
            <a:r>
              <a:rPr lang="en-GB" sz="8000"/>
              <a:t>        In different business segments.</a:t>
            </a:r>
          </a:p>
          <a:p>
            <a:pPr marL="0" indent="0">
              <a:buNone/>
            </a:pPr>
            <a:r>
              <a:rPr lang="en-GB" sz="8000"/>
              <a:t>      - Fashion trends are constant.</a:t>
            </a:r>
          </a:p>
          <a:p>
            <a:r>
              <a:rPr lang="en-GB" sz="8000"/>
              <a:t> </a:t>
            </a:r>
            <a:r>
              <a:rPr lang="en-GB" sz="8000" b="1"/>
              <a:t>T-</a:t>
            </a:r>
            <a:r>
              <a:rPr lang="en-GB" sz="8000"/>
              <a:t>  Huge competition (Saturated market).</a:t>
            </a:r>
          </a:p>
          <a:p>
            <a:pPr marL="0" indent="0">
              <a:buNone/>
            </a:pPr>
            <a:r>
              <a:rPr lang="en-GB" sz="8000"/>
              <a:t>      - Large expences.  </a:t>
            </a:r>
          </a:p>
          <a:p>
            <a:pPr marL="0" indent="0">
              <a:buNone/>
            </a:pPr>
            <a:r>
              <a:rPr lang="en-GB" sz="8000"/>
              <a:t>      -  Counterfeits Effect volumes of sales.</a:t>
            </a:r>
          </a:p>
          <a:p>
            <a:endParaRPr lang="en-US"/>
          </a:p>
        </p:txBody>
      </p:sp>
      <p:sp>
        <p:nvSpPr>
          <p:cNvPr id="5" name="TextBox 4">
            <a:extLst>
              <a:ext uri="{FF2B5EF4-FFF2-40B4-BE49-F238E27FC236}">
                <a16:creationId xmlns:a16="http://schemas.microsoft.com/office/drawing/2014/main" id="{AABEAC4B-F74F-0447-A77B-060FC908D394}"/>
              </a:ext>
            </a:extLst>
          </p:cNvPr>
          <p:cNvSpPr txBox="1"/>
          <p:nvPr/>
        </p:nvSpPr>
        <p:spPr>
          <a:xfrm flipH="1" flipV="1">
            <a:off x="8563340" y="11109446"/>
            <a:ext cx="84261" cy="70450055"/>
          </a:xfrm>
          <a:prstGeom prst="rect">
            <a:avLst/>
          </a:prstGeom>
          <a:noFill/>
        </p:spPr>
        <p:txBody>
          <a:bodyPr wrap="square">
            <a:spAutoFit/>
          </a:bodyPr>
          <a:lstStyle/>
          <a:p>
            <a:r>
              <a:rPr lang="en-GB" b="0" i="0">
                <a:solidFill>
                  <a:srgbClr val="3C4043"/>
                </a:solidFill>
                <a:effectLst/>
                <a:latin typeface="Roboto" panose="02000000000000000000" pitchFamily="2" charset="0"/>
              </a:rPr>
              <a:t>Guccis SWOT </a:t>
            </a:r>
            <a:r>
              <a:rPr lang="en-GB" b="1" i="0">
                <a:solidFill>
                  <a:srgbClr val="3C4043"/>
                </a:solidFill>
                <a:effectLst/>
                <a:latin typeface="Roboto" panose="02000000000000000000" pitchFamily="2" charset="0"/>
              </a:rPr>
              <a:t>analysis</a:t>
            </a:r>
            <a:r>
              <a:rPr lang="en-GB" b="0" i="0">
                <a:solidFill>
                  <a:srgbClr val="3C4043"/>
                </a:solidFill>
                <a:effectLst/>
                <a:latin typeface="Roboto" panose="02000000000000000000" pitchFamily="2" charset="0"/>
              </a:rPr>
              <a:t> is a strategic planning tool that can be used by </a:t>
            </a:r>
            <a:r>
              <a:rPr lang="en-GB" b="1" i="0">
                <a:solidFill>
                  <a:srgbClr val="3C4043"/>
                </a:solidFill>
                <a:effectLst/>
                <a:latin typeface="Roboto" panose="02000000000000000000" pitchFamily="2" charset="0"/>
              </a:rPr>
              <a:t>Gucci</a:t>
            </a:r>
            <a:r>
              <a:rPr lang="en-GB" b="0" i="0">
                <a:solidFill>
                  <a:srgbClr val="3C4043"/>
                </a:solidFill>
                <a:effectLst/>
                <a:latin typeface="Roboto" panose="02000000000000000000" pitchFamily="2" charset="0"/>
              </a:rPr>
              <a:t> managers to do a situational </a:t>
            </a:r>
            <a:r>
              <a:rPr lang="en-GB" b="1" i="0">
                <a:solidFill>
                  <a:srgbClr val="3C4043"/>
                </a:solidFill>
                <a:effectLst/>
                <a:latin typeface="Roboto" panose="02000000000000000000" pitchFamily="2" charset="0"/>
              </a:rPr>
              <a:t>analysis</a:t>
            </a:r>
            <a:r>
              <a:rPr lang="en-GB" b="0" i="0">
                <a:solidFill>
                  <a:srgbClr val="3C4043"/>
                </a:solidFill>
                <a:effectLst/>
                <a:latin typeface="Roboto" panose="02000000000000000000" pitchFamily="2" charset="0"/>
              </a:rPr>
              <a:t> of the organization . It is a handy technique to map out the present Strengths (S), Weakness (W), Opportunities (O) &amp; Threats (T) </a:t>
            </a:r>
            <a:r>
              <a:rPr lang="en-GB" b="1" i="0">
                <a:solidFill>
                  <a:srgbClr val="3C4043"/>
                </a:solidFill>
                <a:effectLst/>
                <a:latin typeface="Roboto" panose="02000000000000000000" pitchFamily="2" charset="0"/>
              </a:rPr>
              <a:t>Gucci</a:t>
            </a:r>
            <a:r>
              <a:rPr lang="en-GB" b="0" i="0">
                <a:solidFill>
                  <a:srgbClr val="3C4043"/>
                </a:solidFill>
                <a:effectLst/>
                <a:latin typeface="Roboto" panose="02000000000000000000" pitchFamily="2" charset="0"/>
              </a:rPr>
              <a:t> is facing in its current business environment.</a:t>
            </a:r>
            <a:endParaRPr lang="en-US"/>
          </a:p>
        </p:txBody>
      </p:sp>
      <p:sp>
        <p:nvSpPr>
          <p:cNvPr id="4" name="TextBox 3">
            <a:extLst>
              <a:ext uri="{FF2B5EF4-FFF2-40B4-BE49-F238E27FC236}">
                <a16:creationId xmlns:a16="http://schemas.microsoft.com/office/drawing/2014/main" id="{CB2E943E-4730-404F-8405-04D3BB8AC502}"/>
              </a:ext>
            </a:extLst>
          </p:cNvPr>
          <p:cNvSpPr txBox="1"/>
          <p:nvPr/>
        </p:nvSpPr>
        <p:spPr>
          <a:xfrm flipH="1" flipV="1">
            <a:off x="8715740" y="11261846"/>
            <a:ext cx="84261" cy="70450055"/>
          </a:xfrm>
          <a:prstGeom prst="rect">
            <a:avLst/>
          </a:prstGeom>
          <a:noFill/>
        </p:spPr>
        <p:txBody>
          <a:bodyPr wrap="square">
            <a:spAutoFit/>
          </a:bodyPr>
          <a:lstStyle/>
          <a:p>
            <a:r>
              <a:rPr lang="en-GB" b="0" i="0">
                <a:solidFill>
                  <a:srgbClr val="3C4043"/>
                </a:solidFill>
                <a:effectLst/>
                <a:latin typeface="Roboto" panose="02000000000000000000" pitchFamily="2" charset="0"/>
              </a:rPr>
              <a:t>Gucis </a:t>
            </a:r>
            <a:r>
              <a:rPr lang="en-GB" b="1" i="0">
                <a:solidFill>
                  <a:srgbClr val="3C4043"/>
                </a:solidFill>
                <a:effectLst/>
                <a:latin typeface="Roboto" panose="02000000000000000000" pitchFamily="2" charset="0"/>
              </a:rPr>
              <a:t>analysis</a:t>
            </a:r>
            <a:r>
              <a:rPr lang="en-GB" b="0" i="0">
                <a:solidFill>
                  <a:srgbClr val="3C4043"/>
                </a:solidFill>
                <a:effectLst/>
                <a:latin typeface="Roboto" panose="02000000000000000000" pitchFamily="2" charset="0"/>
              </a:rPr>
              <a:t> is a strategic planning tool that can be used by </a:t>
            </a:r>
            <a:r>
              <a:rPr lang="en-GB" b="1" i="0">
                <a:solidFill>
                  <a:srgbClr val="3C4043"/>
                </a:solidFill>
                <a:effectLst/>
                <a:latin typeface="Roboto" panose="02000000000000000000" pitchFamily="2" charset="0"/>
              </a:rPr>
              <a:t>Gucci</a:t>
            </a:r>
            <a:r>
              <a:rPr lang="en-GB" b="0" i="0">
                <a:solidFill>
                  <a:srgbClr val="3C4043"/>
                </a:solidFill>
                <a:effectLst/>
                <a:latin typeface="Roboto" panose="02000000000000000000" pitchFamily="2" charset="0"/>
              </a:rPr>
              <a:t> managers to do a situational </a:t>
            </a:r>
            <a:r>
              <a:rPr lang="en-GB" b="1" i="0">
                <a:solidFill>
                  <a:srgbClr val="3C4043"/>
                </a:solidFill>
                <a:effectLst/>
                <a:latin typeface="Roboto" panose="02000000000000000000" pitchFamily="2" charset="0"/>
              </a:rPr>
              <a:t>analysis</a:t>
            </a:r>
            <a:r>
              <a:rPr lang="en-GB" b="0" i="0">
                <a:solidFill>
                  <a:srgbClr val="3C4043"/>
                </a:solidFill>
                <a:effectLst/>
                <a:latin typeface="Roboto" panose="02000000000000000000" pitchFamily="2" charset="0"/>
              </a:rPr>
              <a:t> of the organization . It is a handy technique to map out the present Strengths (S), Weakness (W), Opportunities (O) &amp; Threats (T) </a:t>
            </a:r>
            <a:r>
              <a:rPr lang="en-GB" b="1" i="0">
                <a:solidFill>
                  <a:srgbClr val="3C4043"/>
                </a:solidFill>
                <a:effectLst/>
                <a:latin typeface="Roboto" panose="02000000000000000000" pitchFamily="2" charset="0"/>
              </a:rPr>
              <a:t>Gucci</a:t>
            </a:r>
            <a:r>
              <a:rPr lang="en-GB" b="0" i="0">
                <a:solidFill>
                  <a:srgbClr val="3C4043"/>
                </a:solidFill>
                <a:effectLst/>
                <a:latin typeface="Roboto" panose="02000000000000000000" pitchFamily="2" charset="0"/>
              </a:rPr>
              <a:t> is facing in its current business environment.</a:t>
            </a:r>
            <a:endParaRPr lang="en-US"/>
          </a:p>
        </p:txBody>
      </p:sp>
      <p:sp>
        <p:nvSpPr>
          <p:cNvPr id="8" name="Content Placeholder 7">
            <a:extLst>
              <a:ext uri="{FF2B5EF4-FFF2-40B4-BE49-F238E27FC236}">
                <a16:creationId xmlns:a16="http://schemas.microsoft.com/office/drawing/2014/main" id="{8F4305AE-F352-4541-A72A-433D51DD5988}"/>
              </a:ext>
            </a:extLst>
          </p:cNvPr>
          <p:cNvSpPr>
            <a:spLocks noGrp="1"/>
          </p:cNvSpPr>
          <p:nvPr>
            <p:ph sz="half" idx="2"/>
          </p:nvPr>
        </p:nvSpPr>
        <p:spPr>
          <a:xfrm>
            <a:off x="87007" y="470144"/>
            <a:ext cx="4553499" cy="65563751"/>
          </a:xfrm>
        </p:spPr>
        <p:txBody>
          <a:bodyPr>
            <a:noAutofit/>
          </a:bodyPr>
          <a:lstStyle/>
          <a:p>
            <a:r>
              <a:rPr lang="en-GB" sz="2000">
                <a:solidFill>
                  <a:srgbClr val="3C4043"/>
                </a:solidFill>
              </a:rPr>
              <a:t>The definition of Swot analysis within a business organisation identifies  the Evidence that has stated and demonstrated that the </a:t>
            </a:r>
            <a:r>
              <a:rPr lang="en-GB" sz="2000" b="0" i="0">
                <a:solidFill>
                  <a:srgbClr val="3C4043"/>
                </a:solidFill>
                <a:effectLst/>
              </a:rPr>
              <a:t>study undertaken by an organization to identify its internal strengths and weaknesses, as well as a study undertaken by an organization to identify its internal strengths and weaknesses, as well as its external opportunities and threats. According to evidence stated, the defonition of swot analysis in a business organisation functions are the strengths, the weaknesses the opportunities and threats within the organisation. Analysis is the framework used to evaluate the companys position to enable development strategic planning within the organisation. Swot analysis assesses all internal and external factors and the current and futures organisational requirements .</a:t>
            </a:r>
            <a:endParaRPr lang="en-GB" sz="1400" b="0" i="0">
              <a:solidFill>
                <a:srgbClr val="111111"/>
              </a:solidFill>
              <a:effectLst/>
              <a:latin typeface="SourceSansPro"/>
            </a:endParaRPr>
          </a:p>
        </p:txBody>
      </p:sp>
    </p:spTree>
    <p:extLst>
      <p:ext uri="{BB962C8B-B14F-4D97-AF65-F5344CB8AC3E}">
        <p14:creationId xmlns:p14="http://schemas.microsoft.com/office/powerpoint/2010/main" val="16909139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10A14-8893-F640-B129-33E90C29B86F}"/>
              </a:ext>
            </a:extLst>
          </p:cNvPr>
          <p:cNvSpPr>
            <a:spLocks noGrp="1"/>
          </p:cNvSpPr>
          <p:nvPr>
            <p:ph type="title"/>
          </p:nvPr>
        </p:nvSpPr>
        <p:spPr>
          <a:xfrm>
            <a:off x="3434495" y="-385884"/>
            <a:ext cx="10515600" cy="1325563"/>
          </a:xfrm>
        </p:spPr>
        <p:txBody>
          <a:bodyPr>
            <a:normAutofit/>
          </a:bodyPr>
          <a:lstStyle/>
          <a:p>
            <a:r>
              <a:rPr lang="en-GB" sz="2800" b="1" u="sng">
                <a:solidFill>
                  <a:schemeClr val="accent6">
                    <a:lumMod val="75000"/>
                  </a:schemeClr>
                </a:solidFill>
              </a:rPr>
              <a:t>Gucci’s pestel analysis </a:t>
            </a:r>
            <a:endParaRPr lang="en-US" sz="2800" b="1" u="sng">
              <a:solidFill>
                <a:schemeClr val="accent6">
                  <a:lumMod val="75000"/>
                </a:schemeClr>
              </a:solidFill>
            </a:endParaRPr>
          </a:p>
        </p:txBody>
      </p:sp>
      <p:sp>
        <p:nvSpPr>
          <p:cNvPr id="3" name="Content Placeholder 2">
            <a:extLst>
              <a:ext uri="{FF2B5EF4-FFF2-40B4-BE49-F238E27FC236}">
                <a16:creationId xmlns:a16="http://schemas.microsoft.com/office/drawing/2014/main" id="{EE448D46-BDA8-4544-9AD6-8FBA13B91EE7}"/>
              </a:ext>
            </a:extLst>
          </p:cNvPr>
          <p:cNvSpPr>
            <a:spLocks noGrp="1"/>
          </p:cNvSpPr>
          <p:nvPr>
            <p:ph sz="half" idx="1"/>
          </p:nvPr>
        </p:nvSpPr>
        <p:spPr>
          <a:xfrm>
            <a:off x="219808" y="603067"/>
            <a:ext cx="5181600" cy="4351338"/>
          </a:xfrm>
        </p:spPr>
        <p:txBody>
          <a:bodyPr>
            <a:normAutofit fontScale="55000" lnSpcReduction="20000"/>
          </a:bodyPr>
          <a:lstStyle/>
          <a:p>
            <a:pPr marL="0" indent="0" fontAlgn="base">
              <a:buNone/>
            </a:pPr>
            <a:r>
              <a:rPr lang="en-GB" b="0" i="0" u="sng">
                <a:solidFill>
                  <a:schemeClr val="accent6">
                    <a:lumMod val="75000"/>
                  </a:schemeClr>
                </a:solidFill>
                <a:effectLst/>
                <a:latin typeface="Open Sans"/>
              </a:rPr>
              <a:t> Political Factors</a:t>
            </a:r>
          </a:p>
          <a:p>
            <a:pPr marL="0" indent="0" fontAlgn="base">
              <a:buNone/>
            </a:pPr>
            <a:endParaRPr lang="en-GB" b="0" i="0" u="sng">
              <a:solidFill>
                <a:schemeClr val="accent6">
                  <a:lumMod val="75000"/>
                </a:schemeClr>
              </a:solidFill>
              <a:effectLst/>
              <a:latin typeface="Open Sans"/>
            </a:endParaRPr>
          </a:p>
          <a:p>
            <a:pPr marL="0" indent="0" fontAlgn="base">
              <a:buNone/>
            </a:pPr>
            <a:r>
              <a:rPr lang="en-GB" sz="3600" b="0" i="0">
                <a:solidFill>
                  <a:srgbClr val="666666"/>
                </a:solidFill>
                <a:effectLst/>
              </a:rPr>
              <a:t>The political factor has been identified that it has a major impact on Gucci, the government changing its rules and regulation could directly affect the Gucci sales and purchase. Gucci faced some negative effects because of the laws regarding import, export and increasing cost. The political changes could also have a positive impact on Gucci sales by introducing new advertising strategy and the governmental support for it.</a:t>
            </a:r>
          </a:p>
          <a:p>
            <a:pPr marL="0" indent="0">
              <a:buNone/>
            </a:pPr>
            <a:endParaRPr lang="en-US"/>
          </a:p>
        </p:txBody>
      </p:sp>
      <p:sp>
        <p:nvSpPr>
          <p:cNvPr id="4" name="Content Placeholder 3">
            <a:extLst>
              <a:ext uri="{FF2B5EF4-FFF2-40B4-BE49-F238E27FC236}">
                <a16:creationId xmlns:a16="http://schemas.microsoft.com/office/drawing/2014/main" id="{182DD809-A9F6-DA40-AC6D-5FED592F73DF}"/>
              </a:ext>
            </a:extLst>
          </p:cNvPr>
          <p:cNvSpPr>
            <a:spLocks noGrp="1"/>
          </p:cNvSpPr>
          <p:nvPr>
            <p:ph sz="half" idx="2"/>
          </p:nvPr>
        </p:nvSpPr>
        <p:spPr>
          <a:xfrm>
            <a:off x="7281128" y="603067"/>
            <a:ext cx="4255843" cy="3786554"/>
          </a:xfrm>
        </p:spPr>
        <p:txBody>
          <a:bodyPr>
            <a:normAutofit fontScale="55000" lnSpcReduction="20000"/>
          </a:bodyPr>
          <a:lstStyle/>
          <a:p>
            <a:pPr marL="0" indent="0" fontAlgn="base">
              <a:buNone/>
            </a:pPr>
            <a:r>
              <a:rPr lang="en-GB">
                <a:solidFill>
                  <a:schemeClr val="accent6">
                    <a:lumMod val="75000"/>
                  </a:schemeClr>
                </a:solidFill>
                <a:latin typeface="Open Sans"/>
              </a:rPr>
              <a:t> </a:t>
            </a:r>
            <a:r>
              <a:rPr lang="en-GB" b="0" i="0" u="sng">
                <a:solidFill>
                  <a:schemeClr val="accent6">
                    <a:lumMod val="75000"/>
                  </a:schemeClr>
                </a:solidFill>
                <a:effectLst/>
                <a:latin typeface="Open Sans"/>
              </a:rPr>
              <a:t>Economical Factors</a:t>
            </a:r>
          </a:p>
          <a:p>
            <a:pPr marL="0" indent="0" fontAlgn="base">
              <a:buNone/>
            </a:pPr>
            <a:endParaRPr lang="en-GB" b="0" i="0" u="sng">
              <a:solidFill>
                <a:schemeClr val="accent6">
                  <a:lumMod val="75000"/>
                </a:schemeClr>
              </a:solidFill>
              <a:effectLst/>
              <a:latin typeface="Open Sans"/>
            </a:endParaRPr>
          </a:p>
          <a:p>
            <a:pPr marL="0" indent="0" fontAlgn="base">
              <a:buNone/>
            </a:pPr>
            <a:r>
              <a:rPr lang="en-GB" sz="3200" b="0" i="0">
                <a:solidFill>
                  <a:srgbClr val="666666"/>
                </a:solidFill>
                <a:effectLst/>
              </a:rPr>
              <a:t>Gucci has faced Alot of challenges in the market, due to economic factors like skimmed prices and customers were looking for high insurance before purchase</a:t>
            </a:r>
            <a:r>
              <a:rPr lang="en-GB" sz="3200">
                <a:solidFill>
                  <a:srgbClr val="666666"/>
                </a:solidFill>
              </a:rPr>
              <a:t> also due to fake companys selling copy fakes of Gucci products at a very small price. </a:t>
            </a:r>
            <a:r>
              <a:rPr lang="en-GB" sz="3200" b="0" i="0">
                <a:solidFill>
                  <a:srgbClr val="666666"/>
                </a:solidFill>
                <a:effectLst/>
              </a:rPr>
              <a:t>These issues had never been highlighted before but in the last ten years and had affected Gucci economically. Gucci has contributed in the global economy, increasing the Gross Domestic Product and living standards. Internationally, Gucci contributed a positive effect on the economic growth. </a:t>
            </a:r>
          </a:p>
        </p:txBody>
      </p:sp>
    </p:spTree>
    <p:extLst>
      <p:ext uri="{BB962C8B-B14F-4D97-AF65-F5344CB8AC3E}">
        <p14:creationId xmlns:p14="http://schemas.microsoft.com/office/powerpoint/2010/main" val="1530329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1C627-A321-FC43-8892-27A820C18971}"/>
              </a:ext>
            </a:extLst>
          </p:cNvPr>
          <p:cNvSpPr>
            <a:spLocks noGrp="1"/>
          </p:cNvSpPr>
          <p:nvPr>
            <p:ph type="title"/>
          </p:nvPr>
        </p:nvSpPr>
        <p:spPr>
          <a:xfrm flipV="1">
            <a:off x="838200" y="-73268"/>
            <a:ext cx="10515600" cy="438394"/>
          </a:xfrm>
        </p:spPr>
        <p:txBody>
          <a:bodyPr>
            <a:normAutofit fontScale="90000"/>
          </a:bodyPr>
          <a:lstStyle/>
          <a:p>
            <a:endParaRPr lang="en-US"/>
          </a:p>
        </p:txBody>
      </p:sp>
      <p:sp>
        <p:nvSpPr>
          <p:cNvPr id="3" name="Content Placeholder 2">
            <a:extLst>
              <a:ext uri="{FF2B5EF4-FFF2-40B4-BE49-F238E27FC236}">
                <a16:creationId xmlns:a16="http://schemas.microsoft.com/office/drawing/2014/main" id="{4A38BB24-EBF1-2E49-8672-66D65A2F3357}"/>
              </a:ext>
            </a:extLst>
          </p:cNvPr>
          <p:cNvSpPr>
            <a:spLocks noGrp="1"/>
          </p:cNvSpPr>
          <p:nvPr>
            <p:ph sz="half" idx="1"/>
          </p:nvPr>
        </p:nvSpPr>
        <p:spPr>
          <a:xfrm>
            <a:off x="78031" y="85480"/>
            <a:ext cx="5181600" cy="4351338"/>
          </a:xfrm>
        </p:spPr>
        <p:txBody>
          <a:bodyPr>
            <a:normAutofit fontScale="92500" lnSpcReduction="20000"/>
          </a:bodyPr>
          <a:lstStyle/>
          <a:p>
            <a:pPr marL="0" indent="0" fontAlgn="base">
              <a:buNone/>
            </a:pPr>
            <a:r>
              <a:rPr lang="en-GB" b="0" i="0" u="sng">
                <a:solidFill>
                  <a:schemeClr val="accent6">
                    <a:lumMod val="75000"/>
                  </a:schemeClr>
                </a:solidFill>
                <a:effectLst/>
                <a:latin typeface="Open Sans"/>
              </a:rPr>
              <a:t>Social Factors</a:t>
            </a:r>
          </a:p>
          <a:p>
            <a:pPr marL="0" indent="0" fontAlgn="base">
              <a:buNone/>
            </a:pPr>
            <a:endParaRPr lang="en-GB" b="0" i="0" u="sng">
              <a:solidFill>
                <a:schemeClr val="accent6">
                  <a:lumMod val="75000"/>
                </a:schemeClr>
              </a:solidFill>
              <a:effectLst/>
              <a:latin typeface="Open Sans"/>
            </a:endParaRPr>
          </a:p>
          <a:p>
            <a:pPr marL="0" indent="0" fontAlgn="base">
              <a:buNone/>
            </a:pPr>
            <a:r>
              <a:rPr lang="en-GB" sz="2400" b="0" i="0">
                <a:solidFill>
                  <a:srgbClr val="666666"/>
                </a:solidFill>
                <a:effectLst/>
              </a:rPr>
              <a:t>Gucci has always given the best luxury designer products highly valued and manufactured with high quality to customer demands, including luxury fur coats and real high quality leather bags, footwear</a:t>
            </a:r>
            <a:r>
              <a:rPr lang="en-GB" sz="2400">
                <a:solidFill>
                  <a:srgbClr val="666666"/>
                </a:solidFill>
              </a:rPr>
              <a:t> providing great quality standards With all their products </a:t>
            </a:r>
            <a:r>
              <a:rPr lang="en-GB" sz="2400" b="0" i="0">
                <a:solidFill>
                  <a:srgbClr val="666666"/>
                </a:solidFill>
                <a:effectLst/>
              </a:rPr>
              <a:t>but because of this it has also resulted in social activist to condemn the use of the raw material used for these products. Social campaigns and media coverage influences Gucci productios greatly. Gucci has made a positive impact on the lifestyle of people, improving their living standards also.</a:t>
            </a:r>
          </a:p>
        </p:txBody>
      </p:sp>
      <p:sp>
        <p:nvSpPr>
          <p:cNvPr id="4" name="Content Placeholder 3">
            <a:extLst>
              <a:ext uri="{FF2B5EF4-FFF2-40B4-BE49-F238E27FC236}">
                <a16:creationId xmlns:a16="http://schemas.microsoft.com/office/drawing/2014/main" id="{BF232E35-DE46-A545-979D-993F84EFCF33}"/>
              </a:ext>
            </a:extLst>
          </p:cNvPr>
          <p:cNvSpPr>
            <a:spLocks noGrp="1"/>
          </p:cNvSpPr>
          <p:nvPr>
            <p:ph sz="half" idx="2"/>
          </p:nvPr>
        </p:nvSpPr>
        <p:spPr>
          <a:xfrm>
            <a:off x="6172200" y="85480"/>
            <a:ext cx="5181600" cy="4351338"/>
          </a:xfrm>
        </p:spPr>
        <p:txBody>
          <a:bodyPr>
            <a:normAutofit fontScale="92500" lnSpcReduction="20000"/>
          </a:bodyPr>
          <a:lstStyle/>
          <a:p>
            <a:pPr marL="0" indent="0" fontAlgn="base">
              <a:buNone/>
            </a:pPr>
            <a:r>
              <a:rPr lang="en-GB" b="0" i="0" u="sng">
                <a:solidFill>
                  <a:schemeClr val="accent6">
                    <a:lumMod val="75000"/>
                  </a:schemeClr>
                </a:solidFill>
                <a:effectLst/>
                <a:latin typeface="Open Sans"/>
              </a:rPr>
              <a:t>Technological Factors</a:t>
            </a:r>
          </a:p>
          <a:p>
            <a:pPr marL="0" indent="0" fontAlgn="base">
              <a:buNone/>
            </a:pPr>
            <a:endParaRPr lang="en-GB" b="0" i="0" u="sng">
              <a:solidFill>
                <a:schemeClr val="accent6">
                  <a:lumMod val="75000"/>
                </a:schemeClr>
              </a:solidFill>
              <a:effectLst/>
              <a:latin typeface="Open Sans"/>
            </a:endParaRPr>
          </a:p>
          <a:p>
            <a:pPr marL="0" indent="0" fontAlgn="base">
              <a:buNone/>
            </a:pPr>
            <a:r>
              <a:rPr lang="en-GB" sz="2400" b="0" i="0">
                <a:solidFill>
                  <a:srgbClr val="666666"/>
                </a:solidFill>
                <a:effectLst/>
              </a:rPr>
              <a:t>The Advancement in new technology impacts every business hugely</a:t>
            </a:r>
            <a:r>
              <a:rPr lang="en-GB" sz="2400">
                <a:solidFill>
                  <a:srgbClr val="666666"/>
                </a:solidFill>
              </a:rPr>
              <a:t> as </a:t>
            </a:r>
            <a:r>
              <a:rPr lang="en-GB" sz="2400" b="0" i="0">
                <a:solidFill>
                  <a:srgbClr val="666666"/>
                </a:solidFill>
                <a:effectLst/>
              </a:rPr>
              <a:t>they provide easy means of marketing coverage and capture the niche market. Gucci is available on Facebook, Twitter, Snapchat, Pinterest, Instagram, Google+ and YouTube, all social media. Gucci is advertised because of the advancement of technology, which advertises their luxury designer brand more so that more people are aware of their brand.</a:t>
            </a:r>
          </a:p>
        </p:txBody>
      </p:sp>
    </p:spTree>
    <p:extLst>
      <p:ext uri="{BB962C8B-B14F-4D97-AF65-F5344CB8AC3E}">
        <p14:creationId xmlns:p14="http://schemas.microsoft.com/office/powerpoint/2010/main" val="206245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59C0F-8061-2544-9728-6623AD4B3C8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5E41AEC-FDE0-9D4D-81DE-2E475B87A865}"/>
              </a:ext>
            </a:extLst>
          </p:cNvPr>
          <p:cNvSpPr>
            <a:spLocks noGrp="1"/>
          </p:cNvSpPr>
          <p:nvPr>
            <p:ph sz="half" idx="1"/>
          </p:nvPr>
        </p:nvSpPr>
        <p:spPr>
          <a:xfrm>
            <a:off x="105508" y="0"/>
            <a:ext cx="5181600" cy="4351338"/>
          </a:xfrm>
        </p:spPr>
        <p:txBody>
          <a:bodyPr>
            <a:normAutofit lnSpcReduction="10000"/>
          </a:bodyPr>
          <a:lstStyle/>
          <a:p>
            <a:pPr marL="0" indent="0" fontAlgn="base">
              <a:buNone/>
            </a:pPr>
            <a:r>
              <a:rPr lang="en-GB" b="0" i="0" u="sng">
                <a:solidFill>
                  <a:schemeClr val="accent6">
                    <a:lumMod val="75000"/>
                  </a:schemeClr>
                </a:solidFill>
                <a:effectLst/>
                <a:latin typeface="Open Sans"/>
              </a:rPr>
              <a:t>Legal Factors</a:t>
            </a:r>
          </a:p>
          <a:p>
            <a:pPr marL="0" indent="0" fontAlgn="base">
              <a:buNone/>
            </a:pPr>
            <a:endParaRPr lang="en-GB" b="0" i="0" u="sng">
              <a:solidFill>
                <a:schemeClr val="accent6">
                  <a:lumMod val="75000"/>
                </a:schemeClr>
              </a:solidFill>
              <a:effectLst/>
              <a:latin typeface="Open Sans"/>
            </a:endParaRPr>
          </a:p>
          <a:p>
            <a:pPr marL="0" indent="0" fontAlgn="base">
              <a:buNone/>
            </a:pPr>
            <a:r>
              <a:rPr lang="en-GB" sz="2200" b="0" i="0">
                <a:solidFill>
                  <a:srgbClr val="666666"/>
                </a:solidFill>
                <a:effectLst/>
              </a:rPr>
              <a:t>Gucci strictly abides by the law to sell the brand and provide people with their unique luxury  designer products, in the upsale markets. Gucci is obliged in terms of ‘submitted on all material’ used such as any idea and  information disclosed through email will not be considered confidential. Also, in terms of the accuracy of high quality of the brand sold to the customers, warranties elimination</a:t>
            </a:r>
            <a:r>
              <a:rPr lang="en-GB" sz="2200">
                <a:solidFill>
                  <a:srgbClr val="666666"/>
                </a:solidFill>
              </a:rPr>
              <a:t> and </a:t>
            </a:r>
            <a:r>
              <a:rPr lang="en-GB" sz="2200" b="0" i="0">
                <a:solidFill>
                  <a:srgbClr val="666666"/>
                </a:solidFill>
                <a:effectLst/>
              </a:rPr>
              <a:t>limited liability apies with all their luxury products sold to consumers. </a:t>
            </a:r>
          </a:p>
        </p:txBody>
      </p:sp>
      <p:sp>
        <p:nvSpPr>
          <p:cNvPr id="4" name="Content Placeholder 3">
            <a:extLst>
              <a:ext uri="{FF2B5EF4-FFF2-40B4-BE49-F238E27FC236}">
                <a16:creationId xmlns:a16="http://schemas.microsoft.com/office/drawing/2014/main" id="{781F8DC0-30B6-9348-8A50-20FF17BC2FEA}"/>
              </a:ext>
            </a:extLst>
          </p:cNvPr>
          <p:cNvSpPr>
            <a:spLocks noGrp="1"/>
          </p:cNvSpPr>
          <p:nvPr>
            <p:ph sz="half" idx="2"/>
          </p:nvPr>
        </p:nvSpPr>
        <p:spPr>
          <a:xfrm>
            <a:off x="6382849" y="0"/>
            <a:ext cx="5181600" cy="4351338"/>
          </a:xfrm>
        </p:spPr>
        <p:txBody>
          <a:bodyPr>
            <a:normAutofit lnSpcReduction="10000"/>
          </a:bodyPr>
          <a:lstStyle/>
          <a:p>
            <a:pPr marL="0" indent="0" fontAlgn="base">
              <a:buNone/>
            </a:pPr>
            <a:r>
              <a:rPr lang="en-GB" b="0" i="0" u="sng">
                <a:solidFill>
                  <a:schemeClr val="accent6">
                    <a:lumMod val="75000"/>
                  </a:schemeClr>
                </a:solidFill>
                <a:effectLst/>
                <a:latin typeface="Open Sans"/>
              </a:rPr>
              <a:t>Environmental Factors</a:t>
            </a:r>
          </a:p>
          <a:p>
            <a:pPr marL="0" indent="0" fontAlgn="base">
              <a:buNone/>
            </a:pPr>
            <a:endParaRPr lang="en-GB" b="0" i="0" u="sng">
              <a:solidFill>
                <a:schemeClr val="accent6">
                  <a:lumMod val="75000"/>
                </a:schemeClr>
              </a:solidFill>
              <a:effectLst/>
              <a:latin typeface="Open Sans"/>
            </a:endParaRPr>
          </a:p>
          <a:p>
            <a:pPr marL="0" indent="0" fontAlgn="base">
              <a:buNone/>
            </a:pPr>
            <a:r>
              <a:rPr lang="en-GB" sz="2200" b="0" i="0">
                <a:solidFill>
                  <a:srgbClr val="666666"/>
                </a:solidFill>
                <a:effectLst/>
              </a:rPr>
              <a:t>Gucci’s High class designer brands who manufacture crocodile bags and fur coats are easily the target of the rights activist yet Gucci describes that since the manufacturing includes natural resources hence they are interested to protect them and nourish them. Also, Kerning, leader of the conglomerate plans to eliminate all hazardous elements by 2020.</a:t>
            </a:r>
          </a:p>
        </p:txBody>
      </p:sp>
    </p:spTree>
    <p:extLst>
      <p:ext uri="{BB962C8B-B14F-4D97-AF65-F5344CB8AC3E}">
        <p14:creationId xmlns:p14="http://schemas.microsoft.com/office/powerpoint/2010/main" val="17389274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2A5DD-BB86-3D40-8291-3FC7865E3388}"/>
              </a:ext>
            </a:extLst>
          </p:cNvPr>
          <p:cNvSpPr>
            <a:spLocks noGrp="1"/>
          </p:cNvSpPr>
          <p:nvPr>
            <p:ph type="title"/>
          </p:nvPr>
        </p:nvSpPr>
        <p:spPr>
          <a:xfrm>
            <a:off x="-25644" y="-185465"/>
            <a:ext cx="7015528" cy="1341743"/>
          </a:xfrm>
        </p:spPr>
        <p:txBody>
          <a:bodyPr>
            <a:normAutofit/>
          </a:bodyPr>
          <a:lstStyle/>
          <a:p>
            <a:r>
              <a:rPr lang="en-GB" sz="3600" b="1" u="sng">
                <a:solidFill>
                  <a:schemeClr val="accent6">
                    <a:lumMod val="75000"/>
                  </a:schemeClr>
                </a:solidFill>
              </a:rPr>
              <a:t>Is Gucci’s organisation profitable? </a:t>
            </a:r>
            <a:endParaRPr lang="en-US" sz="3600" b="1" u="sng">
              <a:solidFill>
                <a:schemeClr val="accent6">
                  <a:lumMod val="75000"/>
                </a:schemeClr>
              </a:solidFill>
            </a:endParaRPr>
          </a:p>
        </p:txBody>
      </p:sp>
      <p:sp>
        <p:nvSpPr>
          <p:cNvPr id="3" name="Content Placeholder 2">
            <a:extLst>
              <a:ext uri="{FF2B5EF4-FFF2-40B4-BE49-F238E27FC236}">
                <a16:creationId xmlns:a16="http://schemas.microsoft.com/office/drawing/2014/main" id="{D9D65B95-9261-7648-8E0D-B7B92938DBEC}"/>
              </a:ext>
            </a:extLst>
          </p:cNvPr>
          <p:cNvSpPr>
            <a:spLocks noGrp="1"/>
          </p:cNvSpPr>
          <p:nvPr>
            <p:ph idx="1"/>
          </p:nvPr>
        </p:nvSpPr>
        <p:spPr>
          <a:xfrm>
            <a:off x="0" y="1016612"/>
            <a:ext cx="9671538" cy="5355981"/>
          </a:xfrm>
        </p:spPr>
        <p:txBody>
          <a:bodyPr>
            <a:normAutofit/>
          </a:bodyPr>
          <a:lstStyle/>
          <a:p>
            <a:pPr marL="0" indent="0">
              <a:buNone/>
            </a:pPr>
            <a:r>
              <a:rPr lang="en-GB" sz="2000"/>
              <a:t>According to the research obtained, it states thst Gucci’s organisation is highly profitable. They are able to sell their high quality products at such a high price due to top quality materials used to manufacture their products giving a longer lasting warranty on their products sold.</a:t>
            </a:r>
            <a:endParaRPr lang="en-GB" sz="2000" b="0" i="0">
              <a:solidFill>
                <a:srgbClr val="0F2741"/>
              </a:solidFill>
              <a:effectLst/>
            </a:endParaRPr>
          </a:p>
          <a:p>
            <a:pPr marL="0" indent="0">
              <a:buNone/>
            </a:pPr>
            <a:r>
              <a:rPr lang="en-GB" sz="2000"/>
              <a:t>The evidence obtained from online research states:</a:t>
            </a:r>
            <a:endParaRPr lang="en-GB" sz="2000" b="0" i="0">
              <a:solidFill>
                <a:srgbClr val="0F2741"/>
              </a:solidFill>
              <a:effectLst/>
            </a:endParaRPr>
          </a:p>
          <a:p>
            <a:pPr marL="0" indent="0">
              <a:buNone/>
            </a:pPr>
            <a:r>
              <a:rPr lang="en-GB" sz="2000"/>
              <a:t>Gucci’s privacy statement states that its </a:t>
            </a:r>
            <a:r>
              <a:rPr lang="en-GB" sz="2000" b="0" i="0">
                <a:solidFill>
                  <a:srgbClr val="333333"/>
                </a:solidFill>
                <a:effectLst/>
              </a:rPr>
              <a:t>Revenue grew 21.9% on a reported basis, 17.5% on a comparable basis, to €3.785 billion ($4.277 billion at current exchange).</a:t>
            </a:r>
          </a:p>
          <a:p>
            <a:pPr marL="0" indent="0">
              <a:buNone/>
            </a:pPr>
            <a:r>
              <a:rPr lang="en-GB" sz="2000" b="0" i="0">
                <a:effectLst/>
              </a:rPr>
              <a:t>This statistic depicts the brand value of the leading 10 most valuable luxury brands worldwide in 2019. </a:t>
            </a:r>
            <a:br>
              <a:rPr lang="en-GB" sz="2000"/>
            </a:br>
            <a:r>
              <a:rPr lang="en-GB" sz="2000" b="0" i="0">
                <a:solidFill>
                  <a:srgbClr val="333333"/>
                </a:solidFill>
                <a:effectLst/>
              </a:rPr>
              <a:t>Analysts have been predicting a slowdown for Gucci for a while now, and Gucci </a:t>
            </a:r>
            <a:r>
              <a:rPr lang="en-GB" sz="2000"/>
              <a:t>has been proven wrong </a:t>
            </a:r>
            <a:r>
              <a:rPr lang="en-GB" sz="2000" b="0" i="0">
                <a:solidFill>
                  <a:srgbClr val="333333"/>
                </a:solidFill>
                <a:effectLst/>
              </a:rPr>
              <a:t>until now. The brand's growth can't be meteoric forever, and perhaps it's starting to level out the same way as orher competitive luxury brands competing with Gucci’s </a:t>
            </a:r>
            <a:r>
              <a:rPr lang="en-GB" sz="2000" b="0" i="0">
                <a:solidFill>
                  <a:srgbClr val="222222"/>
                </a:solidFill>
                <a:effectLst/>
              </a:rPr>
              <a:t>According to the research obtained that </a:t>
            </a:r>
            <a:r>
              <a:rPr lang="en-GB" sz="2000">
                <a:solidFill>
                  <a:srgbClr val="222222"/>
                </a:solidFill>
              </a:rPr>
              <a:t>Gucci’s </a:t>
            </a:r>
            <a:r>
              <a:rPr lang="en-GB" sz="2000" b="0" i="0">
                <a:solidFill>
                  <a:srgbClr val="222222"/>
                </a:solidFill>
                <a:effectLst/>
              </a:rPr>
              <a:t>brand is valued at a whopping 12.4 billion dollars.</a:t>
            </a:r>
            <a:endParaRPr lang="en-US" sz="2000"/>
          </a:p>
        </p:txBody>
      </p:sp>
    </p:spTree>
    <p:extLst>
      <p:ext uri="{BB962C8B-B14F-4D97-AF65-F5344CB8AC3E}">
        <p14:creationId xmlns:p14="http://schemas.microsoft.com/office/powerpoint/2010/main" val="28409875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6DCB4-3FD3-2E47-8F44-189B7CE6F6A2}"/>
              </a:ext>
            </a:extLst>
          </p:cNvPr>
          <p:cNvSpPr>
            <a:spLocks noGrp="1"/>
          </p:cNvSpPr>
          <p:nvPr>
            <p:ph type="title"/>
          </p:nvPr>
        </p:nvSpPr>
        <p:spPr>
          <a:xfrm>
            <a:off x="3242163" y="-247283"/>
            <a:ext cx="10515600" cy="1325563"/>
          </a:xfrm>
        </p:spPr>
        <p:txBody>
          <a:bodyPr>
            <a:normAutofit/>
          </a:bodyPr>
          <a:lstStyle/>
          <a:p>
            <a:r>
              <a:rPr lang="en-GB" sz="2400" b="1" u="sng">
                <a:solidFill>
                  <a:schemeClr val="accent6">
                    <a:lumMod val="75000"/>
                  </a:schemeClr>
                </a:solidFill>
              </a:rPr>
              <a:t>Gucci’s ethical Decisions in business</a:t>
            </a:r>
            <a:br>
              <a:rPr lang="en-GB" sz="2400" b="1" u="sng">
                <a:solidFill>
                  <a:schemeClr val="accent6">
                    <a:lumMod val="75000"/>
                  </a:schemeClr>
                </a:solidFill>
              </a:rPr>
            </a:br>
            <a:endParaRPr lang="en-US" sz="2400" b="1" u="sng">
              <a:solidFill>
                <a:schemeClr val="accent6">
                  <a:lumMod val="75000"/>
                </a:schemeClr>
              </a:solidFill>
            </a:endParaRPr>
          </a:p>
        </p:txBody>
      </p:sp>
      <p:sp>
        <p:nvSpPr>
          <p:cNvPr id="3" name="Content Placeholder 2">
            <a:extLst>
              <a:ext uri="{FF2B5EF4-FFF2-40B4-BE49-F238E27FC236}">
                <a16:creationId xmlns:a16="http://schemas.microsoft.com/office/drawing/2014/main" id="{AE7D8565-24BB-024D-9825-0C870FD8A776}"/>
              </a:ext>
            </a:extLst>
          </p:cNvPr>
          <p:cNvSpPr>
            <a:spLocks noGrp="1"/>
          </p:cNvSpPr>
          <p:nvPr>
            <p:ph idx="1"/>
          </p:nvPr>
        </p:nvSpPr>
        <p:spPr>
          <a:xfrm>
            <a:off x="0" y="586154"/>
            <a:ext cx="12758005" cy="6161942"/>
          </a:xfrm>
        </p:spPr>
        <p:txBody>
          <a:bodyPr>
            <a:normAutofit/>
          </a:bodyPr>
          <a:lstStyle/>
          <a:p>
            <a:pPr marL="0" indent="0">
              <a:buNone/>
            </a:pPr>
            <a:r>
              <a:rPr lang="en-GB" sz="2400">
                <a:effectLst/>
              </a:rPr>
              <a:t>Gucci, the Italian luxury brand under International Kering Luxury Group, defines itself as “influential, innovative and progressive”, according to its official website. With its corporate commitments to human rights, environment, culture and philanthropy, Gucci</a:t>
            </a:r>
            <a:r>
              <a:rPr lang="en-GB" sz="2400"/>
              <a:t> </a:t>
            </a:r>
            <a:r>
              <a:rPr lang="en-GB" sz="2400">
                <a:effectLst/>
              </a:rPr>
              <a:t>as a multinational enterprise, is has been frequently challenged by the public and political authorities during its expansions and about its operations in the global market. Before diving into Gucci as a company with ethical issues it faces and tries to confront, it is important to take a look at the luxury industry as a whole. </a:t>
            </a:r>
          </a:p>
          <a:p>
            <a:pPr marL="0" indent="0">
              <a:buNone/>
            </a:pPr>
            <a:r>
              <a:rPr lang="en-GB" sz="2400">
                <a:effectLst/>
              </a:rPr>
              <a:t>Gucci is a large player in the super luxury goods industry, which from an ethical operations perspective, is often characterized by very public dilemmas. </a:t>
            </a:r>
          </a:p>
          <a:p>
            <a:pPr marL="0" indent="0">
              <a:buNone/>
            </a:pPr>
            <a:r>
              <a:rPr lang="en-GB" sz="2400">
                <a:effectLst/>
              </a:rPr>
              <a:t>The luxury apparel industry is part of a high profile, highly public sphere that cultivates exclusive brand recognition by marketing to a large population, but making their products only affordable to a few.</a:t>
            </a:r>
          </a:p>
        </p:txBody>
      </p:sp>
    </p:spTree>
    <p:extLst>
      <p:ext uri="{BB962C8B-B14F-4D97-AF65-F5344CB8AC3E}">
        <p14:creationId xmlns:p14="http://schemas.microsoft.com/office/powerpoint/2010/main" val="13929044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48C9E5-4562-5049-B721-8E5AAE716BE2}"/>
              </a:ext>
            </a:extLst>
          </p:cNvPr>
          <p:cNvSpPr>
            <a:spLocks noGrp="1"/>
          </p:cNvSpPr>
          <p:nvPr>
            <p:ph idx="1"/>
          </p:nvPr>
        </p:nvSpPr>
        <p:spPr>
          <a:xfrm>
            <a:off x="-82428" y="3608510"/>
            <a:ext cx="12274428" cy="3487310"/>
          </a:xfrm>
        </p:spPr>
        <p:txBody>
          <a:bodyPr>
            <a:normAutofit/>
          </a:bodyPr>
          <a:lstStyle/>
          <a:p>
            <a:pPr marL="0" indent="0">
              <a:buNone/>
            </a:pPr>
            <a:endParaRPr lang="en-GB" sz="2000" b="0" i="0">
              <a:effectLst/>
            </a:endParaRPr>
          </a:p>
          <a:p>
            <a:pPr marL="0" indent="0">
              <a:buNone/>
            </a:pPr>
            <a:r>
              <a:rPr lang="en-GB" sz="2400">
                <a:solidFill>
                  <a:srgbClr val="505050"/>
                </a:solidFill>
              </a:rPr>
              <a:t>From the information obtained  from Gucci, (2018) states that th</a:t>
            </a:r>
            <a:r>
              <a:rPr lang="en-GB" sz="2400" b="0" i="0">
                <a:solidFill>
                  <a:srgbClr val="505050"/>
                </a:solidFill>
                <a:effectLst/>
              </a:rPr>
              <a:t>e order of discussion is as follows</a:t>
            </a:r>
            <a:r>
              <a:rPr lang="en-GB" sz="2400">
                <a:solidFill>
                  <a:srgbClr val="505050"/>
                </a:solidFill>
              </a:rPr>
              <a:t>, the </a:t>
            </a:r>
            <a:r>
              <a:rPr lang="en-GB" sz="2400" b="0" i="0">
                <a:solidFill>
                  <a:srgbClr val="505050"/>
                </a:solidFill>
                <a:effectLst/>
              </a:rPr>
              <a:t>outline of the theoretical background and the methodology used for this study. We then describe the key phases underlying the evolution of CSR activities in Gucci, with an emphasis on events that recently unfolded to reconcile the interests of the various stakeholders. The final section concludes with a summary of findings, theoretical and managerial implications, and some suggestions for further research.</a:t>
            </a:r>
            <a:endParaRPr lang="en-US" sz="2400"/>
          </a:p>
        </p:txBody>
      </p:sp>
      <p:sp>
        <p:nvSpPr>
          <p:cNvPr id="5" name="TextBox 4">
            <a:extLst>
              <a:ext uri="{FF2B5EF4-FFF2-40B4-BE49-F238E27FC236}">
                <a16:creationId xmlns:a16="http://schemas.microsoft.com/office/drawing/2014/main" id="{D7FA4EBF-C538-B847-BBB0-75B8ED919EF1}"/>
              </a:ext>
            </a:extLst>
          </p:cNvPr>
          <p:cNvSpPr txBox="1"/>
          <p:nvPr/>
        </p:nvSpPr>
        <p:spPr>
          <a:xfrm>
            <a:off x="-82428" y="-69299"/>
            <a:ext cx="11778029" cy="4154984"/>
          </a:xfrm>
          <a:prstGeom prst="rect">
            <a:avLst/>
          </a:prstGeom>
          <a:noFill/>
        </p:spPr>
        <p:txBody>
          <a:bodyPr wrap="square">
            <a:spAutoFit/>
          </a:bodyPr>
          <a:lstStyle/>
          <a:p>
            <a:r>
              <a:rPr lang="en-GB" sz="2400"/>
              <a:t>Corporate social responsibility (CSR) According to Chen, J. (2019) theory of ((CSR) is a self-regulating business mdel that helps a company to be a socially accountable to itself and its stakeholders. </a:t>
            </a:r>
          </a:p>
          <a:p>
            <a:r>
              <a:rPr lang="en-GB" sz="2400" b="0" i="0">
                <a:effectLst/>
              </a:rPr>
              <a:t>Designer Luxury brands predominantly framed their CSR efforts as discretionary, driven by altruistic motives. They foregrounded brand over social issue and highlighted substantial input into CSR efforts consistently over a period. CSR efforts were put into programs that were congruent with the brands’ business and that conveyed impact in abstract terms, evoking emotions over logic. Such framing across the CSR message-dimensions of issues, motives, importance, commitment, fit, and impact reflected a sophisticated understanding of communicating to a socially and environmentally conscious demographic while simultaneously aligning with the central, enduring, and distinctive characteristics of luxury.</a:t>
            </a:r>
            <a:endParaRPr lang="en-US" sz="2400"/>
          </a:p>
        </p:txBody>
      </p:sp>
      <p:sp>
        <p:nvSpPr>
          <p:cNvPr id="6" name="Title 5">
            <a:extLst>
              <a:ext uri="{FF2B5EF4-FFF2-40B4-BE49-F238E27FC236}">
                <a16:creationId xmlns:a16="http://schemas.microsoft.com/office/drawing/2014/main" id="{6F593DF8-58E6-B54E-B0F3-F11F7B630386}"/>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1731201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2E63C-98D1-7D4A-8532-5F02F4ED3465}"/>
              </a:ext>
            </a:extLst>
          </p:cNvPr>
          <p:cNvSpPr>
            <a:spLocks noGrp="1"/>
          </p:cNvSpPr>
          <p:nvPr>
            <p:ph type="title"/>
          </p:nvPr>
        </p:nvSpPr>
        <p:spPr>
          <a:xfrm>
            <a:off x="618392" y="-1217247"/>
            <a:ext cx="10515600" cy="1325563"/>
          </a:xfrm>
        </p:spPr>
        <p:txBody>
          <a:bodyPr/>
          <a:lstStyle/>
          <a:p>
            <a:endParaRPr lang="en-US"/>
          </a:p>
        </p:txBody>
      </p:sp>
      <p:sp>
        <p:nvSpPr>
          <p:cNvPr id="3" name="Content Placeholder 2">
            <a:extLst>
              <a:ext uri="{FF2B5EF4-FFF2-40B4-BE49-F238E27FC236}">
                <a16:creationId xmlns:a16="http://schemas.microsoft.com/office/drawing/2014/main" id="{B23E498A-7FF2-FA4A-9CF8-2BB9DB0FA899}"/>
              </a:ext>
            </a:extLst>
          </p:cNvPr>
          <p:cNvSpPr>
            <a:spLocks noGrp="1"/>
          </p:cNvSpPr>
          <p:nvPr>
            <p:ph idx="1"/>
          </p:nvPr>
        </p:nvSpPr>
        <p:spPr>
          <a:xfrm>
            <a:off x="-7327" y="174015"/>
            <a:ext cx="12199327" cy="5824904"/>
          </a:xfrm>
        </p:spPr>
        <p:txBody>
          <a:bodyPr>
            <a:noAutofit/>
          </a:bodyPr>
          <a:lstStyle/>
          <a:p>
            <a:pPr marL="0" indent="0">
              <a:buNone/>
            </a:pPr>
            <a:r>
              <a:rPr lang="en-GB" sz="2400" b="0" i="0">
                <a:effectLst/>
              </a:rPr>
              <a:t>From the studies obtained, states that Gucci contributes to emerging empirical work on CSR as a tool to build an ethical corporate identity. </a:t>
            </a:r>
          </a:p>
          <a:p>
            <a:pPr marL="0" indent="0">
              <a:buNone/>
            </a:pPr>
            <a:endParaRPr lang="en-GB" sz="2400"/>
          </a:p>
          <a:p>
            <a:pPr marL="0" indent="0">
              <a:buNone/>
            </a:pPr>
            <a:r>
              <a:rPr lang="en-GB" sz="2400" b="0" i="0">
                <a:effectLst/>
              </a:rPr>
              <a:t>This study also adds to the literature on identity management and CSR communication in the luxury industry, a sector that exceeded €1 trillion in retail sales in 2016. </a:t>
            </a:r>
          </a:p>
          <a:p>
            <a:pPr marL="0" indent="0">
              <a:buNone/>
            </a:pPr>
            <a:endParaRPr lang="en-GB" sz="2400"/>
          </a:p>
          <a:p>
            <a:pPr marL="0" indent="0">
              <a:buNone/>
            </a:pPr>
            <a:r>
              <a:rPr lang="en-GB" sz="2400" b="0" i="0">
                <a:effectLst/>
              </a:rPr>
              <a:t>Research that has been obtained from SSRS, (2014) states that Relying upon the model of CSR stage development proposed by Maon, Lindgreen and Swaen (2010, hereafter MLS), we document the shift from a stage focused on adaptation to stakeholder pressures and risk management (the value protection phase) to an emerging stage in which the emphasis is increasingly on innovation and reconciliation of different stakeholder needs (the value creation phase). The case analysis suggests that Gucci experienced a major change in knowledge, attitudes, structures and practices surrounding CSR issues, and emphasizes the importance of embedding a stakeholder engagement program in a firm’s strategy.</a:t>
            </a:r>
            <a:endParaRPr lang="en-US" sz="2400"/>
          </a:p>
        </p:txBody>
      </p:sp>
    </p:spTree>
    <p:extLst>
      <p:ext uri="{BB962C8B-B14F-4D97-AF65-F5344CB8AC3E}">
        <p14:creationId xmlns:p14="http://schemas.microsoft.com/office/powerpoint/2010/main" val="10227699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AEFFB-93A4-8949-A993-AE34AF26B26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E2C878E-103C-494B-9987-BCE8251CA001}"/>
              </a:ext>
            </a:extLst>
          </p:cNvPr>
          <p:cNvSpPr>
            <a:spLocks noGrp="1"/>
          </p:cNvSpPr>
          <p:nvPr>
            <p:ph idx="1"/>
          </p:nvPr>
        </p:nvSpPr>
        <p:spPr>
          <a:xfrm>
            <a:off x="0" y="172183"/>
            <a:ext cx="10515600" cy="6320692"/>
          </a:xfrm>
        </p:spPr>
        <p:txBody>
          <a:bodyPr>
            <a:normAutofit/>
          </a:bodyPr>
          <a:lstStyle/>
          <a:p>
            <a:pPr marL="0" indent="0">
              <a:buNone/>
            </a:pPr>
            <a:r>
              <a:rPr lang="en-GB"/>
              <a:t>Humber,</a:t>
            </a:r>
            <a:r>
              <a:rPr lang="en-GB" i="1"/>
              <a:t> G. (2008) Gucci P, R introduction to public relations, (2008). </a:t>
            </a:r>
            <a:r>
              <a:rPr lang="en-GB"/>
              <a:t>(Online) cited by: </a:t>
            </a:r>
            <a:r>
              <a:rPr lang="en-US">
                <a:hlinkClick r:id="rId2"/>
              </a:rPr>
              <a:t>https://www.google.com</a:t>
            </a:r>
            <a:r>
              <a:rPr lang="en-GB">
                <a:hlinkClick r:id="rId2"/>
              </a:rPr>
              <a:t>/</a:t>
            </a:r>
            <a:r>
              <a:rPr lang="en-GB"/>
              <a:t>.</a:t>
            </a:r>
          </a:p>
          <a:p>
            <a:pPr marL="0" indent="0">
              <a:buNone/>
            </a:pPr>
            <a:endParaRPr lang="en-GB"/>
          </a:p>
          <a:p>
            <a:pPr marL="0" indent="0">
              <a:buNone/>
            </a:pPr>
            <a:r>
              <a:rPr lang="en-GB"/>
              <a:t>Mau, D. (2019) </a:t>
            </a:r>
            <a:r>
              <a:rPr lang="en-GB" i="1"/>
              <a:t>Fashionita, Gucci’s meteo</a:t>
            </a:r>
            <a:r>
              <a:rPr lang="en-GB"/>
              <a:t>ric </a:t>
            </a:r>
            <a:r>
              <a:rPr lang="en-GB" i="1"/>
              <a:t>growth</a:t>
            </a:r>
            <a:r>
              <a:rPr lang="en-GB"/>
              <a:t>. (Online) cited by: </a:t>
            </a:r>
            <a:r>
              <a:rPr lang="en-US">
                <a:hlinkClick r:id="rId3"/>
              </a:rPr>
              <a:t>https://fashionista.com</a:t>
            </a:r>
            <a:r>
              <a:rPr lang="en-GB">
                <a:hlinkClick r:id="rId3"/>
              </a:rPr>
              <a:t>/</a:t>
            </a:r>
            <a:r>
              <a:rPr lang="en-GB"/>
              <a:t>.</a:t>
            </a:r>
          </a:p>
          <a:p>
            <a:pPr marL="0" indent="0">
              <a:buNone/>
            </a:pPr>
            <a:endParaRPr lang="en-GB"/>
          </a:p>
          <a:p>
            <a:pPr marL="0" indent="0">
              <a:buNone/>
            </a:pPr>
            <a:r>
              <a:rPr lang="en-GB" b="0" i="0">
                <a:solidFill>
                  <a:srgbClr val="222222"/>
                </a:solidFill>
                <a:effectLst/>
                <a:latin typeface="Arial" panose="020B0604020202020204" pitchFamily="34" charset="0"/>
              </a:rPr>
              <a:t>Birtwistle, G &amp; Moore, C. (2005) </a:t>
            </a:r>
            <a:r>
              <a:rPr lang="en-GB" b="0" i="1">
                <a:solidFill>
                  <a:srgbClr val="222222"/>
                </a:solidFill>
                <a:effectLst/>
                <a:latin typeface="Arial" panose="020B0604020202020204" pitchFamily="34" charset="0"/>
              </a:rPr>
              <a:t>lnternational Journal of Retail &amp; Distribution Management,</a:t>
            </a:r>
            <a:r>
              <a:rPr lang="en-GB"/>
              <a:t> (online) cited by: </a:t>
            </a:r>
            <a:r>
              <a:rPr lang="en-US">
                <a:hlinkClick r:id="rId4"/>
              </a:rPr>
              <a:t>https://scholar.google.co.uk/</a:t>
            </a:r>
            <a:r>
              <a:rPr lang="en-GB"/>
              <a:t>.</a:t>
            </a:r>
          </a:p>
          <a:p>
            <a:pPr marL="0" indent="0">
              <a:buNone/>
            </a:pPr>
            <a:endParaRPr lang="en-GB"/>
          </a:p>
          <a:p>
            <a:pPr marL="0" indent="0">
              <a:buNone/>
            </a:pPr>
            <a:r>
              <a:rPr lang="en-GB" b="0">
                <a:solidFill>
                  <a:srgbClr val="505050"/>
                </a:solidFill>
                <a:effectLst/>
              </a:rPr>
              <a:t>Lindgreen, A., Kotler, P., &amp; Maon, F.</a:t>
            </a:r>
            <a:r>
              <a:rPr lang="en-GB" b="0" i="1">
                <a:solidFill>
                  <a:srgbClr val="505050"/>
                </a:solidFill>
                <a:effectLst/>
              </a:rPr>
              <a:t> (2012). A Stakeholder Approach to Corporate Social Responsibility: Pressures, Conflicts, and Reconciliation. Farnham: (</a:t>
            </a:r>
            <a:r>
              <a:rPr lang="en-GB" b="0">
                <a:solidFill>
                  <a:srgbClr val="505050"/>
                </a:solidFill>
                <a:effectLst/>
              </a:rPr>
              <a:t>Online) sited by: </a:t>
            </a:r>
            <a:r>
              <a:rPr lang="en-GB">
                <a:hlinkClick r:id="rId5"/>
              </a:rPr>
              <a:t>https://papers.ssrn.com/</a:t>
            </a:r>
            <a:r>
              <a:rPr lang="en-GB"/>
              <a:t>.</a:t>
            </a:r>
          </a:p>
          <a:p>
            <a:pPr marL="0" indent="0">
              <a:buNone/>
            </a:pPr>
            <a:endParaRPr lang="en-US"/>
          </a:p>
        </p:txBody>
      </p:sp>
    </p:spTree>
    <p:extLst>
      <p:ext uri="{BB962C8B-B14F-4D97-AF65-F5344CB8AC3E}">
        <p14:creationId xmlns:p14="http://schemas.microsoft.com/office/powerpoint/2010/main" val="5927449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89F10D-862E-BD4A-AD7A-A5058975C4E6}"/>
              </a:ext>
            </a:extLst>
          </p:cNvPr>
          <p:cNvSpPr>
            <a:spLocks noGrp="1"/>
          </p:cNvSpPr>
          <p:nvPr>
            <p:ph idx="1"/>
          </p:nvPr>
        </p:nvSpPr>
        <p:spPr>
          <a:xfrm>
            <a:off x="0" y="1529496"/>
            <a:ext cx="11385854" cy="5156322"/>
          </a:xfrm>
        </p:spPr>
        <p:txBody>
          <a:bodyPr>
            <a:normAutofit lnSpcReduction="10000"/>
          </a:bodyPr>
          <a:lstStyle/>
          <a:p>
            <a:pPr marL="0" indent="0">
              <a:buNone/>
            </a:pPr>
            <a:r>
              <a:rPr lang="en-US"/>
              <a:t>O'Connell</a:t>
            </a:r>
            <a:r>
              <a:rPr lang="en-GB"/>
              <a:t>, L. (2019) </a:t>
            </a:r>
            <a:r>
              <a:rPr lang="en-GB" i="1"/>
              <a:t>Global revenue share of Gucci, (online) cited by: </a:t>
            </a:r>
            <a:r>
              <a:rPr lang="en-GB" i="1">
                <a:hlinkClick r:id="rId2"/>
              </a:rPr>
              <a:t>https://www.statista.com/</a:t>
            </a:r>
            <a:r>
              <a:rPr lang="en-GB" i="1"/>
              <a:t>.</a:t>
            </a:r>
          </a:p>
          <a:p>
            <a:pPr marL="0" indent="0">
              <a:buNone/>
            </a:pPr>
            <a:endParaRPr lang="en-GB" sz="2000"/>
          </a:p>
          <a:p>
            <a:pPr marL="0" indent="0">
              <a:buNone/>
            </a:pPr>
            <a:r>
              <a:rPr lang="en-GB">
                <a:effectLst/>
                <a:latin typeface="Open Sans"/>
              </a:rPr>
              <a:t>Murphy</a:t>
            </a:r>
            <a:r>
              <a:rPr lang="en-GB" i="1">
                <a:latin typeface="Open Sans"/>
              </a:rPr>
              <a:t>, F. </a:t>
            </a:r>
            <a:r>
              <a:rPr lang="en-GB" i="1">
                <a:effectLst/>
                <a:latin typeface="Open Sans"/>
              </a:rPr>
              <a:t>(2008) Gucci’s pestel analysis </a:t>
            </a:r>
            <a:r>
              <a:rPr lang="en-GB">
                <a:effectLst/>
                <a:latin typeface="Open Sans"/>
              </a:rPr>
              <a:t>(online) cited by: </a:t>
            </a:r>
            <a:r>
              <a:rPr lang="en-GB">
                <a:effectLst/>
                <a:latin typeface="Open Sans"/>
                <a:hlinkClick r:id="rId3"/>
              </a:rPr>
              <a:t>https://www.essay48.com/</a:t>
            </a:r>
            <a:r>
              <a:rPr lang="en-GB">
                <a:effectLst/>
                <a:latin typeface="Open Sans"/>
              </a:rPr>
              <a:t>.</a:t>
            </a:r>
          </a:p>
          <a:p>
            <a:pPr marL="0" indent="0">
              <a:buNone/>
            </a:pPr>
            <a:endParaRPr lang="en-GB">
              <a:latin typeface="Open Sans"/>
            </a:endParaRPr>
          </a:p>
          <a:p>
            <a:pPr marL="0" indent="0">
              <a:buNone/>
            </a:pPr>
            <a:r>
              <a:rPr lang="en-GB"/>
              <a:t>Gucci, </a:t>
            </a:r>
            <a:r>
              <a:rPr lang="en-GB" i="1"/>
              <a:t>(2017) Pestel and analysis on Gucci, (online) cited by: Marketingdown.com/.</a:t>
            </a:r>
          </a:p>
          <a:p>
            <a:pPr marL="0" indent="0">
              <a:buNone/>
            </a:pPr>
            <a:endParaRPr lang="en-GB"/>
          </a:p>
          <a:p>
            <a:pPr marL="0" indent="0">
              <a:buNone/>
            </a:pPr>
            <a:r>
              <a:rPr lang="en-GB"/>
              <a:t>Jia Yun Wong &amp; Ganga Sasidharan Dhanesh</a:t>
            </a:r>
            <a:r>
              <a:rPr lang="en-GB" i="1"/>
              <a:t>, (2017) </a:t>
            </a:r>
            <a:r>
              <a:rPr lang="en-US" i="1"/>
              <a:t>Corporate Communications: An International Journal</a:t>
            </a:r>
            <a:r>
              <a:rPr lang="en-GB" i="1"/>
              <a:t> (</a:t>
            </a:r>
            <a:r>
              <a:rPr lang="en-GB"/>
              <a:t>online) cited by: </a:t>
            </a:r>
            <a:r>
              <a:rPr lang="en-GB">
                <a:hlinkClick r:id="rId4"/>
              </a:rPr>
              <a:t>https://www.emerald.com/</a:t>
            </a:r>
            <a:r>
              <a:rPr lang="en-GB"/>
              <a:t>.</a:t>
            </a:r>
          </a:p>
          <a:p>
            <a:pPr marL="0" indent="0">
              <a:buNone/>
            </a:pPr>
            <a:endParaRPr lang="en-GB"/>
          </a:p>
          <a:p>
            <a:pPr marL="0" indent="0">
              <a:buNone/>
            </a:pPr>
            <a:endParaRPr lang="en-US"/>
          </a:p>
        </p:txBody>
      </p:sp>
      <p:sp>
        <p:nvSpPr>
          <p:cNvPr id="2" name="Content Placeholder 2">
            <a:extLst>
              <a:ext uri="{FF2B5EF4-FFF2-40B4-BE49-F238E27FC236}">
                <a16:creationId xmlns:a16="http://schemas.microsoft.com/office/drawing/2014/main" id="{FB396A4C-609F-E84D-AC61-94F2D8C37DA3}"/>
              </a:ext>
            </a:extLst>
          </p:cNvPr>
          <p:cNvSpPr txBox="1">
            <a:spLocks noGrp="1"/>
          </p:cNvSpPr>
          <p:nvPr>
            <p:ph type="title"/>
          </p:nvPr>
        </p:nvSpPr>
        <p:spPr>
          <a:xfrm>
            <a:off x="0" y="172182"/>
            <a:ext cx="10515600" cy="132556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Chen, J. (2019) </a:t>
            </a:r>
            <a:r>
              <a:rPr lang="en-GB" i="1"/>
              <a:t>Corporate social responsibility, (online) </a:t>
            </a:r>
            <a:r>
              <a:rPr lang="en-GB"/>
              <a:t>cited by:</a:t>
            </a:r>
            <a:r>
              <a:rPr lang="en-US"/>
              <a:t>https://www.investopedia.com</a:t>
            </a:r>
            <a:r>
              <a:rPr lang="en-GB"/>
              <a:t>/.</a:t>
            </a:r>
          </a:p>
          <a:p>
            <a:pPr marL="0" indent="0">
              <a:buFont typeface="Arial" panose="020B0604020202020204" pitchFamily="34" charset="0"/>
              <a:buNone/>
            </a:pPr>
            <a:endParaRPr lang="en-US"/>
          </a:p>
        </p:txBody>
      </p:sp>
    </p:spTree>
    <p:extLst>
      <p:ext uri="{BB962C8B-B14F-4D97-AF65-F5344CB8AC3E}">
        <p14:creationId xmlns:p14="http://schemas.microsoft.com/office/powerpoint/2010/main" val="18202811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465E5-43C6-5441-8010-3E50B041B1CE}"/>
              </a:ext>
            </a:extLst>
          </p:cNvPr>
          <p:cNvSpPr>
            <a:spLocks noGrp="1"/>
          </p:cNvSpPr>
          <p:nvPr>
            <p:ph type="title"/>
          </p:nvPr>
        </p:nvSpPr>
        <p:spPr>
          <a:xfrm flipV="1">
            <a:off x="2427226" y="1"/>
            <a:ext cx="10515600" cy="500062"/>
          </a:xfrm>
        </p:spPr>
        <p:txBody>
          <a:bodyPr>
            <a:normAutofit fontScale="90000"/>
          </a:bodyPr>
          <a:lstStyle/>
          <a:p>
            <a:endParaRPr lang="en-US"/>
          </a:p>
        </p:txBody>
      </p:sp>
      <p:sp>
        <p:nvSpPr>
          <p:cNvPr id="3" name="Content Placeholder 2">
            <a:extLst>
              <a:ext uri="{FF2B5EF4-FFF2-40B4-BE49-F238E27FC236}">
                <a16:creationId xmlns:a16="http://schemas.microsoft.com/office/drawing/2014/main" id="{11B652F2-96D1-8D43-80B3-B46F7D3E2E36}"/>
              </a:ext>
            </a:extLst>
          </p:cNvPr>
          <p:cNvSpPr>
            <a:spLocks noGrp="1"/>
          </p:cNvSpPr>
          <p:nvPr>
            <p:ph idx="1"/>
          </p:nvPr>
        </p:nvSpPr>
        <p:spPr>
          <a:xfrm>
            <a:off x="0" y="0"/>
            <a:ext cx="10515600" cy="4351338"/>
          </a:xfrm>
        </p:spPr>
        <p:txBody>
          <a:bodyPr/>
          <a:lstStyle/>
          <a:p>
            <a:pPr marL="0" indent="0">
              <a:buNone/>
            </a:pPr>
            <a:r>
              <a:rPr lang="en-GB"/>
              <a:t>Thompson, M. (2017) </a:t>
            </a:r>
            <a:r>
              <a:rPr lang="en-GB" i="1"/>
              <a:t>The Humanist, </a:t>
            </a:r>
            <a:r>
              <a:rPr lang="en-GB"/>
              <a:t>(online) cited by: https://thehumanist.com/.</a:t>
            </a:r>
            <a:endParaRPr lang="en-US"/>
          </a:p>
        </p:txBody>
      </p:sp>
    </p:spTree>
    <p:extLst>
      <p:ext uri="{BB962C8B-B14F-4D97-AF65-F5344CB8AC3E}">
        <p14:creationId xmlns:p14="http://schemas.microsoft.com/office/powerpoint/2010/main" val="22145454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Assignment 2</vt:lpstr>
      <vt:lpstr>What are Gucci’s aims and objectives within the organisation   Gucci’s luxury designer brand is easily recognized and is more exclusive to the future of the wealthy and the famous. Gucci’s logo is highly recognizable as having the ability imply importance, prestige  and a higher social status. According to Humber, G. (2008) He stated that, Gucci’s reputation is far more important to them, rather than their volume of sales.  because of their high margins, they can sell fewer products to make higher profits.  The Gucci’s objectives and aims to become the worlds top leader in sales of haute couture and to be the dominant image of fashion in television and magazines.     </vt:lpstr>
      <vt:lpstr>Gucci’s strategies </vt:lpstr>
      <vt:lpstr>Gucci’s Swot analysis </vt:lpstr>
      <vt:lpstr>Gucci’s pestel analysis </vt:lpstr>
      <vt:lpstr>PowerPoint Presentation</vt:lpstr>
      <vt:lpstr>PowerPoint Presentation</vt:lpstr>
      <vt:lpstr>Is Gucci’s organisation profitable? </vt:lpstr>
      <vt:lpstr>Gucci’s ethical Decisions in business </vt:lpstr>
      <vt:lpstr>PowerPoint Presentation</vt:lpstr>
      <vt:lpstr>PowerPoint Presentation</vt:lpstr>
      <vt:lpstr>PowerPoint Presentation</vt:lpstr>
      <vt:lpstr>Chen, J. (2019) Corporate social responsibility, (online) cited by:https://www.investopedia.com/.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447895691709</dc:creator>
  <cp:lastModifiedBy>447895691709</cp:lastModifiedBy>
  <cp:revision>37</cp:revision>
  <dcterms:created xsi:type="dcterms:W3CDTF">2019-11-20T16:34:43Z</dcterms:created>
  <dcterms:modified xsi:type="dcterms:W3CDTF">2019-12-27T05:03:04Z</dcterms:modified>
</cp:coreProperties>
</file>