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22D504-E86C-FF47-C260-099520D3CB23}" v="301" dt="2024-07-27T06:40:35.5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77" d="100"/>
          <a:sy n="77" d="100"/>
        </p:scale>
        <p:origin x="10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Gheorghe (2243301)" userId="S::2243301@student.uwtsd.ac.uk::7e3e486b-7f83-4110-8937-ebcccf5e2d1c" providerId="AD" clId="Web-{6B22D504-E86C-FF47-C260-099520D3CB23}"/>
    <pc:docChg chg="addSld modSld">
      <pc:chgData name="Maria Gheorghe (2243301)" userId="S::2243301@student.uwtsd.ac.uk::7e3e486b-7f83-4110-8937-ebcccf5e2d1c" providerId="AD" clId="Web-{6B22D504-E86C-FF47-C260-099520D3CB23}" dt="2024-07-27T06:40:35.541" v="298" actId="20577"/>
      <pc:docMkLst>
        <pc:docMk/>
      </pc:docMkLst>
      <pc:sldChg chg="modSp">
        <pc:chgData name="Maria Gheorghe (2243301)" userId="S::2243301@student.uwtsd.ac.uk::7e3e486b-7f83-4110-8937-ebcccf5e2d1c" providerId="AD" clId="Web-{6B22D504-E86C-FF47-C260-099520D3CB23}" dt="2024-07-27T06:23:18.618" v="198" actId="20577"/>
        <pc:sldMkLst>
          <pc:docMk/>
          <pc:sldMk cId="3856144342" sldId="256"/>
        </pc:sldMkLst>
        <pc:spChg chg="mod">
          <ac:chgData name="Maria Gheorghe (2243301)" userId="S::2243301@student.uwtsd.ac.uk::7e3e486b-7f83-4110-8937-ebcccf5e2d1c" providerId="AD" clId="Web-{6B22D504-E86C-FF47-C260-099520D3CB23}" dt="2024-07-27T06:23:18.618" v="198" actId="20577"/>
          <ac:spMkLst>
            <pc:docMk/>
            <pc:sldMk cId="3856144342" sldId="256"/>
            <ac:spMk id="2" creationId="{00000000-0000-0000-0000-000000000000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22:41.757" v="196" actId="14100"/>
          <ac:spMkLst>
            <pc:docMk/>
            <pc:sldMk cId="3856144342" sldId="256"/>
            <ac:spMk id="3" creationId="{00000000-0000-0000-0000-000000000000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22:12.036" v="193" actId="20577"/>
        <pc:sldMkLst>
          <pc:docMk/>
          <pc:sldMk cId="2935747355" sldId="257"/>
        </pc:sldMkLst>
        <pc:spChg chg="mod">
          <ac:chgData name="Maria Gheorghe (2243301)" userId="S::2243301@student.uwtsd.ac.uk::7e3e486b-7f83-4110-8937-ebcccf5e2d1c" providerId="AD" clId="Web-{6B22D504-E86C-FF47-C260-099520D3CB23}" dt="2024-07-27T06:22:12.036" v="193" actId="20577"/>
          <ac:spMkLst>
            <pc:docMk/>
            <pc:sldMk cId="2935747355" sldId="257"/>
            <ac:spMk id="2" creationId="{C3B46E89-E9FB-0A2F-464E-A836D887B9E9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05:03.311" v="36" actId="20577"/>
          <ac:spMkLst>
            <pc:docMk/>
            <pc:sldMk cId="2935747355" sldId="257"/>
            <ac:spMk id="3" creationId="{BD7EBA39-3F90-E96D-99EF-2253EFEDB598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06:58.207" v="42" actId="20577"/>
        <pc:sldMkLst>
          <pc:docMk/>
          <pc:sldMk cId="3146240392" sldId="258"/>
        </pc:sldMkLst>
        <pc:spChg chg="mod">
          <ac:chgData name="Maria Gheorghe (2243301)" userId="S::2243301@student.uwtsd.ac.uk::7e3e486b-7f83-4110-8937-ebcccf5e2d1c" providerId="AD" clId="Web-{6B22D504-E86C-FF47-C260-099520D3CB23}" dt="2024-07-27T06:06:10.689" v="40" actId="20577"/>
          <ac:spMkLst>
            <pc:docMk/>
            <pc:sldMk cId="3146240392" sldId="258"/>
            <ac:spMk id="2" creationId="{141BF479-61C2-ECE0-4D97-276C1AD9F001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06:58.207" v="42" actId="20577"/>
          <ac:spMkLst>
            <pc:docMk/>
            <pc:sldMk cId="3146240392" sldId="258"/>
            <ac:spMk id="3" creationId="{2F8A7E94-638D-A2BA-3F3C-99130A63B4EB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21:50.895" v="190" actId="20577"/>
        <pc:sldMkLst>
          <pc:docMk/>
          <pc:sldMk cId="3252178506" sldId="259"/>
        </pc:sldMkLst>
        <pc:spChg chg="mod">
          <ac:chgData name="Maria Gheorghe (2243301)" userId="S::2243301@student.uwtsd.ac.uk::7e3e486b-7f83-4110-8937-ebcccf5e2d1c" providerId="AD" clId="Web-{6B22D504-E86C-FF47-C260-099520D3CB23}" dt="2024-07-27T06:21:50.895" v="190" actId="20577"/>
          <ac:spMkLst>
            <pc:docMk/>
            <pc:sldMk cId="3252178506" sldId="259"/>
            <ac:spMk id="2" creationId="{ADE752FE-1A0A-002F-03B5-9CB59CC57C80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09:52.856" v="127" actId="20577"/>
          <ac:spMkLst>
            <pc:docMk/>
            <pc:sldMk cId="3252178506" sldId="259"/>
            <ac:spMk id="3" creationId="{732B4AC3-6F4F-638C-CC3E-12B2509750F6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16:32.504" v="169" actId="20577"/>
        <pc:sldMkLst>
          <pc:docMk/>
          <pc:sldMk cId="510267680" sldId="260"/>
        </pc:sldMkLst>
        <pc:spChg chg="mod">
          <ac:chgData name="Maria Gheorghe (2243301)" userId="S::2243301@student.uwtsd.ac.uk::7e3e486b-7f83-4110-8937-ebcccf5e2d1c" providerId="AD" clId="Web-{6B22D504-E86C-FF47-C260-099520D3CB23}" dt="2024-07-27T06:16:01.127" v="167" actId="20577"/>
          <ac:spMkLst>
            <pc:docMk/>
            <pc:sldMk cId="510267680" sldId="260"/>
            <ac:spMk id="2" creationId="{F3928287-3748-B978-F903-C4B1EF80D036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16:32.504" v="169" actId="20577"/>
          <ac:spMkLst>
            <pc:docMk/>
            <pc:sldMk cId="510267680" sldId="260"/>
            <ac:spMk id="3" creationId="{C498ECB5-BD86-B444-2D54-0BC462AAB326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18:11.368" v="177" actId="20577"/>
        <pc:sldMkLst>
          <pc:docMk/>
          <pc:sldMk cId="2306036550" sldId="261"/>
        </pc:sldMkLst>
        <pc:spChg chg="mod">
          <ac:chgData name="Maria Gheorghe (2243301)" userId="S::2243301@student.uwtsd.ac.uk::7e3e486b-7f83-4110-8937-ebcccf5e2d1c" providerId="AD" clId="Web-{6B22D504-E86C-FF47-C260-099520D3CB23}" dt="2024-07-27T06:17:37.866" v="173" actId="20577"/>
          <ac:spMkLst>
            <pc:docMk/>
            <pc:sldMk cId="2306036550" sldId="261"/>
            <ac:spMk id="2" creationId="{14B0B370-05DE-F2AC-6C15-3D0705E310E5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18:11.368" v="177" actId="20577"/>
          <ac:spMkLst>
            <pc:docMk/>
            <pc:sldMk cId="2306036550" sldId="261"/>
            <ac:spMk id="3" creationId="{DBAD7806-6ED7-6F74-0AC0-49A3BBCF0101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19:52.452" v="183" actId="20577"/>
        <pc:sldMkLst>
          <pc:docMk/>
          <pc:sldMk cId="357551887" sldId="262"/>
        </pc:sldMkLst>
        <pc:spChg chg="mod">
          <ac:chgData name="Maria Gheorghe (2243301)" userId="S::2243301@student.uwtsd.ac.uk::7e3e486b-7f83-4110-8937-ebcccf5e2d1c" providerId="AD" clId="Web-{6B22D504-E86C-FF47-C260-099520D3CB23}" dt="2024-07-27T06:19:13.542" v="181" actId="20577"/>
          <ac:spMkLst>
            <pc:docMk/>
            <pc:sldMk cId="357551887" sldId="262"/>
            <ac:spMk id="2" creationId="{C001D05C-2F95-0D39-6D65-7C147339F16B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19:52.452" v="183" actId="20577"/>
          <ac:spMkLst>
            <pc:docMk/>
            <pc:sldMk cId="357551887" sldId="262"/>
            <ac:spMk id="3" creationId="{022A260E-98D9-F7A3-3C16-2CC52CE75095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23:51.354" v="200" actId="20577"/>
        <pc:sldMkLst>
          <pc:docMk/>
          <pc:sldMk cId="3209741009" sldId="263"/>
        </pc:sldMkLst>
        <pc:spChg chg="mod">
          <ac:chgData name="Maria Gheorghe (2243301)" userId="S::2243301@student.uwtsd.ac.uk::7e3e486b-7f83-4110-8937-ebcccf5e2d1c" providerId="AD" clId="Web-{6B22D504-E86C-FF47-C260-099520D3CB23}" dt="2024-07-27T06:21:17.112" v="188" actId="20577"/>
          <ac:spMkLst>
            <pc:docMk/>
            <pc:sldMk cId="3209741009" sldId="263"/>
            <ac:spMk id="2" creationId="{3410095C-FA1D-4F7B-488B-FA8EE6E0828F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23:51.354" v="200" actId="20577"/>
          <ac:spMkLst>
            <pc:docMk/>
            <pc:sldMk cId="3209741009" sldId="263"/>
            <ac:spMk id="3" creationId="{ACEAA73A-B727-84A0-35C6-2E34266CF9FC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27:39.934" v="239" actId="20577"/>
        <pc:sldMkLst>
          <pc:docMk/>
          <pc:sldMk cId="1428850643" sldId="264"/>
        </pc:sldMkLst>
        <pc:spChg chg="mod">
          <ac:chgData name="Maria Gheorghe (2243301)" userId="S::2243301@student.uwtsd.ac.uk::7e3e486b-7f83-4110-8937-ebcccf5e2d1c" providerId="AD" clId="Web-{6B22D504-E86C-FF47-C260-099520D3CB23}" dt="2024-07-27T06:24:56.185" v="204" actId="20577"/>
          <ac:spMkLst>
            <pc:docMk/>
            <pc:sldMk cId="1428850643" sldId="264"/>
            <ac:spMk id="2" creationId="{ECA578A5-FBF6-7AF7-F5D7-1240B276306C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27:39.934" v="239" actId="20577"/>
          <ac:spMkLst>
            <pc:docMk/>
            <pc:sldMk cId="1428850643" sldId="264"/>
            <ac:spMk id="3" creationId="{F6FD61DD-C987-E1E5-8B00-7C1AB24413CC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29:49.975" v="247" actId="20577"/>
        <pc:sldMkLst>
          <pc:docMk/>
          <pc:sldMk cId="3142261967" sldId="265"/>
        </pc:sldMkLst>
        <pc:spChg chg="mod">
          <ac:chgData name="Maria Gheorghe (2243301)" userId="S::2243301@student.uwtsd.ac.uk::7e3e486b-7f83-4110-8937-ebcccf5e2d1c" providerId="AD" clId="Web-{6B22D504-E86C-FF47-C260-099520D3CB23}" dt="2024-07-27T06:28:53.719" v="243" actId="20577"/>
          <ac:spMkLst>
            <pc:docMk/>
            <pc:sldMk cId="3142261967" sldId="265"/>
            <ac:spMk id="2" creationId="{53E01E97-BFC0-138A-B5B6-A519B7893BEF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29:49.975" v="247" actId="20577"/>
          <ac:spMkLst>
            <pc:docMk/>
            <pc:sldMk cId="3142261967" sldId="265"/>
            <ac:spMk id="3" creationId="{FBB141AB-D9AF-1AC2-7834-4D61A9423691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31:54.335" v="255" actId="20577"/>
        <pc:sldMkLst>
          <pc:docMk/>
          <pc:sldMk cId="1806217733" sldId="266"/>
        </pc:sldMkLst>
        <pc:spChg chg="mod">
          <ac:chgData name="Maria Gheorghe (2243301)" userId="S::2243301@student.uwtsd.ac.uk::7e3e486b-7f83-4110-8937-ebcccf5e2d1c" providerId="AD" clId="Web-{6B22D504-E86C-FF47-C260-099520D3CB23}" dt="2024-07-27T06:31:20.518" v="252" actId="20577"/>
          <ac:spMkLst>
            <pc:docMk/>
            <pc:sldMk cId="1806217733" sldId="266"/>
            <ac:spMk id="2" creationId="{2BC01131-5936-90F9-CA9E-C9E38BAC4B43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31:54.335" v="255" actId="20577"/>
          <ac:spMkLst>
            <pc:docMk/>
            <pc:sldMk cId="1806217733" sldId="266"/>
            <ac:spMk id="3" creationId="{63E71EB7-DB83-0F92-C6E1-BA2220A51F57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33:26.238" v="262" actId="20577"/>
        <pc:sldMkLst>
          <pc:docMk/>
          <pc:sldMk cId="4219647960" sldId="267"/>
        </pc:sldMkLst>
        <pc:spChg chg="mod">
          <ac:chgData name="Maria Gheorghe (2243301)" userId="S::2243301@student.uwtsd.ac.uk::7e3e486b-7f83-4110-8937-ebcccf5e2d1c" providerId="AD" clId="Web-{6B22D504-E86C-FF47-C260-099520D3CB23}" dt="2024-07-27T06:32:51.862" v="260" actId="20577"/>
          <ac:spMkLst>
            <pc:docMk/>
            <pc:sldMk cId="4219647960" sldId="267"/>
            <ac:spMk id="2" creationId="{29D4CE1E-4FE9-5B1F-D1DA-DEE9E6081E49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33:26.238" v="262" actId="20577"/>
          <ac:spMkLst>
            <pc:docMk/>
            <pc:sldMk cId="4219647960" sldId="267"/>
            <ac:spMk id="3" creationId="{853E6CA2-7B8B-2FD9-20BE-F29CFE0DEEC8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36:21.763" v="282" actId="20577"/>
        <pc:sldMkLst>
          <pc:docMk/>
          <pc:sldMk cId="1508455826" sldId="268"/>
        </pc:sldMkLst>
        <pc:spChg chg="mod">
          <ac:chgData name="Maria Gheorghe (2243301)" userId="S::2243301@student.uwtsd.ac.uk::7e3e486b-7f83-4110-8937-ebcccf5e2d1c" providerId="AD" clId="Web-{6B22D504-E86C-FF47-C260-099520D3CB23}" dt="2024-07-27T06:34:31.913" v="268" actId="20577"/>
          <ac:spMkLst>
            <pc:docMk/>
            <pc:sldMk cId="1508455826" sldId="268"/>
            <ac:spMk id="2" creationId="{1C9BA59A-4969-550B-1AE2-DCE11B8624E6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36:21.763" v="282" actId="20577"/>
          <ac:spMkLst>
            <pc:docMk/>
            <pc:sldMk cId="1508455826" sldId="268"/>
            <ac:spMk id="3" creationId="{B9236C5B-8838-F5C0-E1F8-FF17573AF881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38:38.942" v="288" actId="20577"/>
        <pc:sldMkLst>
          <pc:docMk/>
          <pc:sldMk cId="197415718" sldId="269"/>
        </pc:sldMkLst>
        <pc:spChg chg="mod">
          <ac:chgData name="Maria Gheorghe (2243301)" userId="S::2243301@student.uwtsd.ac.uk::7e3e486b-7f83-4110-8937-ebcccf5e2d1c" providerId="AD" clId="Web-{6B22D504-E86C-FF47-C260-099520D3CB23}" dt="2024-07-27T06:37:14.922" v="286" actId="20577"/>
          <ac:spMkLst>
            <pc:docMk/>
            <pc:sldMk cId="197415718" sldId="269"/>
            <ac:spMk id="2" creationId="{E944F393-558C-5F73-57A0-27191A920A44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38:38.942" v="288" actId="20577"/>
          <ac:spMkLst>
            <pc:docMk/>
            <pc:sldMk cId="197415718" sldId="269"/>
            <ac:spMk id="3" creationId="{60AA2E77-7888-2144-6B97-F8DC86D53FC6}"/>
          </ac:spMkLst>
        </pc:spChg>
      </pc:sldChg>
      <pc:sldChg chg="modSp new">
        <pc:chgData name="Maria Gheorghe (2243301)" userId="S::2243301@student.uwtsd.ac.uk::7e3e486b-7f83-4110-8937-ebcccf5e2d1c" providerId="AD" clId="Web-{6B22D504-E86C-FF47-C260-099520D3CB23}" dt="2024-07-27T06:40:35.541" v="298" actId="20577"/>
        <pc:sldMkLst>
          <pc:docMk/>
          <pc:sldMk cId="527297291" sldId="270"/>
        </pc:sldMkLst>
        <pc:spChg chg="mod">
          <ac:chgData name="Maria Gheorghe (2243301)" userId="S::2243301@student.uwtsd.ac.uk::7e3e486b-7f83-4110-8937-ebcccf5e2d1c" providerId="AD" clId="Web-{6B22D504-E86C-FF47-C260-099520D3CB23}" dt="2024-07-27T06:39:29.725" v="293" actId="20577"/>
          <ac:spMkLst>
            <pc:docMk/>
            <pc:sldMk cId="527297291" sldId="270"/>
            <ac:spMk id="2" creationId="{07619302-5951-33F1-BFFD-74499AEAFBF7}"/>
          </ac:spMkLst>
        </pc:spChg>
        <pc:spChg chg="mod">
          <ac:chgData name="Maria Gheorghe (2243301)" userId="S::2243301@student.uwtsd.ac.uk::7e3e486b-7f83-4110-8937-ebcccf5e2d1c" providerId="AD" clId="Web-{6B22D504-E86C-FF47-C260-099520D3CB23}" dt="2024-07-27T06:40:35.541" v="298" actId="20577"/>
          <ac:spMkLst>
            <pc:docMk/>
            <pc:sldMk cId="527297291" sldId="270"/>
            <ac:spMk id="3" creationId="{B8FC1D73-6DB3-6B62-8E23-DDC2D7858E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7/26/2024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scoplc.com/sustainability/colleagues/jobs-and-skills/" TargetMode="External"/><Relationship Id="rId3" Type="http://schemas.openxmlformats.org/officeDocument/2006/relationships/hyperlink" Target="https://www.cipd.org.uk/" TargetMode="External"/><Relationship Id="rId7" Type="http://schemas.openxmlformats.org/officeDocument/2006/relationships/hyperlink" Target="https://www.rainmarketvt.com/technology-based-training-vs-instructor-led-training/" TargetMode="External"/><Relationship Id="rId2" Type="http://schemas.openxmlformats.org/officeDocument/2006/relationships/hyperlink" Target="http://www.cipd.org/en/knowledge/guides/responsible-technology-u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gp-online-services/learning-so-far/key-benefits/" TargetMode="External"/><Relationship Id="rId5" Type="http://schemas.openxmlformats.org/officeDocument/2006/relationships/hyperlink" Target="https://www.linkedin.com/posts/kat-development_budgeting-corporate-training-read-to-knowactivity-7096850245631811586-wkEu" TargetMode="External"/><Relationship Id="rId4" Type="http://schemas.openxmlformats.org/officeDocument/2006/relationships/hyperlink" Target="https://www.edforce.co/company/" TargetMode="External"/><Relationship Id="rId9" Type="http://schemas.openxmlformats.org/officeDocument/2006/relationships/hyperlink" Target="https://www.rallyware.com/blog/training-and-auto-technology-evolving-together-in-the-indust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8904" y="4763"/>
            <a:ext cx="8791575" cy="2387600"/>
          </a:xfrm>
        </p:spPr>
        <p:txBody>
          <a:bodyPr/>
          <a:lstStyle/>
          <a:p>
            <a:r>
              <a:rPr lang="en-US" dirty="0"/>
              <a:t>Technology-based training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3950" y="3202182"/>
            <a:ext cx="9816529" cy="34504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1800" dirty="0">
                <a:latin typeface="Segoe UI"/>
                <a:cs typeface="Segoe UI"/>
              </a:rPr>
              <a:t>MARIA GHEORGHE</a:t>
            </a:r>
            <a:endParaRPr lang="en-US"/>
          </a:p>
          <a:p>
            <a:pPr algn="r"/>
            <a:r>
              <a:rPr lang="en-US" sz="1800" dirty="0">
                <a:latin typeface="Segoe UI"/>
                <a:cs typeface="Segoe UI"/>
              </a:rPr>
              <a:t>2243301</a:t>
            </a:r>
          </a:p>
          <a:p>
            <a:pPr algn="r"/>
            <a:r>
              <a:rPr lang="en-US" sz="1800" dirty="0">
                <a:latin typeface="Segoe UI"/>
                <a:cs typeface="Segoe UI"/>
              </a:rPr>
              <a:t>MANAGING PEOPLE</a:t>
            </a:r>
          </a:p>
          <a:p>
            <a:pPr algn="r"/>
            <a:r>
              <a:rPr lang="en-US" sz="1800" dirty="0">
                <a:latin typeface="Segoe UI"/>
                <a:cs typeface="Segoe UI"/>
              </a:rPr>
              <a:t>LCBB5004</a:t>
            </a:r>
          </a:p>
          <a:p>
            <a:pPr algn="r"/>
            <a:r>
              <a:rPr lang="en-US" sz="1800" dirty="0">
                <a:latin typeface="Segoe UI"/>
                <a:cs typeface="Segoe UI"/>
              </a:rPr>
              <a:t>LECTURER DR PIYUMIKA GAMAGE</a:t>
            </a:r>
            <a:endParaRPr lang="en-US" sz="1800" dirty="0"/>
          </a:p>
          <a:p>
            <a:pPr algn="r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8561443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6E89-E9FB-0A2F-464E-A836D887B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US" sz="4000" dirty="0">
                <a:solidFill>
                  <a:schemeClr val="bg1"/>
                </a:solidFill>
                <a:latin typeface="Segoe UI"/>
                <a:cs typeface="Segoe UI"/>
              </a:rPr>
              <a:t>Session objectives</a:t>
            </a:r>
            <a:endParaRPr lang="en-US" sz="4000">
              <a:solidFill>
                <a:schemeClr val="bg1"/>
              </a:solidFill>
              <a:latin typeface="Segoe UI"/>
              <a:cs typeface="Segoe UI"/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EBA39-3F90-E96D-99EF-2253EFEDB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200" u="sng" dirty="0">
              <a:latin typeface="Segoe UI"/>
              <a:cs typeface="Segoe UI"/>
            </a:endParaRP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The importance of technology in training and development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Benefits of technology-based training programs for employees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Benefits of technology-based training programs for employers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747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BF479-61C2-ECE0-4D97-276C1AD9F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u="sng" dirty="0">
                <a:solidFill>
                  <a:srgbClr val="1D2125"/>
                </a:solidFill>
                <a:latin typeface="Segoe UI"/>
                <a:cs typeface="Segoe UI"/>
              </a:rPr>
              <a:t>Introduction</a:t>
            </a:r>
            <a:endParaRPr lang="en-US" sz="4000" dirty="0">
              <a:solidFill>
                <a:srgbClr val="1D2125"/>
              </a:solidFill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A7E94-638D-A2BA-3F3C-99130A63B4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Technology - a way to improve productivity and provide optimized outcomes for organizations and their employees (CIPD, 2022)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Ways technology applies in employees training 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Disadvantages of digital learning: lack of human contact, procrastination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6240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752FE-1A0A-002F-03B5-9CB59CC57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1200" dirty="0">
              <a:solidFill>
                <a:srgbClr val="1D2125"/>
              </a:solidFill>
              <a:latin typeface="Segoe UI"/>
              <a:cs typeface="Segoe UI"/>
            </a:endParaRPr>
          </a:p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 benefits of technology-based training for</a:t>
            </a:r>
            <a:r>
              <a:rPr lang="en-US" dirty="0"/>
              <a:t> </a:t>
            </a:r>
            <a:r>
              <a:rPr lang="en-US" dirty="0">
                <a:solidFill>
                  <a:schemeClr val="bg1"/>
                </a:solidFill>
              </a:rPr>
              <a:t>employees</a:t>
            </a: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B4AC3-6F4F-638C-CC3E-12B250975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125"/>
                </a:solidFill>
                <a:latin typeface="Segoe UI"/>
                <a:cs typeface="Segoe UI"/>
              </a:rPr>
              <a:t>Digital collaboration</a:t>
            </a:r>
            <a:endParaRPr lang="en-US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Online effectiveness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Flexibility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Increased retention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178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28287-3748-B978-F903-C4B1EF80D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u="sng" dirty="0">
                <a:solidFill>
                  <a:srgbClr val="1D2125"/>
                </a:solidFill>
                <a:latin typeface="Segoe UI"/>
                <a:cs typeface="Segoe UI"/>
              </a:rPr>
              <a:t>Digital </a:t>
            </a:r>
            <a:r>
              <a:rPr lang="en-US" sz="4000" u="sng" err="1">
                <a:solidFill>
                  <a:srgbClr val="1D2125"/>
                </a:solidFill>
                <a:latin typeface="Segoe UI"/>
                <a:cs typeface="Segoe UI"/>
              </a:rPr>
              <a:t>colaboration</a:t>
            </a:r>
            <a:endParaRPr lang="en-US" sz="4000" err="1">
              <a:solidFill>
                <a:srgbClr val="1D2125"/>
              </a:solidFill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8ECB5-BD86-B444-2D54-0BC462AAB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125"/>
                </a:solidFill>
                <a:latin typeface="Segoe UI"/>
                <a:cs typeface="Segoe UI"/>
              </a:rPr>
              <a:t>Synchronous communication – learners and trainers interact live, online</a:t>
            </a:r>
            <a:endParaRPr lang="en-US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Asynchronous communication – learners access recorded information in their available time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CIPD provides qualifications, Learning and Development courses, both live and recorded. (CIPD,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267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0B370-05DE-F2AC-6C15-3D0705E31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u="sng">
                <a:solidFill>
                  <a:srgbClr val="1D2125"/>
                </a:solidFill>
                <a:latin typeface="Segoe UI"/>
                <a:cs typeface="Segoe UI"/>
              </a:rPr>
              <a:t>Online effectiveness</a:t>
            </a:r>
            <a:endParaRPr lang="en-US" sz="4000">
              <a:solidFill>
                <a:srgbClr val="1D2125"/>
              </a:solidFill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D7806-6ED7-6F74-0AC0-49A3BBCF0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solidFill>
                  <a:srgbClr val="1D2125"/>
                </a:solidFill>
                <a:latin typeface="Segoe UI"/>
                <a:cs typeface="Segoe UI"/>
              </a:rPr>
              <a:t>COVID-19pandemic was the starting point for many organizations to adapt to online training.</a:t>
            </a:r>
            <a:endParaRPr lang="en-US" sz="2000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Online learning is more effective than face to face, as it provides control on the amount and time spent, allows feedback.</a:t>
            </a: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The NHS provides online services to patients, which is benefic for the staff and the customers. (NHS.UK, n.d.) </a:t>
            </a: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Reduced workload for staff, expanded health knowledge for patients, increased information sharing, increased patient satisfaction.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06036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1D05C-2F95-0D39-6D65-7C147339F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u="sng" dirty="0">
                <a:solidFill>
                  <a:srgbClr val="1D2125"/>
                </a:solidFill>
                <a:latin typeface="Segoe UI"/>
                <a:cs typeface="Segoe UI"/>
              </a:rPr>
              <a:t>Flexibility</a:t>
            </a:r>
            <a:endParaRPr lang="en-US" sz="4000" dirty="0">
              <a:solidFill>
                <a:srgbClr val="1D2125"/>
              </a:solidFill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A260E-98D9-F7A3-3C16-2CC52CE750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Learners can access courses from other locations if they cannot attend meetings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The employee can choose when and how much of the course to do online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The employees can focus on certain relevant skills. (Rainmaker, 2022)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51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0095C-FA1D-4F7B-488B-FA8EE6E08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253" y="618518"/>
            <a:ext cx="9916158" cy="1478570"/>
          </a:xfrm>
        </p:spPr>
        <p:txBody>
          <a:bodyPr>
            <a:normAutofit/>
          </a:bodyPr>
          <a:lstStyle/>
          <a:p>
            <a:pPr algn="ctr"/>
            <a:r>
              <a:rPr lang="en-US" sz="4000" u="sng" dirty="0">
                <a:solidFill>
                  <a:srgbClr val="1D2125"/>
                </a:solidFill>
                <a:latin typeface="Segoe UI"/>
                <a:cs typeface="Segoe UI"/>
              </a:rPr>
              <a:t>Increased retention</a:t>
            </a:r>
            <a:endParaRPr lang="en-US" sz="4000" dirty="0">
              <a:solidFill>
                <a:srgbClr val="1D2125"/>
              </a:solidFill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AA73A-B727-84A0-35C6-2E34266CF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125"/>
                </a:solidFill>
                <a:latin typeface="Segoe UI"/>
                <a:cs typeface="Segoe UI"/>
              </a:rPr>
              <a:t>Learners have the possibility to master their skills</a:t>
            </a:r>
            <a:endParaRPr lang="en-US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Unlimited access to training material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Assessment tools and Quizes at the end of training course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Employees have “access to online platforms to skill and reskill and take ownership of their careers.” (Tesco,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741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578A5-FBF6-7AF7-F5D7-1240B2763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u="sng" dirty="0">
                <a:solidFill>
                  <a:srgbClr val="1D2125"/>
                </a:solidFill>
                <a:latin typeface="Segoe UI"/>
                <a:cs typeface="Segoe UI"/>
              </a:rPr>
              <a:t>Benefits of technology-based training for employers</a:t>
            </a:r>
            <a:endParaRPr lang="en-US" sz="4000" dirty="0">
              <a:solidFill>
                <a:srgbClr val="1D2125"/>
              </a:solidFill>
              <a:latin typeface="Segoe UI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D61DD-C987-E1E5-8B00-7C1AB2441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u="sng">
                <a:solidFill>
                  <a:srgbClr val="1D2125"/>
                </a:solidFill>
                <a:latin typeface="Segoe UI"/>
                <a:cs typeface="Segoe UI"/>
              </a:rPr>
              <a:t>Cost-effective</a:t>
            </a:r>
            <a:endParaRPr lang="en-US" sz="1200" u="sng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u="sng">
                <a:solidFill>
                  <a:srgbClr val="1D2125"/>
                </a:solidFill>
                <a:latin typeface="Segoe UI"/>
                <a:cs typeface="Segoe UI"/>
              </a:rPr>
              <a:t>Data insight</a:t>
            </a:r>
          </a:p>
          <a:p>
            <a:r>
              <a:rPr lang="en-US" u="sng" dirty="0">
                <a:solidFill>
                  <a:srgbClr val="1D2125"/>
                </a:solidFill>
                <a:latin typeface="Segoe UI"/>
                <a:cs typeface="Segoe UI"/>
              </a:rPr>
              <a:t>Scalability</a:t>
            </a:r>
          </a:p>
          <a:p>
            <a:r>
              <a:rPr lang="en-US" u="sng" dirty="0">
                <a:solidFill>
                  <a:srgbClr val="1D2125"/>
                </a:solidFill>
                <a:latin typeface="Segoe UI"/>
                <a:cs typeface="Segoe UI"/>
              </a:rPr>
              <a:t>Goal achievement</a:t>
            </a:r>
          </a:p>
        </p:txBody>
      </p:sp>
    </p:spTree>
    <p:extLst>
      <p:ext uri="{BB962C8B-B14F-4D97-AF65-F5344CB8AC3E}">
        <p14:creationId xmlns:p14="http://schemas.microsoft.com/office/powerpoint/2010/main" val="1428850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01E97-BFC0-138A-B5B6-A519B7893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1D2125"/>
                </a:solidFill>
                <a:latin typeface="Segoe UI"/>
                <a:cs typeface="Segoe UI"/>
              </a:rPr>
              <a:t>Cost-effective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141AB-D9AF-1AC2-7834-4D61A9423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solidFill>
                  <a:srgbClr val="1D2125"/>
                </a:solidFill>
                <a:latin typeface="Segoe UI"/>
                <a:cs typeface="Segoe UI"/>
              </a:rPr>
              <a:t>No rented location</a:t>
            </a:r>
            <a:endParaRPr lang="en-US" sz="2000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sz="2000">
                <a:solidFill>
                  <a:srgbClr val="1D2125"/>
                </a:solidFill>
                <a:latin typeface="Segoe UI"/>
                <a:cs typeface="Segoe UI"/>
              </a:rPr>
              <a:t>No need to pay for travel expenses</a:t>
            </a:r>
            <a:endParaRPr lang="en-US" sz="2000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No paid trainers</a:t>
            </a: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The return to investment improved with each user of the training course, as the fixed cost per unit decreases</a:t>
            </a: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Google spends 7% of the annual revenue on training programs (</a:t>
            </a:r>
            <a:r>
              <a:rPr lang="en-US" sz="2000" err="1">
                <a:solidFill>
                  <a:srgbClr val="1D2125"/>
                </a:solidFill>
                <a:latin typeface="Segoe UI"/>
                <a:cs typeface="Segoe UI"/>
              </a:rPr>
              <a:t>Linkedin</a:t>
            </a:r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, 2024), contributing to its innovative culture and competitive advantage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261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01131-5936-90F9-CA9E-C9E38BAC4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1D2125"/>
                </a:solidFill>
                <a:latin typeface="Segoe UI"/>
                <a:cs typeface="Segoe UI"/>
              </a:rPr>
              <a:t>Data insight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71EB7-DB83-0F92-C6E1-BA2220A51F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125"/>
                </a:solidFill>
                <a:latin typeface="Segoe UI"/>
                <a:cs typeface="Segoe UI"/>
              </a:rPr>
              <a:t>Analyse data provided through the training programs</a:t>
            </a:r>
            <a:endParaRPr lang="en-US" dirty="0">
              <a:solidFill>
                <a:srgbClr val="1D2125"/>
              </a:solidFill>
              <a:latin typeface="Segoe UI"/>
              <a:cs typeface="Segoe UI"/>
            </a:endParaRP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Allows to discover weak points and offer support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Improves contend, methods of delivery and learning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Shows the efficiency of the training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Tesla (2024) adapts to future changes by incorporating recent research in learning and development programs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2177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4CE1E-4FE9-5B1F-D1DA-DEE9E6081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1D2125"/>
                </a:solidFill>
                <a:latin typeface="Segoe UI"/>
                <a:cs typeface="Segoe UI"/>
              </a:rPr>
              <a:t>Scalability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E6CA2-7B8B-2FD9-20BE-F29CFE0DE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The technology-based trainings can be suited to the increase or decrease of training requests in the organization</a:t>
            </a:r>
          </a:p>
          <a:p>
            <a:r>
              <a:rPr lang="en-US" dirty="0">
                <a:solidFill>
                  <a:srgbClr val="1D2125"/>
                </a:solidFill>
                <a:latin typeface="Segoe UI"/>
                <a:cs typeface="Segoe UI"/>
              </a:rPr>
              <a:t>Scalability saves the organization time and money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6479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BA59A-4969-550B-1AE2-DCE11B862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253" y="618518"/>
            <a:ext cx="9916158" cy="1478570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1D2125"/>
                </a:solidFill>
                <a:latin typeface="Segoe UI"/>
                <a:cs typeface="Segoe UI"/>
              </a:rPr>
              <a:t>Goal achievement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36C5B-8838-F5C0-E1F8-FF17573AF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Technologic based training enforces employees’ skills in communication and collaboration. </a:t>
            </a: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Using tools like Zoom or Teams enables real-time communication, regardless of the location, and facilitates problem-solving and decision-making. </a:t>
            </a:r>
          </a:p>
          <a:p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Technology-based training improves productivity and efficiency, enhances skills and knowledge, supports organizational goals, and keeps the staff current and competitive. (</a:t>
            </a:r>
            <a:r>
              <a:rPr lang="en-US" sz="2000" dirty="0" err="1">
                <a:solidFill>
                  <a:srgbClr val="1D2125"/>
                </a:solidFill>
                <a:latin typeface="Segoe UI"/>
                <a:cs typeface="Segoe UI"/>
              </a:rPr>
              <a:t>Edforce</a:t>
            </a:r>
            <a:r>
              <a:rPr lang="en-US" sz="2000" dirty="0">
                <a:solidFill>
                  <a:srgbClr val="1D2125"/>
                </a:solidFill>
                <a:latin typeface="Segoe UI"/>
                <a:cs typeface="Segoe UI"/>
              </a:rPr>
              <a:t>, 2024)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455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4F393-558C-5F73-57A0-27191A920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1D2125"/>
                </a:solidFill>
                <a:latin typeface="Segoe UI"/>
                <a:cs typeface="Segoe UI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A2E77-7888-2144-6B97-F8DC86D53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125"/>
                </a:solidFill>
                <a:latin typeface="Segoe UI"/>
                <a:cs typeface="Segoe UI"/>
              </a:rPr>
              <a:t>With the right approach towards individuals and their needs and talents, the business can provide effective training and support for a continuous learning and development program, reaching for long term success.</a:t>
            </a:r>
          </a:p>
        </p:txBody>
      </p:sp>
    </p:spTree>
    <p:extLst>
      <p:ext uri="{BB962C8B-B14F-4D97-AF65-F5344CB8AC3E}">
        <p14:creationId xmlns:p14="http://schemas.microsoft.com/office/powerpoint/2010/main" val="197415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19302-5951-33F1-BFFD-74499AEAF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1D2125"/>
                </a:solidFill>
                <a:latin typeface="Segoe UI"/>
                <a:cs typeface="Segoe UI"/>
              </a:rPr>
              <a:t>References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C1D73-6DB3-6B62-8E23-DDC2D7858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solidFill>
                  <a:srgbClr val="000000"/>
                </a:solidFill>
                <a:latin typeface="Calibri"/>
                <a:cs typeface="Calibri"/>
              </a:rPr>
              <a:t>CIPD, (2022), </a:t>
            </a:r>
            <a:r>
              <a:rPr lang="en-GB" sz="1200" i="1">
                <a:solidFill>
                  <a:srgbClr val="000000"/>
                </a:solidFill>
                <a:latin typeface="Calibri"/>
                <a:cs typeface="Calibri"/>
              </a:rPr>
              <a:t>Using technology responsibly to manage people,</a:t>
            </a:r>
            <a:r>
              <a:rPr lang="en-GB" sz="1200">
                <a:solidFill>
                  <a:srgbClr val="000000"/>
                </a:solidFill>
                <a:latin typeface="Calibri"/>
                <a:cs typeface="Calibri"/>
              </a:rPr>
              <a:t> available at: </a:t>
            </a:r>
            <a:r>
              <a:rPr lang="en-GB" sz="1200" u="sng" dirty="0">
                <a:latin typeface="Calibri"/>
                <a:cs typeface="Calibri"/>
                <a:hlinkClick r:id="rId2"/>
              </a:rPr>
              <a:t>http://www.cipd.org/en/knowledge/guides/responsible-technology-use/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>
                <a:solidFill>
                  <a:srgbClr val="000000"/>
                </a:solidFill>
                <a:latin typeface="Calibri"/>
                <a:cs typeface="Calibri"/>
              </a:rPr>
              <a:t>CIPD, (2024), </a:t>
            </a:r>
            <a:r>
              <a:rPr lang="en-GB" sz="1200" i="1">
                <a:solidFill>
                  <a:srgbClr val="000000"/>
                </a:solidFill>
                <a:latin typeface="Calibri"/>
                <a:cs typeface="Calibri"/>
              </a:rPr>
              <a:t>Build your impact and career in the people profession, </a:t>
            </a:r>
            <a:r>
              <a:rPr lang="en-GB" sz="1200">
                <a:solidFill>
                  <a:srgbClr val="000000"/>
                </a:solidFill>
                <a:latin typeface="Calibri"/>
                <a:cs typeface="Calibri"/>
              </a:rPr>
              <a:t>available at: </a:t>
            </a:r>
            <a:r>
              <a:rPr lang="en-GB" sz="1200" u="sng" dirty="0">
                <a:latin typeface="Calibri"/>
                <a:cs typeface="Calibri"/>
                <a:hlinkClick r:id="rId3"/>
              </a:rPr>
              <a:t>https://www.cipd.org.uk/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 err="1">
                <a:solidFill>
                  <a:srgbClr val="000000"/>
                </a:solidFill>
                <a:latin typeface="Calibri"/>
                <a:cs typeface="Calibri"/>
              </a:rPr>
              <a:t>EdForce</a:t>
            </a:r>
            <a:r>
              <a:rPr lang="en-GB" sz="1200">
                <a:solidFill>
                  <a:srgbClr val="000000"/>
                </a:solidFill>
                <a:latin typeface="Calibri"/>
                <a:cs typeface="Calibri"/>
              </a:rPr>
              <a:t>, (2024),</a:t>
            </a:r>
            <a:r>
              <a:rPr lang="en-GB" sz="1200" i="1">
                <a:solidFill>
                  <a:srgbClr val="000000"/>
                </a:solidFill>
                <a:latin typeface="Calibri"/>
                <a:cs typeface="Calibri"/>
              </a:rPr>
              <a:t> Leading Online Workforce Upskilling, </a:t>
            </a:r>
            <a:r>
              <a:rPr lang="en-GB" sz="1200">
                <a:solidFill>
                  <a:srgbClr val="000000"/>
                </a:solidFill>
                <a:latin typeface="Calibri"/>
                <a:cs typeface="Calibri"/>
              </a:rPr>
              <a:t>available at: </a:t>
            </a:r>
            <a:r>
              <a:rPr lang="en-GB" sz="1200" u="sng" dirty="0">
                <a:latin typeface="Calibri"/>
                <a:cs typeface="Calibri"/>
                <a:hlinkClick r:id="rId4"/>
              </a:rPr>
              <a:t>https://www.edforce.co/company/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 err="1">
                <a:solidFill>
                  <a:srgbClr val="000000"/>
                </a:solidFill>
                <a:latin typeface="Calibri"/>
                <a:cs typeface="Calibri"/>
              </a:rPr>
              <a:t>Linkedin</a:t>
            </a:r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, (2024), KAT Development </a:t>
            </a:r>
            <a:r>
              <a:rPr lang="en-GB" sz="1200" err="1">
                <a:solidFill>
                  <a:srgbClr val="000000"/>
                </a:solidFill>
                <a:latin typeface="Calibri"/>
                <a:cs typeface="Calibri"/>
              </a:rPr>
              <a:t>Linkedin</a:t>
            </a:r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: Budgeting Corporate Training, available at: </a:t>
            </a:r>
            <a:r>
              <a:rPr lang="en-GB" sz="1200" u="sng" dirty="0">
                <a:latin typeface="Calibri"/>
                <a:cs typeface="Calibri"/>
                <a:hlinkClick r:id="rId5"/>
              </a:rPr>
              <a:t>https://www.linkedin.com/posts/kat-development_budgeting-corporate-training-read-to-knowactivity-7096850245631811586-wkEu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NHS.UK, (n.d.), </a:t>
            </a:r>
            <a:r>
              <a:rPr lang="en-GB" sz="1200" i="1" dirty="0">
                <a:solidFill>
                  <a:srgbClr val="000000"/>
                </a:solidFill>
                <a:latin typeface="Calibri"/>
                <a:cs typeface="Calibri"/>
              </a:rPr>
              <a:t>GP online services: the key benefits, </a:t>
            </a:r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available at: </a:t>
            </a:r>
            <a:r>
              <a:rPr lang="en-GB" sz="1200" u="sng" dirty="0">
                <a:latin typeface="Calibri"/>
                <a:cs typeface="Calibri"/>
                <a:hlinkClick r:id="rId6"/>
              </a:rPr>
              <a:t>https://www.england.nhs.uk/gp-online-services/learning-so-far/key-benefits/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Rainmaker, (2022), </a:t>
            </a:r>
            <a:r>
              <a:rPr lang="en-GB" sz="1200" i="1" dirty="0">
                <a:solidFill>
                  <a:srgbClr val="000000"/>
                </a:solidFill>
                <a:latin typeface="Calibri"/>
                <a:cs typeface="Calibri"/>
              </a:rPr>
              <a:t>Technology-Based training Vs. Instructor-Led Training, </a:t>
            </a:r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available at: </a:t>
            </a:r>
            <a:r>
              <a:rPr lang="en-GB" sz="1200" u="sng" dirty="0">
                <a:latin typeface="Calibri"/>
                <a:cs typeface="Calibri"/>
                <a:hlinkClick r:id="rId7"/>
              </a:rPr>
              <a:t>https://www.rainmarketvt.com/technology-based-training-vs-instructor-led-training/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Tesco, (2024), </a:t>
            </a:r>
            <a:r>
              <a:rPr lang="en-GB" sz="1200" i="1" dirty="0">
                <a:solidFill>
                  <a:srgbClr val="000000"/>
                </a:solidFill>
                <a:latin typeface="Calibri"/>
                <a:cs typeface="Calibri"/>
              </a:rPr>
              <a:t>Jobs and Skills,</a:t>
            </a:r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GB" sz="1200" u="sng" dirty="0">
                <a:latin typeface="Calibri"/>
                <a:cs typeface="Calibri"/>
                <a:hlinkClick r:id="rId8"/>
              </a:rPr>
              <a:t>https://www.tescoplc.com/sustainability/colleagues/jobs-and-skills/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Tesla, (2024), </a:t>
            </a:r>
            <a:r>
              <a:rPr lang="en-GB" sz="1200" i="1" dirty="0">
                <a:solidFill>
                  <a:srgbClr val="000000"/>
                </a:solidFill>
                <a:latin typeface="Calibri"/>
                <a:cs typeface="Calibri"/>
              </a:rPr>
              <a:t>Tesla’s Employee Training Evolution, </a:t>
            </a:r>
            <a:r>
              <a:rPr lang="en-GB" sz="1200" dirty="0">
                <a:solidFill>
                  <a:srgbClr val="000000"/>
                </a:solidFill>
                <a:latin typeface="Calibri"/>
                <a:cs typeface="Calibri"/>
              </a:rPr>
              <a:t>available at: </a:t>
            </a:r>
            <a:r>
              <a:rPr lang="en-GB" sz="1200" u="sng" dirty="0">
                <a:latin typeface="Calibri"/>
                <a:cs typeface="Calibri"/>
                <a:hlinkClick r:id="rId9"/>
              </a:rPr>
              <a:t>https://www.rallyware.com/blog/training-and-auto-technology-evolving-together-in-the-industry/</a:t>
            </a:r>
            <a:endParaRPr lang="en-US" sz="1200">
              <a:solidFill>
                <a:srgbClr val="000000"/>
              </a:solidFill>
              <a:latin typeface="Calibri"/>
              <a:cs typeface="Calibri"/>
            </a:endParaRP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5272972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Circuit</vt:lpstr>
      <vt:lpstr>Technology-based training</vt:lpstr>
      <vt:lpstr>Session objectives </vt:lpstr>
      <vt:lpstr>Introduction</vt:lpstr>
      <vt:lpstr>           benefits of technology-based training for employees         </vt:lpstr>
      <vt:lpstr>Digital colaboration</vt:lpstr>
      <vt:lpstr>Online effectiveness</vt:lpstr>
      <vt:lpstr>Flexibility</vt:lpstr>
      <vt:lpstr>Increased retention</vt:lpstr>
      <vt:lpstr>Benefits of technology-based training for employers</vt:lpstr>
      <vt:lpstr>Cost-effective</vt:lpstr>
      <vt:lpstr>Data insight</vt:lpstr>
      <vt:lpstr>Scalability</vt:lpstr>
      <vt:lpstr>Goal achievement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171</cp:revision>
  <dcterms:created xsi:type="dcterms:W3CDTF">2024-07-27T05:58:36Z</dcterms:created>
  <dcterms:modified xsi:type="dcterms:W3CDTF">2024-07-27T06:40:43Z</dcterms:modified>
</cp:coreProperties>
</file>