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67" r:id="rId4"/>
    <p:sldId id="258" r:id="rId5"/>
    <p:sldId id="274" r:id="rId6"/>
    <p:sldId id="257" r:id="rId7"/>
    <p:sldId id="265" r:id="rId8"/>
    <p:sldId id="264" r:id="rId9"/>
    <p:sldId id="261" r:id="rId10"/>
    <p:sldId id="262" r:id="rId11"/>
    <p:sldId id="263" r:id="rId12"/>
    <p:sldId id="269" r:id="rId13"/>
    <p:sldId id="278" r:id="rId14"/>
    <p:sldId id="275" r:id="rId15"/>
    <p:sldId id="270" r:id="rId16"/>
    <p:sldId id="271" r:id="rId17"/>
    <p:sldId id="277" r:id="rId18"/>
    <p:sldId id="273" r:id="rId19"/>
    <p:sldId id="272" r:id="rId20"/>
    <p:sldId id="27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CBBD90-3490-4B27-902D-6F6623B6CC76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E55B58-FED5-4099-A1DA-FC33A6075C3A}">
      <dgm:prSet phldrT="[Text]"/>
      <dgm:spPr/>
      <dgm:t>
        <a:bodyPr/>
        <a:lstStyle/>
        <a:p>
          <a:r>
            <a:rPr lang="en-US" dirty="0" smtClean="0"/>
            <a:t>MONITOR</a:t>
          </a:r>
          <a:endParaRPr lang="en-US" dirty="0"/>
        </a:p>
      </dgm:t>
    </dgm:pt>
    <dgm:pt modelId="{2D145B65-6A54-4F1B-959F-E6C06652DC3F}" type="parTrans" cxnId="{F200807C-FEBF-441B-BACD-B8DC500C11A3}">
      <dgm:prSet/>
      <dgm:spPr/>
      <dgm:t>
        <a:bodyPr/>
        <a:lstStyle/>
        <a:p>
          <a:endParaRPr lang="en-US" dirty="0"/>
        </a:p>
      </dgm:t>
    </dgm:pt>
    <dgm:pt modelId="{99E740DE-DD66-4767-BF9B-CDF6614312BD}" type="sibTrans" cxnId="{F200807C-FEBF-441B-BACD-B8DC500C11A3}">
      <dgm:prSet/>
      <dgm:spPr/>
      <dgm:t>
        <a:bodyPr/>
        <a:lstStyle/>
        <a:p>
          <a:endParaRPr lang="en-US" dirty="0"/>
        </a:p>
      </dgm:t>
    </dgm:pt>
    <dgm:pt modelId="{E1AB230B-16BC-432D-8071-E097D45761B4}">
      <dgm:prSet phldrT="[Text]"/>
      <dgm:spPr/>
      <dgm:t>
        <a:bodyPr/>
        <a:lstStyle/>
        <a:p>
          <a:r>
            <a:rPr lang="en-US" dirty="0" smtClean="0"/>
            <a:t>MEASURE</a:t>
          </a:r>
          <a:endParaRPr lang="en-US" dirty="0"/>
        </a:p>
      </dgm:t>
    </dgm:pt>
    <dgm:pt modelId="{70D38D26-89B8-44C8-BFA4-7813F7230ABB}" type="parTrans" cxnId="{1B9EE986-8DC1-4776-990E-10023C3E77EA}">
      <dgm:prSet/>
      <dgm:spPr/>
      <dgm:t>
        <a:bodyPr/>
        <a:lstStyle/>
        <a:p>
          <a:endParaRPr lang="en-US" dirty="0"/>
        </a:p>
      </dgm:t>
    </dgm:pt>
    <dgm:pt modelId="{D34A9260-A8C7-4B9B-9DC8-AA705F5C0F0D}" type="sibTrans" cxnId="{1B9EE986-8DC1-4776-990E-10023C3E77EA}">
      <dgm:prSet/>
      <dgm:spPr/>
      <dgm:t>
        <a:bodyPr/>
        <a:lstStyle/>
        <a:p>
          <a:endParaRPr lang="en-US" dirty="0"/>
        </a:p>
      </dgm:t>
    </dgm:pt>
    <dgm:pt modelId="{CAE998FF-4CDC-4F40-9259-E0C9D9FE6330}">
      <dgm:prSet phldrT="[Text]"/>
      <dgm:spPr/>
      <dgm:t>
        <a:bodyPr/>
        <a:lstStyle/>
        <a:p>
          <a:r>
            <a:rPr lang="en-US" dirty="0" smtClean="0"/>
            <a:t>INPUT</a:t>
          </a:r>
          <a:endParaRPr lang="en-US" dirty="0"/>
        </a:p>
      </dgm:t>
    </dgm:pt>
    <dgm:pt modelId="{D1B39081-4C0A-4743-B6E2-42B6A2F06CE1}" type="parTrans" cxnId="{C26D685F-F22E-44AF-A4C7-D87134D19727}">
      <dgm:prSet/>
      <dgm:spPr/>
      <dgm:t>
        <a:bodyPr/>
        <a:lstStyle/>
        <a:p>
          <a:endParaRPr lang="en-US" dirty="0"/>
        </a:p>
      </dgm:t>
    </dgm:pt>
    <dgm:pt modelId="{6656EE7F-658E-487F-992A-598461B53FD9}" type="sibTrans" cxnId="{C26D685F-F22E-44AF-A4C7-D87134D19727}">
      <dgm:prSet/>
      <dgm:spPr/>
      <dgm:t>
        <a:bodyPr/>
        <a:lstStyle/>
        <a:p>
          <a:endParaRPr lang="en-US" dirty="0"/>
        </a:p>
      </dgm:t>
    </dgm:pt>
    <dgm:pt modelId="{1E5BCF66-3B4C-48C1-8606-DF7DBAECC6FE}">
      <dgm:prSet phldrT="[Text]"/>
      <dgm:spPr/>
      <dgm:t>
        <a:bodyPr/>
        <a:lstStyle/>
        <a:p>
          <a:r>
            <a:rPr lang="en-US" dirty="0" smtClean="0"/>
            <a:t>CORRECT</a:t>
          </a:r>
          <a:endParaRPr lang="en-US" dirty="0"/>
        </a:p>
      </dgm:t>
    </dgm:pt>
    <dgm:pt modelId="{D2C1E5B0-1496-4A77-96CF-231A590C53C7}" type="parTrans" cxnId="{49F57350-EBBC-42B8-8ADA-181188DC7C0E}">
      <dgm:prSet/>
      <dgm:spPr/>
      <dgm:t>
        <a:bodyPr/>
        <a:lstStyle/>
        <a:p>
          <a:endParaRPr lang="en-US" dirty="0"/>
        </a:p>
      </dgm:t>
    </dgm:pt>
    <dgm:pt modelId="{6435C3C3-9082-43C3-AA7F-BE16DD008D09}" type="sibTrans" cxnId="{49F57350-EBBC-42B8-8ADA-181188DC7C0E}">
      <dgm:prSet/>
      <dgm:spPr/>
      <dgm:t>
        <a:bodyPr/>
        <a:lstStyle/>
        <a:p>
          <a:endParaRPr lang="en-US" dirty="0"/>
        </a:p>
      </dgm:t>
    </dgm:pt>
    <dgm:pt modelId="{1DA50EA7-B78C-4A22-8F7A-DEF2F82E2CD0}">
      <dgm:prSet phldrT="[Text]"/>
      <dgm:spPr/>
      <dgm:t>
        <a:bodyPr/>
        <a:lstStyle/>
        <a:p>
          <a:r>
            <a:rPr lang="en-US" dirty="0" smtClean="0"/>
            <a:t>SIGNOFF</a:t>
          </a:r>
          <a:endParaRPr lang="en-US" dirty="0"/>
        </a:p>
      </dgm:t>
    </dgm:pt>
    <dgm:pt modelId="{51BD60D5-545A-4BD2-BEC8-69EE4BC87695}" type="parTrans" cxnId="{4C2A77CD-E978-4F06-9BD5-7CE5F51DCDEC}">
      <dgm:prSet/>
      <dgm:spPr/>
      <dgm:t>
        <a:bodyPr/>
        <a:lstStyle/>
        <a:p>
          <a:endParaRPr lang="en-US" dirty="0"/>
        </a:p>
      </dgm:t>
    </dgm:pt>
    <dgm:pt modelId="{F4485D01-F560-46DB-B1EB-462DB724A79B}" type="sibTrans" cxnId="{4C2A77CD-E978-4F06-9BD5-7CE5F51DCDEC}">
      <dgm:prSet/>
      <dgm:spPr/>
      <dgm:t>
        <a:bodyPr/>
        <a:lstStyle/>
        <a:p>
          <a:endParaRPr lang="en-US" dirty="0"/>
        </a:p>
      </dgm:t>
    </dgm:pt>
    <dgm:pt modelId="{A51869B3-FB74-48D3-BD30-164EC811FC49}" type="pres">
      <dgm:prSet presAssocID="{B0CBBD90-3490-4B27-902D-6F6623B6CC7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8B0A333-824A-4AC2-9417-31EE9A469367}" type="pres">
      <dgm:prSet presAssocID="{25E55B58-FED5-4099-A1DA-FC33A6075C3A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6A418DD-3181-4CAC-955C-D6BB2B2130F0}" type="pres">
      <dgm:prSet presAssocID="{25E55B58-FED5-4099-A1DA-FC33A6075C3A}" presName="spNode" presStyleCnt="0"/>
      <dgm:spPr/>
      <dgm:t>
        <a:bodyPr/>
        <a:lstStyle/>
        <a:p>
          <a:endParaRPr lang="en-US"/>
        </a:p>
      </dgm:t>
    </dgm:pt>
    <dgm:pt modelId="{CB1A7C51-C27F-4AD9-A2B8-E639BB5F93F4}" type="pres">
      <dgm:prSet presAssocID="{99E740DE-DD66-4767-BF9B-CDF6614312BD}" presName="sibTrans" presStyleLbl="sibTrans1D1" presStyleIdx="0" presStyleCnt="5"/>
      <dgm:spPr/>
      <dgm:t>
        <a:bodyPr/>
        <a:lstStyle/>
        <a:p>
          <a:endParaRPr lang="en-US"/>
        </a:p>
      </dgm:t>
    </dgm:pt>
    <dgm:pt modelId="{7AE69145-F631-4FD3-8233-B1795E18C5CC}" type="pres">
      <dgm:prSet presAssocID="{E1AB230B-16BC-432D-8071-E097D45761B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F526303-D990-4EAA-B80A-5F3CF534784F}" type="pres">
      <dgm:prSet presAssocID="{E1AB230B-16BC-432D-8071-E097D45761B4}" presName="spNode" presStyleCnt="0"/>
      <dgm:spPr/>
      <dgm:t>
        <a:bodyPr/>
        <a:lstStyle/>
        <a:p>
          <a:endParaRPr lang="en-US"/>
        </a:p>
      </dgm:t>
    </dgm:pt>
    <dgm:pt modelId="{A234B9DC-7B94-4065-8F66-CA5A08DF0FC3}" type="pres">
      <dgm:prSet presAssocID="{D34A9260-A8C7-4B9B-9DC8-AA705F5C0F0D}" presName="sibTrans" presStyleLbl="sibTrans1D1" presStyleIdx="1" presStyleCnt="5"/>
      <dgm:spPr/>
      <dgm:t>
        <a:bodyPr/>
        <a:lstStyle/>
        <a:p>
          <a:endParaRPr lang="en-US"/>
        </a:p>
      </dgm:t>
    </dgm:pt>
    <dgm:pt modelId="{339064F4-9E27-41C3-B542-7E362A875B7F}" type="pres">
      <dgm:prSet presAssocID="{CAE998FF-4CDC-4F40-9259-E0C9D9FE633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0D42CE2-AB0E-4D8C-96E7-AC1451254E1F}" type="pres">
      <dgm:prSet presAssocID="{CAE998FF-4CDC-4F40-9259-E0C9D9FE6330}" presName="spNode" presStyleCnt="0"/>
      <dgm:spPr/>
      <dgm:t>
        <a:bodyPr/>
        <a:lstStyle/>
        <a:p>
          <a:endParaRPr lang="en-US"/>
        </a:p>
      </dgm:t>
    </dgm:pt>
    <dgm:pt modelId="{A8EBCF53-0D49-440A-BEB1-BB09724DBD0A}" type="pres">
      <dgm:prSet presAssocID="{6656EE7F-658E-487F-992A-598461B53FD9}" presName="sibTrans" presStyleLbl="sibTrans1D1" presStyleIdx="2" presStyleCnt="5"/>
      <dgm:spPr/>
      <dgm:t>
        <a:bodyPr/>
        <a:lstStyle/>
        <a:p>
          <a:endParaRPr lang="en-US"/>
        </a:p>
      </dgm:t>
    </dgm:pt>
    <dgm:pt modelId="{DDE84576-FA98-48B1-9CC5-646091AB82DD}" type="pres">
      <dgm:prSet presAssocID="{1E5BCF66-3B4C-48C1-8606-DF7DBAECC6F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0FD989A-387E-422B-9216-7ACD184E1814}" type="pres">
      <dgm:prSet presAssocID="{1E5BCF66-3B4C-48C1-8606-DF7DBAECC6FE}" presName="spNode" presStyleCnt="0"/>
      <dgm:spPr/>
      <dgm:t>
        <a:bodyPr/>
        <a:lstStyle/>
        <a:p>
          <a:endParaRPr lang="en-US"/>
        </a:p>
      </dgm:t>
    </dgm:pt>
    <dgm:pt modelId="{3114E147-5D64-4EB3-8B1B-DDB28978C002}" type="pres">
      <dgm:prSet presAssocID="{6435C3C3-9082-43C3-AA7F-BE16DD008D09}" presName="sibTrans" presStyleLbl="sibTrans1D1" presStyleIdx="3" presStyleCnt="5"/>
      <dgm:spPr/>
      <dgm:t>
        <a:bodyPr/>
        <a:lstStyle/>
        <a:p>
          <a:endParaRPr lang="en-US"/>
        </a:p>
      </dgm:t>
    </dgm:pt>
    <dgm:pt modelId="{31338F90-1D94-4966-A52B-82BF236FAAB1}" type="pres">
      <dgm:prSet presAssocID="{1DA50EA7-B78C-4A22-8F7A-DEF2F82E2CD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14E701-F6E2-4F10-8218-3DA1A85DA0C4}" type="pres">
      <dgm:prSet presAssocID="{1DA50EA7-B78C-4A22-8F7A-DEF2F82E2CD0}" presName="spNode" presStyleCnt="0"/>
      <dgm:spPr/>
      <dgm:t>
        <a:bodyPr/>
        <a:lstStyle/>
        <a:p>
          <a:endParaRPr lang="en-US"/>
        </a:p>
      </dgm:t>
    </dgm:pt>
    <dgm:pt modelId="{A278F187-3FD9-4E79-8AB6-C88C2ADF71C4}" type="pres">
      <dgm:prSet presAssocID="{F4485D01-F560-46DB-B1EB-462DB724A79B}" presName="sibTrans" presStyleLbl="sibTrans1D1" presStyleIdx="4" presStyleCnt="5"/>
      <dgm:spPr/>
      <dgm:t>
        <a:bodyPr/>
        <a:lstStyle/>
        <a:p>
          <a:endParaRPr lang="en-US"/>
        </a:p>
      </dgm:t>
    </dgm:pt>
  </dgm:ptLst>
  <dgm:cxnLst>
    <dgm:cxn modelId="{3113CBEA-8629-4361-A2D4-6FE91A734D14}" type="presOf" srcId="{6656EE7F-658E-487F-992A-598461B53FD9}" destId="{A8EBCF53-0D49-440A-BEB1-BB09724DBD0A}" srcOrd="0" destOrd="0" presId="urn:microsoft.com/office/officeart/2005/8/layout/cycle5"/>
    <dgm:cxn modelId="{1B9EE986-8DC1-4776-990E-10023C3E77EA}" srcId="{B0CBBD90-3490-4B27-902D-6F6623B6CC76}" destId="{E1AB230B-16BC-432D-8071-E097D45761B4}" srcOrd="1" destOrd="0" parTransId="{70D38D26-89B8-44C8-BFA4-7813F7230ABB}" sibTransId="{D34A9260-A8C7-4B9B-9DC8-AA705F5C0F0D}"/>
    <dgm:cxn modelId="{DD4A6993-BCD1-451A-A709-4AD794D2968D}" type="presOf" srcId="{1DA50EA7-B78C-4A22-8F7A-DEF2F82E2CD0}" destId="{31338F90-1D94-4966-A52B-82BF236FAAB1}" srcOrd="0" destOrd="0" presId="urn:microsoft.com/office/officeart/2005/8/layout/cycle5"/>
    <dgm:cxn modelId="{93136C85-143D-446C-BBBD-155B03D291F9}" type="presOf" srcId="{99E740DE-DD66-4767-BF9B-CDF6614312BD}" destId="{CB1A7C51-C27F-4AD9-A2B8-E639BB5F93F4}" srcOrd="0" destOrd="0" presId="urn:microsoft.com/office/officeart/2005/8/layout/cycle5"/>
    <dgm:cxn modelId="{C26D685F-F22E-44AF-A4C7-D87134D19727}" srcId="{B0CBBD90-3490-4B27-902D-6F6623B6CC76}" destId="{CAE998FF-4CDC-4F40-9259-E0C9D9FE6330}" srcOrd="2" destOrd="0" parTransId="{D1B39081-4C0A-4743-B6E2-42B6A2F06CE1}" sibTransId="{6656EE7F-658E-487F-992A-598461B53FD9}"/>
    <dgm:cxn modelId="{D94515DE-B838-4376-AA0F-4487D0B94FD6}" type="presOf" srcId="{D34A9260-A8C7-4B9B-9DC8-AA705F5C0F0D}" destId="{A234B9DC-7B94-4065-8F66-CA5A08DF0FC3}" srcOrd="0" destOrd="0" presId="urn:microsoft.com/office/officeart/2005/8/layout/cycle5"/>
    <dgm:cxn modelId="{49F57350-EBBC-42B8-8ADA-181188DC7C0E}" srcId="{B0CBBD90-3490-4B27-902D-6F6623B6CC76}" destId="{1E5BCF66-3B4C-48C1-8606-DF7DBAECC6FE}" srcOrd="3" destOrd="0" parTransId="{D2C1E5B0-1496-4A77-96CF-231A590C53C7}" sibTransId="{6435C3C3-9082-43C3-AA7F-BE16DD008D09}"/>
    <dgm:cxn modelId="{A2BB27B8-ED47-4A60-A840-B3F08C72F057}" type="presOf" srcId="{B0CBBD90-3490-4B27-902D-6F6623B6CC76}" destId="{A51869B3-FB74-48D3-BD30-164EC811FC49}" srcOrd="0" destOrd="0" presId="urn:microsoft.com/office/officeart/2005/8/layout/cycle5"/>
    <dgm:cxn modelId="{89DF5832-F331-4938-8F73-D5D02F78452C}" type="presOf" srcId="{E1AB230B-16BC-432D-8071-E097D45761B4}" destId="{7AE69145-F631-4FD3-8233-B1795E18C5CC}" srcOrd="0" destOrd="0" presId="urn:microsoft.com/office/officeart/2005/8/layout/cycle5"/>
    <dgm:cxn modelId="{25A3DED2-C7FE-4C7F-ACFE-54B06F60817D}" type="presOf" srcId="{25E55B58-FED5-4099-A1DA-FC33A6075C3A}" destId="{F8B0A333-824A-4AC2-9417-31EE9A469367}" srcOrd="0" destOrd="0" presId="urn:microsoft.com/office/officeart/2005/8/layout/cycle5"/>
    <dgm:cxn modelId="{4C2A77CD-E978-4F06-9BD5-7CE5F51DCDEC}" srcId="{B0CBBD90-3490-4B27-902D-6F6623B6CC76}" destId="{1DA50EA7-B78C-4A22-8F7A-DEF2F82E2CD0}" srcOrd="4" destOrd="0" parTransId="{51BD60D5-545A-4BD2-BEC8-69EE4BC87695}" sibTransId="{F4485D01-F560-46DB-B1EB-462DB724A79B}"/>
    <dgm:cxn modelId="{F90E5CC6-2FF7-4D99-A415-CDBFAA8C8154}" type="presOf" srcId="{CAE998FF-4CDC-4F40-9259-E0C9D9FE6330}" destId="{339064F4-9E27-41C3-B542-7E362A875B7F}" srcOrd="0" destOrd="0" presId="urn:microsoft.com/office/officeart/2005/8/layout/cycle5"/>
    <dgm:cxn modelId="{7A7B3666-E1DC-4F7C-8475-FE9E59C3DA12}" type="presOf" srcId="{1E5BCF66-3B4C-48C1-8606-DF7DBAECC6FE}" destId="{DDE84576-FA98-48B1-9CC5-646091AB82DD}" srcOrd="0" destOrd="0" presId="urn:microsoft.com/office/officeart/2005/8/layout/cycle5"/>
    <dgm:cxn modelId="{7C9F1536-54B0-465F-97F7-77E561F0B0E7}" type="presOf" srcId="{6435C3C3-9082-43C3-AA7F-BE16DD008D09}" destId="{3114E147-5D64-4EB3-8B1B-DDB28978C002}" srcOrd="0" destOrd="0" presId="urn:microsoft.com/office/officeart/2005/8/layout/cycle5"/>
    <dgm:cxn modelId="{F200807C-FEBF-441B-BACD-B8DC500C11A3}" srcId="{B0CBBD90-3490-4B27-902D-6F6623B6CC76}" destId="{25E55B58-FED5-4099-A1DA-FC33A6075C3A}" srcOrd="0" destOrd="0" parTransId="{2D145B65-6A54-4F1B-959F-E6C06652DC3F}" sibTransId="{99E740DE-DD66-4767-BF9B-CDF6614312BD}"/>
    <dgm:cxn modelId="{8FB98917-0FA4-408C-9544-6818115D77B0}" type="presOf" srcId="{F4485D01-F560-46DB-B1EB-462DB724A79B}" destId="{A278F187-3FD9-4E79-8AB6-C88C2ADF71C4}" srcOrd="0" destOrd="0" presId="urn:microsoft.com/office/officeart/2005/8/layout/cycle5"/>
    <dgm:cxn modelId="{7481DD2F-E043-4A49-A354-1B115B0BA38E}" type="presParOf" srcId="{A51869B3-FB74-48D3-BD30-164EC811FC49}" destId="{F8B0A333-824A-4AC2-9417-31EE9A469367}" srcOrd="0" destOrd="0" presId="urn:microsoft.com/office/officeart/2005/8/layout/cycle5"/>
    <dgm:cxn modelId="{3417AC35-3803-4A18-9DBB-8EF0E518024C}" type="presParOf" srcId="{A51869B3-FB74-48D3-BD30-164EC811FC49}" destId="{C6A418DD-3181-4CAC-955C-D6BB2B2130F0}" srcOrd="1" destOrd="0" presId="urn:microsoft.com/office/officeart/2005/8/layout/cycle5"/>
    <dgm:cxn modelId="{2C6D5455-C916-472A-9407-4E5BE468C6FA}" type="presParOf" srcId="{A51869B3-FB74-48D3-BD30-164EC811FC49}" destId="{CB1A7C51-C27F-4AD9-A2B8-E639BB5F93F4}" srcOrd="2" destOrd="0" presId="urn:microsoft.com/office/officeart/2005/8/layout/cycle5"/>
    <dgm:cxn modelId="{95E183C0-2DA9-4F5E-9EF9-DC83868458BC}" type="presParOf" srcId="{A51869B3-FB74-48D3-BD30-164EC811FC49}" destId="{7AE69145-F631-4FD3-8233-B1795E18C5CC}" srcOrd="3" destOrd="0" presId="urn:microsoft.com/office/officeart/2005/8/layout/cycle5"/>
    <dgm:cxn modelId="{AB1C3ED1-BFEC-4841-9BC5-B33F89613F06}" type="presParOf" srcId="{A51869B3-FB74-48D3-BD30-164EC811FC49}" destId="{5F526303-D990-4EAA-B80A-5F3CF534784F}" srcOrd="4" destOrd="0" presId="urn:microsoft.com/office/officeart/2005/8/layout/cycle5"/>
    <dgm:cxn modelId="{6045D01F-3F73-4BC7-A7F4-9D3B51EA2278}" type="presParOf" srcId="{A51869B3-FB74-48D3-BD30-164EC811FC49}" destId="{A234B9DC-7B94-4065-8F66-CA5A08DF0FC3}" srcOrd="5" destOrd="0" presId="urn:microsoft.com/office/officeart/2005/8/layout/cycle5"/>
    <dgm:cxn modelId="{F074F433-54B6-46B2-B54E-CC2608CF5CC1}" type="presParOf" srcId="{A51869B3-FB74-48D3-BD30-164EC811FC49}" destId="{339064F4-9E27-41C3-B542-7E362A875B7F}" srcOrd="6" destOrd="0" presId="urn:microsoft.com/office/officeart/2005/8/layout/cycle5"/>
    <dgm:cxn modelId="{2850C8A6-C308-45F8-ADB0-034DE4944A98}" type="presParOf" srcId="{A51869B3-FB74-48D3-BD30-164EC811FC49}" destId="{D0D42CE2-AB0E-4D8C-96E7-AC1451254E1F}" srcOrd="7" destOrd="0" presId="urn:microsoft.com/office/officeart/2005/8/layout/cycle5"/>
    <dgm:cxn modelId="{B981B338-E9D5-4A81-977F-A98986050C2D}" type="presParOf" srcId="{A51869B3-FB74-48D3-BD30-164EC811FC49}" destId="{A8EBCF53-0D49-440A-BEB1-BB09724DBD0A}" srcOrd="8" destOrd="0" presId="urn:microsoft.com/office/officeart/2005/8/layout/cycle5"/>
    <dgm:cxn modelId="{8C86439E-AF0C-4CCF-AC9C-15781C1443BF}" type="presParOf" srcId="{A51869B3-FB74-48D3-BD30-164EC811FC49}" destId="{DDE84576-FA98-48B1-9CC5-646091AB82DD}" srcOrd="9" destOrd="0" presId="urn:microsoft.com/office/officeart/2005/8/layout/cycle5"/>
    <dgm:cxn modelId="{715DE77B-DC55-46E5-BB81-215B25F34429}" type="presParOf" srcId="{A51869B3-FB74-48D3-BD30-164EC811FC49}" destId="{80FD989A-387E-422B-9216-7ACD184E1814}" srcOrd="10" destOrd="0" presId="urn:microsoft.com/office/officeart/2005/8/layout/cycle5"/>
    <dgm:cxn modelId="{F4B72C3B-AAF0-43A8-A0E6-E0243F65E9BB}" type="presParOf" srcId="{A51869B3-FB74-48D3-BD30-164EC811FC49}" destId="{3114E147-5D64-4EB3-8B1B-DDB28978C002}" srcOrd="11" destOrd="0" presId="urn:microsoft.com/office/officeart/2005/8/layout/cycle5"/>
    <dgm:cxn modelId="{2D7EA5D1-0089-43F3-A8F8-FA1387E4608F}" type="presParOf" srcId="{A51869B3-FB74-48D3-BD30-164EC811FC49}" destId="{31338F90-1D94-4966-A52B-82BF236FAAB1}" srcOrd="12" destOrd="0" presId="urn:microsoft.com/office/officeart/2005/8/layout/cycle5"/>
    <dgm:cxn modelId="{70156216-D6B3-4234-842B-6E116A926998}" type="presParOf" srcId="{A51869B3-FB74-48D3-BD30-164EC811FC49}" destId="{0D14E701-F6E2-4F10-8218-3DA1A85DA0C4}" srcOrd="13" destOrd="0" presId="urn:microsoft.com/office/officeart/2005/8/layout/cycle5"/>
    <dgm:cxn modelId="{1FB019BA-E737-48B0-A866-FE53832E039C}" type="presParOf" srcId="{A51869B3-FB74-48D3-BD30-164EC811FC49}" destId="{A278F187-3FD9-4E79-8AB6-C88C2ADF71C4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0A333-824A-4AC2-9417-31EE9A469367}">
      <dsp:nvSpPr>
        <dsp:cNvPr id="0" name=""/>
        <dsp:cNvSpPr/>
      </dsp:nvSpPr>
      <dsp:spPr>
        <a:xfrm>
          <a:off x="1920166" y="2751"/>
          <a:ext cx="1344243" cy="8737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MONITOR</a:t>
          </a:r>
          <a:endParaRPr lang="en-US" sz="2100" kern="1200" dirty="0"/>
        </a:p>
      </dsp:txBody>
      <dsp:txXfrm>
        <a:off x="1962819" y="45404"/>
        <a:ext cx="1258937" cy="788452"/>
      </dsp:txXfrm>
    </dsp:sp>
    <dsp:sp modelId="{CB1A7C51-C27F-4AD9-A2B8-E639BB5F93F4}">
      <dsp:nvSpPr>
        <dsp:cNvPr id="0" name=""/>
        <dsp:cNvSpPr/>
      </dsp:nvSpPr>
      <dsp:spPr>
        <a:xfrm>
          <a:off x="847175" y="439630"/>
          <a:ext cx="3490224" cy="3490224"/>
        </a:xfrm>
        <a:custGeom>
          <a:avLst/>
          <a:gdLst/>
          <a:ahLst/>
          <a:cxnLst/>
          <a:rect l="0" t="0" r="0" b="0"/>
          <a:pathLst>
            <a:path>
              <a:moveTo>
                <a:pt x="2597179" y="222155"/>
              </a:moveTo>
              <a:arcTo wR="1745112" hR="1745112" stAng="17953574" swAng="12113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E69145-F631-4FD3-8233-B1795E18C5CC}">
      <dsp:nvSpPr>
        <dsp:cNvPr id="0" name=""/>
        <dsp:cNvSpPr/>
      </dsp:nvSpPr>
      <dsp:spPr>
        <a:xfrm>
          <a:off x="3579866" y="1208594"/>
          <a:ext cx="1344243" cy="8737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MEASURE</a:t>
          </a:r>
          <a:endParaRPr lang="en-US" sz="2100" kern="1200" dirty="0"/>
        </a:p>
      </dsp:txBody>
      <dsp:txXfrm>
        <a:off x="3622519" y="1251247"/>
        <a:ext cx="1258937" cy="788452"/>
      </dsp:txXfrm>
    </dsp:sp>
    <dsp:sp modelId="{A234B9DC-7B94-4065-8F66-CA5A08DF0FC3}">
      <dsp:nvSpPr>
        <dsp:cNvPr id="0" name=""/>
        <dsp:cNvSpPr/>
      </dsp:nvSpPr>
      <dsp:spPr>
        <a:xfrm>
          <a:off x="847175" y="439630"/>
          <a:ext cx="3490224" cy="3490224"/>
        </a:xfrm>
        <a:custGeom>
          <a:avLst/>
          <a:gdLst/>
          <a:ahLst/>
          <a:cxnLst/>
          <a:rect l="0" t="0" r="0" b="0"/>
          <a:pathLst>
            <a:path>
              <a:moveTo>
                <a:pt x="3486035" y="1865951"/>
              </a:moveTo>
              <a:arcTo wR="1745112" hR="1745112" stAng="21838235" swAng="135955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39064F4-9E27-41C3-B542-7E362A875B7F}">
      <dsp:nvSpPr>
        <dsp:cNvPr id="0" name=""/>
        <dsp:cNvSpPr/>
      </dsp:nvSpPr>
      <dsp:spPr>
        <a:xfrm>
          <a:off x="2945917" y="3159688"/>
          <a:ext cx="1344243" cy="8737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INPUT</a:t>
          </a:r>
          <a:endParaRPr lang="en-US" sz="2100" kern="1200" dirty="0"/>
        </a:p>
      </dsp:txBody>
      <dsp:txXfrm>
        <a:off x="2988570" y="3202341"/>
        <a:ext cx="1258937" cy="788452"/>
      </dsp:txXfrm>
    </dsp:sp>
    <dsp:sp modelId="{A8EBCF53-0D49-440A-BEB1-BB09724DBD0A}">
      <dsp:nvSpPr>
        <dsp:cNvPr id="0" name=""/>
        <dsp:cNvSpPr/>
      </dsp:nvSpPr>
      <dsp:spPr>
        <a:xfrm>
          <a:off x="847175" y="439630"/>
          <a:ext cx="3490224" cy="3490224"/>
        </a:xfrm>
        <a:custGeom>
          <a:avLst/>
          <a:gdLst/>
          <a:ahLst/>
          <a:cxnLst/>
          <a:rect l="0" t="0" r="0" b="0"/>
          <a:pathLst>
            <a:path>
              <a:moveTo>
                <a:pt x="1959215" y="3477040"/>
              </a:moveTo>
              <a:arcTo wR="1745112" hR="1745112" stAng="4977167" swAng="84566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E84576-FA98-48B1-9CC5-646091AB82DD}">
      <dsp:nvSpPr>
        <dsp:cNvPr id="0" name=""/>
        <dsp:cNvSpPr/>
      </dsp:nvSpPr>
      <dsp:spPr>
        <a:xfrm>
          <a:off x="894415" y="3159688"/>
          <a:ext cx="1344243" cy="8737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CORRECT</a:t>
          </a:r>
          <a:endParaRPr lang="en-US" sz="2100" kern="1200" dirty="0"/>
        </a:p>
      </dsp:txBody>
      <dsp:txXfrm>
        <a:off x="937068" y="3202341"/>
        <a:ext cx="1258937" cy="788452"/>
      </dsp:txXfrm>
    </dsp:sp>
    <dsp:sp modelId="{3114E147-5D64-4EB3-8B1B-DDB28978C002}">
      <dsp:nvSpPr>
        <dsp:cNvPr id="0" name=""/>
        <dsp:cNvSpPr/>
      </dsp:nvSpPr>
      <dsp:spPr>
        <a:xfrm>
          <a:off x="847175" y="439630"/>
          <a:ext cx="3490224" cy="3490224"/>
        </a:xfrm>
        <a:custGeom>
          <a:avLst/>
          <a:gdLst/>
          <a:ahLst/>
          <a:cxnLst/>
          <a:rect l="0" t="0" r="0" b="0"/>
          <a:pathLst>
            <a:path>
              <a:moveTo>
                <a:pt x="185119" y="2527314"/>
              </a:moveTo>
              <a:arcTo wR="1745112" hR="1745112" stAng="9202209" swAng="1359556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338F90-1D94-4966-A52B-82BF236FAAB1}">
      <dsp:nvSpPr>
        <dsp:cNvPr id="0" name=""/>
        <dsp:cNvSpPr/>
      </dsp:nvSpPr>
      <dsp:spPr>
        <a:xfrm>
          <a:off x="260466" y="1208594"/>
          <a:ext cx="1344243" cy="8737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SIGNOFF</a:t>
          </a:r>
          <a:endParaRPr lang="en-US" sz="2100" kern="1200" dirty="0"/>
        </a:p>
      </dsp:txBody>
      <dsp:txXfrm>
        <a:off x="303119" y="1251247"/>
        <a:ext cx="1258937" cy="788452"/>
      </dsp:txXfrm>
    </dsp:sp>
    <dsp:sp modelId="{A278F187-3FD9-4E79-8AB6-C88C2ADF71C4}">
      <dsp:nvSpPr>
        <dsp:cNvPr id="0" name=""/>
        <dsp:cNvSpPr/>
      </dsp:nvSpPr>
      <dsp:spPr>
        <a:xfrm>
          <a:off x="847175" y="439630"/>
          <a:ext cx="3490224" cy="3490224"/>
        </a:xfrm>
        <a:custGeom>
          <a:avLst/>
          <a:gdLst/>
          <a:ahLst/>
          <a:cxnLst/>
          <a:rect l="0" t="0" r="0" b="0"/>
          <a:pathLst>
            <a:path>
              <a:moveTo>
                <a:pt x="419803" y="609782"/>
              </a:moveTo>
              <a:arcTo wR="1745112" hR="1745112" stAng="13235107" swAng="121131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76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7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455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653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735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770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977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6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93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048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973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F186B-B3D9-436C-A1C0-EB33E737333F}" type="datetimeFigureOut">
              <a:rPr lang="en-GB" smtClean="0"/>
              <a:t>23/10/2016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EC1DFE-C45A-4147-99B2-382EAA6D17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98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msnbc.msn.com/id/21134540/vp/36096587#3609766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bluenile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132776"/>
            <a:ext cx="7772400" cy="1008112"/>
          </a:xfrm>
        </p:spPr>
        <p:txBody>
          <a:bodyPr/>
          <a:lstStyle/>
          <a:p>
            <a:r>
              <a:rPr lang="en-GB" dirty="0" smtClean="0"/>
              <a:t>Marketing your Business</a:t>
            </a:r>
            <a:endParaRPr lang="en-GB" dirty="0"/>
          </a:p>
        </p:txBody>
      </p:sp>
      <p:pic>
        <p:nvPicPr>
          <p:cNvPr id="1026" name="Picture 2" descr="Image result for marketing personal trai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124744"/>
            <a:ext cx="4841383" cy="374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arketing sport therap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895" y="2204864"/>
            <a:ext cx="3871586" cy="1882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marketing sport therap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238" y="4220746"/>
            <a:ext cx="2628900" cy="264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Image result for registered exercise professional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Image result for registered exercise professional 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272" y="5013176"/>
            <a:ext cx="1717249" cy="1717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327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772400" cy="994645"/>
          </a:xfrm>
        </p:spPr>
        <p:txBody>
          <a:bodyPr/>
          <a:lstStyle/>
          <a:p>
            <a:r>
              <a:rPr lang="en-GB" dirty="0" smtClean="0"/>
              <a:t>Developing a Marketing Strategy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1196752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Anticipating the needs and wants of customers.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73015" y="2211944"/>
            <a:ext cx="7525926" cy="464626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73015" y="2348880"/>
            <a:ext cx="1178705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940152" y="2348880"/>
            <a:ext cx="2458789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556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Marketing Challenge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en-US" sz="2000" dirty="0" smtClean="0"/>
              <a:t>five critical questions: </a:t>
            </a:r>
          </a:p>
          <a:p>
            <a:pPr marL="746125" lvl="1" indent="-342900">
              <a:buFont typeface="Calibri" pitchFamily="34" charset="0"/>
              <a:buAutoNum type="arabicPeriod"/>
            </a:pPr>
            <a:r>
              <a:rPr lang="en-US" altLang="en-US" sz="1800" b="1" dirty="0" smtClean="0">
                <a:solidFill>
                  <a:srgbClr val="FF0000"/>
                </a:solidFill>
              </a:rPr>
              <a:t>What is unique about your business? What is the general need that your product or service aims to meet?</a:t>
            </a:r>
          </a:p>
          <a:p>
            <a:pPr marL="746125" lvl="1" indent="-342900">
              <a:buFont typeface="Calibri" pitchFamily="34" charset="0"/>
              <a:buAutoNum type="arabicPeriod"/>
            </a:pPr>
            <a:endParaRPr lang="en-US" altLang="en-US" sz="1800" b="1" dirty="0" smtClean="0">
              <a:solidFill>
                <a:srgbClr val="FF0000"/>
              </a:solidFill>
            </a:endParaRPr>
          </a:p>
          <a:p>
            <a:pPr marL="746125" lvl="1" indent="-342900">
              <a:buFont typeface="Calibri" pitchFamily="34" charset="0"/>
              <a:buAutoNum type="arabicPeriod"/>
            </a:pPr>
            <a:r>
              <a:rPr lang="en-US" altLang="en-US" sz="1800" b="1" dirty="0" smtClean="0">
                <a:solidFill>
                  <a:srgbClr val="0070C0"/>
                </a:solidFill>
              </a:rPr>
              <a:t>Who is your target buyer? Who buys your product or service now, and who do you really want to sell to?</a:t>
            </a:r>
          </a:p>
          <a:p>
            <a:pPr marL="746125" lvl="1" indent="-342900">
              <a:buFont typeface="Calibri" pitchFamily="34" charset="0"/>
              <a:buAutoNum type="arabicPeriod"/>
            </a:pPr>
            <a:endParaRPr lang="en-US" altLang="en-US" sz="1800" b="1" dirty="0" smtClean="0">
              <a:solidFill>
                <a:srgbClr val="0070C0"/>
              </a:solidFill>
            </a:endParaRPr>
          </a:p>
          <a:p>
            <a:pPr marL="746125" lvl="1" indent="-342900">
              <a:buFont typeface="Calibri" pitchFamily="34" charset="0"/>
              <a:buAutoNum type="arabicPeriod"/>
            </a:pPr>
            <a:r>
              <a:rPr lang="en-US" altLang="en-US" sz="1800" b="1" dirty="0" smtClean="0">
                <a:solidFill>
                  <a:srgbClr val="00B050"/>
                </a:solidFill>
              </a:rPr>
              <a:t>Who are your competitors? How can your small business effectively compete in your chosen market?</a:t>
            </a:r>
          </a:p>
          <a:p>
            <a:pPr marL="746125" lvl="1" indent="-342900">
              <a:buFont typeface="Calibri" pitchFamily="34" charset="0"/>
              <a:buAutoNum type="arabicPeriod"/>
            </a:pPr>
            <a:endParaRPr lang="en-US" altLang="en-US" sz="1800" b="1" dirty="0" smtClean="0">
              <a:solidFill>
                <a:srgbClr val="00B050"/>
              </a:solidFill>
            </a:endParaRPr>
          </a:p>
          <a:p>
            <a:pPr marL="746125" lvl="1" indent="-342900">
              <a:buFont typeface="Calibri" pitchFamily="34" charset="0"/>
              <a:buAutoNum type="arabicPeriod"/>
            </a:pPr>
            <a:r>
              <a:rPr lang="en-US" altLang="en-US" sz="1800" b="1" dirty="0" smtClean="0">
                <a:solidFill>
                  <a:srgbClr val="7030A0"/>
                </a:solidFill>
              </a:rPr>
              <a:t>What positioning message do you want to communicate to your target buyers? How can you position your business or product to let people know about your product?</a:t>
            </a:r>
          </a:p>
          <a:p>
            <a:pPr marL="746125" lvl="1" indent="-342900">
              <a:buFont typeface="Calibri" pitchFamily="34" charset="0"/>
              <a:buAutoNum type="arabicPeriod"/>
            </a:pPr>
            <a:endParaRPr lang="en-US" altLang="en-US" sz="1800" b="1" dirty="0" smtClean="0">
              <a:solidFill>
                <a:srgbClr val="7030A0"/>
              </a:solidFill>
            </a:endParaRPr>
          </a:p>
          <a:p>
            <a:pPr marL="746125" lvl="1" indent="-342900">
              <a:buFont typeface="Calibri" pitchFamily="34" charset="0"/>
              <a:buAutoNum type="arabicPeriod"/>
            </a:pPr>
            <a:r>
              <a:rPr lang="en-US" altLang="en-US" sz="1800" b="1" dirty="0" smtClean="0">
                <a:solidFill>
                  <a:srgbClr val="C00000"/>
                </a:solidFill>
              </a:rPr>
              <a:t>What is your sales strategy? How will you get your product or service in the hands of your customers?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807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670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 your Marketing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Market entry?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Market growth?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B050"/>
                </a:solidFill>
              </a:rPr>
              <a:t>New products?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7030A0"/>
                </a:solidFill>
              </a:rPr>
              <a:t>New customer demographics?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4" name="AutoShape 2" descr="Image result for market shar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44" name="Picture 4" descr="Image result for market sha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4784"/>
            <a:ext cx="2311836" cy="2176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Image result for map of carmarthe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297" y="3933056"/>
            <a:ext cx="3494703" cy="227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368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778098"/>
          </a:xfrm>
        </p:spPr>
        <p:txBody>
          <a:bodyPr/>
          <a:lstStyle/>
          <a:p>
            <a:r>
              <a:rPr lang="en-GB" dirty="0" smtClean="0"/>
              <a:t>Your Brand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958011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Describe your business by the products / services you deliver?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But</a:t>
            </a:r>
          </a:p>
          <a:p>
            <a:pPr marL="0" indent="0" algn="ctr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0070C0"/>
                </a:solidFill>
              </a:rPr>
              <a:t>Customers view your business in terms of their satisfaction.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Customers view business by image</a:t>
            </a:r>
          </a:p>
          <a:p>
            <a:endParaRPr lang="en-GB" dirty="0" smtClean="0"/>
          </a:p>
          <a:p>
            <a:r>
              <a:rPr lang="en-GB" i="1" dirty="0" smtClean="0">
                <a:solidFill>
                  <a:srgbClr val="0070C0"/>
                </a:solidFill>
              </a:rPr>
              <a:t>A range of other criteria – sustainability, charity work, ease of access </a:t>
            </a:r>
            <a:r>
              <a:rPr lang="en-GB" i="1" dirty="0" err="1" smtClean="0">
                <a:solidFill>
                  <a:srgbClr val="0070C0"/>
                </a:solidFill>
              </a:rPr>
              <a:t>etc</a:t>
            </a:r>
            <a:endParaRPr lang="en-GB" i="1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52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 your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 smtClean="0"/>
              <a:t>Knowledge of customers expectations</a:t>
            </a:r>
          </a:p>
          <a:p>
            <a:endParaRPr lang="en-US" altLang="en-US" dirty="0" smtClean="0"/>
          </a:p>
          <a:p>
            <a:r>
              <a:rPr lang="en-US" altLang="en-US" dirty="0" smtClean="0">
                <a:solidFill>
                  <a:schemeClr val="accent2">
                    <a:lumMod val="75000"/>
                  </a:schemeClr>
                </a:solidFill>
              </a:rPr>
              <a:t>Qualifications and </a:t>
            </a:r>
            <a:r>
              <a:rPr lang="en-US" altLang="en-US" dirty="0" smtClean="0">
                <a:solidFill>
                  <a:schemeClr val="accent2">
                    <a:lumMod val="75000"/>
                  </a:schemeClr>
                </a:solidFill>
              </a:rPr>
              <a:t>Competencies</a:t>
            </a:r>
          </a:p>
          <a:p>
            <a:endParaRPr lang="en-US" altLang="en-US" dirty="0" smtClean="0"/>
          </a:p>
          <a:p>
            <a:r>
              <a:rPr lang="en-US" altLang="en-US" dirty="0" smtClean="0">
                <a:solidFill>
                  <a:srgbClr val="92D050"/>
                </a:solidFill>
              </a:rPr>
              <a:t>Facilities </a:t>
            </a:r>
          </a:p>
          <a:p>
            <a:endParaRPr lang="en-US" altLang="en-US" dirty="0" smtClean="0"/>
          </a:p>
          <a:p>
            <a:r>
              <a:rPr lang="en-US" altLang="en-US" dirty="0" smtClean="0">
                <a:solidFill>
                  <a:srgbClr val="00B0F0"/>
                </a:solidFill>
              </a:rPr>
              <a:t>Operating procedures</a:t>
            </a:r>
          </a:p>
          <a:p>
            <a:endParaRPr lang="en-US" altLang="en-US" dirty="0" smtClean="0"/>
          </a:p>
          <a:p>
            <a:r>
              <a:rPr lang="en-US" altLang="en-US" dirty="0" smtClean="0">
                <a:solidFill>
                  <a:srgbClr val="FF0000"/>
                </a:solidFill>
              </a:rPr>
              <a:t>Build relationships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04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379837" y="1916832"/>
            <a:ext cx="5686425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en-US" altLang="en-US" sz="2000" dirty="0">
                <a:latin typeface="Calibri" pitchFamily="34" charset="0"/>
              </a:rPr>
              <a:t>A situation analysis details the context for your marketing efforts by considering internal and external factors that could influence your marketing strategy</a:t>
            </a:r>
            <a:r>
              <a:rPr lang="en-US" altLang="en-US" sz="2000" dirty="0" smtClean="0">
                <a:latin typeface="Calibri" pitchFamily="34" charset="0"/>
              </a:rPr>
              <a:t>.</a:t>
            </a:r>
            <a:endParaRPr lang="en-US" altLang="en-US" sz="2000" dirty="0">
              <a:latin typeface="Calibri" pitchFamily="34" charset="0"/>
            </a:endParaRPr>
          </a:p>
        </p:txBody>
      </p:sp>
      <p:sp>
        <p:nvSpPr>
          <p:cNvPr id="5" name="Content Placeholder 2"/>
          <p:cNvSpPr>
            <a:spLocks noGrp="1"/>
          </p:cNvSpPr>
          <p:nvPr/>
        </p:nvSpPr>
        <p:spPr bwMode="auto">
          <a:xfrm>
            <a:off x="251520" y="3861048"/>
            <a:ext cx="8277225" cy="2604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8975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837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36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22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eaLnBrk="1" hangingPunct="1"/>
            <a:r>
              <a:rPr lang="en-US" altLang="en-US" sz="1800" b="1" dirty="0" smtClean="0"/>
              <a:t>Strengths</a:t>
            </a:r>
            <a:r>
              <a:rPr lang="en-US" altLang="en-US" sz="1800" dirty="0" smtClean="0"/>
              <a:t>: assets or a resources that can be used to improve your business’ competitive position.</a:t>
            </a:r>
          </a:p>
          <a:p>
            <a:pPr lvl="1" eaLnBrk="1" hangingPunct="1"/>
            <a:r>
              <a:rPr lang="en-US" altLang="en-US" sz="1800" b="1" dirty="0" smtClean="0"/>
              <a:t>Weaknesses</a:t>
            </a:r>
            <a:r>
              <a:rPr lang="en-US" altLang="en-US" sz="1800" dirty="0" smtClean="0"/>
              <a:t>: resources or capabilities that may cause your business to have a less competitive position.</a:t>
            </a:r>
          </a:p>
          <a:p>
            <a:pPr lvl="1" eaLnBrk="1" hangingPunct="1"/>
            <a:r>
              <a:rPr lang="en-US" altLang="en-US" sz="1800" b="1" dirty="0" smtClean="0"/>
              <a:t>Opportunities</a:t>
            </a:r>
            <a:r>
              <a:rPr lang="en-US" altLang="en-US" sz="1800" dirty="0" smtClean="0"/>
              <a:t>: situations or conditions arising from a business’ strengths, or set of positive externalities.</a:t>
            </a:r>
          </a:p>
          <a:p>
            <a:pPr lvl="1" eaLnBrk="1" hangingPunct="1"/>
            <a:r>
              <a:rPr lang="en-US" altLang="en-US" sz="1800" b="1" dirty="0" smtClean="0"/>
              <a:t>Threats</a:t>
            </a:r>
            <a:r>
              <a:rPr lang="en-US" altLang="en-US" sz="1800" dirty="0" smtClean="0"/>
              <a:t>: problems that focus on your weaknesses and which can create a potentially negative situation.</a:t>
            </a:r>
          </a:p>
        </p:txBody>
      </p:sp>
      <p:pic>
        <p:nvPicPr>
          <p:cNvPr id="6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5243" y="1351671"/>
            <a:ext cx="2595562" cy="2312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1556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451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Service is the Key to Success</a:t>
            </a:r>
            <a:br>
              <a:rPr lang="en-US" dirty="0" smtClean="0"/>
            </a:br>
            <a:endParaRPr lang="en-GB" dirty="0"/>
          </a:p>
        </p:txBody>
      </p:sp>
      <p:pic>
        <p:nvPicPr>
          <p:cNvPr id="4" name="Picture 5" descr="5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553" y="1988840"/>
            <a:ext cx="3758226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95536" y="1916832"/>
            <a:ext cx="439248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0070C0"/>
                </a:solidFill>
              </a:rPr>
              <a:t>Give the customer what they want when they want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0070C0"/>
                </a:solidFill>
              </a:rPr>
              <a:t>Give value for money – </a:t>
            </a:r>
            <a:r>
              <a:rPr lang="en-GB" sz="2000" b="1" dirty="0" smtClean="0">
                <a:solidFill>
                  <a:srgbClr val="FF0000"/>
                </a:solidFill>
              </a:rPr>
              <a:t>or at least the perception of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0070C0"/>
                </a:solidFill>
              </a:rPr>
              <a:t>Respond quickly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0070C0"/>
                </a:solidFill>
              </a:rPr>
              <a:t>Be reliable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0070C0"/>
                </a:solidFill>
              </a:rPr>
              <a:t>Educate your customers – </a:t>
            </a:r>
            <a:r>
              <a:rPr lang="en-GB" sz="2000" b="1" dirty="0" smtClean="0">
                <a:solidFill>
                  <a:srgbClr val="FF0000"/>
                </a:solidFill>
              </a:rPr>
              <a:t>give them more than what they expect!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0070C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1" dirty="0" smtClean="0">
              <a:solidFill>
                <a:srgbClr val="0070C0"/>
              </a:solidFill>
            </a:endParaRP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55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Innovation</a:t>
            </a:r>
            <a:endParaRPr lang="en-GB" dirty="0"/>
          </a:p>
        </p:txBody>
      </p:sp>
      <p:pic>
        <p:nvPicPr>
          <p:cNvPr id="4" name="Picture 9" descr="cartoon3-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48768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128320" y="1991785"/>
            <a:ext cx="4015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</a:rPr>
              <a:t>Be unique but not too unique!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28320" y="2996952"/>
            <a:ext cx="34761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Compare your services to that of your competitors and focus on these.</a:t>
            </a:r>
          </a:p>
          <a:p>
            <a:endParaRPr lang="en-GB" dirty="0"/>
          </a:p>
          <a:p>
            <a:r>
              <a:rPr lang="en-GB" dirty="0" smtClean="0"/>
              <a:t>Give the customer a reason to come to you.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51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Understand Your Customers</a:t>
            </a:r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/>
        </p:nvSpPr>
        <p:spPr bwMode="auto">
          <a:xfrm>
            <a:off x="346075" y="1196974"/>
            <a:ext cx="8451850" cy="5184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Wingdings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8975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8375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36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22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 typeface="Wingdings" pitchFamily="2" charset="2"/>
              <a:buNone/>
            </a:pPr>
            <a:r>
              <a:rPr lang="en-US" altLang="en-US" sz="2400" dirty="0" smtClean="0">
                <a:solidFill>
                  <a:srgbClr val="00B050"/>
                </a:solidFill>
              </a:rPr>
              <a:t>Defining your </a:t>
            </a:r>
            <a:r>
              <a:rPr lang="en-US" altLang="en-US" sz="2400" dirty="0" smtClean="0">
                <a:solidFill>
                  <a:srgbClr val="00B050"/>
                </a:solidFill>
              </a:rPr>
              <a:t>market, </a:t>
            </a:r>
            <a:r>
              <a:rPr lang="en-US" altLang="en-US" sz="2400" dirty="0" smtClean="0">
                <a:solidFill>
                  <a:srgbClr val="00B050"/>
                </a:solidFill>
              </a:rPr>
              <a:t>but you need to be realistic and your market needs to be </a:t>
            </a:r>
            <a:r>
              <a:rPr lang="en-US" altLang="en-US" sz="2400" dirty="0" smtClean="0">
                <a:solidFill>
                  <a:srgbClr val="00B050"/>
                </a:solidFill>
              </a:rPr>
              <a:t>well-defined</a:t>
            </a:r>
            <a:r>
              <a:rPr lang="en-US" altLang="en-US" sz="2400" dirty="0">
                <a:solidFill>
                  <a:srgbClr val="00B050"/>
                </a:solidFill>
              </a:rPr>
              <a:t> </a:t>
            </a:r>
            <a:r>
              <a:rPr lang="en-US" altLang="en-US" sz="2400" dirty="0" smtClean="0">
                <a:solidFill>
                  <a:srgbClr val="00B050"/>
                </a:solidFill>
              </a:rPr>
              <a:t>to focus the strategy.</a:t>
            </a:r>
            <a:endParaRPr lang="en-US" altLang="en-US" sz="2400" dirty="0" smtClean="0">
              <a:solidFill>
                <a:srgbClr val="00B050"/>
              </a:solidFill>
            </a:endParaRPr>
          </a:p>
          <a:p>
            <a:pPr marL="0" indent="0" eaLnBrk="1" hangingPunct="1">
              <a:buFont typeface="Wingdings" pitchFamily="2" charset="2"/>
              <a:buNone/>
            </a:pPr>
            <a:endParaRPr lang="en-US" altLang="en-US" sz="1800" dirty="0" smtClean="0"/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Who are your competitors, and who do they target?</a:t>
            </a:r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Who is your perfect customer and client base?</a:t>
            </a:r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What is your current customer base (in terms of age, sex, income, and geographic location)?</a:t>
            </a:r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What habits do your customers and potential customers share? Where do they shop, what do they read, watch, listen to?</a:t>
            </a:r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What prospective customers are you currently not reaching? How can you reach them?</a:t>
            </a:r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What qualities do your customers value most about your product or service? Do they value selection, convenience, service, reliability, availability, or affordability? </a:t>
            </a:r>
          </a:p>
          <a:p>
            <a:pPr marL="514350" indent="-457200" eaLnBrk="1" hangingPunct="1">
              <a:buFont typeface="+mj-lt"/>
              <a:buAutoNum type="arabicPeriod"/>
            </a:pPr>
            <a:r>
              <a:rPr lang="en-US" altLang="en-US" sz="2000" dirty="0" smtClean="0"/>
              <a:t>What qualities about your product or service do you need to improve? How can they be adjusted to serve your customers better?</a:t>
            </a:r>
          </a:p>
        </p:txBody>
      </p:sp>
    </p:spTree>
    <p:extLst>
      <p:ext uri="{BB962C8B-B14F-4D97-AF65-F5344CB8AC3E}">
        <p14:creationId xmlns:p14="http://schemas.microsoft.com/office/powerpoint/2010/main" val="879657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 Entry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Research your competitors</a:t>
            </a:r>
          </a:p>
          <a:p>
            <a:pPr lvl="1"/>
            <a:r>
              <a:rPr lang="en-GB" dirty="0" smtClean="0"/>
              <a:t>How many are there?</a:t>
            </a:r>
          </a:p>
          <a:p>
            <a:pPr lvl="1"/>
            <a:r>
              <a:rPr lang="en-GB" dirty="0" smtClean="0"/>
              <a:t>What do they do well?</a:t>
            </a:r>
          </a:p>
          <a:p>
            <a:pPr lvl="1"/>
            <a:r>
              <a:rPr lang="en-GB" dirty="0" smtClean="0"/>
              <a:t>What do they do poorly?</a:t>
            </a:r>
          </a:p>
          <a:p>
            <a:pPr lvl="1"/>
            <a:r>
              <a:rPr lang="en-GB" dirty="0" smtClean="0"/>
              <a:t>What are their unique features?</a:t>
            </a:r>
          </a:p>
          <a:p>
            <a:endParaRPr lang="en-GB" dirty="0" smtClean="0"/>
          </a:p>
          <a:p>
            <a:r>
              <a:rPr lang="en-GB" dirty="0" smtClean="0"/>
              <a:t>Start with the thing you do best?</a:t>
            </a:r>
          </a:p>
          <a:p>
            <a:r>
              <a:rPr lang="en-GB" dirty="0" smtClean="0"/>
              <a:t>Start in a defined and controlled manner </a:t>
            </a:r>
            <a:r>
              <a:rPr lang="en-GB" dirty="0" err="1" smtClean="0"/>
              <a:t>i.e</a:t>
            </a:r>
            <a:r>
              <a:rPr lang="en-GB" dirty="0" smtClean="0"/>
              <a:t> test the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31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Image result for map of west 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168" y="111124"/>
            <a:ext cx="6302048" cy="653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14168" y="5301208"/>
            <a:ext cx="2413616" cy="10801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313531" y="234888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4893783" y="140437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1619672" y="471206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1096940" y="2876899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4069521" y="5143427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3689228" y="468292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3581216" y="5143427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4211960" y="299695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4673624" y="18864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312964" y="3046570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4315901" y="2377015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3961509" y="4604048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5076056" y="943713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4315901" y="142143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4535996" y="1700808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3365192" y="213285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2193571" y="2660707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1979454" y="277123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2917723" y="370279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6603299" y="1512016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4542634" y="3567069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3752381" y="370279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4211960" y="4097912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5001795" y="471206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3339390" y="3918814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/>
          <p:cNvSpPr/>
          <p:nvPr/>
        </p:nvSpPr>
        <p:spPr>
          <a:xfrm>
            <a:off x="2529555" y="2348880"/>
            <a:ext cx="216024" cy="21602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6603299" y="943713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/>
          <p:cNvSpPr/>
          <p:nvPr/>
        </p:nvSpPr>
        <p:spPr>
          <a:xfrm>
            <a:off x="5001795" y="4452115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/>
          <p:cNvSpPr/>
          <p:nvPr/>
        </p:nvSpPr>
        <p:spPr>
          <a:xfrm>
            <a:off x="5292080" y="457491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/>
          <p:cNvSpPr/>
          <p:nvPr/>
        </p:nvSpPr>
        <p:spPr>
          <a:xfrm>
            <a:off x="1871442" y="4560127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/>
          <p:cNvSpPr/>
          <p:nvPr/>
        </p:nvSpPr>
        <p:spPr>
          <a:xfrm>
            <a:off x="3123366" y="3632585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3961509" y="4928084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/>
          <p:cNvSpPr/>
          <p:nvPr/>
        </p:nvSpPr>
        <p:spPr>
          <a:xfrm>
            <a:off x="3797240" y="4496036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/>
          <p:cNvSpPr/>
          <p:nvPr/>
        </p:nvSpPr>
        <p:spPr>
          <a:xfrm>
            <a:off x="6635080" y="2132856"/>
            <a:ext cx="216024" cy="21602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/>
          <p:cNvSpPr/>
          <p:nvPr/>
        </p:nvSpPr>
        <p:spPr>
          <a:xfrm>
            <a:off x="6635080" y="2663222"/>
            <a:ext cx="216024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/>
          <p:cNvSpPr/>
          <p:nvPr/>
        </p:nvSpPr>
        <p:spPr>
          <a:xfrm>
            <a:off x="4319972" y="4762621"/>
            <a:ext cx="216024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2148854" y="4280012"/>
            <a:ext cx="216024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996740" y="3272822"/>
            <a:ext cx="216024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1040275" y="4107454"/>
            <a:ext cx="216024" cy="21602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851104" y="943713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Your location</a:t>
            </a:r>
            <a:endParaRPr lang="en-GB" dirty="0"/>
          </a:p>
        </p:txBody>
      </p:sp>
      <p:sp>
        <p:nvSpPr>
          <p:cNvPr id="49" name="TextBox 48"/>
          <p:cNvSpPr txBox="1"/>
          <p:nvPr/>
        </p:nvSpPr>
        <p:spPr>
          <a:xfrm>
            <a:off x="6851104" y="1417298"/>
            <a:ext cx="2042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Direct competitors</a:t>
            </a:r>
            <a:endParaRPr lang="en-GB" dirty="0"/>
          </a:p>
        </p:txBody>
      </p:sp>
      <p:sp>
        <p:nvSpPr>
          <p:cNvPr id="50" name="TextBox 49"/>
          <p:cNvSpPr txBox="1"/>
          <p:nvPr/>
        </p:nvSpPr>
        <p:spPr>
          <a:xfrm>
            <a:off x="6868646" y="2056202"/>
            <a:ext cx="2095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Indirect competitors</a:t>
            </a:r>
            <a:endParaRPr lang="en-GB" dirty="0"/>
          </a:p>
        </p:txBody>
      </p:sp>
      <p:sp>
        <p:nvSpPr>
          <p:cNvPr id="51" name="TextBox 50"/>
          <p:cNvSpPr txBox="1"/>
          <p:nvPr/>
        </p:nvSpPr>
        <p:spPr>
          <a:xfrm>
            <a:off x="6848342" y="2593039"/>
            <a:ext cx="2263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Limited competition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9637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1268760"/>
            <a:ext cx="8229600" cy="4291028"/>
          </a:xfrm>
        </p:spPr>
      </p:pic>
      <p:sp>
        <p:nvSpPr>
          <p:cNvPr id="6" name="Rectangle 5"/>
          <p:cNvSpPr/>
          <p:nvPr/>
        </p:nvSpPr>
        <p:spPr>
          <a:xfrm>
            <a:off x="4067944" y="1484784"/>
            <a:ext cx="453650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67544" y="1484784"/>
            <a:ext cx="115212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58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Financial planning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Amount v Income v Profits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Costs per customer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Is the Strategy cost effective?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Is the strategy time effective?</a:t>
            </a:r>
          </a:p>
          <a:p>
            <a:endParaRPr lang="en-GB" dirty="0"/>
          </a:p>
        </p:txBody>
      </p:sp>
      <p:pic>
        <p:nvPicPr>
          <p:cNvPr id="13314" name="Picture 2" descr="Image result for cost effectiv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24374"/>
            <a:ext cx="3238500" cy="233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16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Marketing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The market Mix – the 4 P’s</a:t>
            </a:r>
          </a:p>
          <a:p>
            <a:pPr lvl="7"/>
            <a:r>
              <a:rPr lang="en-GB" sz="3300" dirty="0" smtClean="0"/>
              <a:t>Product</a:t>
            </a:r>
          </a:p>
          <a:p>
            <a:pPr lvl="7"/>
            <a:r>
              <a:rPr lang="en-GB" sz="3300" dirty="0" smtClean="0"/>
              <a:t>Price</a:t>
            </a:r>
          </a:p>
          <a:p>
            <a:pPr lvl="7"/>
            <a:r>
              <a:rPr lang="en-GB" sz="3300" dirty="0" smtClean="0"/>
              <a:t>Promotion</a:t>
            </a:r>
          </a:p>
          <a:p>
            <a:pPr lvl="7"/>
            <a:r>
              <a:rPr lang="en-GB" sz="3300" dirty="0" smtClean="0"/>
              <a:t>Place</a:t>
            </a:r>
            <a:endParaRPr lang="en-GB" dirty="0" smtClean="0"/>
          </a:p>
          <a:p>
            <a:r>
              <a:rPr lang="en-GB" dirty="0" smtClean="0"/>
              <a:t>Internet</a:t>
            </a:r>
          </a:p>
          <a:p>
            <a:r>
              <a:rPr lang="en-GB" dirty="0" smtClean="0"/>
              <a:t>Events</a:t>
            </a:r>
          </a:p>
          <a:p>
            <a:r>
              <a:rPr lang="en-GB" dirty="0" smtClean="0"/>
              <a:t>Direct </a:t>
            </a:r>
          </a:p>
          <a:p>
            <a:r>
              <a:rPr lang="en-GB" dirty="0" smtClean="0"/>
              <a:t>Databases (buy one – create one)</a:t>
            </a:r>
          </a:p>
          <a:p>
            <a:r>
              <a:rPr lang="en-GB" dirty="0" smtClean="0"/>
              <a:t>Public relations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75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Marketing tools</a:t>
            </a:r>
            <a:endParaRPr lang="en-GB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81860" y="1484784"/>
            <a:ext cx="7696200" cy="475138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43608" y="1628800"/>
            <a:ext cx="115212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053896" y="1628800"/>
            <a:ext cx="4190512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6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 the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Executive summary</a:t>
            </a:r>
          </a:p>
          <a:p>
            <a:r>
              <a:rPr lang="en-GB" dirty="0" smtClean="0"/>
              <a:t>Current Marketing Situation</a:t>
            </a:r>
          </a:p>
          <a:p>
            <a:r>
              <a:rPr lang="en-GB" dirty="0" smtClean="0"/>
              <a:t>Objectives and issues</a:t>
            </a:r>
          </a:p>
          <a:p>
            <a:r>
              <a:rPr lang="en-GB" dirty="0" smtClean="0"/>
              <a:t>Target Market</a:t>
            </a:r>
          </a:p>
          <a:p>
            <a:r>
              <a:rPr lang="en-GB" dirty="0" smtClean="0"/>
              <a:t>Marketing Strategy</a:t>
            </a:r>
          </a:p>
          <a:p>
            <a:r>
              <a:rPr lang="en-GB" dirty="0" smtClean="0"/>
              <a:t>Marketing Activities</a:t>
            </a:r>
          </a:p>
          <a:p>
            <a:r>
              <a:rPr lang="en-GB" dirty="0" smtClean="0"/>
              <a:t>Financial planning</a:t>
            </a:r>
          </a:p>
          <a:p>
            <a:r>
              <a:rPr lang="en-GB" dirty="0" smtClean="0"/>
              <a:t>Implementation controls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149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Managing the Process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170514"/>
              </p:ext>
            </p:extLst>
          </p:nvPr>
        </p:nvGraphicFramePr>
        <p:xfrm>
          <a:off x="1871700" y="2132856"/>
          <a:ext cx="5184576" cy="4093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5536" y="1263769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Did you achieve your marketing objective?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69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Your Marketing?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Outline 4 ways you will market your business</a:t>
            </a:r>
          </a:p>
          <a:p>
            <a:endParaRPr lang="en-GB" dirty="0" smtClean="0"/>
          </a:p>
          <a:p>
            <a:r>
              <a:rPr lang="en-GB" dirty="0" smtClean="0"/>
              <a:t>Cost them.</a:t>
            </a:r>
          </a:p>
          <a:p>
            <a:endParaRPr lang="en-GB" dirty="0" smtClean="0"/>
          </a:p>
          <a:p>
            <a:r>
              <a:rPr lang="en-GB" dirty="0" smtClean="0"/>
              <a:t>Rationalise why the cost is worth the expense.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2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704</Words>
  <Application>Microsoft Office PowerPoint</Application>
  <PresentationFormat>On-screen Show (4:3)</PresentationFormat>
  <Paragraphs>130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Marketing your Business</vt:lpstr>
      <vt:lpstr>Developing a Marketing Strategy</vt:lpstr>
      <vt:lpstr>The Marketing Challenge</vt:lpstr>
      <vt:lpstr>PowerPoint Presentation</vt:lpstr>
      <vt:lpstr>Set your Marketing Objectives</vt:lpstr>
      <vt:lpstr>Your Brand</vt:lpstr>
      <vt:lpstr>Know your Market</vt:lpstr>
      <vt:lpstr>SWOT Analysis</vt:lpstr>
      <vt:lpstr>Service is the Key to Success </vt:lpstr>
      <vt:lpstr>Innovation</vt:lpstr>
      <vt:lpstr>Understand Your Customers</vt:lpstr>
      <vt:lpstr>Market Entry</vt:lpstr>
      <vt:lpstr>PowerPoint Presentation</vt:lpstr>
      <vt:lpstr>Growth</vt:lpstr>
      <vt:lpstr>Financial planning</vt:lpstr>
      <vt:lpstr>Marketing Activities</vt:lpstr>
      <vt:lpstr>Marketing tools</vt:lpstr>
      <vt:lpstr>Plan the Process</vt:lpstr>
      <vt:lpstr>Managing the Process</vt:lpstr>
      <vt:lpstr>Your Marketing?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a Marketing Strate</dc:title>
  <dc:creator>Administrator</dc:creator>
  <cp:lastModifiedBy>Administrator</cp:lastModifiedBy>
  <cp:revision>14</cp:revision>
  <dcterms:created xsi:type="dcterms:W3CDTF">2016-10-23T16:53:22Z</dcterms:created>
  <dcterms:modified xsi:type="dcterms:W3CDTF">2016-10-23T20:12:49Z</dcterms:modified>
</cp:coreProperties>
</file>