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7" r:id="rId2"/>
    <p:sldId id="256" r:id="rId3"/>
    <p:sldId id="280" r:id="rId4"/>
    <p:sldId id="279" r:id="rId5"/>
    <p:sldId id="278" r:id="rId6"/>
    <p:sldId id="277" r:id="rId7"/>
    <p:sldId id="276" r:id="rId8"/>
    <p:sldId id="275" r:id="rId9"/>
    <p:sldId id="274" r:id="rId10"/>
    <p:sldId id="273" r:id="rId11"/>
    <p:sldId id="272" r:id="rId12"/>
    <p:sldId id="270" r:id="rId13"/>
    <p:sldId id="271" r:id="rId14"/>
    <p:sldId id="269" r:id="rId15"/>
    <p:sldId id="28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734" autoAdjust="0"/>
    <p:restoredTop sz="94660"/>
  </p:normalViewPr>
  <p:slideViewPr>
    <p:cSldViewPr snapToGrid="0">
      <p:cViewPr varScale="1">
        <p:scale>
          <a:sx n="67" d="100"/>
          <a:sy n="67" d="100"/>
        </p:scale>
        <p:origin x="652" y="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B1D7B-FB43-4656-9ABD-EE88AF06778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FDC7C2B-776D-43F2-B242-76F8154EC83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32BD685-E72F-4B97-B68A-E38C695A6A87}"/>
              </a:ext>
            </a:extLst>
          </p:cNvPr>
          <p:cNvSpPr>
            <a:spLocks noGrp="1"/>
          </p:cNvSpPr>
          <p:nvPr>
            <p:ph type="dt" sz="half" idx="10"/>
          </p:nvPr>
        </p:nvSpPr>
        <p:spPr/>
        <p:txBody>
          <a:bodyPr/>
          <a:lstStyle/>
          <a:p>
            <a:fld id="{FB7B1155-934A-4CDA-9B34-3C6EAD383B8F}" type="datetimeFigureOut">
              <a:rPr lang="en-US" smtClean="0"/>
              <a:t>1/5/2018</a:t>
            </a:fld>
            <a:endParaRPr lang="en-US"/>
          </a:p>
        </p:txBody>
      </p:sp>
      <p:sp>
        <p:nvSpPr>
          <p:cNvPr id="5" name="Footer Placeholder 4">
            <a:extLst>
              <a:ext uri="{FF2B5EF4-FFF2-40B4-BE49-F238E27FC236}">
                <a16:creationId xmlns:a16="http://schemas.microsoft.com/office/drawing/2014/main" id="{406C4A6F-F36E-44CD-817D-7633FCA4A4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00BA00-7D11-4E6C-870A-AD2F222658D1}"/>
              </a:ext>
            </a:extLst>
          </p:cNvPr>
          <p:cNvSpPr>
            <a:spLocks noGrp="1"/>
          </p:cNvSpPr>
          <p:nvPr>
            <p:ph type="sldNum" sz="quarter" idx="12"/>
          </p:nvPr>
        </p:nvSpPr>
        <p:spPr/>
        <p:txBody>
          <a:bodyPr/>
          <a:lstStyle/>
          <a:p>
            <a:fld id="{E5C1905A-9261-4F41-AB5E-568F146A1339}" type="slidenum">
              <a:rPr lang="en-US" smtClean="0"/>
              <a:t>‹#›</a:t>
            </a:fld>
            <a:endParaRPr lang="en-US"/>
          </a:p>
        </p:txBody>
      </p:sp>
    </p:spTree>
    <p:extLst>
      <p:ext uri="{BB962C8B-B14F-4D97-AF65-F5344CB8AC3E}">
        <p14:creationId xmlns:p14="http://schemas.microsoft.com/office/powerpoint/2010/main" val="26167441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D6516-0DC6-49A7-94E3-F28E0424FA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85AACFF-3910-4195-8FA3-ACBD4A1B02D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D0A9D53-1F1D-4514-AEFE-5740D750C01E}"/>
              </a:ext>
            </a:extLst>
          </p:cNvPr>
          <p:cNvSpPr>
            <a:spLocks noGrp="1"/>
          </p:cNvSpPr>
          <p:nvPr>
            <p:ph type="dt" sz="half" idx="10"/>
          </p:nvPr>
        </p:nvSpPr>
        <p:spPr/>
        <p:txBody>
          <a:bodyPr/>
          <a:lstStyle/>
          <a:p>
            <a:fld id="{FB7B1155-934A-4CDA-9B34-3C6EAD383B8F}" type="datetimeFigureOut">
              <a:rPr lang="en-US" smtClean="0"/>
              <a:t>1/5/2018</a:t>
            </a:fld>
            <a:endParaRPr lang="en-US"/>
          </a:p>
        </p:txBody>
      </p:sp>
      <p:sp>
        <p:nvSpPr>
          <p:cNvPr id="5" name="Footer Placeholder 4">
            <a:extLst>
              <a:ext uri="{FF2B5EF4-FFF2-40B4-BE49-F238E27FC236}">
                <a16:creationId xmlns:a16="http://schemas.microsoft.com/office/drawing/2014/main" id="{CBBEF805-2A09-4677-B0AE-BBA56753557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A7EFAA-CF0D-4D7C-ADCA-31C4276868BD}"/>
              </a:ext>
            </a:extLst>
          </p:cNvPr>
          <p:cNvSpPr>
            <a:spLocks noGrp="1"/>
          </p:cNvSpPr>
          <p:nvPr>
            <p:ph type="sldNum" sz="quarter" idx="12"/>
          </p:nvPr>
        </p:nvSpPr>
        <p:spPr/>
        <p:txBody>
          <a:bodyPr/>
          <a:lstStyle/>
          <a:p>
            <a:fld id="{E5C1905A-9261-4F41-AB5E-568F146A1339}" type="slidenum">
              <a:rPr lang="en-US" smtClean="0"/>
              <a:t>‹#›</a:t>
            </a:fld>
            <a:endParaRPr lang="en-US"/>
          </a:p>
        </p:txBody>
      </p:sp>
    </p:spTree>
    <p:extLst>
      <p:ext uri="{BB962C8B-B14F-4D97-AF65-F5344CB8AC3E}">
        <p14:creationId xmlns:p14="http://schemas.microsoft.com/office/powerpoint/2010/main" val="2725394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0F1D5-3BA3-4D70-8217-3513BF1824F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1468C4B-F499-440D-ACD4-CDEE9F20DEC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8010915-0418-4E58-9438-47EE87B7D84A}"/>
              </a:ext>
            </a:extLst>
          </p:cNvPr>
          <p:cNvSpPr>
            <a:spLocks noGrp="1"/>
          </p:cNvSpPr>
          <p:nvPr>
            <p:ph type="dt" sz="half" idx="10"/>
          </p:nvPr>
        </p:nvSpPr>
        <p:spPr/>
        <p:txBody>
          <a:bodyPr/>
          <a:lstStyle/>
          <a:p>
            <a:fld id="{FB7B1155-934A-4CDA-9B34-3C6EAD383B8F}" type="datetimeFigureOut">
              <a:rPr lang="en-US" smtClean="0"/>
              <a:t>1/5/2018</a:t>
            </a:fld>
            <a:endParaRPr lang="en-US"/>
          </a:p>
        </p:txBody>
      </p:sp>
      <p:sp>
        <p:nvSpPr>
          <p:cNvPr id="5" name="Footer Placeholder 4">
            <a:extLst>
              <a:ext uri="{FF2B5EF4-FFF2-40B4-BE49-F238E27FC236}">
                <a16:creationId xmlns:a16="http://schemas.microsoft.com/office/drawing/2014/main" id="{B642E318-7E35-4920-8C76-1F24B249E5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7DF3C1-CF3A-4651-B4EA-F9E2518A2FC4}"/>
              </a:ext>
            </a:extLst>
          </p:cNvPr>
          <p:cNvSpPr>
            <a:spLocks noGrp="1"/>
          </p:cNvSpPr>
          <p:nvPr>
            <p:ph type="sldNum" sz="quarter" idx="12"/>
          </p:nvPr>
        </p:nvSpPr>
        <p:spPr/>
        <p:txBody>
          <a:bodyPr/>
          <a:lstStyle/>
          <a:p>
            <a:fld id="{E5C1905A-9261-4F41-AB5E-568F146A1339}" type="slidenum">
              <a:rPr lang="en-US" smtClean="0"/>
              <a:t>‹#›</a:t>
            </a:fld>
            <a:endParaRPr lang="en-US"/>
          </a:p>
        </p:txBody>
      </p:sp>
    </p:spTree>
    <p:extLst>
      <p:ext uri="{BB962C8B-B14F-4D97-AF65-F5344CB8AC3E}">
        <p14:creationId xmlns:p14="http://schemas.microsoft.com/office/powerpoint/2010/main" val="36891386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0C72D-9EF0-4A1A-A313-3A543A11D87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237F45-28A3-44A2-B630-B70A5C9284E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30C88F1-18E8-4D82-BF6A-CFDA5301735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E8E5D07-EE2D-466F-A26C-7D4B08547621}"/>
              </a:ext>
            </a:extLst>
          </p:cNvPr>
          <p:cNvSpPr>
            <a:spLocks noGrp="1"/>
          </p:cNvSpPr>
          <p:nvPr>
            <p:ph type="dt" sz="half" idx="10"/>
          </p:nvPr>
        </p:nvSpPr>
        <p:spPr/>
        <p:txBody>
          <a:bodyPr/>
          <a:lstStyle/>
          <a:p>
            <a:fld id="{FB7B1155-934A-4CDA-9B34-3C6EAD383B8F}" type="datetimeFigureOut">
              <a:rPr lang="en-US" smtClean="0"/>
              <a:t>1/5/2018</a:t>
            </a:fld>
            <a:endParaRPr lang="en-US"/>
          </a:p>
        </p:txBody>
      </p:sp>
      <p:sp>
        <p:nvSpPr>
          <p:cNvPr id="6" name="Footer Placeholder 5">
            <a:extLst>
              <a:ext uri="{FF2B5EF4-FFF2-40B4-BE49-F238E27FC236}">
                <a16:creationId xmlns:a16="http://schemas.microsoft.com/office/drawing/2014/main" id="{5C7751FE-B465-4F29-AAE6-C5D58BEBAF8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D45FF7-A4D8-4F2B-A918-9D746013E09A}"/>
              </a:ext>
            </a:extLst>
          </p:cNvPr>
          <p:cNvSpPr>
            <a:spLocks noGrp="1"/>
          </p:cNvSpPr>
          <p:nvPr>
            <p:ph type="sldNum" sz="quarter" idx="12"/>
          </p:nvPr>
        </p:nvSpPr>
        <p:spPr/>
        <p:txBody>
          <a:bodyPr/>
          <a:lstStyle/>
          <a:p>
            <a:fld id="{E5C1905A-9261-4F41-AB5E-568F146A1339}" type="slidenum">
              <a:rPr lang="en-US" smtClean="0"/>
              <a:t>‹#›</a:t>
            </a:fld>
            <a:endParaRPr lang="en-US"/>
          </a:p>
        </p:txBody>
      </p:sp>
    </p:spTree>
    <p:extLst>
      <p:ext uri="{BB962C8B-B14F-4D97-AF65-F5344CB8AC3E}">
        <p14:creationId xmlns:p14="http://schemas.microsoft.com/office/powerpoint/2010/main" val="41653010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55ACF-7764-4BCB-8AAB-7A050A30503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9D8E6C7-659E-4314-8D9B-AF8D304A905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8FEAA18A-7BAA-474A-946A-28E89C19AEDE}"/>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FC88C99-00A8-4845-A910-35C57F9AFF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31D5CAC-59E1-475A-AAA4-BA7A8CAE720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78E041A-AB4D-417E-BA07-CDE34981FA8D}"/>
              </a:ext>
            </a:extLst>
          </p:cNvPr>
          <p:cNvSpPr>
            <a:spLocks noGrp="1"/>
          </p:cNvSpPr>
          <p:nvPr>
            <p:ph type="dt" sz="half" idx="10"/>
          </p:nvPr>
        </p:nvSpPr>
        <p:spPr/>
        <p:txBody>
          <a:bodyPr/>
          <a:lstStyle/>
          <a:p>
            <a:fld id="{FB7B1155-934A-4CDA-9B34-3C6EAD383B8F}" type="datetimeFigureOut">
              <a:rPr lang="en-US" smtClean="0"/>
              <a:t>1/5/2018</a:t>
            </a:fld>
            <a:endParaRPr lang="en-US"/>
          </a:p>
        </p:txBody>
      </p:sp>
      <p:sp>
        <p:nvSpPr>
          <p:cNvPr id="8" name="Footer Placeholder 7">
            <a:extLst>
              <a:ext uri="{FF2B5EF4-FFF2-40B4-BE49-F238E27FC236}">
                <a16:creationId xmlns:a16="http://schemas.microsoft.com/office/drawing/2014/main" id="{6D586BBC-DFE3-47C9-A1B0-609124B32B9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4DAB89-6F9D-4038-AC18-F64E1E6FC9F9}"/>
              </a:ext>
            </a:extLst>
          </p:cNvPr>
          <p:cNvSpPr>
            <a:spLocks noGrp="1"/>
          </p:cNvSpPr>
          <p:nvPr>
            <p:ph type="sldNum" sz="quarter" idx="12"/>
          </p:nvPr>
        </p:nvSpPr>
        <p:spPr/>
        <p:txBody>
          <a:bodyPr/>
          <a:lstStyle/>
          <a:p>
            <a:fld id="{E5C1905A-9261-4F41-AB5E-568F146A1339}" type="slidenum">
              <a:rPr lang="en-US" smtClean="0"/>
              <a:t>‹#›</a:t>
            </a:fld>
            <a:endParaRPr lang="en-US"/>
          </a:p>
        </p:txBody>
      </p:sp>
    </p:spTree>
    <p:extLst>
      <p:ext uri="{BB962C8B-B14F-4D97-AF65-F5344CB8AC3E}">
        <p14:creationId xmlns:p14="http://schemas.microsoft.com/office/powerpoint/2010/main" val="16282839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3E369-A32F-4ED7-9EC9-E1A8A21A52F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4920CC-B77C-4F6D-9062-B3A1DCF0EF2B}"/>
              </a:ext>
            </a:extLst>
          </p:cNvPr>
          <p:cNvSpPr>
            <a:spLocks noGrp="1"/>
          </p:cNvSpPr>
          <p:nvPr>
            <p:ph type="dt" sz="half" idx="10"/>
          </p:nvPr>
        </p:nvSpPr>
        <p:spPr/>
        <p:txBody>
          <a:bodyPr/>
          <a:lstStyle/>
          <a:p>
            <a:fld id="{FB7B1155-934A-4CDA-9B34-3C6EAD383B8F}" type="datetimeFigureOut">
              <a:rPr lang="en-US" smtClean="0"/>
              <a:t>1/5/2018</a:t>
            </a:fld>
            <a:endParaRPr lang="en-US"/>
          </a:p>
        </p:txBody>
      </p:sp>
      <p:sp>
        <p:nvSpPr>
          <p:cNvPr id="4" name="Footer Placeholder 3">
            <a:extLst>
              <a:ext uri="{FF2B5EF4-FFF2-40B4-BE49-F238E27FC236}">
                <a16:creationId xmlns:a16="http://schemas.microsoft.com/office/drawing/2014/main" id="{0D1EBCA0-365D-4358-B447-80160527011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1DA1342-AD95-420A-8C5E-870E46F1BA64}"/>
              </a:ext>
            </a:extLst>
          </p:cNvPr>
          <p:cNvSpPr>
            <a:spLocks noGrp="1"/>
          </p:cNvSpPr>
          <p:nvPr>
            <p:ph type="sldNum" sz="quarter" idx="12"/>
          </p:nvPr>
        </p:nvSpPr>
        <p:spPr/>
        <p:txBody>
          <a:bodyPr/>
          <a:lstStyle/>
          <a:p>
            <a:fld id="{E5C1905A-9261-4F41-AB5E-568F146A1339}" type="slidenum">
              <a:rPr lang="en-US" smtClean="0"/>
              <a:t>‹#›</a:t>
            </a:fld>
            <a:endParaRPr lang="en-US"/>
          </a:p>
        </p:txBody>
      </p:sp>
    </p:spTree>
    <p:extLst>
      <p:ext uri="{BB962C8B-B14F-4D97-AF65-F5344CB8AC3E}">
        <p14:creationId xmlns:p14="http://schemas.microsoft.com/office/powerpoint/2010/main" val="16705055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BA2332-E28E-4996-A7B5-435BDE649809}"/>
              </a:ext>
            </a:extLst>
          </p:cNvPr>
          <p:cNvSpPr>
            <a:spLocks noGrp="1"/>
          </p:cNvSpPr>
          <p:nvPr>
            <p:ph type="dt" sz="half" idx="10"/>
          </p:nvPr>
        </p:nvSpPr>
        <p:spPr/>
        <p:txBody>
          <a:bodyPr/>
          <a:lstStyle/>
          <a:p>
            <a:fld id="{FB7B1155-934A-4CDA-9B34-3C6EAD383B8F}" type="datetimeFigureOut">
              <a:rPr lang="en-US" smtClean="0"/>
              <a:t>1/5/2018</a:t>
            </a:fld>
            <a:endParaRPr lang="en-US"/>
          </a:p>
        </p:txBody>
      </p:sp>
      <p:sp>
        <p:nvSpPr>
          <p:cNvPr id="3" name="Footer Placeholder 2">
            <a:extLst>
              <a:ext uri="{FF2B5EF4-FFF2-40B4-BE49-F238E27FC236}">
                <a16:creationId xmlns:a16="http://schemas.microsoft.com/office/drawing/2014/main" id="{EFD65675-CB6B-4C9C-9A19-D7FA523087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BE63D46-AFDC-4C99-8378-AB06D1EEFFDA}"/>
              </a:ext>
            </a:extLst>
          </p:cNvPr>
          <p:cNvSpPr>
            <a:spLocks noGrp="1"/>
          </p:cNvSpPr>
          <p:nvPr>
            <p:ph type="sldNum" sz="quarter" idx="12"/>
          </p:nvPr>
        </p:nvSpPr>
        <p:spPr/>
        <p:txBody>
          <a:bodyPr/>
          <a:lstStyle/>
          <a:p>
            <a:fld id="{E5C1905A-9261-4F41-AB5E-568F146A1339}" type="slidenum">
              <a:rPr lang="en-US" smtClean="0"/>
              <a:t>‹#›</a:t>
            </a:fld>
            <a:endParaRPr lang="en-US"/>
          </a:p>
        </p:txBody>
      </p:sp>
    </p:spTree>
    <p:extLst>
      <p:ext uri="{BB962C8B-B14F-4D97-AF65-F5344CB8AC3E}">
        <p14:creationId xmlns:p14="http://schemas.microsoft.com/office/powerpoint/2010/main" val="522019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B417C-8116-4D44-A219-5CB17B8D9C5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4FDD591-187C-4573-A77B-6DD616C909F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4934623-A177-44E9-8B7A-C724A5AFF8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87B8607-9674-49B4-9B48-5F2CDCFC3E37}"/>
              </a:ext>
            </a:extLst>
          </p:cNvPr>
          <p:cNvSpPr>
            <a:spLocks noGrp="1"/>
          </p:cNvSpPr>
          <p:nvPr>
            <p:ph type="dt" sz="half" idx="10"/>
          </p:nvPr>
        </p:nvSpPr>
        <p:spPr/>
        <p:txBody>
          <a:bodyPr/>
          <a:lstStyle/>
          <a:p>
            <a:fld id="{FB7B1155-934A-4CDA-9B34-3C6EAD383B8F}" type="datetimeFigureOut">
              <a:rPr lang="en-US" smtClean="0"/>
              <a:t>1/5/2018</a:t>
            </a:fld>
            <a:endParaRPr lang="en-US"/>
          </a:p>
        </p:txBody>
      </p:sp>
      <p:sp>
        <p:nvSpPr>
          <p:cNvPr id="6" name="Footer Placeholder 5">
            <a:extLst>
              <a:ext uri="{FF2B5EF4-FFF2-40B4-BE49-F238E27FC236}">
                <a16:creationId xmlns:a16="http://schemas.microsoft.com/office/drawing/2014/main" id="{C154EBCE-441E-4071-B26A-A9D378B1B69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B2B31C5-7082-4DCF-9A3D-493D8BEAF2E6}"/>
              </a:ext>
            </a:extLst>
          </p:cNvPr>
          <p:cNvSpPr>
            <a:spLocks noGrp="1"/>
          </p:cNvSpPr>
          <p:nvPr>
            <p:ph type="sldNum" sz="quarter" idx="12"/>
          </p:nvPr>
        </p:nvSpPr>
        <p:spPr/>
        <p:txBody>
          <a:bodyPr/>
          <a:lstStyle/>
          <a:p>
            <a:fld id="{E5C1905A-9261-4F41-AB5E-568F146A1339}" type="slidenum">
              <a:rPr lang="en-US" smtClean="0"/>
              <a:t>‹#›</a:t>
            </a:fld>
            <a:endParaRPr lang="en-US"/>
          </a:p>
        </p:txBody>
      </p:sp>
    </p:spTree>
    <p:extLst>
      <p:ext uri="{BB962C8B-B14F-4D97-AF65-F5344CB8AC3E}">
        <p14:creationId xmlns:p14="http://schemas.microsoft.com/office/powerpoint/2010/main" val="8104090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9F70C-5A5B-4BE3-B0C3-65A6A06081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C0C85A-D9BE-4335-808E-8825EF9B6B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B19083F-6882-458A-B9C2-88EFCA018E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C4239DB-2D89-4F34-A24A-4C349B7C504B}"/>
              </a:ext>
            </a:extLst>
          </p:cNvPr>
          <p:cNvSpPr>
            <a:spLocks noGrp="1"/>
          </p:cNvSpPr>
          <p:nvPr>
            <p:ph type="dt" sz="half" idx="10"/>
          </p:nvPr>
        </p:nvSpPr>
        <p:spPr/>
        <p:txBody>
          <a:bodyPr/>
          <a:lstStyle/>
          <a:p>
            <a:fld id="{FB7B1155-934A-4CDA-9B34-3C6EAD383B8F}" type="datetimeFigureOut">
              <a:rPr lang="en-US" smtClean="0"/>
              <a:t>1/5/2018</a:t>
            </a:fld>
            <a:endParaRPr lang="en-US"/>
          </a:p>
        </p:txBody>
      </p:sp>
      <p:sp>
        <p:nvSpPr>
          <p:cNvPr id="6" name="Footer Placeholder 5">
            <a:extLst>
              <a:ext uri="{FF2B5EF4-FFF2-40B4-BE49-F238E27FC236}">
                <a16:creationId xmlns:a16="http://schemas.microsoft.com/office/drawing/2014/main" id="{E5270806-73CF-4B23-AB17-C9E30C60AB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5C1AA0-EAFD-4A20-BB3C-A7701718FEC9}"/>
              </a:ext>
            </a:extLst>
          </p:cNvPr>
          <p:cNvSpPr>
            <a:spLocks noGrp="1"/>
          </p:cNvSpPr>
          <p:nvPr>
            <p:ph type="sldNum" sz="quarter" idx="12"/>
          </p:nvPr>
        </p:nvSpPr>
        <p:spPr/>
        <p:txBody>
          <a:bodyPr/>
          <a:lstStyle/>
          <a:p>
            <a:fld id="{E5C1905A-9261-4F41-AB5E-568F146A1339}" type="slidenum">
              <a:rPr lang="en-US" smtClean="0"/>
              <a:t>‹#›</a:t>
            </a:fld>
            <a:endParaRPr lang="en-US"/>
          </a:p>
        </p:txBody>
      </p:sp>
    </p:spTree>
    <p:extLst>
      <p:ext uri="{BB962C8B-B14F-4D97-AF65-F5344CB8AC3E}">
        <p14:creationId xmlns:p14="http://schemas.microsoft.com/office/powerpoint/2010/main" val="8427966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3ECBB-68B3-430E-8B9D-C3356E01A8E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6F8F928-F50E-460A-8E89-03878746F49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2E0CA5A-255F-4934-98A2-8862FA02B8E7}"/>
              </a:ext>
            </a:extLst>
          </p:cNvPr>
          <p:cNvSpPr>
            <a:spLocks noGrp="1"/>
          </p:cNvSpPr>
          <p:nvPr>
            <p:ph type="dt" sz="half" idx="10"/>
          </p:nvPr>
        </p:nvSpPr>
        <p:spPr/>
        <p:txBody>
          <a:bodyPr/>
          <a:lstStyle/>
          <a:p>
            <a:fld id="{FB7B1155-934A-4CDA-9B34-3C6EAD383B8F}" type="datetimeFigureOut">
              <a:rPr lang="en-US" smtClean="0"/>
              <a:t>1/5/2018</a:t>
            </a:fld>
            <a:endParaRPr lang="en-US"/>
          </a:p>
        </p:txBody>
      </p:sp>
      <p:sp>
        <p:nvSpPr>
          <p:cNvPr id="5" name="Footer Placeholder 4">
            <a:extLst>
              <a:ext uri="{FF2B5EF4-FFF2-40B4-BE49-F238E27FC236}">
                <a16:creationId xmlns:a16="http://schemas.microsoft.com/office/drawing/2014/main" id="{4B978845-A7BD-4B9D-AF7E-C3EB6588AC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0EB506-B80D-4F3A-BD2E-BC5247436871}"/>
              </a:ext>
            </a:extLst>
          </p:cNvPr>
          <p:cNvSpPr>
            <a:spLocks noGrp="1"/>
          </p:cNvSpPr>
          <p:nvPr>
            <p:ph type="sldNum" sz="quarter" idx="12"/>
          </p:nvPr>
        </p:nvSpPr>
        <p:spPr/>
        <p:txBody>
          <a:bodyPr/>
          <a:lstStyle/>
          <a:p>
            <a:fld id="{E5C1905A-9261-4F41-AB5E-568F146A1339}" type="slidenum">
              <a:rPr lang="en-US" smtClean="0"/>
              <a:t>‹#›</a:t>
            </a:fld>
            <a:endParaRPr lang="en-US"/>
          </a:p>
        </p:txBody>
      </p:sp>
    </p:spTree>
    <p:extLst>
      <p:ext uri="{BB962C8B-B14F-4D97-AF65-F5344CB8AC3E}">
        <p14:creationId xmlns:p14="http://schemas.microsoft.com/office/powerpoint/2010/main" val="18323655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7FB1ED-D04B-4111-BD3E-F8BD43CF43E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E05225E-A3A9-4B51-9DEE-0E13F912C845}"/>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713A193-7686-445A-8A8A-800F011DDFF0}"/>
              </a:ext>
            </a:extLst>
          </p:cNvPr>
          <p:cNvSpPr>
            <a:spLocks noGrp="1"/>
          </p:cNvSpPr>
          <p:nvPr>
            <p:ph type="dt" sz="half" idx="10"/>
          </p:nvPr>
        </p:nvSpPr>
        <p:spPr/>
        <p:txBody>
          <a:bodyPr/>
          <a:lstStyle/>
          <a:p>
            <a:fld id="{FB7B1155-934A-4CDA-9B34-3C6EAD383B8F}" type="datetimeFigureOut">
              <a:rPr lang="en-US" smtClean="0"/>
              <a:t>1/5/2018</a:t>
            </a:fld>
            <a:endParaRPr lang="en-US"/>
          </a:p>
        </p:txBody>
      </p:sp>
      <p:sp>
        <p:nvSpPr>
          <p:cNvPr id="5" name="Footer Placeholder 4">
            <a:extLst>
              <a:ext uri="{FF2B5EF4-FFF2-40B4-BE49-F238E27FC236}">
                <a16:creationId xmlns:a16="http://schemas.microsoft.com/office/drawing/2014/main" id="{29650173-021E-4E92-B57A-1CE69953F8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C44C3B-349E-4AAD-8221-6A67D1344174}"/>
              </a:ext>
            </a:extLst>
          </p:cNvPr>
          <p:cNvSpPr>
            <a:spLocks noGrp="1"/>
          </p:cNvSpPr>
          <p:nvPr>
            <p:ph type="sldNum" sz="quarter" idx="12"/>
          </p:nvPr>
        </p:nvSpPr>
        <p:spPr/>
        <p:txBody>
          <a:bodyPr/>
          <a:lstStyle/>
          <a:p>
            <a:fld id="{E5C1905A-9261-4F41-AB5E-568F146A1339}" type="slidenum">
              <a:rPr lang="en-US" smtClean="0"/>
              <a:t>‹#›</a:t>
            </a:fld>
            <a:endParaRPr lang="en-US"/>
          </a:p>
        </p:txBody>
      </p:sp>
    </p:spTree>
    <p:extLst>
      <p:ext uri="{BB962C8B-B14F-4D97-AF65-F5344CB8AC3E}">
        <p14:creationId xmlns:p14="http://schemas.microsoft.com/office/powerpoint/2010/main" val="3327358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5000">
              <a:schemeClr val="accent6">
                <a:lumMod val="20000"/>
                <a:lumOff val="80000"/>
              </a:schemeClr>
            </a:gs>
            <a:gs pos="63000">
              <a:schemeClr val="bg1"/>
            </a:gs>
            <a:gs pos="83000">
              <a:schemeClr val="bg1"/>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06D4C13-CE48-41E8-BFD1-6B8B7F7B8F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E64CB02-9AE4-436F-8CF8-68D94686D14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8309CC-929F-41E0-A8FE-2E5BD41FA3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7B1155-934A-4CDA-9B34-3C6EAD383B8F}" type="datetimeFigureOut">
              <a:rPr lang="en-US" smtClean="0"/>
              <a:t>1/5/2018</a:t>
            </a:fld>
            <a:endParaRPr lang="en-US"/>
          </a:p>
        </p:txBody>
      </p:sp>
      <p:sp>
        <p:nvSpPr>
          <p:cNvPr id="5" name="Footer Placeholder 4">
            <a:extLst>
              <a:ext uri="{FF2B5EF4-FFF2-40B4-BE49-F238E27FC236}">
                <a16:creationId xmlns:a16="http://schemas.microsoft.com/office/drawing/2014/main" id="{2B5A96C2-E796-4EFC-8AA9-E9F2D7F28C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24F7A31-7333-450F-9B01-A1CD4B5E3F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C1905A-9261-4F41-AB5E-568F146A1339}" type="slidenum">
              <a:rPr lang="en-US" smtClean="0"/>
              <a:t>‹#›</a:t>
            </a:fld>
            <a:endParaRPr lang="en-US"/>
          </a:p>
        </p:txBody>
      </p:sp>
    </p:spTree>
    <p:extLst>
      <p:ext uri="{BB962C8B-B14F-4D97-AF65-F5344CB8AC3E}">
        <p14:creationId xmlns:p14="http://schemas.microsoft.com/office/powerpoint/2010/main" val="7537426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hyperlink" Target="http://athenauae.com/" TargetMode="External"/><Relationship Id="rId4" Type="http://schemas.openxmlformats.org/officeDocument/2006/relationships/hyperlink" Target="http://www.pmchospitals.com/"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futureofmuseums.blogspot.ae/2014/07/keeping-up-with-2014-trends-for-profit.html" TargetMode="External"/><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linkedin.com/title/managing-director?trk=pprofile_title" TargetMode="External"/><Relationship Id="rId1" Type="http://schemas.openxmlformats.org/officeDocument/2006/relationships/slideLayout" Target="../slideLayouts/slideLayout1.xml"/><Relationship Id="rId6" Type="http://schemas.openxmlformats.org/officeDocument/2006/relationships/hyperlink" Target="http://prsuae.com/" TargetMode="External"/><Relationship Id="rId5" Type="http://schemas.openxmlformats.org/officeDocument/2006/relationships/hyperlink" Target="http://athenauae.com/" TargetMode="External"/><Relationship Id="rId4" Type="http://schemas.openxmlformats.org/officeDocument/2006/relationships/hyperlink" Target="http://www.pmchospitals.com/"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hyperlink" Target="http://athenauae.com/" TargetMode="Externa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en.oxforddictionaries.com/definition/entrepreneur" TargetMode="Externa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hyperlink" Target="http://international.commonwealthfund.org/countries/india/" TargetMode="Externa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www.pmchospitals.com/" TargetMode="Externa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8" Type="http://schemas.openxmlformats.org/officeDocument/2006/relationships/hyperlink" Target="https://www.ibef.org/industry/healthcare-india.aspx" TargetMode="External"/><Relationship Id="rId3" Type="http://schemas.openxmlformats.org/officeDocument/2006/relationships/hyperlink" Target="https://www.consciousconnectionmagazine.com/2016/02/social-enterprise-examples-and-principles" TargetMode="External"/><Relationship Id="rId7" Type="http://schemas.openxmlformats.org/officeDocument/2006/relationships/hyperlink" Target="https://www.huffingtonpost.com/alexandre-lemille/bridging-csr-and-social-e_b_1434493.html" TargetMode="External"/><Relationship Id="rId2" Type="http://schemas.openxmlformats.org/officeDocument/2006/relationships/hyperlink" Target="http://www.athenauae.com/" TargetMode="External"/><Relationship Id="rId1" Type="http://schemas.openxmlformats.org/officeDocument/2006/relationships/slideLayout" Target="../slideLayouts/slideLayout1.xml"/><Relationship Id="rId6" Type="http://schemas.openxmlformats.org/officeDocument/2006/relationships/hyperlink" Target="http://www.forbesindia.com/blog/health/5-things-to-know-about-the-indias-healthcare-system" TargetMode="External"/><Relationship Id="rId11" Type="http://schemas.openxmlformats.org/officeDocument/2006/relationships/hyperlink" Target="https://www.youtube.com/watch?v=Vvq9YgoJabY" TargetMode="External"/><Relationship Id="rId5" Type="http://schemas.openxmlformats.org/officeDocument/2006/relationships/hyperlink" Target="https://www.forbes.com/sites/suparnadutt/2016/09/21/social-entreprise-could-be-the-uaes-next-big-venture-if-government-and-investors-step-up/#d8623237fc0d" TargetMode="External"/><Relationship Id="rId10" Type="http://schemas.openxmlformats.org/officeDocument/2006/relationships/hyperlink" Target="http://www.tamimiinvestments.com/social-entrepreneurship-csr/" TargetMode="External"/><Relationship Id="rId4" Type="http://schemas.openxmlformats.org/officeDocument/2006/relationships/hyperlink" Target="http://www.emirates247.com/news/emirates/entrepreneurship-on-the-rise-in-the-uae-c3-founder-nocentini-2014-09-01-1.561465" TargetMode="External"/><Relationship Id="rId9" Type="http://schemas.openxmlformats.org/officeDocument/2006/relationships/hyperlink" Target="http://www.pmchospital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0F3DAA0-2CB9-4433-A212-772A365057D4}"/>
              </a:ext>
            </a:extLst>
          </p:cNvPr>
          <p:cNvSpPr/>
          <p:nvPr/>
        </p:nvSpPr>
        <p:spPr>
          <a:xfrm>
            <a:off x="8010525" y="6486525"/>
            <a:ext cx="4371975" cy="261610"/>
          </a:xfrm>
          <a:prstGeom prst="rect">
            <a:avLst/>
          </a:prstGeom>
        </p:spPr>
        <p:txBody>
          <a:bodyPr wrap="square">
            <a:spAutoFit/>
          </a:bodyPr>
          <a:lstStyle/>
          <a:p>
            <a:r>
              <a:rPr lang="en-US" sz="1100" b="1" dirty="0"/>
              <a:t>Benjamin Sharratt - SBMA7111D Entrepreneurship – Assignment 2   </a:t>
            </a:r>
          </a:p>
        </p:txBody>
      </p:sp>
      <p:sp>
        <p:nvSpPr>
          <p:cNvPr id="2" name="Rectangle 1">
            <a:extLst>
              <a:ext uri="{FF2B5EF4-FFF2-40B4-BE49-F238E27FC236}">
                <a16:creationId xmlns:a16="http://schemas.microsoft.com/office/drawing/2014/main" id="{6BD98347-0694-4EF0-AC45-86AF10EAE63C}"/>
              </a:ext>
            </a:extLst>
          </p:cNvPr>
          <p:cNvSpPr/>
          <p:nvPr/>
        </p:nvSpPr>
        <p:spPr>
          <a:xfrm>
            <a:off x="3048000" y="181660"/>
            <a:ext cx="6096000" cy="2800767"/>
          </a:xfrm>
          <a:prstGeom prst="rect">
            <a:avLst/>
          </a:prstGeom>
        </p:spPr>
        <p:txBody>
          <a:bodyPr>
            <a:spAutoFit/>
          </a:bodyPr>
          <a:lstStyle/>
          <a:p>
            <a:pPr algn="ctr"/>
            <a:r>
              <a:rPr lang="en-US" sz="4400" b="1" dirty="0"/>
              <a:t>Benjamin Sharratt SBMA7111D Entrepreneurship Assignment 2   </a:t>
            </a:r>
          </a:p>
        </p:txBody>
      </p:sp>
      <p:sp>
        <p:nvSpPr>
          <p:cNvPr id="3" name="Rectangle 2">
            <a:extLst>
              <a:ext uri="{FF2B5EF4-FFF2-40B4-BE49-F238E27FC236}">
                <a16:creationId xmlns:a16="http://schemas.microsoft.com/office/drawing/2014/main" id="{CE5BB44D-FBB8-455A-94F8-670F36EF4010}"/>
              </a:ext>
            </a:extLst>
          </p:cNvPr>
          <p:cNvSpPr/>
          <p:nvPr/>
        </p:nvSpPr>
        <p:spPr>
          <a:xfrm>
            <a:off x="1704975" y="3002579"/>
            <a:ext cx="9191625" cy="2831544"/>
          </a:xfrm>
          <a:prstGeom prst="rect">
            <a:avLst/>
          </a:prstGeom>
        </p:spPr>
        <p:txBody>
          <a:bodyPr wrap="square">
            <a:spAutoFit/>
          </a:bodyPr>
          <a:lstStyle/>
          <a:p>
            <a:pPr algn="ctr"/>
            <a:r>
              <a:rPr lang="en-US" sz="3600" dirty="0"/>
              <a:t>Mr. VNP Raj – Chairman of Athena Education (Middle East) and PMC Healthcare (India) </a:t>
            </a:r>
          </a:p>
          <a:p>
            <a:endParaRPr lang="en-US" dirty="0"/>
          </a:p>
          <a:p>
            <a:pPr algn="ctr"/>
            <a:r>
              <a:rPr lang="en-US" sz="4400" b="1" i="1" dirty="0"/>
              <a:t>‘Using social enterprise as an agent of change for a community’</a:t>
            </a:r>
          </a:p>
        </p:txBody>
      </p:sp>
      <p:pic>
        <p:nvPicPr>
          <p:cNvPr id="6" name="Picture 5" descr="http://athenauae.com/images/athena_logo">
            <a:extLst>
              <a:ext uri="{FF2B5EF4-FFF2-40B4-BE49-F238E27FC236}">
                <a16:creationId xmlns:a16="http://schemas.microsoft.com/office/drawing/2014/main" id="{5ED04A0B-BC46-4CA6-8834-C3A49992025B}"/>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458470" y="376177"/>
            <a:ext cx="2781300" cy="1295400"/>
          </a:xfrm>
          <a:prstGeom prst="rect">
            <a:avLst/>
          </a:prstGeom>
          <a:noFill/>
          <a:extLst/>
        </p:spPr>
      </p:pic>
      <p:pic>
        <p:nvPicPr>
          <p:cNvPr id="7" name="Picture 6" descr="Pazhaveedu Medical Care">
            <a:extLst>
              <a:ext uri="{FF2B5EF4-FFF2-40B4-BE49-F238E27FC236}">
                <a16:creationId xmlns:a16="http://schemas.microsoft.com/office/drawing/2014/main" id="{9BC4674C-8AC3-4B7C-A19D-FFB0C0CBE150}"/>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9420225" y="109865"/>
            <a:ext cx="2172970" cy="2075765"/>
          </a:xfrm>
          <a:prstGeom prst="rect">
            <a:avLst/>
          </a:prstGeom>
          <a:noFill/>
          <a:ln>
            <a:noFill/>
          </a:ln>
        </p:spPr>
      </p:pic>
      <p:sp>
        <p:nvSpPr>
          <p:cNvPr id="4" name="TextBox 3">
            <a:extLst>
              <a:ext uri="{FF2B5EF4-FFF2-40B4-BE49-F238E27FC236}">
                <a16:creationId xmlns:a16="http://schemas.microsoft.com/office/drawing/2014/main" id="{D6808D2A-9978-4B92-BEFB-C68EF71743FF}"/>
              </a:ext>
            </a:extLst>
          </p:cNvPr>
          <p:cNvSpPr txBox="1"/>
          <p:nvPr/>
        </p:nvSpPr>
        <p:spPr>
          <a:xfrm>
            <a:off x="458470" y="6096000"/>
            <a:ext cx="6663690" cy="877163"/>
          </a:xfrm>
          <a:prstGeom prst="rect">
            <a:avLst/>
          </a:prstGeom>
          <a:noFill/>
        </p:spPr>
        <p:txBody>
          <a:bodyPr wrap="square" rtlCol="0">
            <a:spAutoFit/>
          </a:bodyPr>
          <a:lstStyle/>
          <a:p>
            <a:r>
              <a:rPr lang="en-US" sz="1050" dirty="0"/>
              <a:t>Source: </a:t>
            </a:r>
          </a:p>
          <a:p>
            <a:r>
              <a:rPr lang="en-US" sz="1050" dirty="0">
                <a:hlinkClick r:id="rId4"/>
              </a:rPr>
              <a:t>http://www.pmchospitals.com/</a:t>
            </a:r>
            <a:endParaRPr lang="en-US" sz="1050" dirty="0"/>
          </a:p>
          <a:p>
            <a:r>
              <a:rPr lang="en-US" sz="1050" dirty="0">
                <a:hlinkClick r:id="rId5"/>
              </a:rPr>
              <a:t>http://athenauae.com/</a:t>
            </a:r>
            <a:endParaRPr lang="en-US" sz="1050" dirty="0"/>
          </a:p>
          <a:p>
            <a:endParaRPr lang="en-US" dirty="0"/>
          </a:p>
        </p:txBody>
      </p:sp>
    </p:spTree>
    <p:extLst>
      <p:ext uri="{BB962C8B-B14F-4D97-AF65-F5344CB8AC3E}">
        <p14:creationId xmlns:p14="http://schemas.microsoft.com/office/powerpoint/2010/main" val="5684035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0F3DAA0-2CB9-4433-A212-772A365057D4}"/>
              </a:ext>
            </a:extLst>
          </p:cNvPr>
          <p:cNvSpPr/>
          <p:nvPr/>
        </p:nvSpPr>
        <p:spPr>
          <a:xfrm>
            <a:off x="8010525" y="6486525"/>
            <a:ext cx="4371975" cy="261610"/>
          </a:xfrm>
          <a:prstGeom prst="rect">
            <a:avLst/>
          </a:prstGeom>
        </p:spPr>
        <p:txBody>
          <a:bodyPr wrap="square">
            <a:spAutoFit/>
          </a:bodyPr>
          <a:lstStyle/>
          <a:p>
            <a:r>
              <a:rPr lang="en-US" sz="1100" b="1" dirty="0"/>
              <a:t>Benjamin Sharratt - SBMA7111D Entrepreneurship – Assignment 2   </a:t>
            </a:r>
          </a:p>
        </p:txBody>
      </p:sp>
      <p:sp>
        <p:nvSpPr>
          <p:cNvPr id="6" name="Rectangle 5">
            <a:extLst>
              <a:ext uri="{FF2B5EF4-FFF2-40B4-BE49-F238E27FC236}">
                <a16:creationId xmlns:a16="http://schemas.microsoft.com/office/drawing/2014/main" id="{703B823C-5333-443B-971E-D31D91C8ABA0}"/>
              </a:ext>
            </a:extLst>
          </p:cNvPr>
          <p:cNvSpPr/>
          <p:nvPr/>
        </p:nvSpPr>
        <p:spPr>
          <a:xfrm>
            <a:off x="5162550" y="183743"/>
            <a:ext cx="4010025" cy="1754326"/>
          </a:xfrm>
          <a:prstGeom prst="rect">
            <a:avLst/>
          </a:prstGeom>
        </p:spPr>
        <p:txBody>
          <a:bodyPr wrap="square">
            <a:spAutoFit/>
          </a:bodyPr>
          <a:lstStyle/>
          <a:p>
            <a:r>
              <a:rPr lang="en-US" sz="3600" b="1" u="sng" dirty="0"/>
              <a:t>Contents</a:t>
            </a:r>
          </a:p>
          <a:p>
            <a:endParaRPr lang="en-US" sz="3600" b="1" u="sng" dirty="0"/>
          </a:p>
          <a:p>
            <a:r>
              <a:rPr lang="en-US" sz="3600" b="1" dirty="0"/>
              <a:t> </a:t>
            </a:r>
            <a:r>
              <a:rPr lang="en-US" b="1" dirty="0"/>
              <a:t> </a:t>
            </a:r>
            <a:endParaRPr lang="en-US" dirty="0"/>
          </a:p>
        </p:txBody>
      </p:sp>
      <p:sp>
        <p:nvSpPr>
          <p:cNvPr id="7" name="Rectangle 6">
            <a:extLst>
              <a:ext uri="{FF2B5EF4-FFF2-40B4-BE49-F238E27FC236}">
                <a16:creationId xmlns:a16="http://schemas.microsoft.com/office/drawing/2014/main" id="{73A93BFD-9A8D-4664-B862-59D7807CDB81}"/>
              </a:ext>
            </a:extLst>
          </p:cNvPr>
          <p:cNvSpPr/>
          <p:nvPr/>
        </p:nvSpPr>
        <p:spPr>
          <a:xfrm>
            <a:off x="465415" y="901064"/>
            <a:ext cx="11097935" cy="4816703"/>
          </a:xfrm>
          <a:prstGeom prst="rect">
            <a:avLst/>
          </a:prstGeom>
        </p:spPr>
        <p:txBody>
          <a:bodyPr wrap="square">
            <a:spAutoFit/>
          </a:bodyPr>
          <a:lstStyle/>
          <a:p>
            <a:pPr marL="342900" indent="-342900">
              <a:buAutoNum type="arabicParenR"/>
            </a:pPr>
            <a:r>
              <a:rPr lang="en-US" sz="2000" dirty="0"/>
              <a:t>Introduction to Entrepreneur Mr. VNP Raj</a:t>
            </a:r>
          </a:p>
          <a:p>
            <a:endParaRPr lang="en-US" sz="2000" dirty="0"/>
          </a:p>
          <a:p>
            <a:pPr marL="342900" indent="-342900">
              <a:buAutoNum type="arabicParenR" startAt="2"/>
            </a:pPr>
            <a:r>
              <a:rPr lang="en-US" sz="2000" dirty="0"/>
              <a:t>Athena Education – Development of Schools to fund/support Social Enterprise in India</a:t>
            </a:r>
          </a:p>
          <a:p>
            <a:pPr marL="342900" indent="-342900">
              <a:buAutoNum type="arabicParenR" startAt="2"/>
            </a:pPr>
            <a:endParaRPr lang="en-US" sz="2000" dirty="0"/>
          </a:p>
          <a:p>
            <a:pPr marL="342900" indent="-342900">
              <a:buAutoNum type="arabicParenR" startAt="2"/>
            </a:pPr>
            <a:r>
              <a:rPr lang="en-US" sz="2000" dirty="0"/>
              <a:t>Defining Social Entrepreneurship </a:t>
            </a:r>
          </a:p>
          <a:p>
            <a:pPr marL="342900" indent="-342900">
              <a:buAutoNum type="arabicParenR" startAt="2"/>
            </a:pPr>
            <a:endParaRPr lang="en-US" sz="2000" dirty="0"/>
          </a:p>
          <a:p>
            <a:pPr marL="342900" indent="-342900">
              <a:buAutoNum type="arabicParenR" startAt="2"/>
            </a:pPr>
            <a:r>
              <a:rPr lang="en-US" sz="2000" dirty="0"/>
              <a:t>Characteristics of Social Enterprise </a:t>
            </a:r>
          </a:p>
          <a:p>
            <a:pPr marL="342900" indent="-342900">
              <a:buAutoNum type="arabicParenR" startAt="2"/>
            </a:pPr>
            <a:endParaRPr lang="en-US" sz="2000" dirty="0"/>
          </a:p>
          <a:p>
            <a:pPr marL="342900" indent="-342900">
              <a:buAutoNum type="arabicParenR" startAt="2"/>
            </a:pPr>
            <a:endParaRPr lang="en-US" sz="100" dirty="0"/>
          </a:p>
          <a:p>
            <a:pPr marL="342900" indent="-342900">
              <a:buAutoNum type="arabicParenR" startAt="2"/>
            </a:pPr>
            <a:r>
              <a:rPr lang="en-US" sz="2000" dirty="0"/>
              <a:t>‘Right to health for all’ – The development of the Indian Healthcare Sector </a:t>
            </a:r>
          </a:p>
          <a:p>
            <a:pPr marL="342900" indent="-342900">
              <a:buAutoNum type="arabicParenR" startAt="2"/>
            </a:pPr>
            <a:endParaRPr lang="en-US" sz="2000" dirty="0"/>
          </a:p>
          <a:p>
            <a:pPr marL="342900" indent="-342900">
              <a:buAutoNum type="arabicParenR" startAt="2"/>
            </a:pPr>
            <a:r>
              <a:rPr lang="en-US" sz="2000" dirty="0"/>
              <a:t>PMC Hospitals - ‘Quality Healthcare at Affordable Pricing’</a:t>
            </a:r>
          </a:p>
          <a:p>
            <a:pPr marL="342900" indent="-342900">
              <a:buAutoNum type="arabicParenR" startAt="2"/>
            </a:pPr>
            <a:endParaRPr lang="en-US" sz="2000" dirty="0"/>
          </a:p>
          <a:p>
            <a:pPr marL="342900" indent="-342900">
              <a:buAutoNum type="arabicParenR" startAt="2"/>
            </a:pPr>
            <a:r>
              <a:rPr lang="en-US" sz="2000" dirty="0"/>
              <a:t>Changing the World through Social Entrepreneurship </a:t>
            </a:r>
          </a:p>
          <a:p>
            <a:pPr marL="342900" indent="-342900">
              <a:buAutoNum type="arabicParenR" startAt="2"/>
            </a:pPr>
            <a:endParaRPr lang="en-US" sz="2000" dirty="0"/>
          </a:p>
          <a:p>
            <a:pPr marL="342900" indent="-342900">
              <a:buAutoNum type="arabicParenR" startAt="2"/>
            </a:pPr>
            <a:r>
              <a:rPr lang="en-US" sz="2000" dirty="0"/>
              <a:t>References/Online Literature </a:t>
            </a:r>
          </a:p>
        </p:txBody>
      </p:sp>
      <p:pic>
        <p:nvPicPr>
          <p:cNvPr id="2050" name="Picture 2" descr="http://1.bp.blogspot.com/-LX9fp9fM73k/U9fItsEhtXI/AAAAAAAABX0/aiHJZJEy37k/s1600/tumblr_inline_mx5o6bghM21qj7hjh+social+entrepreneur.png">
            <a:extLst>
              <a:ext uri="{FF2B5EF4-FFF2-40B4-BE49-F238E27FC236}">
                <a16:creationId xmlns:a16="http://schemas.microsoft.com/office/drawing/2014/main" id="{97FE2948-C984-4305-896D-506B13EF6F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08415" y="3429000"/>
            <a:ext cx="2956441" cy="2956441"/>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AA0C9391-B2A6-401E-A0D3-5F188CE4F8DB}"/>
              </a:ext>
            </a:extLst>
          </p:cNvPr>
          <p:cNvSpPr/>
          <p:nvPr/>
        </p:nvSpPr>
        <p:spPr>
          <a:xfrm>
            <a:off x="465415" y="6320314"/>
            <a:ext cx="8991600" cy="707886"/>
          </a:xfrm>
          <a:prstGeom prst="rect">
            <a:avLst/>
          </a:prstGeom>
        </p:spPr>
        <p:txBody>
          <a:bodyPr wrap="square">
            <a:spAutoFit/>
          </a:bodyPr>
          <a:lstStyle/>
          <a:p>
            <a:r>
              <a:rPr lang="en-US" sz="1100" dirty="0"/>
              <a:t>Source: </a:t>
            </a:r>
          </a:p>
          <a:p>
            <a:r>
              <a:rPr lang="en-US" sz="1100" dirty="0">
                <a:hlinkClick r:id="rId3"/>
              </a:rPr>
              <a:t>http://futureofmuseums.blogspot.ae/2014/07/keeping-up-with-2014-trends-for-profit.html</a:t>
            </a:r>
            <a:endParaRPr lang="en-US" sz="1100" dirty="0"/>
          </a:p>
          <a:p>
            <a:endParaRPr lang="en-US" dirty="0"/>
          </a:p>
        </p:txBody>
      </p:sp>
    </p:spTree>
    <p:extLst>
      <p:ext uri="{BB962C8B-B14F-4D97-AF65-F5344CB8AC3E}">
        <p14:creationId xmlns:p14="http://schemas.microsoft.com/office/powerpoint/2010/main" val="25331219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0F3DAA0-2CB9-4433-A212-772A365057D4}"/>
              </a:ext>
            </a:extLst>
          </p:cNvPr>
          <p:cNvSpPr/>
          <p:nvPr/>
        </p:nvSpPr>
        <p:spPr>
          <a:xfrm>
            <a:off x="8010525" y="6486525"/>
            <a:ext cx="4371975" cy="261610"/>
          </a:xfrm>
          <a:prstGeom prst="rect">
            <a:avLst/>
          </a:prstGeom>
        </p:spPr>
        <p:txBody>
          <a:bodyPr wrap="square">
            <a:spAutoFit/>
          </a:bodyPr>
          <a:lstStyle/>
          <a:p>
            <a:r>
              <a:rPr lang="en-US" sz="1100" b="1" dirty="0"/>
              <a:t>Benjamin Sharratt - SBMA7111D Entrepreneurship – Assignment 2   </a:t>
            </a:r>
          </a:p>
        </p:txBody>
      </p:sp>
      <p:sp>
        <p:nvSpPr>
          <p:cNvPr id="2" name="Rectangle 1">
            <a:extLst>
              <a:ext uri="{FF2B5EF4-FFF2-40B4-BE49-F238E27FC236}">
                <a16:creationId xmlns:a16="http://schemas.microsoft.com/office/drawing/2014/main" id="{BC5C0928-4FD4-452B-AA8A-1A582A0815C6}"/>
              </a:ext>
            </a:extLst>
          </p:cNvPr>
          <p:cNvSpPr/>
          <p:nvPr/>
        </p:nvSpPr>
        <p:spPr>
          <a:xfrm>
            <a:off x="2890043" y="310634"/>
            <a:ext cx="6909584" cy="523220"/>
          </a:xfrm>
          <a:prstGeom prst="rect">
            <a:avLst/>
          </a:prstGeom>
        </p:spPr>
        <p:txBody>
          <a:bodyPr wrap="none">
            <a:spAutoFit/>
          </a:bodyPr>
          <a:lstStyle/>
          <a:p>
            <a:pPr marL="342900" indent="-342900">
              <a:buAutoNum type="arabicParenR"/>
            </a:pPr>
            <a:r>
              <a:rPr lang="en-US" sz="2800" b="1" u="sng" dirty="0"/>
              <a:t>Introduction to Entrepreneur - Mr. VNP Raj</a:t>
            </a:r>
          </a:p>
        </p:txBody>
      </p:sp>
      <p:sp>
        <p:nvSpPr>
          <p:cNvPr id="3" name="Rectangle 2">
            <a:extLst>
              <a:ext uri="{FF2B5EF4-FFF2-40B4-BE49-F238E27FC236}">
                <a16:creationId xmlns:a16="http://schemas.microsoft.com/office/drawing/2014/main" id="{5A30C6F0-AF52-484E-8B09-FE8E8B4113E3}"/>
              </a:ext>
            </a:extLst>
          </p:cNvPr>
          <p:cNvSpPr/>
          <p:nvPr/>
        </p:nvSpPr>
        <p:spPr>
          <a:xfrm>
            <a:off x="585396" y="1566228"/>
            <a:ext cx="9214232" cy="1569660"/>
          </a:xfrm>
          <a:prstGeom prst="rect">
            <a:avLst/>
          </a:prstGeom>
        </p:spPr>
        <p:txBody>
          <a:bodyPr wrap="square">
            <a:spAutoFit/>
          </a:bodyPr>
          <a:lstStyle/>
          <a:p>
            <a:pPr fontAlgn="base"/>
            <a:r>
              <a:rPr lang="en-US" sz="1600" b="1" i="0" u="none" strike="noStrike" dirty="0">
                <a:solidFill>
                  <a:schemeClr val="accent1">
                    <a:lumMod val="75000"/>
                  </a:schemeClr>
                </a:solidFill>
                <a:effectLst/>
                <a:hlinkClick r:id="rId2"/>
              </a:rPr>
              <a:t>Managing Director</a:t>
            </a:r>
            <a:endParaRPr lang="en-US" sz="1600" b="1" i="0" dirty="0">
              <a:solidFill>
                <a:schemeClr val="accent1">
                  <a:lumMod val="75000"/>
                </a:schemeClr>
              </a:solidFill>
              <a:effectLst/>
            </a:endParaRPr>
          </a:p>
          <a:p>
            <a:pPr fontAlgn="base"/>
            <a:r>
              <a:rPr lang="en-US" sz="1600" b="1" i="0" dirty="0">
                <a:solidFill>
                  <a:srgbClr val="434649"/>
                </a:solidFill>
                <a:effectLst/>
              </a:rPr>
              <a:t>PRS Business Management Service – Middle East</a:t>
            </a:r>
          </a:p>
          <a:p>
            <a:pPr fontAlgn="base"/>
            <a:endParaRPr lang="en-US" sz="1600" b="0" i="1" dirty="0">
              <a:solidFill>
                <a:srgbClr val="434649"/>
              </a:solidFill>
              <a:effectLst/>
            </a:endParaRPr>
          </a:p>
          <a:p>
            <a:pPr fontAlgn="base"/>
            <a:r>
              <a:rPr lang="en-US" sz="1600" b="0" i="1" dirty="0">
                <a:solidFill>
                  <a:srgbClr val="434649"/>
                </a:solidFill>
                <a:effectLst/>
              </a:rPr>
              <a:t>PRS provides specialist advisory services through a dedicated and experienced team of professionals. </a:t>
            </a:r>
            <a:r>
              <a:rPr lang="en-US" sz="1600" i="1" dirty="0">
                <a:solidFill>
                  <a:srgbClr val="434649"/>
                </a:solidFill>
              </a:rPr>
              <a:t>They s</a:t>
            </a:r>
            <a:r>
              <a:rPr lang="en-US" sz="1600" b="0" i="1" dirty="0">
                <a:solidFill>
                  <a:srgbClr val="434649"/>
                </a:solidFill>
                <a:effectLst/>
              </a:rPr>
              <a:t>upport clients to manage their corporate finance requirements with complete confidence and advise them on GCC lending practices and business conditions.</a:t>
            </a:r>
          </a:p>
        </p:txBody>
      </p:sp>
      <p:sp>
        <p:nvSpPr>
          <p:cNvPr id="4" name="Rectangle 3">
            <a:extLst>
              <a:ext uri="{FF2B5EF4-FFF2-40B4-BE49-F238E27FC236}">
                <a16:creationId xmlns:a16="http://schemas.microsoft.com/office/drawing/2014/main" id="{ECD0500E-8AF3-49C0-9172-E51AD06F6AF6}"/>
              </a:ext>
            </a:extLst>
          </p:cNvPr>
          <p:cNvSpPr/>
          <p:nvPr/>
        </p:nvSpPr>
        <p:spPr>
          <a:xfrm>
            <a:off x="585395" y="3135888"/>
            <a:ext cx="11323078" cy="1323439"/>
          </a:xfrm>
          <a:prstGeom prst="rect">
            <a:avLst/>
          </a:prstGeom>
        </p:spPr>
        <p:txBody>
          <a:bodyPr wrap="square">
            <a:spAutoFit/>
          </a:bodyPr>
          <a:lstStyle/>
          <a:p>
            <a:pPr fontAlgn="base"/>
            <a:r>
              <a:rPr lang="en-US" sz="1600" b="1" i="0" u="sng" dirty="0">
                <a:solidFill>
                  <a:schemeClr val="accent1">
                    <a:lumMod val="75000"/>
                  </a:schemeClr>
                </a:solidFill>
                <a:effectLst/>
              </a:rPr>
              <a:t>Chairman</a:t>
            </a:r>
          </a:p>
          <a:p>
            <a:pPr fontAlgn="base"/>
            <a:r>
              <a:rPr lang="en-US" sz="1600" b="1" dirty="0">
                <a:solidFill>
                  <a:srgbClr val="434649"/>
                </a:solidFill>
              </a:rPr>
              <a:t>Athena Education - Middle East</a:t>
            </a:r>
          </a:p>
          <a:p>
            <a:pPr fontAlgn="base"/>
            <a:endParaRPr lang="en-US" sz="1600" b="1" dirty="0">
              <a:solidFill>
                <a:srgbClr val="434649"/>
              </a:solidFill>
            </a:endParaRPr>
          </a:p>
          <a:p>
            <a:pPr fontAlgn="base"/>
            <a:r>
              <a:rPr lang="en-US" sz="1600" i="1" dirty="0">
                <a:solidFill>
                  <a:srgbClr val="434649"/>
                </a:solidFill>
              </a:rPr>
              <a:t>Athena’s vision is to be one of the top three education providers in the MENA region and Indian subcontinent by 2025 with 20 schools covering the top three major curricula followed in the respective regions. Currently owns and manages 10 schools in the Middle East. </a:t>
            </a:r>
            <a:endParaRPr lang="en-US" sz="1600" b="0" i="1" dirty="0">
              <a:solidFill>
                <a:srgbClr val="434649"/>
              </a:solidFill>
              <a:effectLst/>
            </a:endParaRPr>
          </a:p>
        </p:txBody>
      </p:sp>
      <p:sp>
        <p:nvSpPr>
          <p:cNvPr id="6" name="Rectangle 5">
            <a:extLst>
              <a:ext uri="{FF2B5EF4-FFF2-40B4-BE49-F238E27FC236}">
                <a16:creationId xmlns:a16="http://schemas.microsoft.com/office/drawing/2014/main" id="{85BBB216-67D8-4D17-9079-ACD7BB71BF52}"/>
              </a:ext>
            </a:extLst>
          </p:cNvPr>
          <p:cNvSpPr/>
          <p:nvPr/>
        </p:nvSpPr>
        <p:spPr>
          <a:xfrm>
            <a:off x="585395" y="4470002"/>
            <a:ext cx="11433885" cy="1877437"/>
          </a:xfrm>
          <a:prstGeom prst="rect">
            <a:avLst/>
          </a:prstGeom>
        </p:spPr>
        <p:txBody>
          <a:bodyPr wrap="square">
            <a:spAutoFit/>
          </a:bodyPr>
          <a:lstStyle/>
          <a:p>
            <a:pPr fontAlgn="base"/>
            <a:r>
              <a:rPr lang="en-US" sz="1600" b="1" i="0" u="sng" dirty="0">
                <a:solidFill>
                  <a:schemeClr val="accent1">
                    <a:lumMod val="75000"/>
                  </a:schemeClr>
                </a:solidFill>
                <a:effectLst/>
              </a:rPr>
              <a:t>Chairman</a:t>
            </a:r>
          </a:p>
          <a:p>
            <a:pPr fontAlgn="base"/>
            <a:r>
              <a:rPr lang="en-US" sz="1600" b="1" dirty="0">
                <a:solidFill>
                  <a:srgbClr val="434649"/>
                </a:solidFill>
              </a:rPr>
              <a:t>PMC Hospitals – India</a:t>
            </a:r>
          </a:p>
          <a:p>
            <a:pPr fontAlgn="base"/>
            <a:endParaRPr lang="en-US" sz="1600" b="1" dirty="0">
              <a:solidFill>
                <a:srgbClr val="434649"/>
              </a:solidFill>
            </a:endParaRPr>
          </a:p>
          <a:p>
            <a:pPr fontAlgn="base"/>
            <a:r>
              <a:rPr lang="en-US" sz="1600" i="1" dirty="0">
                <a:solidFill>
                  <a:srgbClr val="434649"/>
                </a:solidFill>
              </a:rPr>
              <a:t>PMC is recognized by pharmaceutical companies, hospitals, diagnostic laboratories and key opinion leaders as a top quality hospital, diagnostic service and development company and as a reliable business partner providing superior healthcare services.</a:t>
            </a:r>
          </a:p>
          <a:p>
            <a:pPr fontAlgn="base"/>
            <a:endParaRPr lang="en-US" b="1" dirty="0">
              <a:solidFill>
                <a:srgbClr val="434649"/>
              </a:solidFill>
            </a:endParaRPr>
          </a:p>
          <a:p>
            <a:pPr fontAlgn="base"/>
            <a:r>
              <a:rPr lang="en-US" dirty="0">
                <a:solidFill>
                  <a:srgbClr val="434649"/>
                </a:solidFill>
                <a:latin typeface="Arial" panose="020B0604020202020204" pitchFamily="34" charset="0"/>
              </a:rPr>
              <a:t>  </a:t>
            </a:r>
            <a:endParaRPr lang="en-US" b="0" i="0" dirty="0">
              <a:solidFill>
                <a:srgbClr val="434649"/>
              </a:solidFill>
              <a:effectLst/>
              <a:latin typeface="Arial" panose="020B0604020202020204" pitchFamily="34" charset="0"/>
            </a:endParaRPr>
          </a:p>
        </p:txBody>
      </p:sp>
      <p:pic>
        <p:nvPicPr>
          <p:cNvPr id="3074" name="Picture 2" descr="http://www.pmchospitals.com/libs/images/resource/download.jpg">
            <a:extLst>
              <a:ext uri="{FF2B5EF4-FFF2-40B4-BE49-F238E27FC236}">
                <a16:creationId xmlns:a16="http://schemas.microsoft.com/office/drawing/2014/main" id="{05FC8F60-72DB-4F09-A62B-F7EF1E482D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55848" y="276910"/>
            <a:ext cx="1952625" cy="234315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B59F7AE2-5AA9-4435-B4B4-CDF123ED03BA}"/>
              </a:ext>
            </a:extLst>
          </p:cNvPr>
          <p:cNvSpPr/>
          <p:nvPr/>
        </p:nvSpPr>
        <p:spPr>
          <a:xfrm>
            <a:off x="585397" y="858342"/>
            <a:ext cx="8497643" cy="707886"/>
          </a:xfrm>
          <a:prstGeom prst="rect">
            <a:avLst/>
          </a:prstGeom>
        </p:spPr>
        <p:txBody>
          <a:bodyPr wrap="square">
            <a:spAutoFit/>
          </a:bodyPr>
          <a:lstStyle/>
          <a:p>
            <a:r>
              <a:rPr lang="en-US" sz="2000" dirty="0"/>
              <a:t>A veteran banker of the UAE and Middle East for 35 years, specialising in Wealth/Asset Management, Corporate Banking and Finance. </a:t>
            </a:r>
          </a:p>
        </p:txBody>
      </p:sp>
      <p:sp>
        <p:nvSpPr>
          <p:cNvPr id="8" name="Rectangle 7">
            <a:extLst>
              <a:ext uri="{FF2B5EF4-FFF2-40B4-BE49-F238E27FC236}">
                <a16:creationId xmlns:a16="http://schemas.microsoft.com/office/drawing/2014/main" id="{FD34BD17-0EBF-4BD9-BA0A-D63B15E5577D}"/>
              </a:ext>
            </a:extLst>
          </p:cNvPr>
          <p:cNvSpPr/>
          <p:nvPr/>
        </p:nvSpPr>
        <p:spPr>
          <a:xfrm>
            <a:off x="585395" y="5862984"/>
            <a:ext cx="7291549" cy="1107996"/>
          </a:xfrm>
          <a:prstGeom prst="rect">
            <a:avLst/>
          </a:prstGeom>
        </p:spPr>
        <p:txBody>
          <a:bodyPr wrap="square">
            <a:spAutoFit/>
          </a:bodyPr>
          <a:lstStyle/>
          <a:p>
            <a:r>
              <a:rPr lang="en-US" sz="1100" dirty="0"/>
              <a:t>Source:</a:t>
            </a:r>
          </a:p>
          <a:p>
            <a:r>
              <a:rPr lang="en-US" sz="1100" dirty="0">
                <a:hlinkClick r:id="rId4"/>
              </a:rPr>
              <a:t>http://www.pmchospitals.com</a:t>
            </a:r>
            <a:endParaRPr lang="en-US" sz="1100" dirty="0"/>
          </a:p>
          <a:p>
            <a:r>
              <a:rPr lang="en-US" sz="1100" dirty="0">
                <a:hlinkClick r:id="rId5"/>
              </a:rPr>
              <a:t>http://athenauae.com/</a:t>
            </a:r>
            <a:endParaRPr lang="en-US" sz="1100" dirty="0"/>
          </a:p>
          <a:p>
            <a:r>
              <a:rPr lang="en-US" sz="1100" dirty="0">
                <a:hlinkClick r:id="rId6"/>
              </a:rPr>
              <a:t>http://prsuae.com/</a:t>
            </a:r>
            <a:endParaRPr lang="en-US" sz="1100" dirty="0"/>
          </a:p>
          <a:p>
            <a:endParaRPr lang="en-US" sz="1100" dirty="0"/>
          </a:p>
          <a:p>
            <a:endParaRPr lang="en-US" sz="1100" dirty="0"/>
          </a:p>
        </p:txBody>
      </p:sp>
    </p:spTree>
    <p:extLst>
      <p:ext uri="{BB962C8B-B14F-4D97-AF65-F5344CB8AC3E}">
        <p14:creationId xmlns:p14="http://schemas.microsoft.com/office/powerpoint/2010/main" val="23175194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0F3DAA0-2CB9-4433-A212-772A365057D4}"/>
              </a:ext>
            </a:extLst>
          </p:cNvPr>
          <p:cNvSpPr/>
          <p:nvPr/>
        </p:nvSpPr>
        <p:spPr>
          <a:xfrm>
            <a:off x="8010525" y="6486525"/>
            <a:ext cx="4371975" cy="261610"/>
          </a:xfrm>
          <a:prstGeom prst="rect">
            <a:avLst/>
          </a:prstGeom>
        </p:spPr>
        <p:txBody>
          <a:bodyPr wrap="square">
            <a:spAutoFit/>
          </a:bodyPr>
          <a:lstStyle/>
          <a:p>
            <a:r>
              <a:rPr lang="en-US" sz="1100" b="1" dirty="0"/>
              <a:t>Benjamin Sharratt - SBMA7111D Entrepreneurship – Assignment 2   </a:t>
            </a:r>
          </a:p>
        </p:txBody>
      </p:sp>
      <p:sp>
        <p:nvSpPr>
          <p:cNvPr id="4" name="Rectangle 3">
            <a:extLst>
              <a:ext uri="{FF2B5EF4-FFF2-40B4-BE49-F238E27FC236}">
                <a16:creationId xmlns:a16="http://schemas.microsoft.com/office/drawing/2014/main" id="{66B06643-994F-45F8-BB1B-DB60D8208E7F}"/>
              </a:ext>
            </a:extLst>
          </p:cNvPr>
          <p:cNvSpPr/>
          <p:nvPr/>
        </p:nvSpPr>
        <p:spPr>
          <a:xfrm>
            <a:off x="2345933" y="206663"/>
            <a:ext cx="7183698" cy="954107"/>
          </a:xfrm>
          <a:prstGeom prst="rect">
            <a:avLst/>
          </a:prstGeom>
        </p:spPr>
        <p:txBody>
          <a:bodyPr wrap="none">
            <a:spAutoFit/>
          </a:bodyPr>
          <a:lstStyle/>
          <a:p>
            <a:pPr marL="342900" indent="-342900">
              <a:buAutoNum type="arabicParenR"/>
            </a:pPr>
            <a:r>
              <a:rPr lang="en-US" sz="2800" b="1" u="sng" dirty="0"/>
              <a:t>Introduction to Entrepreneur - Mr. VNP Raj</a:t>
            </a:r>
          </a:p>
          <a:p>
            <a:pPr algn="ctr"/>
            <a:r>
              <a:rPr lang="en-US" sz="2800" b="1" u="sng" dirty="0"/>
              <a:t>Vision of the Social Entrepreneur </a:t>
            </a:r>
          </a:p>
        </p:txBody>
      </p:sp>
      <p:sp>
        <p:nvSpPr>
          <p:cNvPr id="3" name="Rectangle 2">
            <a:extLst>
              <a:ext uri="{FF2B5EF4-FFF2-40B4-BE49-F238E27FC236}">
                <a16:creationId xmlns:a16="http://schemas.microsoft.com/office/drawing/2014/main" id="{12EE4199-449D-4909-9C48-F33E1375B6F5}"/>
              </a:ext>
            </a:extLst>
          </p:cNvPr>
          <p:cNvSpPr/>
          <p:nvPr/>
        </p:nvSpPr>
        <p:spPr>
          <a:xfrm>
            <a:off x="133350" y="1269102"/>
            <a:ext cx="12058650" cy="4154984"/>
          </a:xfrm>
          <a:prstGeom prst="rect">
            <a:avLst/>
          </a:prstGeom>
        </p:spPr>
        <p:txBody>
          <a:bodyPr wrap="square">
            <a:spAutoFit/>
          </a:bodyPr>
          <a:lstStyle/>
          <a:p>
            <a:r>
              <a:rPr lang="en-US" sz="2400" b="1" i="1" dirty="0"/>
              <a:t> </a:t>
            </a:r>
            <a:endParaRPr lang="en-US" sz="2400" dirty="0"/>
          </a:p>
          <a:p>
            <a:r>
              <a:rPr lang="en-US" sz="2400" b="1" i="1" dirty="0"/>
              <a:t>“Every human has the potential to contribute; some may be born into privilege, others into situations beyond their control, meaning that some people have a duty of care to provide for others for the betterment of humanity”  </a:t>
            </a:r>
            <a:r>
              <a:rPr lang="en-US" sz="2400" dirty="0"/>
              <a:t>(Interview – VNP Raj – October 2017). </a:t>
            </a:r>
          </a:p>
          <a:p>
            <a:endParaRPr lang="en-US" sz="2400" dirty="0"/>
          </a:p>
          <a:p>
            <a:r>
              <a:rPr lang="en-US" sz="2400" b="1" i="1" dirty="0"/>
              <a:t>“Extraversion is warmth, gregariousness, assertiveness, activity, excitement- seeking, positive emotions”. </a:t>
            </a:r>
          </a:p>
          <a:p>
            <a:r>
              <a:rPr lang="en-US" sz="2400" dirty="0"/>
              <a:t>(Chell, E – The Entrepreneurial Personality - 2008). </a:t>
            </a:r>
          </a:p>
          <a:p>
            <a:endParaRPr lang="en-US" sz="2400" dirty="0"/>
          </a:p>
          <a:p>
            <a:r>
              <a:rPr lang="en-US" sz="2400" b="1" i="1" dirty="0"/>
              <a:t>“…most researchers agree that optimism implies a general disposition to expect the best in all things”. </a:t>
            </a:r>
            <a:r>
              <a:rPr lang="en-US" sz="2400" dirty="0"/>
              <a:t>(Liang K, Dunn P 2008) </a:t>
            </a:r>
          </a:p>
        </p:txBody>
      </p:sp>
    </p:spTree>
    <p:extLst>
      <p:ext uri="{BB962C8B-B14F-4D97-AF65-F5344CB8AC3E}">
        <p14:creationId xmlns:p14="http://schemas.microsoft.com/office/powerpoint/2010/main" val="3709746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0F3DAA0-2CB9-4433-A212-772A365057D4}"/>
              </a:ext>
            </a:extLst>
          </p:cNvPr>
          <p:cNvSpPr/>
          <p:nvPr/>
        </p:nvSpPr>
        <p:spPr>
          <a:xfrm>
            <a:off x="8010525" y="6486525"/>
            <a:ext cx="4371975" cy="261610"/>
          </a:xfrm>
          <a:prstGeom prst="rect">
            <a:avLst/>
          </a:prstGeom>
        </p:spPr>
        <p:txBody>
          <a:bodyPr wrap="square">
            <a:spAutoFit/>
          </a:bodyPr>
          <a:lstStyle/>
          <a:p>
            <a:r>
              <a:rPr lang="en-US" sz="1100" b="1" dirty="0"/>
              <a:t>Benjamin Sharratt - SBMA7111D Entrepreneurship – Assignment 2   </a:t>
            </a:r>
          </a:p>
        </p:txBody>
      </p:sp>
      <p:sp>
        <p:nvSpPr>
          <p:cNvPr id="2" name="Rectangle 1">
            <a:extLst>
              <a:ext uri="{FF2B5EF4-FFF2-40B4-BE49-F238E27FC236}">
                <a16:creationId xmlns:a16="http://schemas.microsoft.com/office/drawing/2014/main" id="{3D856F2B-0FB9-4011-B5AF-610331E9C80C}"/>
              </a:ext>
            </a:extLst>
          </p:cNvPr>
          <p:cNvSpPr/>
          <p:nvPr/>
        </p:nvSpPr>
        <p:spPr>
          <a:xfrm>
            <a:off x="304800" y="515035"/>
            <a:ext cx="11734799" cy="461665"/>
          </a:xfrm>
          <a:prstGeom prst="rect">
            <a:avLst/>
          </a:prstGeom>
        </p:spPr>
        <p:txBody>
          <a:bodyPr wrap="square">
            <a:spAutoFit/>
          </a:bodyPr>
          <a:lstStyle/>
          <a:p>
            <a:pPr marL="342900" indent="-342900">
              <a:buAutoNum type="arabicParenR" startAt="2"/>
            </a:pPr>
            <a:r>
              <a:rPr lang="en-US" sz="2400" b="1" u="sng" dirty="0"/>
              <a:t>Athena Education – Development of Schools to fund/support Social Enterprise in India</a:t>
            </a:r>
          </a:p>
        </p:txBody>
      </p:sp>
      <p:pic>
        <p:nvPicPr>
          <p:cNvPr id="4" name="Picture 3" descr="http://athenauae.com/images/athena_logo">
            <a:extLst>
              <a:ext uri="{FF2B5EF4-FFF2-40B4-BE49-F238E27FC236}">
                <a16:creationId xmlns:a16="http://schemas.microsoft.com/office/drawing/2014/main" id="{19972E4D-5815-42C1-8276-EE316BAC5B9D}"/>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400049" y="6133833"/>
            <a:ext cx="1515745" cy="614302"/>
          </a:xfrm>
          <a:prstGeom prst="rect">
            <a:avLst/>
          </a:prstGeom>
          <a:noFill/>
          <a:extLst/>
        </p:spPr>
      </p:pic>
      <p:sp>
        <p:nvSpPr>
          <p:cNvPr id="3" name="Rectangle 2">
            <a:extLst>
              <a:ext uri="{FF2B5EF4-FFF2-40B4-BE49-F238E27FC236}">
                <a16:creationId xmlns:a16="http://schemas.microsoft.com/office/drawing/2014/main" id="{FEE23C39-BB07-482A-A59A-41B61C51FE62}"/>
              </a:ext>
            </a:extLst>
          </p:cNvPr>
          <p:cNvSpPr/>
          <p:nvPr/>
        </p:nvSpPr>
        <p:spPr>
          <a:xfrm>
            <a:off x="304800" y="1980248"/>
            <a:ext cx="10429875" cy="4124206"/>
          </a:xfrm>
          <a:prstGeom prst="rect">
            <a:avLst/>
          </a:prstGeom>
        </p:spPr>
        <p:txBody>
          <a:bodyPr wrap="square">
            <a:spAutoFit/>
          </a:bodyPr>
          <a:lstStyle/>
          <a:p>
            <a:r>
              <a:rPr lang="en-US" sz="2400" b="1" i="1" dirty="0"/>
              <a:t>“To be one of the leading quality K-12 (Kindergarten to Grade 12) School and Nursery Education providers in the Middle East by building truly exceptional schools which inspire, empower and enlighten students, and enrich the communities that we are part of” </a:t>
            </a:r>
            <a:r>
              <a:rPr lang="en-US" sz="2000" dirty="0"/>
              <a:t>(Interview – VNP Raj – October 2017). </a:t>
            </a:r>
          </a:p>
          <a:p>
            <a:endParaRPr lang="en-US" dirty="0"/>
          </a:p>
          <a:p>
            <a:endParaRPr lang="en-US" dirty="0"/>
          </a:p>
          <a:p>
            <a:r>
              <a:rPr lang="en-US" sz="2000" dirty="0"/>
              <a:t>No fewer than 10 privately funded schools (as of January 2018) and eight private hospitals give Mr. VNP Raj a  significant personal wealth enabling him to fund projects that enable him to; </a:t>
            </a:r>
          </a:p>
          <a:p>
            <a:endParaRPr lang="en-US" dirty="0"/>
          </a:p>
          <a:p>
            <a:r>
              <a:rPr lang="en-US" sz="2400" b="1" i="1" dirty="0"/>
              <a:t>“help create a society that impacts an ever changing world” . </a:t>
            </a:r>
          </a:p>
          <a:p>
            <a:r>
              <a:rPr lang="en-US" sz="2400" dirty="0"/>
              <a:t>(Interview – VNP Raj – October 2017). </a:t>
            </a:r>
          </a:p>
          <a:p>
            <a:endParaRPr lang="en-US" sz="2400" b="1" i="1" dirty="0"/>
          </a:p>
        </p:txBody>
      </p:sp>
      <p:sp>
        <p:nvSpPr>
          <p:cNvPr id="6" name="Rectangle 5">
            <a:extLst>
              <a:ext uri="{FF2B5EF4-FFF2-40B4-BE49-F238E27FC236}">
                <a16:creationId xmlns:a16="http://schemas.microsoft.com/office/drawing/2014/main" id="{8B6B48EB-7841-48EB-BD11-67C458EB13FF}"/>
              </a:ext>
            </a:extLst>
          </p:cNvPr>
          <p:cNvSpPr/>
          <p:nvPr/>
        </p:nvSpPr>
        <p:spPr>
          <a:xfrm>
            <a:off x="4218491" y="1136512"/>
            <a:ext cx="3907416" cy="461665"/>
          </a:xfrm>
          <a:prstGeom prst="rect">
            <a:avLst/>
          </a:prstGeom>
        </p:spPr>
        <p:txBody>
          <a:bodyPr wrap="none">
            <a:spAutoFit/>
          </a:bodyPr>
          <a:lstStyle/>
          <a:p>
            <a:r>
              <a:rPr lang="en-US" sz="2400" b="1" u="sng" dirty="0"/>
              <a:t>Mission of Athena Education </a:t>
            </a:r>
          </a:p>
        </p:txBody>
      </p:sp>
    </p:spTree>
    <p:extLst>
      <p:ext uri="{BB962C8B-B14F-4D97-AF65-F5344CB8AC3E}">
        <p14:creationId xmlns:p14="http://schemas.microsoft.com/office/powerpoint/2010/main" val="6017598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0F3DAA0-2CB9-4433-A212-772A365057D4}"/>
              </a:ext>
            </a:extLst>
          </p:cNvPr>
          <p:cNvSpPr/>
          <p:nvPr/>
        </p:nvSpPr>
        <p:spPr>
          <a:xfrm>
            <a:off x="8010525" y="6486525"/>
            <a:ext cx="4371975" cy="261610"/>
          </a:xfrm>
          <a:prstGeom prst="rect">
            <a:avLst/>
          </a:prstGeom>
        </p:spPr>
        <p:txBody>
          <a:bodyPr wrap="square">
            <a:spAutoFit/>
          </a:bodyPr>
          <a:lstStyle/>
          <a:p>
            <a:r>
              <a:rPr lang="en-US" sz="1100" b="1" dirty="0"/>
              <a:t>Benjamin Sharratt - SBMA7111D Entrepreneurship – Assignment 2   </a:t>
            </a:r>
          </a:p>
        </p:txBody>
      </p:sp>
      <p:sp>
        <p:nvSpPr>
          <p:cNvPr id="3" name="Rectangle 2">
            <a:extLst>
              <a:ext uri="{FF2B5EF4-FFF2-40B4-BE49-F238E27FC236}">
                <a16:creationId xmlns:a16="http://schemas.microsoft.com/office/drawing/2014/main" id="{CB35F6FB-07A8-4F37-9D52-6F08C7E926BD}"/>
              </a:ext>
            </a:extLst>
          </p:cNvPr>
          <p:cNvSpPr/>
          <p:nvPr/>
        </p:nvSpPr>
        <p:spPr>
          <a:xfrm>
            <a:off x="304800" y="515035"/>
            <a:ext cx="11734799" cy="830997"/>
          </a:xfrm>
          <a:prstGeom prst="rect">
            <a:avLst/>
          </a:prstGeom>
        </p:spPr>
        <p:txBody>
          <a:bodyPr wrap="square">
            <a:spAutoFit/>
          </a:bodyPr>
          <a:lstStyle/>
          <a:p>
            <a:pPr marL="342900" indent="-342900">
              <a:buAutoNum type="arabicParenR" startAt="2"/>
            </a:pPr>
            <a:r>
              <a:rPr lang="en-US" sz="2400" b="1" u="sng" dirty="0"/>
              <a:t>Athena Education – Development of Schools to fund/support Social Enterprise in India</a:t>
            </a:r>
          </a:p>
          <a:p>
            <a:pPr algn="ctr"/>
            <a:r>
              <a:rPr lang="en-US" sz="2400" b="1" u="sng" dirty="0"/>
              <a:t>Six Pillars of Athena </a:t>
            </a:r>
          </a:p>
        </p:txBody>
      </p:sp>
      <p:sp>
        <p:nvSpPr>
          <p:cNvPr id="2" name="TextBox 1">
            <a:extLst>
              <a:ext uri="{FF2B5EF4-FFF2-40B4-BE49-F238E27FC236}">
                <a16:creationId xmlns:a16="http://schemas.microsoft.com/office/drawing/2014/main" id="{8F3D983D-6E6D-47C2-9833-CAFF6F70FDCF}"/>
              </a:ext>
            </a:extLst>
          </p:cNvPr>
          <p:cNvSpPr txBox="1"/>
          <p:nvPr/>
        </p:nvSpPr>
        <p:spPr>
          <a:xfrm>
            <a:off x="180975" y="1600200"/>
            <a:ext cx="12201525" cy="5078313"/>
          </a:xfrm>
          <a:prstGeom prst="rect">
            <a:avLst/>
          </a:prstGeom>
          <a:noFill/>
        </p:spPr>
        <p:txBody>
          <a:bodyPr wrap="square" rtlCol="0">
            <a:spAutoFit/>
          </a:bodyPr>
          <a:lstStyle/>
          <a:p>
            <a:r>
              <a:rPr lang="en-US" dirty="0" err="1"/>
              <a:t>Mr</a:t>
            </a:r>
            <a:r>
              <a:rPr lang="en-US" dirty="0"/>
              <a:t> Raj’s deep spiritual beliefs guide his companies mantra with the expectation that the ‘Six Pillars of Athena’ guide all that the company does; </a:t>
            </a:r>
          </a:p>
          <a:p>
            <a:endParaRPr lang="en-US" dirty="0"/>
          </a:p>
          <a:p>
            <a:pPr marL="342900" indent="-342900">
              <a:buAutoNum type="arabicPeriod"/>
            </a:pPr>
            <a:r>
              <a:rPr lang="en-US" b="1" u="sng" dirty="0"/>
              <a:t>Excellence</a:t>
            </a:r>
          </a:p>
          <a:p>
            <a:endParaRPr lang="en-US" b="1" u="sng" dirty="0"/>
          </a:p>
          <a:p>
            <a:r>
              <a:rPr lang="en-US" i="1" dirty="0"/>
              <a:t>“We are what we repeatedly do. Excellence, then, is not an act but a habit”</a:t>
            </a:r>
          </a:p>
          <a:p>
            <a:r>
              <a:rPr lang="en-US" dirty="0"/>
              <a:t>   - Aristotle</a:t>
            </a:r>
          </a:p>
          <a:p>
            <a:endParaRPr lang="en-US" dirty="0"/>
          </a:p>
          <a:p>
            <a:r>
              <a:rPr lang="en-US" b="1" u="sng" dirty="0"/>
              <a:t>2. Integrity</a:t>
            </a:r>
          </a:p>
          <a:p>
            <a:endParaRPr lang="en-US" b="1" u="sng" dirty="0"/>
          </a:p>
          <a:p>
            <a:r>
              <a:rPr lang="en-US" i="1" dirty="0"/>
              <a:t>“You are never wrong to do the right thing”</a:t>
            </a:r>
          </a:p>
          <a:p>
            <a:r>
              <a:rPr lang="en-US" dirty="0"/>
              <a:t> - Mark Twain</a:t>
            </a:r>
          </a:p>
          <a:p>
            <a:endParaRPr lang="en-US" dirty="0"/>
          </a:p>
          <a:p>
            <a:r>
              <a:rPr lang="en-US" b="1" u="sng" dirty="0"/>
              <a:t>3. Responsibility</a:t>
            </a:r>
          </a:p>
          <a:p>
            <a:endParaRPr lang="en-US" b="1" u="sng" dirty="0"/>
          </a:p>
          <a:p>
            <a:r>
              <a:rPr lang="en-US" i="1" dirty="0"/>
              <a:t>“Accept responsibility for your actions, be responsible for your results, and take ownership of your mistakes”. </a:t>
            </a:r>
          </a:p>
          <a:p>
            <a:r>
              <a:rPr lang="en-US" dirty="0"/>
              <a:t>- Anonymous</a:t>
            </a:r>
          </a:p>
          <a:p>
            <a:endParaRPr lang="en-US" dirty="0"/>
          </a:p>
        </p:txBody>
      </p:sp>
    </p:spTree>
    <p:extLst>
      <p:ext uri="{BB962C8B-B14F-4D97-AF65-F5344CB8AC3E}">
        <p14:creationId xmlns:p14="http://schemas.microsoft.com/office/powerpoint/2010/main" val="773675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0F3DAA0-2CB9-4433-A212-772A365057D4}"/>
              </a:ext>
            </a:extLst>
          </p:cNvPr>
          <p:cNvSpPr/>
          <p:nvPr/>
        </p:nvSpPr>
        <p:spPr>
          <a:xfrm>
            <a:off x="8010525" y="6486525"/>
            <a:ext cx="4371975" cy="261610"/>
          </a:xfrm>
          <a:prstGeom prst="rect">
            <a:avLst/>
          </a:prstGeom>
        </p:spPr>
        <p:txBody>
          <a:bodyPr wrap="square">
            <a:spAutoFit/>
          </a:bodyPr>
          <a:lstStyle/>
          <a:p>
            <a:r>
              <a:rPr lang="en-US" sz="1100" b="1" dirty="0"/>
              <a:t>Benjamin Sharratt - SBMA7111D Entrepreneurship – Assignment 2   </a:t>
            </a:r>
          </a:p>
        </p:txBody>
      </p:sp>
      <p:sp>
        <p:nvSpPr>
          <p:cNvPr id="2" name="Rectangle 1">
            <a:extLst>
              <a:ext uri="{FF2B5EF4-FFF2-40B4-BE49-F238E27FC236}">
                <a16:creationId xmlns:a16="http://schemas.microsoft.com/office/drawing/2014/main" id="{A8CE74D5-4ECB-444A-ABC7-3ACE96764B1E}"/>
              </a:ext>
            </a:extLst>
          </p:cNvPr>
          <p:cNvSpPr/>
          <p:nvPr/>
        </p:nvSpPr>
        <p:spPr>
          <a:xfrm>
            <a:off x="333375" y="1305342"/>
            <a:ext cx="8810625" cy="5078313"/>
          </a:xfrm>
          <a:prstGeom prst="rect">
            <a:avLst/>
          </a:prstGeom>
        </p:spPr>
        <p:txBody>
          <a:bodyPr wrap="square">
            <a:spAutoFit/>
          </a:bodyPr>
          <a:lstStyle/>
          <a:p>
            <a:r>
              <a:rPr lang="en-US" b="1" u="sng" dirty="0"/>
              <a:t>4. Respect</a:t>
            </a:r>
          </a:p>
          <a:p>
            <a:endParaRPr lang="en-US" b="1" u="sng" dirty="0"/>
          </a:p>
          <a:p>
            <a:r>
              <a:rPr lang="en-US" i="1" dirty="0"/>
              <a:t>“Treating people with utmost dignity, valuing their contributions and fostering a culture that allows each individual to rise to their fullest potential”</a:t>
            </a:r>
          </a:p>
          <a:p>
            <a:pPr marL="285750" indent="-285750">
              <a:buFontTx/>
              <a:buChar char="-"/>
            </a:pPr>
            <a:r>
              <a:rPr lang="en-US" dirty="0"/>
              <a:t>MK Gandhi</a:t>
            </a:r>
          </a:p>
          <a:p>
            <a:endParaRPr lang="en-US" dirty="0"/>
          </a:p>
          <a:p>
            <a:r>
              <a:rPr lang="en-US" b="1" u="sng" dirty="0"/>
              <a:t>5. Oneness</a:t>
            </a:r>
          </a:p>
          <a:p>
            <a:endParaRPr lang="en-US" b="1" u="sng" dirty="0"/>
          </a:p>
          <a:p>
            <a:r>
              <a:rPr lang="en-US" i="1" dirty="0"/>
              <a:t>“Unity does not mean sameness. It means oneness of purpose”</a:t>
            </a:r>
          </a:p>
          <a:p>
            <a:pPr marL="285750" indent="-285750">
              <a:buFontTx/>
              <a:buChar char="-"/>
            </a:pPr>
            <a:r>
              <a:rPr lang="en-US" dirty="0" err="1"/>
              <a:t>Presilla</a:t>
            </a:r>
            <a:endParaRPr lang="en-US" dirty="0"/>
          </a:p>
          <a:p>
            <a:endParaRPr lang="en-US" dirty="0"/>
          </a:p>
          <a:p>
            <a:r>
              <a:rPr lang="en-US" b="1" u="sng" dirty="0"/>
              <a:t>6. Continuous Learning</a:t>
            </a:r>
          </a:p>
          <a:p>
            <a:endParaRPr lang="en-US" b="1" u="sng" dirty="0"/>
          </a:p>
          <a:p>
            <a:r>
              <a:rPr lang="en-US" i="1" dirty="0"/>
              <a:t>”Live as if you were to die tomorrow, learn as if you will live forever”</a:t>
            </a:r>
          </a:p>
          <a:p>
            <a:pPr marL="285750" indent="-285750">
              <a:buFontTx/>
              <a:buChar char="-"/>
            </a:pPr>
            <a:r>
              <a:rPr lang="en-US" dirty="0"/>
              <a:t>MK Gandhi</a:t>
            </a:r>
          </a:p>
          <a:p>
            <a:endParaRPr lang="en-US" i="1" dirty="0"/>
          </a:p>
          <a:p>
            <a:r>
              <a:rPr lang="en-US" i="1" dirty="0"/>
              <a:t>“Education is the most powerful weapon that you can use to change the world”</a:t>
            </a:r>
          </a:p>
          <a:p>
            <a:r>
              <a:rPr lang="en-US" dirty="0"/>
              <a:t>-Nelson Mandela</a:t>
            </a:r>
          </a:p>
        </p:txBody>
      </p:sp>
      <p:sp>
        <p:nvSpPr>
          <p:cNvPr id="3" name="Rectangle 2">
            <a:extLst>
              <a:ext uri="{FF2B5EF4-FFF2-40B4-BE49-F238E27FC236}">
                <a16:creationId xmlns:a16="http://schemas.microsoft.com/office/drawing/2014/main" id="{AD5651E1-C920-42F6-9BE3-A476AC8A325A}"/>
              </a:ext>
            </a:extLst>
          </p:cNvPr>
          <p:cNvSpPr/>
          <p:nvPr/>
        </p:nvSpPr>
        <p:spPr>
          <a:xfrm>
            <a:off x="447675" y="253395"/>
            <a:ext cx="12477749" cy="830997"/>
          </a:xfrm>
          <a:prstGeom prst="rect">
            <a:avLst/>
          </a:prstGeom>
        </p:spPr>
        <p:txBody>
          <a:bodyPr wrap="square">
            <a:spAutoFit/>
          </a:bodyPr>
          <a:lstStyle/>
          <a:p>
            <a:pPr marL="342900" lvl="0" indent="-342900">
              <a:buFontTx/>
              <a:buAutoNum type="arabicParenR" startAt="2"/>
            </a:pPr>
            <a:r>
              <a:rPr lang="en-US" sz="2400" b="1" u="sng" dirty="0">
                <a:solidFill>
                  <a:prstClr val="black"/>
                </a:solidFill>
              </a:rPr>
              <a:t>Athena Education – Development of Schools to fund/support Social Enterprise in India</a:t>
            </a:r>
          </a:p>
          <a:p>
            <a:pPr lvl="0" algn="ctr"/>
            <a:r>
              <a:rPr lang="en-US" sz="2400" b="1" u="sng" dirty="0">
                <a:solidFill>
                  <a:prstClr val="black"/>
                </a:solidFill>
              </a:rPr>
              <a:t>Six Pillars of Athena </a:t>
            </a:r>
            <a:r>
              <a:rPr lang="en-US" sz="2400" b="1" u="sng" dirty="0" err="1">
                <a:solidFill>
                  <a:prstClr val="black"/>
                </a:solidFill>
              </a:rPr>
              <a:t>Cont</a:t>
            </a:r>
            <a:r>
              <a:rPr lang="en-US" sz="2400" b="1" u="sng" dirty="0">
                <a:solidFill>
                  <a:prstClr val="black"/>
                </a:solidFill>
              </a:rPr>
              <a:t>… </a:t>
            </a:r>
          </a:p>
        </p:txBody>
      </p:sp>
      <p:sp>
        <p:nvSpPr>
          <p:cNvPr id="4" name="Rectangle 3">
            <a:extLst>
              <a:ext uri="{FF2B5EF4-FFF2-40B4-BE49-F238E27FC236}">
                <a16:creationId xmlns:a16="http://schemas.microsoft.com/office/drawing/2014/main" id="{E1332BAA-D95C-45E4-89AD-C507F7D721A4}"/>
              </a:ext>
            </a:extLst>
          </p:cNvPr>
          <p:cNvSpPr/>
          <p:nvPr/>
        </p:nvSpPr>
        <p:spPr>
          <a:xfrm>
            <a:off x="447675" y="6255692"/>
            <a:ext cx="6096000" cy="461665"/>
          </a:xfrm>
          <a:prstGeom prst="rect">
            <a:avLst/>
          </a:prstGeom>
        </p:spPr>
        <p:txBody>
          <a:bodyPr>
            <a:spAutoFit/>
          </a:bodyPr>
          <a:lstStyle/>
          <a:p>
            <a:r>
              <a:rPr lang="en-US" sz="1200" dirty="0"/>
              <a:t>Source:</a:t>
            </a:r>
          </a:p>
          <a:p>
            <a:r>
              <a:rPr lang="en-US" sz="1200" dirty="0">
                <a:hlinkClick r:id="rId2"/>
              </a:rPr>
              <a:t>http://athenauae.com/</a:t>
            </a:r>
            <a:endParaRPr lang="en-US" sz="1200" dirty="0"/>
          </a:p>
        </p:txBody>
      </p:sp>
    </p:spTree>
    <p:extLst>
      <p:ext uri="{BB962C8B-B14F-4D97-AF65-F5344CB8AC3E}">
        <p14:creationId xmlns:p14="http://schemas.microsoft.com/office/powerpoint/2010/main" val="26663834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0F3DAA0-2CB9-4433-A212-772A365057D4}"/>
              </a:ext>
            </a:extLst>
          </p:cNvPr>
          <p:cNvSpPr/>
          <p:nvPr/>
        </p:nvSpPr>
        <p:spPr>
          <a:xfrm>
            <a:off x="8010525" y="6486525"/>
            <a:ext cx="4371975" cy="261610"/>
          </a:xfrm>
          <a:prstGeom prst="rect">
            <a:avLst/>
          </a:prstGeom>
        </p:spPr>
        <p:txBody>
          <a:bodyPr wrap="square">
            <a:spAutoFit/>
          </a:bodyPr>
          <a:lstStyle/>
          <a:p>
            <a:r>
              <a:rPr lang="en-US" sz="1100" b="1" dirty="0"/>
              <a:t>Benjamin Sharratt - SBMA7111D Entrepreneurship – Assignment 2   </a:t>
            </a:r>
          </a:p>
        </p:txBody>
      </p:sp>
      <p:sp>
        <p:nvSpPr>
          <p:cNvPr id="2" name="Rectangle 1">
            <a:extLst>
              <a:ext uri="{FF2B5EF4-FFF2-40B4-BE49-F238E27FC236}">
                <a16:creationId xmlns:a16="http://schemas.microsoft.com/office/drawing/2014/main" id="{2A2F229A-9E8D-4388-9E69-13F7050C8F02}"/>
              </a:ext>
            </a:extLst>
          </p:cNvPr>
          <p:cNvSpPr/>
          <p:nvPr/>
        </p:nvSpPr>
        <p:spPr>
          <a:xfrm>
            <a:off x="3719291" y="205859"/>
            <a:ext cx="4753417" cy="461665"/>
          </a:xfrm>
          <a:prstGeom prst="rect">
            <a:avLst/>
          </a:prstGeom>
        </p:spPr>
        <p:txBody>
          <a:bodyPr wrap="none">
            <a:spAutoFit/>
          </a:bodyPr>
          <a:lstStyle/>
          <a:p>
            <a:r>
              <a:rPr lang="en-US" sz="2400" b="1" u="sng" dirty="0"/>
              <a:t>3) Defining Social Entrepreneurship </a:t>
            </a:r>
          </a:p>
        </p:txBody>
      </p:sp>
      <p:sp>
        <p:nvSpPr>
          <p:cNvPr id="4" name="Rectangle 3">
            <a:extLst>
              <a:ext uri="{FF2B5EF4-FFF2-40B4-BE49-F238E27FC236}">
                <a16:creationId xmlns:a16="http://schemas.microsoft.com/office/drawing/2014/main" id="{DD0FCC27-F7C0-4C95-8984-0815634F4103}"/>
              </a:ext>
            </a:extLst>
          </p:cNvPr>
          <p:cNvSpPr/>
          <p:nvPr/>
        </p:nvSpPr>
        <p:spPr>
          <a:xfrm>
            <a:off x="419099" y="1024235"/>
            <a:ext cx="11353800" cy="830997"/>
          </a:xfrm>
          <a:prstGeom prst="rect">
            <a:avLst/>
          </a:prstGeom>
        </p:spPr>
        <p:txBody>
          <a:bodyPr wrap="square">
            <a:spAutoFit/>
          </a:bodyPr>
          <a:lstStyle/>
          <a:p>
            <a:r>
              <a:rPr lang="en-US" sz="2000" b="1" i="1" dirty="0">
                <a:latin typeface="Calibri" panose="020F0502020204030204" pitchFamily="34" charset="0"/>
                <a:ea typeface="Calibri" panose="020F0502020204030204" pitchFamily="34" charset="0"/>
                <a:cs typeface="Times New Roman" panose="02020603050405020304" pitchFamily="18" charset="0"/>
              </a:rPr>
              <a:t>The Oxford Dictionary states an entrepreneur is ‘A person who sets up a business or businesses, taking on financial risks in the hope of profit’</a:t>
            </a:r>
            <a:r>
              <a:rPr lang="en-US" sz="2800" b="1" i="1" dirty="0">
                <a:effectLst/>
              </a:rPr>
              <a:t> </a:t>
            </a:r>
            <a:r>
              <a:rPr lang="en-US" sz="14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https://en.oxforddictionaries.com/definition/entrepreneur</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7485936C-2DE1-4E02-BC8D-FCF09E3A86A6}"/>
              </a:ext>
            </a:extLst>
          </p:cNvPr>
          <p:cNvSpPr/>
          <p:nvPr/>
        </p:nvSpPr>
        <p:spPr>
          <a:xfrm>
            <a:off x="457199" y="1835904"/>
            <a:ext cx="11277600" cy="1077218"/>
          </a:xfrm>
          <a:prstGeom prst="rect">
            <a:avLst/>
          </a:prstGeom>
        </p:spPr>
        <p:txBody>
          <a:bodyPr wrap="square">
            <a:spAutoFit/>
          </a:bodyPr>
          <a:lstStyle/>
          <a:p>
            <a:r>
              <a:rPr lang="en-US" sz="2000" b="1" i="1" dirty="0"/>
              <a:t>For </a:t>
            </a:r>
            <a:r>
              <a:rPr lang="en-US" sz="2400" b="1" i="1" u="sng" dirty="0"/>
              <a:t>social entrepreneurs </a:t>
            </a:r>
            <a:r>
              <a:rPr lang="en-US" sz="2000" b="1" i="1" dirty="0"/>
              <a:t>the social mission is explicit and central….Mission related impact becomes the central criterion not wealth creation”. </a:t>
            </a:r>
          </a:p>
          <a:p>
            <a:r>
              <a:rPr lang="en-US" sz="2000" dirty="0"/>
              <a:t>(Dees 1988) </a:t>
            </a:r>
            <a:endParaRPr lang="en-US" sz="1600" dirty="0"/>
          </a:p>
        </p:txBody>
      </p:sp>
      <p:sp>
        <p:nvSpPr>
          <p:cNvPr id="7" name="Rectangle 6">
            <a:extLst>
              <a:ext uri="{FF2B5EF4-FFF2-40B4-BE49-F238E27FC236}">
                <a16:creationId xmlns:a16="http://schemas.microsoft.com/office/drawing/2014/main" id="{6BB58694-8880-442A-9E8E-8B5DB6BD409C}"/>
              </a:ext>
            </a:extLst>
          </p:cNvPr>
          <p:cNvSpPr/>
          <p:nvPr/>
        </p:nvSpPr>
        <p:spPr>
          <a:xfrm>
            <a:off x="419099" y="2983170"/>
            <a:ext cx="10601326" cy="1077218"/>
          </a:xfrm>
          <a:prstGeom prst="rect">
            <a:avLst/>
          </a:prstGeom>
        </p:spPr>
        <p:txBody>
          <a:bodyPr wrap="square">
            <a:spAutoFit/>
          </a:bodyPr>
          <a:lstStyle/>
          <a:p>
            <a:r>
              <a:rPr lang="en-US" sz="2000" b="1" i="1" dirty="0"/>
              <a:t>“The key to being a successful entrepreneur is having a direction, guiding your vision and surrounding yourself with good people” </a:t>
            </a:r>
            <a:r>
              <a:rPr lang="en-US" sz="2000" dirty="0"/>
              <a:t>(Interview – VNP Raj – October 2017). </a:t>
            </a:r>
            <a:endParaRPr lang="en-US" sz="2400" dirty="0"/>
          </a:p>
          <a:p>
            <a:endParaRPr lang="en-US" sz="2400" b="1" i="1" dirty="0"/>
          </a:p>
        </p:txBody>
      </p:sp>
      <p:pic>
        <p:nvPicPr>
          <p:cNvPr id="8" name="Picture 7">
            <a:extLst>
              <a:ext uri="{FF2B5EF4-FFF2-40B4-BE49-F238E27FC236}">
                <a16:creationId xmlns:a16="http://schemas.microsoft.com/office/drawing/2014/main" id="{DFB3C181-64BB-46B4-B2D2-DF8ABFA9DAB7}"/>
              </a:ext>
            </a:extLst>
          </p:cNvPr>
          <p:cNvPicPr/>
          <p:nvPr/>
        </p:nvPicPr>
        <p:blipFill rotWithShape="1">
          <a:blip r:embed="rId3" cstate="print">
            <a:extLst>
              <a:ext uri="{28A0092B-C50C-407E-A947-70E740481C1C}">
                <a14:useLocalDpi xmlns:a14="http://schemas.microsoft.com/office/drawing/2010/main" val="0"/>
              </a:ext>
            </a:extLst>
          </a:blip>
          <a:srcRect l="16103" t="23216" r="16977" b="10924"/>
          <a:stretch/>
        </p:blipFill>
        <p:spPr bwMode="auto">
          <a:xfrm>
            <a:off x="419098" y="3837757"/>
            <a:ext cx="5676902" cy="2910378"/>
          </a:xfrm>
          <a:prstGeom prst="rect">
            <a:avLst/>
          </a:prstGeom>
          <a:ln>
            <a:noFill/>
          </a:ln>
          <a:extLst>
            <a:ext uri="{53640926-AAD7-44D8-BBD7-CCE9431645EC}">
              <a14:shadowObscured xmlns:a14="http://schemas.microsoft.com/office/drawing/2010/main"/>
            </a:ext>
          </a:extLst>
        </p:spPr>
      </p:pic>
      <p:sp>
        <p:nvSpPr>
          <p:cNvPr id="9" name="Rectangle 8">
            <a:extLst>
              <a:ext uri="{FF2B5EF4-FFF2-40B4-BE49-F238E27FC236}">
                <a16:creationId xmlns:a16="http://schemas.microsoft.com/office/drawing/2014/main" id="{ADA47C43-6372-43E2-B3F4-3109C3C40102}"/>
              </a:ext>
            </a:extLst>
          </p:cNvPr>
          <p:cNvSpPr/>
          <p:nvPr/>
        </p:nvSpPr>
        <p:spPr>
          <a:xfrm>
            <a:off x="6624858" y="4334738"/>
            <a:ext cx="3695700" cy="1877437"/>
          </a:xfrm>
          <a:prstGeom prst="rect">
            <a:avLst/>
          </a:prstGeom>
        </p:spPr>
        <p:txBody>
          <a:bodyPr wrap="square">
            <a:spAutoFit/>
          </a:bodyPr>
          <a:lstStyle/>
          <a:p>
            <a:r>
              <a:rPr lang="en-US" sz="2000" b="1" i="1" dirty="0"/>
              <a:t>“Passion means you never get bored, it provides continuous engagement and commitment to your brand” </a:t>
            </a:r>
          </a:p>
          <a:p>
            <a:r>
              <a:rPr lang="en-US" dirty="0"/>
              <a:t>(Interview – VNP Raj – October 2017). </a:t>
            </a:r>
          </a:p>
        </p:txBody>
      </p:sp>
    </p:spTree>
    <p:extLst>
      <p:ext uri="{BB962C8B-B14F-4D97-AF65-F5344CB8AC3E}">
        <p14:creationId xmlns:p14="http://schemas.microsoft.com/office/powerpoint/2010/main" val="38875241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0F3DAA0-2CB9-4433-A212-772A365057D4}"/>
              </a:ext>
            </a:extLst>
          </p:cNvPr>
          <p:cNvSpPr/>
          <p:nvPr/>
        </p:nvSpPr>
        <p:spPr>
          <a:xfrm>
            <a:off x="8010525" y="6486525"/>
            <a:ext cx="4371975" cy="261610"/>
          </a:xfrm>
          <a:prstGeom prst="rect">
            <a:avLst/>
          </a:prstGeom>
        </p:spPr>
        <p:txBody>
          <a:bodyPr wrap="square">
            <a:spAutoFit/>
          </a:bodyPr>
          <a:lstStyle/>
          <a:p>
            <a:r>
              <a:rPr lang="en-US" sz="1100" b="1" dirty="0"/>
              <a:t>Benjamin Sharratt - SBMA7111D Entrepreneurship – Assignment 2   </a:t>
            </a:r>
          </a:p>
        </p:txBody>
      </p:sp>
      <p:sp>
        <p:nvSpPr>
          <p:cNvPr id="2" name="Rectangle 1">
            <a:extLst>
              <a:ext uri="{FF2B5EF4-FFF2-40B4-BE49-F238E27FC236}">
                <a16:creationId xmlns:a16="http://schemas.microsoft.com/office/drawing/2014/main" id="{14243C96-60DD-4BBB-B926-216E020937BF}"/>
              </a:ext>
            </a:extLst>
          </p:cNvPr>
          <p:cNvSpPr/>
          <p:nvPr/>
        </p:nvSpPr>
        <p:spPr>
          <a:xfrm>
            <a:off x="3867150" y="240268"/>
            <a:ext cx="6096000" cy="461665"/>
          </a:xfrm>
          <a:prstGeom prst="rect">
            <a:avLst/>
          </a:prstGeom>
        </p:spPr>
        <p:txBody>
          <a:bodyPr>
            <a:spAutoFit/>
          </a:bodyPr>
          <a:lstStyle/>
          <a:p>
            <a:r>
              <a:rPr lang="en-US" sz="2400" b="1" u="sng" dirty="0"/>
              <a:t>4) Characteristics of Social Enterprise </a:t>
            </a:r>
          </a:p>
        </p:txBody>
      </p:sp>
      <p:sp>
        <p:nvSpPr>
          <p:cNvPr id="3" name="Rectangle 2">
            <a:extLst>
              <a:ext uri="{FF2B5EF4-FFF2-40B4-BE49-F238E27FC236}">
                <a16:creationId xmlns:a16="http://schemas.microsoft.com/office/drawing/2014/main" id="{FA129AD7-7AFC-42EC-8AA3-5455EF96CD75}"/>
              </a:ext>
            </a:extLst>
          </p:cNvPr>
          <p:cNvSpPr/>
          <p:nvPr/>
        </p:nvSpPr>
        <p:spPr>
          <a:xfrm>
            <a:off x="180975" y="909935"/>
            <a:ext cx="12201525" cy="677108"/>
          </a:xfrm>
          <a:prstGeom prst="rect">
            <a:avLst/>
          </a:prstGeom>
        </p:spPr>
        <p:txBody>
          <a:bodyPr wrap="square">
            <a:spAutoFit/>
          </a:bodyPr>
          <a:lstStyle/>
          <a:p>
            <a:r>
              <a:rPr lang="en-US" sz="2000" b="1" i="1" dirty="0">
                <a:latin typeface="Calibri" panose="020F0502020204030204" pitchFamily="34" charset="0"/>
                <a:ea typeface="Calibri" panose="020F0502020204030204" pitchFamily="34" charset="0"/>
                <a:cs typeface="Times New Roman" panose="02020603050405020304" pitchFamily="18" charset="0"/>
              </a:rPr>
              <a:t>Social enterprise is taking a ‘business-like, innovative approach to the mission of delivering community services’. </a:t>
            </a:r>
          </a:p>
          <a:p>
            <a:r>
              <a:rPr lang="en-US" dirty="0">
                <a:latin typeface="Calibri" panose="020F0502020204030204" pitchFamily="34" charset="0"/>
                <a:ea typeface="Calibri" panose="020F0502020204030204" pitchFamily="34" charset="0"/>
                <a:cs typeface="Times New Roman" panose="02020603050405020304" pitchFamily="18" charset="0"/>
              </a:rPr>
              <a:t>Pomerantz (2003:26) </a:t>
            </a:r>
            <a:endParaRPr lang="en-US" dirty="0"/>
          </a:p>
        </p:txBody>
      </p:sp>
      <p:sp>
        <p:nvSpPr>
          <p:cNvPr id="4" name="Rectangle 3">
            <a:extLst>
              <a:ext uri="{FF2B5EF4-FFF2-40B4-BE49-F238E27FC236}">
                <a16:creationId xmlns:a16="http://schemas.microsoft.com/office/drawing/2014/main" id="{4B1AF5CC-594F-441C-9213-A5A0093A38FE}"/>
              </a:ext>
            </a:extLst>
          </p:cNvPr>
          <p:cNvSpPr/>
          <p:nvPr/>
        </p:nvSpPr>
        <p:spPr>
          <a:xfrm>
            <a:off x="185737" y="2596680"/>
            <a:ext cx="6096000" cy="2857192"/>
          </a:xfrm>
          <a:prstGeom prst="rect">
            <a:avLst/>
          </a:prstGeom>
        </p:spPr>
        <p:txBody>
          <a:bodyPr>
            <a:spAutoFit/>
          </a:bodyPr>
          <a:lstStyle/>
          <a:p>
            <a:pPr>
              <a:lnSpc>
                <a:spcPct val="115000"/>
              </a:lnSpc>
              <a:spcAft>
                <a:spcPts val="1000"/>
              </a:spcAft>
            </a:pPr>
            <a:r>
              <a:rPr lang="en-US" sz="2000" b="1" i="1" dirty="0">
                <a:solidFill>
                  <a:srgbClr val="000080"/>
                </a:solidFill>
                <a:effectLst/>
                <a:ea typeface="Times New Roman" panose="02020603050405020304" pitchFamily="18" charset="0"/>
              </a:rPr>
              <a:t>Willingness to Self-Correct. </a:t>
            </a:r>
          </a:p>
          <a:p>
            <a:pPr>
              <a:lnSpc>
                <a:spcPct val="115000"/>
              </a:lnSpc>
              <a:spcAft>
                <a:spcPts val="1000"/>
              </a:spcAft>
            </a:pPr>
            <a:r>
              <a:rPr lang="en-US" sz="2000" b="1" i="1" dirty="0">
                <a:solidFill>
                  <a:srgbClr val="000080"/>
                </a:solidFill>
                <a:effectLst/>
                <a:ea typeface="Times New Roman" panose="02020603050405020304" pitchFamily="18" charset="0"/>
              </a:rPr>
              <a:t>Willingness to Share Credit. </a:t>
            </a:r>
            <a:r>
              <a:rPr lang="en-US" sz="2000" i="1" dirty="0">
                <a:solidFill>
                  <a:srgbClr val="232323"/>
                </a:solidFill>
                <a:ea typeface="Times New Roman" panose="02020603050405020304" pitchFamily="18" charset="0"/>
              </a:rPr>
              <a:t> </a:t>
            </a:r>
          </a:p>
          <a:p>
            <a:pPr>
              <a:lnSpc>
                <a:spcPct val="115000"/>
              </a:lnSpc>
              <a:spcAft>
                <a:spcPts val="1000"/>
              </a:spcAft>
            </a:pPr>
            <a:r>
              <a:rPr lang="en-US" sz="2000" b="1" i="1" dirty="0">
                <a:solidFill>
                  <a:srgbClr val="000080"/>
                </a:solidFill>
                <a:ea typeface="Times New Roman" panose="02020603050405020304" pitchFamily="18" charset="0"/>
              </a:rPr>
              <a:t>Willingness to Break Free of Established Structure.</a:t>
            </a:r>
            <a:r>
              <a:rPr lang="en-US" sz="2000" i="1" dirty="0">
                <a:solidFill>
                  <a:srgbClr val="000080"/>
                </a:solidFill>
                <a:ea typeface="Times New Roman" panose="02020603050405020304" pitchFamily="18" charset="0"/>
              </a:rPr>
              <a:t>  </a:t>
            </a:r>
          </a:p>
          <a:p>
            <a:pPr>
              <a:lnSpc>
                <a:spcPct val="115000"/>
              </a:lnSpc>
              <a:spcAft>
                <a:spcPts val="1000"/>
              </a:spcAft>
            </a:pPr>
            <a:r>
              <a:rPr lang="en-US" sz="2000" b="1" i="1" dirty="0">
                <a:solidFill>
                  <a:srgbClr val="000080"/>
                </a:solidFill>
                <a:ea typeface="Times New Roman" panose="02020603050405020304" pitchFamily="18" charset="0"/>
              </a:rPr>
              <a:t>Willingness to Cross Disciplinary Boundaries. </a:t>
            </a:r>
            <a:r>
              <a:rPr lang="en-US" sz="2000" i="1" dirty="0">
                <a:solidFill>
                  <a:srgbClr val="232323"/>
                </a:solidFill>
                <a:ea typeface="Times New Roman" panose="02020603050405020304" pitchFamily="18" charset="0"/>
              </a:rPr>
              <a:t> </a:t>
            </a:r>
          </a:p>
          <a:p>
            <a:pPr>
              <a:lnSpc>
                <a:spcPct val="115000"/>
              </a:lnSpc>
              <a:spcAft>
                <a:spcPts val="1000"/>
              </a:spcAft>
            </a:pPr>
            <a:r>
              <a:rPr lang="en-US" sz="2000" b="1" i="1" dirty="0">
                <a:solidFill>
                  <a:srgbClr val="000080"/>
                </a:solidFill>
                <a:ea typeface="Times New Roman" panose="02020603050405020304" pitchFamily="18" charset="0"/>
              </a:rPr>
              <a:t>Willingness to Work Quietly</a:t>
            </a:r>
            <a:r>
              <a:rPr lang="en-US" sz="2000" i="1" dirty="0">
                <a:solidFill>
                  <a:srgbClr val="232323"/>
                </a:solidFill>
                <a:ea typeface="Times New Roman" panose="02020603050405020304" pitchFamily="18" charset="0"/>
              </a:rPr>
              <a:t> </a:t>
            </a:r>
          </a:p>
          <a:p>
            <a:pPr>
              <a:lnSpc>
                <a:spcPct val="115000"/>
              </a:lnSpc>
              <a:spcAft>
                <a:spcPts val="1000"/>
              </a:spcAft>
            </a:pPr>
            <a:r>
              <a:rPr lang="en-US" sz="2000" b="1" i="1" dirty="0">
                <a:solidFill>
                  <a:srgbClr val="000080"/>
                </a:solidFill>
                <a:ea typeface="Times New Roman" panose="02020603050405020304" pitchFamily="18" charset="0"/>
              </a:rPr>
              <a:t>Strong Ethical Impetus. </a:t>
            </a:r>
            <a:r>
              <a:rPr lang="en-US" sz="2000" i="1" dirty="0">
                <a:solidFill>
                  <a:srgbClr val="232323"/>
                </a:solidFill>
                <a:ea typeface="Times New Roman" panose="02020603050405020304" pitchFamily="18" charset="0"/>
              </a:rPr>
              <a:t> </a:t>
            </a:r>
            <a:r>
              <a:rPr lang="en-US" sz="1400" b="0" i="1" dirty="0">
                <a:solidFill>
                  <a:srgbClr val="232323"/>
                </a:solidFill>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6" name="Rectangle 5">
            <a:extLst>
              <a:ext uri="{FF2B5EF4-FFF2-40B4-BE49-F238E27FC236}">
                <a16:creationId xmlns:a16="http://schemas.microsoft.com/office/drawing/2014/main" id="{59D61F3B-6D92-4D81-9C00-2C33A7D26DA3}"/>
              </a:ext>
            </a:extLst>
          </p:cNvPr>
          <p:cNvSpPr/>
          <p:nvPr/>
        </p:nvSpPr>
        <p:spPr>
          <a:xfrm>
            <a:off x="180975" y="5634466"/>
            <a:ext cx="11363325" cy="369332"/>
          </a:xfrm>
          <a:prstGeom prst="rect">
            <a:avLst/>
          </a:prstGeom>
        </p:spPr>
        <p:txBody>
          <a:bodyPr wrap="square">
            <a:spAutoFit/>
          </a:bodyPr>
          <a:lstStyle/>
          <a:p>
            <a:r>
              <a:rPr lang="en-US" dirty="0">
                <a:latin typeface="Calibri" panose="020F0502020204030204" pitchFamily="34" charset="0"/>
                <a:ea typeface="Calibri" panose="020F0502020204030204" pitchFamily="34" charset="0"/>
                <a:cs typeface="Times New Roman" panose="02020603050405020304" pitchFamily="18" charset="0"/>
              </a:rPr>
              <a:t>How to Change the World, Social Entrepreneurs and the power of new ideas, Oxford University Press – (Borstein 2007)</a:t>
            </a:r>
          </a:p>
        </p:txBody>
      </p:sp>
      <p:sp>
        <p:nvSpPr>
          <p:cNvPr id="7" name="TextBox 6">
            <a:extLst>
              <a:ext uri="{FF2B5EF4-FFF2-40B4-BE49-F238E27FC236}">
                <a16:creationId xmlns:a16="http://schemas.microsoft.com/office/drawing/2014/main" id="{84C61D55-2E99-4368-96AD-404DFF1C3E26}"/>
              </a:ext>
            </a:extLst>
          </p:cNvPr>
          <p:cNvSpPr txBox="1"/>
          <p:nvPr/>
        </p:nvSpPr>
        <p:spPr>
          <a:xfrm>
            <a:off x="180975" y="1708200"/>
            <a:ext cx="9201150" cy="707886"/>
          </a:xfrm>
          <a:prstGeom prst="rect">
            <a:avLst/>
          </a:prstGeom>
          <a:noFill/>
        </p:spPr>
        <p:txBody>
          <a:bodyPr wrap="square" rtlCol="0">
            <a:spAutoFit/>
          </a:bodyPr>
          <a:lstStyle/>
          <a:p>
            <a:r>
              <a:rPr lang="en-US" sz="2000" dirty="0"/>
              <a:t>David Borstein states that there are 6 characteristics that those undertaking social enterprise will be willing to do to be highly successful, they are; </a:t>
            </a:r>
          </a:p>
        </p:txBody>
      </p:sp>
    </p:spTree>
    <p:extLst>
      <p:ext uri="{BB962C8B-B14F-4D97-AF65-F5344CB8AC3E}">
        <p14:creationId xmlns:p14="http://schemas.microsoft.com/office/powerpoint/2010/main" val="31284739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0F3DAA0-2CB9-4433-A212-772A365057D4}"/>
              </a:ext>
            </a:extLst>
          </p:cNvPr>
          <p:cNvSpPr/>
          <p:nvPr/>
        </p:nvSpPr>
        <p:spPr>
          <a:xfrm>
            <a:off x="8010525" y="6486525"/>
            <a:ext cx="4371975" cy="261610"/>
          </a:xfrm>
          <a:prstGeom prst="rect">
            <a:avLst/>
          </a:prstGeom>
        </p:spPr>
        <p:txBody>
          <a:bodyPr wrap="square">
            <a:spAutoFit/>
          </a:bodyPr>
          <a:lstStyle/>
          <a:p>
            <a:r>
              <a:rPr lang="en-US" sz="1100" b="1" dirty="0"/>
              <a:t>Benjamin Sharratt - SBMA7111D Entrepreneurship – Assignment 2   </a:t>
            </a:r>
          </a:p>
        </p:txBody>
      </p:sp>
      <p:sp>
        <p:nvSpPr>
          <p:cNvPr id="3" name="Rectangle 2">
            <a:extLst>
              <a:ext uri="{FF2B5EF4-FFF2-40B4-BE49-F238E27FC236}">
                <a16:creationId xmlns:a16="http://schemas.microsoft.com/office/drawing/2014/main" id="{78C5A02B-FB73-4955-8A06-FE59273A88FF}"/>
              </a:ext>
            </a:extLst>
          </p:cNvPr>
          <p:cNvSpPr/>
          <p:nvPr/>
        </p:nvSpPr>
        <p:spPr>
          <a:xfrm>
            <a:off x="1085850" y="381685"/>
            <a:ext cx="10763250" cy="461665"/>
          </a:xfrm>
          <a:prstGeom prst="rect">
            <a:avLst/>
          </a:prstGeom>
        </p:spPr>
        <p:txBody>
          <a:bodyPr wrap="square">
            <a:spAutoFit/>
          </a:bodyPr>
          <a:lstStyle/>
          <a:p>
            <a:r>
              <a:rPr lang="en-US" sz="2400" b="1" u="sng" dirty="0"/>
              <a:t>5) ‘Right to health for all’ – The Development of the Indian Healthcare Sector </a:t>
            </a:r>
          </a:p>
        </p:txBody>
      </p:sp>
      <p:sp>
        <p:nvSpPr>
          <p:cNvPr id="4" name="Rectangle 3">
            <a:extLst>
              <a:ext uri="{FF2B5EF4-FFF2-40B4-BE49-F238E27FC236}">
                <a16:creationId xmlns:a16="http://schemas.microsoft.com/office/drawing/2014/main" id="{53EB5A10-C0BE-45D1-8FAC-ABE30F11DA43}"/>
              </a:ext>
            </a:extLst>
          </p:cNvPr>
          <p:cNvSpPr/>
          <p:nvPr/>
        </p:nvSpPr>
        <p:spPr>
          <a:xfrm>
            <a:off x="409574" y="1263789"/>
            <a:ext cx="11553825" cy="4708981"/>
          </a:xfrm>
          <a:prstGeom prst="rect">
            <a:avLst/>
          </a:prstGeom>
        </p:spPr>
        <p:txBody>
          <a:bodyPr wrap="square">
            <a:spAutoFit/>
          </a:bodyPr>
          <a:lstStyle/>
          <a:p>
            <a:pPr marL="285750" indent="-285750">
              <a:buFontTx/>
              <a:buChar char="-"/>
            </a:pPr>
            <a:r>
              <a:rPr lang="en-US" sz="2000" dirty="0">
                <a:ea typeface="Calibri" panose="020F0502020204030204" pitchFamily="34" charset="0"/>
                <a:cs typeface="Times New Roman" panose="02020603050405020304" pitchFamily="18" charset="0"/>
              </a:rPr>
              <a:t>The National Health Policy of India prepared in 2015 proposes that health be made a fundamental right and views government’s role as critical. It will clarify, strengthen, and prioritize the role of government in shaping the health system’</a:t>
            </a:r>
            <a:r>
              <a:rPr lang="en-US" sz="2000" dirty="0">
                <a:effectLst/>
              </a:rPr>
              <a:t> </a:t>
            </a:r>
            <a:r>
              <a:rPr lang="en-US" sz="2000" u="sng" dirty="0">
                <a:solidFill>
                  <a:srgbClr val="0000FF"/>
                </a:solidFill>
                <a:effectLst/>
                <a:ea typeface="Calibri" panose="020F0502020204030204" pitchFamily="34" charset="0"/>
                <a:cs typeface="Times New Roman" panose="02020603050405020304" pitchFamily="18" charset="0"/>
                <a:hlinkClick r:id="rId2"/>
              </a:rPr>
              <a:t>http://international.commonwealthfund.org/countries/india/</a:t>
            </a:r>
            <a:endParaRPr lang="en-US" sz="2000" u="sng" dirty="0">
              <a:solidFill>
                <a:srgbClr val="0000FF"/>
              </a:solidFill>
              <a:effectLst/>
              <a:ea typeface="Calibri" panose="020F0502020204030204" pitchFamily="34" charset="0"/>
              <a:cs typeface="Times New Roman" panose="02020603050405020304" pitchFamily="18" charset="0"/>
            </a:endParaRPr>
          </a:p>
          <a:p>
            <a:pPr marL="285750" indent="-285750">
              <a:buFontTx/>
              <a:buChar char="-"/>
            </a:pPr>
            <a:endParaRPr lang="en-US" sz="2000" u="sng" dirty="0">
              <a:solidFill>
                <a:srgbClr val="0000FF"/>
              </a:solidFill>
              <a:ea typeface="Calibri" panose="020F0502020204030204" pitchFamily="34" charset="0"/>
              <a:cs typeface="Times New Roman" panose="02020603050405020304" pitchFamily="18" charset="0"/>
            </a:endParaRPr>
          </a:p>
          <a:p>
            <a:pPr marL="285750" indent="-285750">
              <a:buFontTx/>
              <a:buChar char="-"/>
            </a:pPr>
            <a:r>
              <a:rPr lang="en-US" sz="2000" dirty="0">
                <a:ea typeface="Calibri" panose="020F0502020204030204" pitchFamily="34" charset="0"/>
                <a:cs typeface="Times New Roman" panose="02020603050405020304" pitchFamily="18" charset="0"/>
              </a:rPr>
              <a:t>T</a:t>
            </a:r>
            <a:r>
              <a:rPr lang="en-US" sz="2000" dirty="0">
                <a:effectLst/>
                <a:ea typeface="Calibri" panose="020F0502020204030204" pitchFamily="34" charset="0"/>
                <a:cs typeface="Times New Roman" panose="02020603050405020304" pitchFamily="18" charset="0"/>
              </a:rPr>
              <a:t>otal health expenditures in India for 2013–2014 were 4.02% of GDP. Government expenditures amounted to 1.15% of GDP, which is lower than the average for low-income countries. Household out-of-pocket health spending was 69.1 percent of total health expenditures, making this a major component of the financing system. </a:t>
            </a:r>
          </a:p>
          <a:p>
            <a:pPr marL="285750" indent="-285750">
              <a:buFontTx/>
              <a:buChar char="-"/>
            </a:pPr>
            <a:endParaRPr lang="en-US" sz="2000" dirty="0">
              <a:ea typeface="Calibri" panose="020F0502020204030204" pitchFamily="34" charset="0"/>
              <a:cs typeface="Times New Roman" panose="02020603050405020304" pitchFamily="18" charset="0"/>
            </a:endParaRPr>
          </a:p>
          <a:p>
            <a:pPr marL="285750" indent="-285750">
              <a:buFontTx/>
              <a:buChar char="-"/>
            </a:pPr>
            <a:r>
              <a:rPr lang="en-US" sz="2000" dirty="0">
                <a:ea typeface="Calibri" panose="020F0502020204030204" pitchFamily="34" charset="0"/>
                <a:cs typeface="Times New Roman" panose="02020603050405020304" pitchFamily="18" charset="0"/>
              </a:rPr>
              <a:t>L</a:t>
            </a:r>
            <a:r>
              <a:rPr lang="en-US" sz="2000" dirty="0">
                <a:effectLst/>
                <a:ea typeface="Calibri" panose="020F0502020204030204" pitchFamily="34" charset="0"/>
                <a:cs typeface="Times New Roman" panose="02020603050405020304" pitchFamily="18" charset="0"/>
              </a:rPr>
              <a:t>ess than 20% of Indian households were covered by health insurance, and more than 63 million Indians are faced with impoverishment every year because of catastrophic health care costs.</a:t>
            </a:r>
          </a:p>
          <a:p>
            <a:pPr marL="285750" indent="-285750">
              <a:buFontTx/>
              <a:buChar char="-"/>
            </a:pPr>
            <a:endParaRPr lang="en-US" sz="2000" dirty="0">
              <a:ea typeface="Calibri" panose="020F0502020204030204" pitchFamily="34" charset="0"/>
              <a:cs typeface="Times New Roman" panose="02020603050405020304" pitchFamily="18" charset="0"/>
            </a:endParaRPr>
          </a:p>
          <a:p>
            <a:pPr marL="285750" indent="-285750">
              <a:buFontTx/>
              <a:buChar char="-"/>
            </a:pPr>
            <a:r>
              <a:rPr lang="en-US" sz="2000" dirty="0">
                <a:ea typeface="Calibri" panose="020F0502020204030204" pitchFamily="34" charset="0"/>
                <a:cs typeface="Times New Roman" panose="02020603050405020304" pitchFamily="18" charset="0"/>
              </a:rPr>
              <a:t>H</a:t>
            </a:r>
            <a:r>
              <a:rPr lang="en-US" sz="2000" dirty="0">
                <a:effectLst/>
                <a:ea typeface="Calibri" panose="020F0502020204030204" pitchFamily="34" charset="0"/>
                <a:cs typeface="Times New Roman" panose="02020603050405020304" pitchFamily="18" charset="0"/>
              </a:rPr>
              <a:t>uge need for medical development in India with the government suggesting that the constitution of India considers the “right to life” to be fundamental and obliges the government to ensure the “right to health” for all.</a:t>
            </a:r>
          </a:p>
        </p:txBody>
      </p:sp>
    </p:spTree>
    <p:extLst>
      <p:ext uri="{BB962C8B-B14F-4D97-AF65-F5344CB8AC3E}">
        <p14:creationId xmlns:p14="http://schemas.microsoft.com/office/powerpoint/2010/main" val="24175096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0F3DAA0-2CB9-4433-A212-772A365057D4}"/>
              </a:ext>
            </a:extLst>
          </p:cNvPr>
          <p:cNvSpPr/>
          <p:nvPr/>
        </p:nvSpPr>
        <p:spPr>
          <a:xfrm>
            <a:off x="8010525" y="6486525"/>
            <a:ext cx="4371975" cy="261610"/>
          </a:xfrm>
          <a:prstGeom prst="rect">
            <a:avLst/>
          </a:prstGeom>
        </p:spPr>
        <p:txBody>
          <a:bodyPr wrap="square">
            <a:spAutoFit/>
          </a:bodyPr>
          <a:lstStyle/>
          <a:p>
            <a:r>
              <a:rPr lang="en-US" sz="1100" b="1" dirty="0"/>
              <a:t>Benjamin Sharratt - SBMA7111D Entrepreneurship – Assignment 2   </a:t>
            </a:r>
          </a:p>
        </p:txBody>
      </p:sp>
      <p:sp>
        <p:nvSpPr>
          <p:cNvPr id="2" name="Rectangle 1">
            <a:extLst>
              <a:ext uri="{FF2B5EF4-FFF2-40B4-BE49-F238E27FC236}">
                <a16:creationId xmlns:a16="http://schemas.microsoft.com/office/drawing/2014/main" id="{C54B5FC9-2FF3-489B-8CD8-08D29A208904}"/>
              </a:ext>
            </a:extLst>
          </p:cNvPr>
          <p:cNvSpPr/>
          <p:nvPr/>
        </p:nvSpPr>
        <p:spPr>
          <a:xfrm>
            <a:off x="2370395" y="205859"/>
            <a:ext cx="7826117" cy="461665"/>
          </a:xfrm>
          <a:prstGeom prst="rect">
            <a:avLst/>
          </a:prstGeom>
        </p:spPr>
        <p:txBody>
          <a:bodyPr wrap="none">
            <a:spAutoFit/>
          </a:bodyPr>
          <a:lstStyle/>
          <a:p>
            <a:r>
              <a:rPr lang="en-US" sz="2400" b="1" u="sng" dirty="0"/>
              <a:t>6) PMC Hospitals - ‘Quality Healthcare at Affordable Pricing’</a:t>
            </a:r>
          </a:p>
        </p:txBody>
      </p:sp>
      <p:sp>
        <p:nvSpPr>
          <p:cNvPr id="3" name="Rectangle 2">
            <a:extLst>
              <a:ext uri="{FF2B5EF4-FFF2-40B4-BE49-F238E27FC236}">
                <a16:creationId xmlns:a16="http://schemas.microsoft.com/office/drawing/2014/main" id="{8F51567F-B65A-47A6-8E42-4F28F3D0902C}"/>
              </a:ext>
            </a:extLst>
          </p:cNvPr>
          <p:cNvSpPr/>
          <p:nvPr/>
        </p:nvSpPr>
        <p:spPr>
          <a:xfrm>
            <a:off x="1395412" y="3162537"/>
            <a:ext cx="9401175" cy="2800767"/>
          </a:xfrm>
          <a:prstGeom prst="rect">
            <a:avLst/>
          </a:prstGeom>
        </p:spPr>
        <p:txBody>
          <a:bodyPr wrap="square">
            <a:spAutoFit/>
          </a:bodyPr>
          <a:lstStyle/>
          <a:p>
            <a:pPr algn="ctr"/>
            <a:r>
              <a:rPr lang="en-US" sz="2000" b="1" u="sng" dirty="0">
                <a:ea typeface="Calibri" panose="020F0502020204030204" pitchFamily="34" charset="0"/>
                <a:cs typeface="Times New Roman" panose="02020603050405020304" pitchFamily="18" charset="0"/>
              </a:rPr>
              <a:t>PMC Overview </a:t>
            </a:r>
          </a:p>
          <a:p>
            <a:pPr algn="ctr"/>
            <a:endParaRPr lang="en-US" sz="2000" b="1" u="sng" dirty="0">
              <a:ea typeface="Calibri" panose="020F0502020204030204" pitchFamily="34" charset="0"/>
              <a:cs typeface="Times New Roman" panose="02020603050405020304" pitchFamily="18" charset="0"/>
            </a:endParaRPr>
          </a:p>
          <a:p>
            <a:pPr marL="285750" indent="-285750">
              <a:buFontTx/>
              <a:buChar char="-"/>
            </a:pPr>
            <a:r>
              <a:rPr lang="en-US" sz="2000" dirty="0">
                <a:ea typeface="Calibri" panose="020F0502020204030204" pitchFamily="34" charset="0"/>
                <a:cs typeface="Times New Roman" panose="02020603050405020304" pitchFamily="18" charset="0"/>
              </a:rPr>
              <a:t>Tier 2 Healthcare System </a:t>
            </a:r>
          </a:p>
          <a:p>
            <a:pPr marL="285750" indent="-285750">
              <a:buFontTx/>
              <a:buChar char="-"/>
            </a:pPr>
            <a:r>
              <a:rPr lang="en-US" sz="2000" dirty="0">
                <a:ea typeface="Calibri" panose="020F0502020204030204" pitchFamily="34" charset="0"/>
                <a:cs typeface="Times New Roman" panose="02020603050405020304" pitchFamily="18" charset="0"/>
              </a:rPr>
              <a:t>Target Market – Middle/Working Class Indians </a:t>
            </a:r>
          </a:p>
          <a:p>
            <a:pPr marL="285750" indent="-285750">
              <a:buFontTx/>
              <a:buChar char="-"/>
            </a:pPr>
            <a:r>
              <a:rPr lang="en-US" sz="2000" dirty="0"/>
              <a:t>Four main areas ; Trauma, General Practice, Physiotherapy and Osteopathy.</a:t>
            </a:r>
          </a:p>
          <a:p>
            <a:pPr marL="285750" indent="-285750">
              <a:buFontTx/>
              <a:buChar char="-"/>
            </a:pPr>
            <a:r>
              <a:rPr lang="en-US" sz="2000" dirty="0"/>
              <a:t>Low pricing structure that focusses on volume of patients rather than higher fees. </a:t>
            </a:r>
          </a:p>
          <a:p>
            <a:pPr marL="285750" indent="-285750">
              <a:buFontTx/>
              <a:buChar char="-"/>
            </a:pPr>
            <a:r>
              <a:rPr lang="en-US" sz="2000" dirty="0"/>
              <a:t>24 Hour Inpatient Service </a:t>
            </a:r>
          </a:p>
          <a:p>
            <a:pPr marL="285750" indent="-285750">
              <a:buFontTx/>
              <a:buChar char="-"/>
            </a:pPr>
            <a:endParaRPr lang="en-US" dirty="0"/>
          </a:p>
          <a:p>
            <a:pPr marL="285750" indent="-285750">
              <a:buFontTx/>
              <a:buChar char="-"/>
            </a:pPr>
            <a:endParaRPr lang="en-US" dirty="0">
              <a:ea typeface="Calibri" panose="020F0502020204030204" pitchFamily="34" charset="0"/>
              <a:cs typeface="Times New Roman" panose="02020603050405020304" pitchFamily="18" charset="0"/>
            </a:endParaRPr>
          </a:p>
        </p:txBody>
      </p:sp>
      <p:sp>
        <p:nvSpPr>
          <p:cNvPr id="4" name="Rectangle 3">
            <a:extLst>
              <a:ext uri="{FF2B5EF4-FFF2-40B4-BE49-F238E27FC236}">
                <a16:creationId xmlns:a16="http://schemas.microsoft.com/office/drawing/2014/main" id="{CE908327-5C0B-4784-8492-C4DFB539F3F1}"/>
              </a:ext>
            </a:extLst>
          </p:cNvPr>
          <p:cNvSpPr/>
          <p:nvPr/>
        </p:nvSpPr>
        <p:spPr>
          <a:xfrm>
            <a:off x="466725" y="776257"/>
            <a:ext cx="11725275" cy="2277547"/>
          </a:xfrm>
          <a:prstGeom prst="rect">
            <a:avLst/>
          </a:prstGeom>
        </p:spPr>
        <p:txBody>
          <a:bodyPr wrap="square">
            <a:spAutoFit/>
          </a:bodyPr>
          <a:lstStyle/>
          <a:p>
            <a:r>
              <a:rPr lang="en-US" sz="2000" i="1" dirty="0">
                <a:latin typeface="Calibri" panose="020F0502020204030204" pitchFamily="34" charset="0"/>
                <a:ea typeface="Calibri" panose="020F0502020204030204" pitchFamily="34" charset="0"/>
                <a:cs typeface="Times New Roman" panose="02020603050405020304" pitchFamily="18" charset="0"/>
              </a:rPr>
              <a:t>‘We set our market at Tier 2 which is one above the state funded hospitals, where we provide high quality care for a 24 hour period “</a:t>
            </a:r>
          </a:p>
          <a:p>
            <a:endParaRPr lang="en-US" sz="2000" i="1" dirty="0">
              <a:latin typeface="Calibri" panose="020F0502020204030204" pitchFamily="34" charset="0"/>
              <a:ea typeface="Calibri" panose="020F0502020204030204" pitchFamily="34" charset="0"/>
              <a:cs typeface="Times New Roman" panose="02020603050405020304" pitchFamily="18" charset="0"/>
            </a:endParaRPr>
          </a:p>
          <a:p>
            <a:r>
              <a:rPr lang="en-US" sz="2000" i="1" dirty="0">
                <a:latin typeface="Calibri" panose="020F0502020204030204" pitchFamily="34" charset="0"/>
                <a:ea typeface="Calibri" panose="020F0502020204030204" pitchFamily="34" charset="0"/>
                <a:cs typeface="Times New Roman" panose="02020603050405020304" pitchFamily="18" charset="0"/>
              </a:rPr>
              <a:t>At PMC we will welcome patients throughout the day”, our pricing structure is only slightly higher than state care meaning customers are given premium healthcare at a low price’ </a:t>
            </a:r>
          </a:p>
          <a:p>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400" dirty="0">
                <a:effectLst/>
                <a:latin typeface="Calibri" panose="020F0502020204030204" pitchFamily="34" charset="0"/>
                <a:ea typeface="Calibri" panose="020F0502020204030204" pitchFamily="34" charset="0"/>
                <a:cs typeface="Times New Roman" panose="02020603050405020304" pitchFamily="18" charset="0"/>
              </a:rPr>
              <a:t>Raj, VNP. (2017) Interview – Development of a Healthcare Business in India, Address Hotel Dubai Mall, Dubai, 1.1.18, 16:00pm.</a:t>
            </a:r>
          </a:p>
          <a:p>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934ECC38-B14D-4484-9A1C-25D9987A24BF}"/>
              </a:ext>
            </a:extLst>
          </p:cNvPr>
          <p:cNvSpPr/>
          <p:nvPr/>
        </p:nvSpPr>
        <p:spPr>
          <a:xfrm>
            <a:off x="542925" y="5681633"/>
            <a:ext cx="10563225" cy="400110"/>
          </a:xfrm>
          <a:prstGeom prst="rect">
            <a:avLst/>
          </a:prstGeom>
        </p:spPr>
        <p:txBody>
          <a:bodyPr wrap="square">
            <a:spAutoFit/>
          </a:bodyPr>
          <a:lstStyle/>
          <a:p>
            <a:r>
              <a:rPr lang="en-US" sz="2000" dirty="0">
                <a:latin typeface="Calibri" panose="020F0502020204030204" pitchFamily="34" charset="0"/>
                <a:ea typeface="Calibri" panose="020F0502020204030204" pitchFamily="34" charset="0"/>
                <a:cs typeface="Times New Roman" panose="02020603050405020304" pitchFamily="18" charset="0"/>
              </a:rPr>
              <a:t>A Mission to ensure that </a:t>
            </a:r>
            <a:r>
              <a:rPr lang="en-US" sz="2000" b="1" i="1" dirty="0">
                <a:latin typeface="Calibri" panose="020F0502020204030204" pitchFamily="34" charset="0"/>
                <a:ea typeface="Calibri" panose="020F0502020204030204" pitchFamily="34" charset="0"/>
                <a:cs typeface="Times New Roman" panose="02020603050405020304" pitchFamily="18" charset="0"/>
              </a:rPr>
              <a:t>‘”Middle Class Indians are provided with high quality healthcare”</a:t>
            </a:r>
            <a:endParaRPr lang="en-US" sz="2000" b="1" i="1" dirty="0"/>
          </a:p>
        </p:txBody>
      </p:sp>
      <p:pic>
        <p:nvPicPr>
          <p:cNvPr id="7" name="Picture 6" descr="Pazhaveedu Medical Care">
            <a:extLst>
              <a:ext uri="{FF2B5EF4-FFF2-40B4-BE49-F238E27FC236}">
                <a16:creationId xmlns:a16="http://schemas.microsoft.com/office/drawing/2014/main" id="{E85A96B4-E603-49C2-9203-76E750F677C6}"/>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0066020" y="3053804"/>
            <a:ext cx="1770698" cy="1811398"/>
          </a:xfrm>
          <a:prstGeom prst="rect">
            <a:avLst/>
          </a:prstGeom>
          <a:noFill/>
          <a:ln>
            <a:noFill/>
          </a:ln>
        </p:spPr>
      </p:pic>
      <p:sp>
        <p:nvSpPr>
          <p:cNvPr id="8" name="Rectangle 7">
            <a:extLst>
              <a:ext uri="{FF2B5EF4-FFF2-40B4-BE49-F238E27FC236}">
                <a16:creationId xmlns:a16="http://schemas.microsoft.com/office/drawing/2014/main" id="{ACCF755A-FE46-4EAC-B46F-71986E38C948}"/>
              </a:ext>
            </a:extLst>
          </p:cNvPr>
          <p:cNvSpPr/>
          <p:nvPr/>
        </p:nvSpPr>
        <p:spPr>
          <a:xfrm>
            <a:off x="466725" y="6221254"/>
            <a:ext cx="6096000" cy="430887"/>
          </a:xfrm>
          <a:prstGeom prst="rect">
            <a:avLst/>
          </a:prstGeom>
        </p:spPr>
        <p:txBody>
          <a:bodyPr>
            <a:spAutoFit/>
          </a:bodyPr>
          <a:lstStyle/>
          <a:p>
            <a:pPr lvl="0"/>
            <a:r>
              <a:rPr lang="en-US" sz="1100" dirty="0">
                <a:solidFill>
                  <a:prstClr val="black"/>
                </a:solidFill>
              </a:rPr>
              <a:t>Source:</a:t>
            </a:r>
          </a:p>
          <a:p>
            <a:pPr lvl="0"/>
            <a:r>
              <a:rPr lang="en-US" sz="1100" dirty="0">
                <a:solidFill>
                  <a:prstClr val="black"/>
                </a:solidFill>
                <a:hlinkClick r:id="rId3"/>
              </a:rPr>
              <a:t>http://www.pmchospitals.com</a:t>
            </a:r>
            <a:endParaRPr lang="en-US" sz="1100" dirty="0">
              <a:solidFill>
                <a:prstClr val="black"/>
              </a:solidFill>
            </a:endParaRPr>
          </a:p>
        </p:txBody>
      </p:sp>
    </p:spTree>
    <p:extLst>
      <p:ext uri="{BB962C8B-B14F-4D97-AF65-F5344CB8AC3E}">
        <p14:creationId xmlns:p14="http://schemas.microsoft.com/office/powerpoint/2010/main" val="42266679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0F3DAA0-2CB9-4433-A212-772A365057D4}"/>
              </a:ext>
            </a:extLst>
          </p:cNvPr>
          <p:cNvSpPr/>
          <p:nvPr/>
        </p:nvSpPr>
        <p:spPr>
          <a:xfrm>
            <a:off x="8010525" y="6486525"/>
            <a:ext cx="4371975" cy="261610"/>
          </a:xfrm>
          <a:prstGeom prst="rect">
            <a:avLst/>
          </a:prstGeom>
        </p:spPr>
        <p:txBody>
          <a:bodyPr wrap="square">
            <a:spAutoFit/>
          </a:bodyPr>
          <a:lstStyle/>
          <a:p>
            <a:r>
              <a:rPr lang="en-US" sz="1100" b="1" dirty="0"/>
              <a:t>Benjamin Sharratt - SBMA7111D Entrepreneurship – Assignment 2   </a:t>
            </a:r>
          </a:p>
        </p:txBody>
      </p:sp>
      <p:sp>
        <p:nvSpPr>
          <p:cNvPr id="3" name="Rectangle 2">
            <a:extLst>
              <a:ext uri="{FF2B5EF4-FFF2-40B4-BE49-F238E27FC236}">
                <a16:creationId xmlns:a16="http://schemas.microsoft.com/office/drawing/2014/main" id="{7169202A-8BEE-4675-8335-D30FB37DB4A9}"/>
              </a:ext>
            </a:extLst>
          </p:cNvPr>
          <p:cNvSpPr/>
          <p:nvPr/>
        </p:nvSpPr>
        <p:spPr>
          <a:xfrm>
            <a:off x="2370395" y="109865"/>
            <a:ext cx="7826117" cy="830997"/>
          </a:xfrm>
          <a:prstGeom prst="rect">
            <a:avLst/>
          </a:prstGeom>
        </p:spPr>
        <p:txBody>
          <a:bodyPr wrap="none">
            <a:spAutoFit/>
          </a:bodyPr>
          <a:lstStyle/>
          <a:p>
            <a:r>
              <a:rPr lang="en-US" sz="2400" b="1" u="sng" dirty="0"/>
              <a:t>6) PMC Hospitals - ‘Quality Healthcare at Affordable Pricing’</a:t>
            </a:r>
          </a:p>
          <a:p>
            <a:pPr algn="ctr"/>
            <a:r>
              <a:rPr lang="en-US" sz="2400" b="1" u="sng" dirty="0"/>
              <a:t>Unique Selling Points – (USPs)</a:t>
            </a:r>
            <a:endParaRPr lang="en-US" sz="2400" dirty="0"/>
          </a:p>
        </p:txBody>
      </p:sp>
      <p:graphicFrame>
        <p:nvGraphicFramePr>
          <p:cNvPr id="4" name="Table 3">
            <a:extLst>
              <a:ext uri="{FF2B5EF4-FFF2-40B4-BE49-F238E27FC236}">
                <a16:creationId xmlns:a16="http://schemas.microsoft.com/office/drawing/2014/main" id="{E34F9C8E-0215-4C11-8206-D29ED953338F}"/>
              </a:ext>
            </a:extLst>
          </p:cNvPr>
          <p:cNvGraphicFramePr>
            <a:graphicFrameLocks noGrp="1"/>
          </p:cNvGraphicFramePr>
          <p:nvPr>
            <p:extLst>
              <p:ext uri="{D42A27DB-BD31-4B8C-83A1-F6EECF244321}">
                <p14:modId xmlns:p14="http://schemas.microsoft.com/office/powerpoint/2010/main" val="2754166552"/>
              </p:ext>
            </p:extLst>
          </p:nvPr>
        </p:nvGraphicFramePr>
        <p:xfrm>
          <a:off x="361950" y="1109177"/>
          <a:ext cx="11468100" cy="4942332"/>
        </p:xfrm>
        <a:graphic>
          <a:graphicData uri="http://schemas.openxmlformats.org/drawingml/2006/table">
            <a:tbl>
              <a:tblPr firstRow="1" firstCol="1" bandRow="1"/>
              <a:tblGrid>
                <a:gridCol w="559420">
                  <a:extLst>
                    <a:ext uri="{9D8B030D-6E8A-4147-A177-3AD203B41FA5}">
                      <a16:colId xmlns:a16="http://schemas.microsoft.com/office/drawing/2014/main" val="2686759058"/>
                    </a:ext>
                  </a:extLst>
                </a:gridCol>
                <a:gridCol w="3170043">
                  <a:extLst>
                    <a:ext uri="{9D8B030D-6E8A-4147-A177-3AD203B41FA5}">
                      <a16:colId xmlns:a16="http://schemas.microsoft.com/office/drawing/2014/main" val="720166169"/>
                    </a:ext>
                  </a:extLst>
                </a:gridCol>
                <a:gridCol w="7738637">
                  <a:extLst>
                    <a:ext uri="{9D8B030D-6E8A-4147-A177-3AD203B41FA5}">
                      <a16:colId xmlns:a16="http://schemas.microsoft.com/office/drawing/2014/main" val="1812920251"/>
                    </a:ext>
                  </a:extLst>
                </a:gridCol>
              </a:tblGrid>
              <a:tr h="0">
                <a:tc>
                  <a:txBody>
                    <a:bodyPr/>
                    <a:lstStyle/>
                    <a:p>
                      <a:pPr marL="0" marR="0">
                        <a:lnSpc>
                          <a:spcPct val="115000"/>
                        </a:lnSpc>
                        <a:spcBef>
                          <a:spcPts val="0"/>
                        </a:spcBef>
                        <a:spcAft>
                          <a:spcPts val="0"/>
                        </a:spcAft>
                      </a:pPr>
                      <a:r>
                        <a:rPr lang="en-US" sz="1000" b="1">
                          <a:effectLst/>
                          <a:latin typeface="Calibri" panose="020F0502020204030204" pitchFamily="34" charset="0"/>
                          <a:ea typeface="Calibri" panose="020F0502020204030204" pitchFamily="34" charset="0"/>
                          <a:cs typeface="Times New Roman" panose="02020603050405020304" pitchFamily="18" charset="0"/>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marL="0" marR="0">
                        <a:lnSpc>
                          <a:spcPct val="115000"/>
                        </a:lnSpc>
                        <a:spcBef>
                          <a:spcPts val="0"/>
                        </a:spcBef>
                        <a:spcAft>
                          <a:spcPts val="0"/>
                        </a:spcAft>
                      </a:pPr>
                      <a:r>
                        <a:rPr lang="en-US" sz="1000" b="1">
                          <a:effectLst/>
                          <a:latin typeface="Calibri" panose="020F0502020204030204" pitchFamily="34" charset="0"/>
                          <a:ea typeface="Calibri" panose="020F0502020204030204" pitchFamily="34" charset="0"/>
                          <a:cs typeface="Times New Roman" panose="02020603050405020304" pitchFamily="18" charset="0"/>
                        </a:rPr>
                        <a:t>USP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marL="0" marR="0">
                        <a:lnSpc>
                          <a:spcPct val="115000"/>
                        </a:lnSpc>
                        <a:spcBef>
                          <a:spcPts val="0"/>
                        </a:spcBef>
                        <a:spcAft>
                          <a:spcPts val="0"/>
                        </a:spcAft>
                      </a:pPr>
                      <a:r>
                        <a:rPr lang="en-US" sz="1000" b="1">
                          <a:effectLst/>
                          <a:latin typeface="Calibri" panose="020F0502020204030204" pitchFamily="34" charset="0"/>
                          <a:ea typeface="Calibri" panose="020F0502020204030204" pitchFamily="34" charset="0"/>
                          <a:cs typeface="Times New Roman" panose="02020603050405020304" pitchFamily="18" charset="0"/>
                        </a:rPr>
                        <a:t>Description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236677974"/>
                  </a:ext>
                </a:extLst>
              </a:tr>
              <a:tr h="0">
                <a:tc>
                  <a:txBody>
                    <a:bodyPr/>
                    <a:lstStyle/>
                    <a:p>
                      <a:pPr marL="0" marR="0">
                        <a:lnSpc>
                          <a:spcPct val="115000"/>
                        </a:lnSpc>
                        <a:spcBef>
                          <a:spcPts val="0"/>
                        </a:spcBef>
                        <a:spcAft>
                          <a:spcPts val="0"/>
                        </a:spcAft>
                      </a:pPr>
                      <a:r>
                        <a:rPr lang="en-US" sz="1600" b="1">
                          <a:effectLst/>
                          <a:latin typeface="Calibri" panose="020F0502020204030204" pitchFamily="34" charset="0"/>
                          <a:ea typeface="Calibri" panose="020F0502020204030204" pitchFamily="34" charset="0"/>
                          <a:cs typeface="Times New Roman" panose="02020603050405020304" pitchFamily="18" charset="0"/>
                        </a:rPr>
                        <a:t>1.</a:t>
                      </a:r>
                      <a:endParaRPr lang="en-US"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15000"/>
                        </a:lnSpc>
                        <a:spcBef>
                          <a:spcPts val="0"/>
                        </a:spcBef>
                        <a:spcAft>
                          <a:spcPts val="0"/>
                        </a:spcAft>
                      </a:pPr>
                      <a:r>
                        <a:rPr lang="en-US" sz="1600" b="1" dirty="0">
                          <a:effectLst/>
                          <a:latin typeface="Calibri" panose="020F0502020204030204" pitchFamily="34" charset="0"/>
                          <a:ea typeface="Calibri" panose="020F0502020204030204" pitchFamily="34" charset="0"/>
                          <a:cs typeface="Times New Roman" panose="02020603050405020304" pitchFamily="18" charset="0"/>
                        </a:rPr>
                        <a:t>Strategic placing in Market Sector </a:t>
                      </a: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15000"/>
                        </a:lnSpc>
                        <a:spcBef>
                          <a:spcPts val="0"/>
                        </a:spcBef>
                        <a:spcAft>
                          <a:spcPts val="0"/>
                        </a:spcAft>
                      </a:pPr>
                      <a:r>
                        <a:rPr lang="en-US" sz="1600" b="1">
                          <a:effectLst/>
                          <a:latin typeface="Calibri" panose="020F0502020204030204" pitchFamily="34" charset="0"/>
                          <a:ea typeface="Calibri" panose="020F0502020204030204" pitchFamily="34" charset="0"/>
                          <a:cs typeface="Times New Roman" panose="02020603050405020304" pitchFamily="18" charset="0"/>
                        </a:rPr>
                        <a:t>Low price, Tier 2 placing between Tier 1 – Premium Health Care, and Tier 3 – State Care, but priced only marginally higher than Tier 3. </a:t>
                      </a:r>
                      <a:endParaRPr lang="en-US"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31198344"/>
                  </a:ext>
                </a:extLst>
              </a:tr>
              <a:tr h="0">
                <a:tc>
                  <a:txBody>
                    <a:bodyPr/>
                    <a:lstStyle/>
                    <a:p>
                      <a:pPr marL="0" marR="0">
                        <a:lnSpc>
                          <a:spcPct val="115000"/>
                        </a:lnSpc>
                        <a:spcBef>
                          <a:spcPts val="0"/>
                        </a:spcBef>
                        <a:spcAft>
                          <a:spcPts val="0"/>
                        </a:spcAft>
                      </a:pPr>
                      <a:r>
                        <a:rPr lang="en-US" sz="1600" b="1">
                          <a:effectLst/>
                          <a:latin typeface="Calibri" panose="020F0502020204030204" pitchFamily="34" charset="0"/>
                          <a:ea typeface="Calibri" panose="020F0502020204030204" pitchFamily="34" charset="0"/>
                          <a:cs typeface="Times New Roman" panose="02020603050405020304" pitchFamily="18" charset="0"/>
                        </a:rPr>
                        <a:t>2.</a:t>
                      </a:r>
                      <a:endParaRPr lang="en-US"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15000"/>
                        </a:lnSpc>
                        <a:spcBef>
                          <a:spcPts val="0"/>
                        </a:spcBef>
                        <a:spcAft>
                          <a:spcPts val="0"/>
                        </a:spcAft>
                      </a:pPr>
                      <a:r>
                        <a:rPr lang="en-US" sz="1600" b="1">
                          <a:effectLst/>
                          <a:latin typeface="Calibri" panose="020F0502020204030204" pitchFamily="34" charset="0"/>
                          <a:ea typeface="Calibri" panose="020F0502020204030204" pitchFamily="34" charset="0"/>
                          <a:cs typeface="Times New Roman" panose="02020603050405020304" pitchFamily="18" charset="0"/>
                        </a:rPr>
                        <a:t>Spilt Profit Margins on Machinery and Technology </a:t>
                      </a:r>
                      <a:endParaRPr lang="en-US"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15000"/>
                        </a:lnSpc>
                        <a:spcBef>
                          <a:spcPts val="0"/>
                        </a:spcBef>
                        <a:spcAft>
                          <a:spcPts val="0"/>
                        </a:spcAft>
                      </a:pPr>
                      <a:r>
                        <a:rPr lang="en-US" sz="1600" b="1" dirty="0">
                          <a:effectLst/>
                          <a:latin typeface="Calibri" panose="020F0502020204030204" pitchFamily="34" charset="0"/>
                          <a:ea typeface="Calibri" panose="020F0502020204030204" pitchFamily="34" charset="0"/>
                          <a:cs typeface="Times New Roman" panose="02020603050405020304" pitchFamily="18" charset="0"/>
                        </a:rPr>
                        <a:t>An agreement is made with the owner of the machinery such as ECG Monitors for a 30% share of profit margins for the lease and maintenance of core machinery. Giving 30% to the owners of the machinery means there is a constant supply of quality products that are updated and maintained consistently giving patients access to the best quality technology. </a:t>
                      </a: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92243730"/>
                  </a:ext>
                </a:extLst>
              </a:tr>
              <a:tr h="0">
                <a:tc>
                  <a:txBody>
                    <a:bodyPr/>
                    <a:lstStyle/>
                    <a:p>
                      <a:pPr marL="0" marR="0">
                        <a:lnSpc>
                          <a:spcPct val="115000"/>
                        </a:lnSpc>
                        <a:spcBef>
                          <a:spcPts val="0"/>
                        </a:spcBef>
                        <a:spcAft>
                          <a:spcPts val="0"/>
                        </a:spcAft>
                      </a:pPr>
                      <a:r>
                        <a:rPr lang="en-US" sz="1600" b="1">
                          <a:effectLst/>
                          <a:latin typeface="Calibri" panose="020F0502020204030204" pitchFamily="34" charset="0"/>
                          <a:ea typeface="Calibri" panose="020F0502020204030204" pitchFamily="34" charset="0"/>
                          <a:cs typeface="Times New Roman" panose="02020603050405020304" pitchFamily="18" charset="0"/>
                        </a:rPr>
                        <a:t>3.</a:t>
                      </a:r>
                      <a:endParaRPr lang="en-US"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15000"/>
                        </a:lnSpc>
                        <a:spcBef>
                          <a:spcPts val="0"/>
                        </a:spcBef>
                        <a:spcAft>
                          <a:spcPts val="0"/>
                        </a:spcAft>
                      </a:pPr>
                      <a:r>
                        <a:rPr lang="en-US" sz="1600" b="1">
                          <a:effectLst/>
                          <a:latin typeface="Calibri" panose="020F0502020204030204" pitchFamily="34" charset="0"/>
                          <a:ea typeface="Calibri" panose="020F0502020204030204" pitchFamily="34" charset="0"/>
                          <a:cs typeface="Times New Roman" panose="02020603050405020304" pitchFamily="18" charset="0"/>
                        </a:rPr>
                        <a:t>Solar Powered Hospitals </a:t>
                      </a:r>
                      <a:endParaRPr lang="en-US"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15000"/>
                        </a:lnSpc>
                        <a:spcBef>
                          <a:spcPts val="0"/>
                        </a:spcBef>
                        <a:spcAft>
                          <a:spcPts val="0"/>
                        </a:spcAft>
                      </a:pPr>
                      <a:r>
                        <a:rPr lang="en-US" sz="1600" b="1">
                          <a:effectLst/>
                          <a:latin typeface="Calibri" panose="020F0502020204030204" pitchFamily="34" charset="0"/>
                          <a:ea typeface="Calibri" panose="020F0502020204030204" pitchFamily="34" charset="0"/>
                          <a:cs typeface="Times New Roman" panose="02020603050405020304" pitchFamily="18" charset="0"/>
                        </a:rPr>
                        <a:t>60% of PMC Hospitals are Solar Powered meaning that usually high-priced Air Conditioning can be fitted in each hospital. This is the most important USP as many Tier 2 hospital do not have Air Conditioning meaning patients are far more comfortable throughout their hospital experience. </a:t>
                      </a:r>
                      <a:endParaRPr lang="en-US"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74197557"/>
                  </a:ext>
                </a:extLst>
              </a:tr>
              <a:tr h="0">
                <a:tc>
                  <a:txBody>
                    <a:bodyPr/>
                    <a:lstStyle/>
                    <a:p>
                      <a:pPr marL="0" marR="0">
                        <a:lnSpc>
                          <a:spcPct val="115000"/>
                        </a:lnSpc>
                        <a:spcBef>
                          <a:spcPts val="0"/>
                        </a:spcBef>
                        <a:spcAft>
                          <a:spcPts val="0"/>
                        </a:spcAft>
                      </a:pPr>
                      <a:r>
                        <a:rPr lang="en-US" sz="1600" b="1">
                          <a:effectLst/>
                          <a:latin typeface="Calibri" panose="020F0502020204030204" pitchFamily="34" charset="0"/>
                          <a:ea typeface="Calibri" panose="020F0502020204030204" pitchFamily="34" charset="0"/>
                          <a:cs typeface="Times New Roman" panose="02020603050405020304" pitchFamily="18" charset="0"/>
                        </a:rPr>
                        <a:t>4.</a:t>
                      </a:r>
                      <a:endParaRPr lang="en-US"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15000"/>
                        </a:lnSpc>
                        <a:spcBef>
                          <a:spcPts val="0"/>
                        </a:spcBef>
                        <a:spcAft>
                          <a:spcPts val="0"/>
                        </a:spcAft>
                      </a:pPr>
                      <a:r>
                        <a:rPr lang="en-US" sz="1600" b="1">
                          <a:effectLst/>
                          <a:latin typeface="Calibri" panose="020F0502020204030204" pitchFamily="34" charset="0"/>
                          <a:ea typeface="Calibri" panose="020F0502020204030204" pitchFamily="34" charset="0"/>
                          <a:cs typeface="Times New Roman" panose="02020603050405020304" pitchFamily="18" charset="0"/>
                        </a:rPr>
                        <a:t>Premium Branded Medicines </a:t>
                      </a:r>
                      <a:endParaRPr lang="en-US"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15000"/>
                        </a:lnSpc>
                        <a:spcBef>
                          <a:spcPts val="0"/>
                        </a:spcBef>
                        <a:spcAft>
                          <a:spcPts val="0"/>
                        </a:spcAft>
                      </a:pPr>
                      <a:r>
                        <a:rPr lang="en-US" sz="1600" b="1">
                          <a:effectLst/>
                          <a:latin typeface="Calibri" panose="020F0502020204030204" pitchFamily="34" charset="0"/>
                          <a:ea typeface="Calibri" panose="020F0502020204030204" pitchFamily="34" charset="0"/>
                          <a:cs typeface="Times New Roman" panose="02020603050405020304" pitchFamily="18" charset="0"/>
                        </a:rPr>
                        <a:t>Branded drugs are provided due to large bulk stock gained from larger pharmaceutical companies not usually associated with Tier 2 Hospitals. Patients see these known brands and through word of mouth talk positively about the quality of drugs at PMC. </a:t>
                      </a:r>
                      <a:endParaRPr lang="en-US"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13895267"/>
                  </a:ext>
                </a:extLst>
              </a:tr>
              <a:tr h="0">
                <a:tc>
                  <a:txBody>
                    <a:bodyPr/>
                    <a:lstStyle/>
                    <a:p>
                      <a:pPr marL="0" marR="0">
                        <a:lnSpc>
                          <a:spcPct val="115000"/>
                        </a:lnSpc>
                        <a:spcBef>
                          <a:spcPts val="0"/>
                        </a:spcBef>
                        <a:spcAft>
                          <a:spcPts val="0"/>
                        </a:spcAft>
                      </a:pPr>
                      <a:r>
                        <a:rPr lang="en-US" sz="1600" b="1">
                          <a:effectLst/>
                          <a:latin typeface="Calibri" panose="020F0502020204030204" pitchFamily="34" charset="0"/>
                          <a:ea typeface="Calibri" panose="020F0502020204030204" pitchFamily="34" charset="0"/>
                          <a:cs typeface="Times New Roman" panose="02020603050405020304" pitchFamily="18" charset="0"/>
                        </a:rPr>
                        <a:t>5.</a:t>
                      </a:r>
                      <a:endParaRPr lang="en-US"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15000"/>
                        </a:lnSpc>
                        <a:spcBef>
                          <a:spcPts val="0"/>
                        </a:spcBef>
                        <a:spcAft>
                          <a:spcPts val="0"/>
                        </a:spcAft>
                      </a:pPr>
                      <a:r>
                        <a:rPr lang="en-US" sz="1600" b="1">
                          <a:effectLst/>
                          <a:latin typeface="Calibri" panose="020F0502020204030204" pitchFamily="34" charset="0"/>
                          <a:ea typeface="Calibri" panose="020F0502020204030204" pitchFamily="34" charset="0"/>
                          <a:cs typeface="Times New Roman" panose="02020603050405020304" pitchFamily="18" charset="0"/>
                        </a:rPr>
                        <a:t>Electronic Software - ERP (Enterprise Resource Planner) </a:t>
                      </a:r>
                      <a:endParaRPr lang="en-US"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15000"/>
                        </a:lnSpc>
                        <a:spcBef>
                          <a:spcPts val="0"/>
                        </a:spcBef>
                        <a:spcAft>
                          <a:spcPts val="0"/>
                        </a:spcAft>
                      </a:pPr>
                      <a:r>
                        <a:rPr lang="en-US" sz="1600" b="1" dirty="0">
                          <a:effectLst/>
                          <a:latin typeface="Calibri" panose="020F0502020204030204" pitchFamily="34" charset="0"/>
                          <a:ea typeface="Calibri" panose="020F0502020204030204" pitchFamily="34" charset="0"/>
                          <a:cs typeface="Times New Roman" panose="02020603050405020304" pitchFamily="18" charset="0"/>
                        </a:rPr>
                        <a:t>ERP controls all PMC Hospitals, allowing high turnover in patients rather than being slowed by paperwork. The solar power technology enables this cost-effective resource to be again seen by customers who are impressed by quick patient service not usually found in Tier 2 hospitals. </a:t>
                      </a: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4772379"/>
                  </a:ext>
                </a:extLst>
              </a:tr>
            </a:tbl>
          </a:graphicData>
        </a:graphic>
      </p:graphicFrame>
      <p:sp>
        <p:nvSpPr>
          <p:cNvPr id="6" name="Rectangle 5">
            <a:extLst>
              <a:ext uri="{FF2B5EF4-FFF2-40B4-BE49-F238E27FC236}">
                <a16:creationId xmlns:a16="http://schemas.microsoft.com/office/drawing/2014/main" id="{5E7F3B35-2583-40E2-982E-22A4E93A1134}"/>
              </a:ext>
            </a:extLst>
          </p:cNvPr>
          <p:cNvSpPr/>
          <p:nvPr/>
        </p:nvSpPr>
        <p:spPr>
          <a:xfrm>
            <a:off x="361950" y="6219824"/>
            <a:ext cx="3733714" cy="269304"/>
          </a:xfrm>
          <a:prstGeom prst="rect">
            <a:avLst/>
          </a:prstGeom>
        </p:spPr>
        <p:txBody>
          <a:bodyPr wrap="none">
            <a:spAutoFit/>
          </a:bodyPr>
          <a:lstStyle/>
          <a:p>
            <a:pPr>
              <a:lnSpc>
                <a:spcPct val="115000"/>
              </a:lnSpc>
              <a:spcAft>
                <a:spcPts val="1000"/>
              </a:spcAft>
            </a:pPr>
            <a:r>
              <a:rPr lang="en-US" sz="1000" b="1" dirty="0">
                <a:effectLst/>
                <a:latin typeface="Calibri" panose="020F0502020204030204" pitchFamily="34" charset="0"/>
                <a:ea typeface="Calibri" panose="020F0502020204030204" pitchFamily="34" charset="0"/>
                <a:cs typeface="Times New Roman" panose="02020603050405020304" pitchFamily="18" charset="0"/>
              </a:rPr>
              <a:t>Figure 1. PMC Hospitals – Overview of Unique Selling Points – USP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620605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550DE70-0E9A-4AA1-8684-C1588B4191C5}"/>
              </a:ext>
            </a:extLst>
          </p:cNvPr>
          <p:cNvSpPr/>
          <p:nvPr/>
        </p:nvSpPr>
        <p:spPr>
          <a:xfrm>
            <a:off x="2818550" y="234434"/>
            <a:ext cx="7295010" cy="461665"/>
          </a:xfrm>
          <a:prstGeom prst="rect">
            <a:avLst/>
          </a:prstGeom>
        </p:spPr>
        <p:txBody>
          <a:bodyPr wrap="none">
            <a:spAutoFit/>
          </a:bodyPr>
          <a:lstStyle/>
          <a:p>
            <a:r>
              <a:rPr lang="en-US" sz="2400" b="1" u="sng" dirty="0"/>
              <a:t>7) Changing the World through Social Entrepreneurship </a:t>
            </a:r>
          </a:p>
        </p:txBody>
      </p:sp>
      <p:pic>
        <p:nvPicPr>
          <p:cNvPr id="9218" name="Picture 2" descr="https://az616578.vo.msecnd.net/files/2016/03/05/635928100292392276-338782578_Change_World.jpg">
            <a:extLst>
              <a:ext uri="{FF2B5EF4-FFF2-40B4-BE49-F238E27FC236}">
                <a16:creationId xmlns:a16="http://schemas.microsoft.com/office/drawing/2014/main" id="{7CE08A72-C13B-48A8-B648-0ACCFD9106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45685" y="3674364"/>
            <a:ext cx="3979545" cy="3183636"/>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http://www.healthyvending.com/blog/wp-content/uploads/2011/09/Social-Entrepreneur-Enterprise.jpg">
            <a:extLst>
              <a:ext uri="{FF2B5EF4-FFF2-40B4-BE49-F238E27FC236}">
                <a16:creationId xmlns:a16="http://schemas.microsoft.com/office/drawing/2014/main" id="{C8D9FB81-D885-4E9D-8389-460F2F1F96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674364"/>
            <a:ext cx="4845685" cy="3183636"/>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http://1.bp.blogspot.com/-LX9fp9fM73k/U9fItsEhtXI/AAAAAAAABX0/aiHJZJEy37k/s1600/tumblr_inline_mx5o6bghM21qj7hjh+social+entrepreneur.png">
            <a:extLst>
              <a:ext uri="{FF2B5EF4-FFF2-40B4-BE49-F238E27FC236}">
                <a16:creationId xmlns:a16="http://schemas.microsoft.com/office/drawing/2014/main" id="{89C94B57-7CC5-4806-84C4-1402E795B27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25230" y="3674364"/>
            <a:ext cx="3366770" cy="3183636"/>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DAC18BD3-25CC-46A9-8EC3-B729A2C132BF}"/>
              </a:ext>
            </a:extLst>
          </p:cNvPr>
          <p:cNvSpPr/>
          <p:nvPr/>
        </p:nvSpPr>
        <p:spPr>
          <a:xfrm>
            <a:off x="370054" y="1152311"/>
            <a:ext cx="11669545" cy="2616101"/>
          </a:xfrm>
          <a:prstGeom prst="rect">
            <a:avLst/>
          </a:prstGeom>
        </p:spPr>
        <p:txBody>
          <a:bodyPr wrap="square">
            <a:spAutoFit/>
          </a:bodyPr>
          <a:lstStyle/>
          <a:p>
            <a:r>
              <a:rPr lang="en-US" sz="3200" b="1" i="1" dirty="0"/>
              <a:t>“We are here on this earth to contribute, to contribute to society as living being and to ensure we leave a legacy behind that somebody can follow, a legacy that teaches somebody something, giving them an opportunity to learn so that they can teach others”  </a:t>
            </a:r>
          </a:p>
          <a:p>
            <a:endParaRPr lang="en-US" dirty="0"/>
          </a:p>
          <a:p>
            <a:r>
              <a:rPr lang="en-US" dirty="0"/>
              <a:t>(VNP Raj). </a:t>
            </a:r>
          </a:p>
        </p:txBody>
      </p:sp>
    </p:spTree>
    <p:extLst>
      <p:ext uri="{BB962C8B-B14F-4D97-AF65-F5344CB8AC3E}">
        <p14:creationId xmlns:p14="http://schemas.microsoft.com/office/powerpoint/2010/main" val="35563310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0F3DAA0-2CB9-4433-A212-772A365057D4}"/>
              </a:ext>
            </a:extLst>
          </p:cNvPr>
          <p:cNvSpPr/>
          <p:nvPr/>
        </p:nvSpPr>
        <p:spPr>
          <a:xfrm>
            <a:off x="8010525" y="6486525"/>
            <a:ext cx="4371975" cy="261610"/>
          </a:xfrm>
          <a:prstGeom prst="rect">
            <a:avLst/>
          </a:prstGeom>
        </p:spPr>
        <p:txBody>
          <a:bodyPr wrap="square">
            <a:spAutoFit/>
          </a:bodyPr>
          <a:lstStyle/>
          <a:p>
            <a:r>
              <a:rPr lang="en-US" sz="1100" b="1" dirty="0"/>
              <a:t>Benjamin Sharratt - SBMA7111D Entrepreneurship – Assignment 2   </a:t>
            </a:r>
          </a:p>
        </p:txBody>
      </p:sp>
      <p:sp>
        <p:nvSpPr>
          <p:cNvPr id="2" name="Rectangle 1">
            <a:extLst>
              <a:ext uri="{FF2B5EF4-FFF2-40B4-BE49-F238E27FC236}">
                <a16:creationId xmlns:a16="http://schemas.microsoft.com/office/drawing/2014/main" id="{11CF23F4-5738-46E5-AFE1-CB70A13ED55C}"/>
              </a:ext>
            </a:extLst>
          </p:cNvPr>
          <p:cNvSpPr/>
          <p:nvPr/>
        </p:nvSpPr>
        <p:spPr>
          <a:xfrm>
            <a:off x="3959229" y="196334"/>
            <a:ext cx="4273542" cy="461665"/>
          </a:xfrm>
          <a:prstGeom prst="rect">
            <a:avLst/>
          </a:prstGeom>
        </p:spPr>
        <p:txBody>
          <a:bodyPr wrap="none">
            <a:spAutoFit/>
          </a:bodyPr>
          <a:lstStyle/>
          <a:p>
            <a:r>
              <a:rPr lang="en-US" sz="2400" b="1" u="sng" dirty="0"/>
              <a:t>8) References/Online Literature </a:t>
            </a:r>
          </a:p>
        </p:txBody>
      </p:sp>
      <p:sp>
        <p:nvSpPr>
          <p:cNvPr id="3" name="Rectangle 2">
            <a:extLst>
              <a:ext uri="{FF2B5EF4-FFF2-40B4-BE49-F238E27FC236}">
                <a16:creationId xmlns:a16="http://schemas.microsoft.com/office/drawing/2014/main" id="{569F904F-FC8F-478F-B24A-9FCF0ED8D938}"/>
              </a:ext>
            </a:extLst>
          </p:cNvPr>
          <p:cNvSpPr/>
          <p:nvPr/>
        </p:nvSpPr>
        <p:spPr>
          <a:xfrm>
            <a:off x="247650" y="779267"/>
            <a:ext cx="11734800" cy="5345566"/>
          </a:xfrm>
          <a:prstGeom prst="rect">
            <a:avLst/>
          </a:prstGeom>
        </p:spPr>
        <p:txBody>
          <a:bodyPr wrap="square">
            <a:spAutoFit/>
          </a:bodyPr>
          <a:lstStyle/>
          <a:p>
            <a:pPr>
              <a:lnSpc>
                <a:spcPct val="115000"/>
              </a:lnSpc>
              <a:spcAft>
                <a:spcPts val="1000"/>
              </a:spcAft>
              <a:tabLst>
                <a:tab pos="1089025" algn="l"/>
              </a:tabLst>
            </a:pPr>
            <a:r>
              <a:rPr lang="en-US" dirty="0">
                <a:latin typeface="Calibri" panose="020F0502020204030204" pitchFamily="34" charset="0"/>
                <a:ea typeface="Calibri" panose="020F0502020204030204" pitchFamily="34" charset="0"/>
                <a:cs typeface="Calibri" panose="020F0502020204030204" pitchFamily="34" charset="0"/>
              </a:rPr>
              <a:t>Bortstein David, (2007) How to Change the World, Social Entrepreneurs and the power of new ideas, Oxford University Press, </a:t>
            </a:r>
            <a:endParaRPr lang="en-US"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tabLst>
                <a:tab pos="1089025" algn="l"/>
              </a:tabLst>
            </a:pPr>
            <a:r>
              <a:rPr lang="en-US" dirty="0">
                <a:latin typeface="Calibri" panose="020F0502020204030204" pitchFamily="34" charset="0"/>
                <a:ea typeface="Calibri" panose="020F0502020204030204" pitchFamily="34" charset="0"/>
                <a:cs typeface="Calibri" panose="020F0502020204030204" pitchFamily="34" charset="0"/>
              </a:rPr>
              <a:t>Chell, E (2008) – The Entrepreneurial Personality - 2nd ed. London: Routledge</a:t>
            </a:r>
          </a:p>
          <a:p>
            <a:r>
              <a:rPr lang="en-US" dirty="0"/>
              <a:t>Fairbrother and </a:t>
            </a:r>
            <a:r>
              <a:rPr lang="en-US" dirty="0" err="1"/>
              <a:t>Glora</a:t>
            </a:r>
            <a:r>
              <a:rPr lang="en-US" dirty="0"/>
              <a:t> (2012). What Exactly is Social Entrepreneurship in Forbes Magazine, 28 May 2012.</a:t>
            </a:r>
          </a:p>
          <a:p>
            <a:endParaRPr lang="en-US" dirty="0"/>
          </a:p>
          <a:p>
            <a:r>
              <a:rPr lang="en-US" dirty="0"/>
              <a:t>Gedeon S, What is Entrepreneurship?, Entrepreneurial practice review, Volume 1, Issue 3, Summer 2010.</a:t>
            </a:r>
          </a:p>
          <a:p>
            <a:endParaRPr lang="en-US"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tabLst>
                <a:tab pos="1089025" algn="l"/>
              </a:tabLst>
            </a:pPr>
            <a:r>
              <a:rPr lang="en-US" dirty="0"/>
              <a:t>Luke and Chu (2013); Social enterprise versus social entrepreneurship: An examination of the ‘why’ and ‘how’ in pursuing social change, International Small Business Journal 31(7) 764–784.</a:t>
            </a:r>
          </a:p>
          <a:p>
            <a:pPr>
              <a:lnSpc>
                <a:spcPct val="115000"/>
              </a:lnSpc>
              <a:spcAft>
                <a:spcPts val="1000"/>
              </a:spcAft>
              <a:tabLst>
                <a:tab pos="1089025" algn="l"/>
              </a:tabLst>
            </a:pPr>
            <a:r>
              <a:rPr lang="en-US" dirty="0"/>
              <a:t>Raj, VNP. (2017) Interview – Motivations of an Educational Entrepreneur, Conducted by Benjamin A Sharratt, MOBH Building, Al Garhoud, Dubai, 25.10.17, 18:00pm. </a:t>
            </a:r>
            <a:endParaRPr lang="en-US"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tabLst>
                <a:tab pos="1089025" algn="l"/>
              </a:tabLst>
            </a:pPr>
            <a:r>
              <a:rPr lang="en-US" dirty="0"/>
              <a:t>Raj, VNP. (2018) Interview – Development of a Healthcare Business in India, Conducted by Benjamin A Sharratt , Address Hotel Dubai Mall, Dubai, 1.1.18, 16:00pm.</a:t>
            </a:r>
          </a:p>
          <a:p>
            <a:pPr>
              <a:lnSpc>
                <a:spcPct val="115000"/>
              </a:lnSpc>
              <a:spcAft>
                <a:spcPts val="1000"/>
              </a:spcAft>
              <a:tabLst>
                <a:tab pos="1089025" algn="l"/>
              </a:tabLst>
            </a:pPr>
            <a:r>
              <a:rPr lang="en-US" dirty="0"/>
              <a:t>Schumpeter J, A Creative Response in Economic History,  The Journal of Economic History, Vol 7, No.2, Nov 1947, Cambridge University Press</a:t>
            </a:r>
          </a:p>
        </p:txBody>
      </p:sp>
    </p:spTree>
    <p:extLst>
      <p:ext uri="{BB962C8B-B14F-4D97-AF65-F5344CB8AC3E}">
        <p14:creationId xmlns:p14="http://schemas.microsoft.com/office/powerpoint/2010/main" val="16117294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0F3DAA0-2CB9-4433-A212-772A365057D4}"/>
              </a:ext>
            </a:extLst>
          </p:cNvPr>
          <p:cNvSpPr/>
          <p:nvPr/>
        </p:nvSpPr>
        <p:spPr>
          <a:xfrm>
            <a:off x="8010525" y="6486525"/>
            <a:ext cx="4371975" cy="261610"/>
          </a:xfrm>
          <a:prstGeom prst="rect">
            <a:avLst/>
          </a:prstGeom>
        </p:spPr>
        <p:txBody>
          <a:bodyPr wrap="square">
            <a:spAutoFit/>
          </a:bodyPr>
          <a:lstStyle/>
          <a:p>
            <a:r>
              <a:rPr lang="en-US" sz="1100" b="1" dirty="0"/>
              <a:t>Benjamin Sharratt - SBMA7111D Entrepreneurship – Assignment 2   </a:t>
            </a:r>
          </a:p>
        </p:txBody>
      </p:sp>
      <p:sp>
        <p:nvSpPr>
          <p:cNvPr id="2" name="Rectangle 1">
            <a:extLst>
              <a:ext uri="{FF2B5EF4-FFF2-40B4-BE49-F238E27FC236}">
                <a16:creationId xmlns:a16="http://schemas.microsoft.com/office/drawing/2014/main" id="{11CF23F4-5738-46E5-AFE1-CB70A13ED55C}"/>
              </a:ext>
            </a:extLst>
          </p:cNvPr>
          <p:cNvSpPr/>
          <p:nvPr/>
        </p:nvSpPr>
        <p:spPr>
          <a:xfrm>
            <a:off x="3959229" y="196334"/>
            <a:ext cx="4273542" cy="461665"/>
          </a:xfrm>
          <a:prstGeom prst="rect">
            <a:avLst/>
          </a:prstGeom>
        </p:spPr>
        <p:txBody>
          <a:bodyPr wrap="none">
            <a:spAutoFit/>
          </a:bodyPr>
          <a:lstStyle/>
          <a:p>
            <a:r>
              <a:rPr lang="en-US" sz="2400" b="1" u="sng" dirty="0"/>
              <a:t>8) References/Online Literature </a:t>
            </a:r>
          </a:p>
        </p:txBody>
      </p:sp>
      <p:sp>
        <p:nvSpPr>
          <p:cNvPr id="4" name="Rectangle 3">
            <a:extLst>
              <a:ext uri="{FF2B5EF4-FFF2-40B4-BE49-F238E27FC236}">
                <a16:creationId xmlns:a16="http://schemas.microsoft.com/office/drawing/2014/main" id="{0CE7D0CF-978F-4445-818E-51C938948628}"/>
              </a:ext>
            </a:extLst>
          </p:cNvPr>
          <p:cNvSpPr/>
          <p:nvPr/>
        </p:nvSpPr>
        <p:spPr>
          <a:xfrm>
            <a:off x="349353" y="1161156"/>
            <a:ext cx="11775972" cy="6869573"/>
          </a:xfrm>
          <a:prstGeom prst="rect">
            <a:avLst/>
          </a:prstGeom>
        </p:spPr>
        <p:txBody>
          <a:bodyPr wrap="square">
            <a:spAutoFit/>
          </a:bodyPr>
          <a:lstStyle/>
          <a:p>
            <a:pPr>
              <a:lnSpc>
                <a:spcPct val="115000"/>
              </a:lnSpc>
              <a:spcAft>
                <a:spcPts val="1000"/>
              </a:spcAft>
              <a:tabLst>
                <a:tab pos="1089025" algn="l"/>
              </a:tabLst>
            </a:pPr>
            <a:r>
              <a:rPr lang="en-US" sz="2000" u="sng" dirty="0">
                <a:solidFill>
                  <a:srgbClr val="0000FF"/>
                </a:solidFill>
                <a:latin typeface="Calibri" panose="020F0502020204030204" pitchFamily="34" charset="0"/>
                <a:ea typeface="Calibri" panose="020F0502020204030204" pitchFamily="34" charset="0"/>
                <a:cs typeface="Times New Roman" panose="02020603050405020304" pitchFamily="18" charset="0"/>
                <a:hlinkClick r:id="rId2"/>
              </a:rPr>
              <a:t>www.athenauae.com</a:t>
            </a:r>
            <a:endParaRPr lang="en-US" sz="2000" u="sng" dirty="0">
              <a:solidFill>
                <a:srgbClr val="0000FF"/>
              </a:solidFill>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tabLst>
                <a:tab pos="1089025" algn="l"/>
              </a:tabLst>
            </a:pPr>
            <a:r>
              <a:rPr lang="en-US" sz="2000" u="sng" dirty="0">
                <a:latin typeface="Calibri" panose="020F0502020204030204" pitchFamily="34" charset="0"/>
                <a:ea typeface="Calibri" panose="020F0502020204030204" pitchFamily="34" charset="0"/>
                <a:cs typeface="Times New Roman" panose="02020603050405020304" pitchFamily="18" charset="0"/>
                <a:hlinkClick r:id="rId3"/>
              </a:rPr>
              <a:t>https://www.consciousconnectionmagazine.com/2016/02/social-enterprise-examples-and-principles</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tabLst>
                <a:tab pos="1089025" algn="l"/>
              </a:tabLst>
            </a:pPr>
            <a:r>
              <a:rPr lang="en-US" sz="2000" u="sng" dirty="0">
                <a:latin typeface="Calibri" panose="020F0502020204030204" pitchFamily="34" charset="0"/>
                <a:ea typeface="Calibri" panose="020F0502020204030204" pitchFamily="34" charset="0"/>
                <a:cs typeface="Times New Roman" panose="02020603050405020304" pitchFamily="18" charset="0"/>
                <a:hlinkClick r:id="rId4"/>
              </a:rPr>
              <a:t>http://www.emirates247.com/news/emirates/entrepreneurship-on-the-rise-in-the-uae-c3-founder-nocentini-2014-09-01-1.561465</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tabLst>
                <a:tab pos="1089025" algn="l"/>
              </a:tabLst>
            </a:pPr>
            <a:r>
              <a:rPr lang="en-US" sz="2000" u="sng" dirty="0">
                <a:latin typeface="Calibri" panose="020F0502020204030204" pitchFamily="34" charset="0"/>
                <a:ea typeface="Calibri" panose="020F0502020204030204" pitchFamily="34" charset="0"/>
                <a:cs typeface="Times New Roman" panose="02020603050405020304" pitchFamily="18" charset="0"/>
                <a:hlinkClick r:id="rId5"/>
              </a:rPr>
              <a:t>https://www.forbes.com/sites/suparnadutt/2016/09/21/social-entreprise-could-be-the-uaes-next-big-venture-if-government-and-investors-step-up/#d8623237fc0d</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tabLst>
                <a:tab pos="1089025" algn="l"/>
              </a:tabLst>
            </a:pPr>
            <a:r>
              <a:rPr lang="en-US" sz="2000" u="sng" dirty="0">
                <a:latin typeface="Calibri" panose="020F0502020204030204" pitchFamily="34" charset="0"/>
                <a:ea typeface="Calibri" panose="020F0502020204030204" pitchFamily="34" charset="0"/>
                <a:cs typeface="Times New Roman" panose="02020603050405020304" pitchFamily="18" charset="0"/>
                <a:hlinkClick r:id="rId6"/>
              </a:rPr>
              <a:t>http://www.forbesindia.com/blog/health/5-things-to-know-about-the-indias-healthcare-system</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tabLst>
                <a:tab pos="1089025" algn="l"/>
              </a:tabLst>
            </a:pPr>
            <a:r>
              <a:rPr lang="en-US" sz="2000" u="sng" dirty="0">
                <a:latin typeface="Calibri" panose="020F0502020204030204" pitchFamily="34" charset="0"/>
                <a:ea typeface="Calibri" panose="020F0502020204030204" pitchFamily="34" charset="0"/>
                <a:cs typeface="Times New Roman" panose="02020603050405020304" pitchFamily="18" charset="0"/>
                <a:hlinkClick r:id="rId7"/>
              </a:rPr>
              <a:t>https://www.huffingtonpost.com/alexandre-lemille/bridging-csr-and-social-e_b_1434493.html</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tabLst>
                <a:tab pos="1089025" algn="l"/>
              </a:tabLst>
            </a:pPr>
            <a:r>
              <a:rPr lang="en-US" sz="2000" u="sng" dirty="0">
                <a:latin typeface="Calibri" panose="020F0502020204030204" pitchFamily="34" charset="0"/>
                <a:ea typeface="Calibri" panose="020F0502020204030204" pitchFamily="34" charset="0"/>
                <a:cs typeface="Times New Roman" panose="02020603050405020304" pitchFamily="18" charset="0"/>
                <a:hlinkClick r:id="rId8"/>
              </a:rPr>
              <a:t>https://www.ibef.org/industry/healthcare-india.aspx</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tabLst>
                <a:tab pos="1089025" algn="l"/>
              </a:tabLst>
            </a:pPr>
            <a:r>
              <a:rPr lang="en-US" sz="2000" u="sng" dirty="0">
                <a:latin typeface="Calibri" panose="020F0502020204030204" pitchFamily="34" charset="0"/>
                <a:ea typeface="Calibri" panose="020F0502020204030204" pitchFamily="34" charset="0"/>
                <a:cs typeface="Times New Roman" panose="02020603050405020304" pitchFamily="18" charset="0"/>
                <a:hlinkClick r:id="rId9"/>
              </a:rPr>
              <a:t>http://www.pmchospitals.com/</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tabLst>
                <a:tab pos="1089025" algn="l"/>
              </a:tabLst>
            </a:pPr>
            <a:r>
              <a:rPr lang="en-US" sz="2000" u="sng" dirty="0">
                <a:latin typeface="Calibri" panose="020F0502020204030204" pitchFamily="34" charset="0"/>
                <a:ea typeface="Calibri" panose="020F0502020204030204" pitchFamily="34" charset="0"/>
                <a:cs typeface="Times New Roman" panose="02020603050405020304" pitchFamily="18" charset="0"/>
                <a:hlinkClick r:id="rId10"/>
              </a:rPr>
              <a:t>http://www.tamimiinvestments.com/social-entrepreneurship-csr/</a:t>
            </a:r>
            <a:endParaRPr lang="en-US" sz="2000" u="sng"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tabLst>
                <a:tab pos="1089025" algn="l"/>
              </a:tabLst>
            </a:pPr>
            <a:r>
              <a:rPr lang="en-US" sz="2000" u="sng" dirty="0">
                <a:latin typeface="Calibri" panose="020F0502020204030204" pitchFamily="34" charset="0"/>
                <a:ea typeface="Calibri" panose="020F0502020204030204" pitchFamily="34" charset="0"/>
                <a:cs typeface="Times New Roman" panose="02020603050405020304" pitchFamily="18" charset="0"/>
                <a:hlinkClick r:id="rId11"/>
              </a:rPr>
              <a:t>https://www.youtube.com/watch?v=Vvq9YgoJabY</a:t>
            </a:r>
            <a:endParaRPr lang="en-US" sz="2000" u="sng"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tabLst>
                <a:tab pos="1089025" algn="l"/>
              </a:tabLst>
            </a:pPr>
            <a:endParaRPr lang="en-US" sz="2000" u="sng"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tabLst>
                <a:tab pos="1089025" algn="l"/>
              </a:tabLst>
            </a:pPr>
            <a:endParaRPr lang="en-US"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tabLst>
                <a:tab pos="1089025" algn="l"/>
              </a:tabLst>
            </a:pPr>
            <a:endParaRPr lang="en-US"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833379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354</TotalTime>
  <Words>2210</Words>
  <Application>Microsoft Office PowerPoint</Application>
  <PresentationFormat>Widescreen</PresentationFormat>
  <Paragraphs>209</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Benjamin Sharratt</dc:creator>
  <cp:lastModifiedBy>Benjamin Sharratt</cp:lastModifiedBy>
  <cp:revision>37</cp:revision>
  <dcterms:created xsi:type="dcterms:W3CDTF">2018-01-05T07:03:45Z</dcterms:created>
  <dcterms:modified xsi:type="dcterms:W3CDTF">2018-01-05T12:58:48Z</dcterms:modified>
</cp:coreProperties>
</file>