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7" r:id="rId3"/>
    <p:sldId id="257" r:id="rId4"/>
    <p:sldId id="258" r:id="rId5"/>
    <p:sldId id="259" r:id="rId6"/>
    <p:sldId id="260" r:id="rId7"/>
    <p:sldId id="261" r:id="rId8"/>
    <p:sldId id="262" r:id="rId9"/>
    <p:sldId id="263" r:id="rId10"/>
    <p:sldId id="269" r:id="rId11"/>
    <p:sldId id="264" r:id="rId12"/>
    <p:sldId id="265" r:id="rId13"/>
    <p:sldId id="266"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59" autoAdjust="0"/>
    <p:restoredTop sz="72645" autoAdjust="0"/>
  </p:normalViewPr>
  <p:slideViewPr>
    <p:cSldViewPr snapToGrid="0">
      <p:cViewPr varScale="1">
        <p:scale>
          <a:sx n="60" d="100"/>
          <a:sy n="60" d="100"/>
        </p:scale>
        <p:origin x="145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28B54E-8CA4-4E34-BA56-AD3E70E12D07}" type="doc">
      <dgm:prSet loTypeId="urn:microsoft.com/office/officeart/2016/7/layout/RepeatingBendingProcessNew" loCatId="process" qsTypeId="urn:microsoft.com/office/officeart/2005/8/quickstyle/simple5" qsCatId="simple" csTypeId="urn:microsoft.com/office/officeart/2005/8/colors/accent2_2" csCatId="accent2"/>
      <dgm:spPr/>
      <dgm:t>
        <a:bodyPr/>
        <a:lstStyle/>
        <a:p>
          <a:endParaRPr lang="en-US"/>
        </a:p>
      </dgm:t>
    </dgm:pt>
    <dgm:pt modelId="{DACF298C-8857-4DE5-8624-4C1B2D829290}">
      <dgm:prSet/>
      <dgm:spPr/>
      <dgm:t>
        <a:bodyPr/>
        <a:lstStyle/>
        <a:p>
          <a:r>
            <a:rPr lang="en-GB" b="0" i="0" baseline="0"/>
            <a:t>Introduction</a:t>
          </a:r>
          <a:endParaRPr lang="en-US"/>
        </a:p>
      </dgm:t>
    </dgm:pt>
    <dgm:pt modelId="{A9EADD0B-AA2C-42A5-8898-8043CA318213}" type="parTrans" cxnId="{446496A8-8823-4B9C-82A2-DEF2912E3526}">
      <dgm:prSet/>
      <dgm:spPr/>
      <dgm:t>
        <a:bodyPr/>
        <a:lstStyle/>
        <a:p>
          <a:endParaRPr lang="en-US"/>
        </a:p>
      </dgm:t>
    </dgm:pt>
    <dgm:pt modelId="{085A5398-BA84-4617-BD68-E981D8E6B64B}" type="sibTrans" cxnId="{446496A8-8823-4B9C-82A2-DEF2912E3526}">
      <dgm:prSet/>
      <dgm:spPr/>
      <dgm:t>
        <a:bodyPr/>
        <a:lstStyle/>
        <a:p>
          <a:endParaRPr lang="en-US"/>
        </a:p>
      </dgm:t>
    </dgm:pt>
    <dgm:pt modelId="{C870B2A9-A271-4566-A5A8-FE4309E8F7E2}">
      <dgm:prSet/>
      <dgm:spPr/>
      <dgm:t>
        <a:bodyPr/>
        <a:lstStyle/>
        <a:p>
          <a:r>
            <a:rPr lang="en-GB" b="0" i="0" baseline="0"/>
            <a:t>Digital Media Definition in CRM</a:t>
          </a:r>
          <a:endParaRPr lang="en-US"/>
        </a:p>
      </dgm:t>
    </dgm:pt>
    <dgm:pt modelId="{D56DCFC9-9E53-451F-BE65-F815CF18FCA2}" type="parTrans" cxnId="{665552DC-372D-4884-A55D-9784F9BA8D01}">
      <dgm:prSet/>
      <dgm:spPr/>
      <dgm:t>
        <a:bodyPr/>
        <a:lstStyle/>
        <a:p>
          <a:endParaRPr lang="en-US"/>
        </a:p>
      </dgm:t>
    </dgm:pt>
    <dgm:pt modelId="{BDB6B76C-372D-4609-8F4B-173308537EF5}" type="sibTrans" cxnId="{665552DC-372D-4884-A55D-9784F9BA8D01}">
      <dgm:prSet/>
      <dgm:spPr/>
      <dgm:t>
        <a:bodyPr/>
        <a:lstStyle/>
        <a:p>
          <a:endParaRPr lang="en-US"/>
        </a:p>
      </dgm:t>
    </dgm:pt>
    <dgm:pt modelId="{55E05297-2F97-4118-9F39-68976469EDC5}">
      <dgm:prSet/>
      <dgm:spPr/>
      <dgm:t>
        <a:bodyPr/>
        <a:lstStyle/>
        <a:p>
          <a:r>
            <a:rPr lang="en-GB" b="0" i="0" baseline="0"/>
            <a:t>Social Media Definition in CRM</a:t>
          </a:r>
          <a:endParaRPr lang="en-US"/>
        </a:p>
      </dgm:t>
    </dgm:pt>
    <dgm:pt modelId="{94C1AB10-B9E3-402D-A3BF-3D91468DD32F}" type="parTrans" cxnId="{73A6FD47-9629-4A1D-A590-2E7F2DB8A28E}">
      <dgm:prSet/>
      <dgm:spPr/>
      <dgm:t>
        <a:bodyPr/>
        <a:lstStyle/>
        <a:p>
          <a:endParaRPr lang="en-US"/>
        </a:p>
      </dgm:t>
    </dgm:pt>
    <dgm:pt modelId="{62946042-8326-40F0-8560-52D43549A00E}" type="sibTrans" cxnId="{73A6FD47-9629-4A1D-A590-2E7F2DB8A28E}">
      <dgm:prSet/>
      <dgm:spPr/>
      <dgm:t>
        <a:bodyPr/>
        <a:lstStyle/>
        <a:p>
          <a:endParaRPr lang="en-US"/>
        </a:p>
      </dgm:t>
    </dgm:pt>
    <dgm:pt modelId="{998B81B4-8703-4100-926B-6732B6E79A4A}">
      <dgm:prSet/>
      <dgm:spPr/>
      <dgm:t>
        <a:bodyPr/>
        <a:lstStyle/>
        <a:p>
          <a:r>
            <a:rPr lang="en-GB" b="0" i="0" baseline="0"/>
            <a:t>Importance of Digital and Social Media in CRM</a:t>
          </a:r>
          <a:endParaRPr lang="en-US"/>
        </a:p>
      </dgm:t>
    </dgm:pt>
    <dgm:pt modelId="{1699AB2E-8FDC-42A8-8D0C-67E5C761BAF5}" type="parTrans" cxnId="{17308302-D0E2-4B83-8D45-84CC946FFE1F}">
      <dgm:prSet/>
      <dgm:spPr/>
      <dgm:t>
        <a:bodyPr/>
        <a:lstStyle/>
        <a:p>
          <a:endParaRPr lang="en-US"/>
        </a:p>
      </dgm:t>
    </dgm:pt>
    <dgm:pt modelId="{697FB749-CAA8-4C33-B94C-B25A02A07DF3}" type="sibTrans" cxnId="{17308302-D0E2-4B83-8D45-84CC946FFE1F}">
      <dgm:prSet/>
      <dgm:spPr/>
      <dgm:t>
        <a:bodyPr/>
        <a:lstStyle/>
        <a:p>
          <a:endParaRPr lang="en-US"/>
        </a:p>
      </dgm:t>
    </dgm:pt>
    <dgm:pt modelId="{36A6F8D7-7C7F-466A-A6AB-3DB903AA8C01}">
      <dgm:prSet/>
      <dgm:spPr/>
      <dgm:t>
        <a:bodyPr/>
        <a:lstStyle/>
        <a:p>
          <a:r>
            <a:rPr lang="en-GB" b="0" i="0" baseline="0"/>
            <a:t>Tesco’s Engagement with Digital Media</a:t>
          </a:r>
          <a:endParaRPr lang="en-US"/>
        </a:p>
      </dgm:t>
    </dgm:pt>
    <dgm:pt modelId="{B1E35492-6B03-40F2-B09A-E16583F181DE}" type="parTrans" cxnId="{7113A05A-D802-4439-BA00-17B77C022B5B}">
      <dgm:prSet/>
      <dgm:spPr/>
      <dgm:t>
        <a:bodyPr/>
        <a:lstStyle/>
        <a:p>
          <a:endParaRPr lang="en-US"/>
        </a:p>
      </dgm:t>
    </dgm:pt>
    <dgm:pt modelId="{6925D339-7581-4C2E-846D-B19A91CCC49E}" type="sibTrans" cxnId="{7113A05A-D802-4439-BA00-17B77C022B5B}">
      <dgm:prSet/>
      <dgm:spPr/>
      <dgm:t>
        <a:bodyPr/>
        <a:lstStyle/>
        <a:p>
          <a:endParaRPr lang="en-US"/>
        </a:p>
      </dgm:t>
    </dgm:pt>
    <dgm:pt modelId="{252F1E23-0DBD-4256-A7E9-26B637C3113E}">
      <dgm:prSet/>
      <dgm:spPr/>
      <dgm:t>
        <a:bodyPr/>
        <a:lstStyle/>
        <a:p>
          <a:r>
            <a:rPr lang="en-GB" b="0" i="0" baseline="0"/>
            <a:t>Tesco’s Engagement with Social Media</a:t>
          </a:r>
          <a:endParaRPr lang="en-US"/>
        </a:p>
      </dgm:t>
    </dgm:pt>
    <dgm:pt modelId="{877C6610-F7E7-49A6-B771-BF620A613D65}" type="parTrans" cxnId="{80D698B4-1DEE-48A2-AAF3-71094357CFA2}">
      <dgm:prSet/>
      <dgm:spPr/>
      <dgm:t>
        <a:bodyPr/>
        <a:lstStyle/>
        <a:p>
          <a:endParaRPr lang="en-US"/>
        </a:p>
      </dgm:t>
    </dgm:pt>
    <dgm:pt modelId="{86FD5640-F8B9-4B59-9961-37A50A3BF5FC}" type="sibTrans" cxnId="{80D698B4-1DEE-48A2-AAF3-71094357CFA2}">
      <dgm:prSet/>
      <dgm:spPr/>
      <dgm:t>
        <a:bodyPr/>
        <a:lstStyle/>
        <a:p>
          <a:endParaRPr lang="en-US"/>
        </a:p>
      </dgm:t>
    </dgm:pt>
    <dgm:pt modelId="{B72777F1-9501-406E-9FE0-004E60E4C987}">
      <dgm:prSet/>
      <dgm:spPr/>
      <dgm:t>
        <a:bodyPr/>
        <a:lstStyle/>
        <a:p>
          <a:r>
            <a:rPr lang="en-GB" b="0" i="0" baseline="0"/>
            <a:t>Assessment of Tesco’s Digital and Social Media Engagement Success</a:t>
          </a:r>
          <a:endParaRPr lang="en-US"/>
        </a:p>
      </dgm:t>
    </dgm:pt>
    <dgm:pt modelId="{DEDF6755-BF40-4731-A879-CB313E897564}" type="parTrans" cxnId="{24DD92F4-2844-4085-88F3-EB5C8E1A90AC}">
      <dgm:prSet/>
      <dgm:spPr/>
      <dgm:t>
        <a:bodyPr/>
        <a:lstStyle/>
        <a:p>
          <a:endParaRPr lang="en-US"/>
        </a:p>
      </dgm:t>
    </dgm:pt>
    <dgm:pt modelId="{D3F9B894-A287-4F24-B660-4B7E196F1FD5}" type="sibTrans" cxnId="{24DD92F4-2844-4085-88F3-EB5C8E1A90AC}">
      <dgm:prSet/>
      <dgm:spPr/>
      <dgm:t>
        <a:bodyPr/>
        <a:lstStyle/>
        <a:p>
          <a:endParaRPr lang="en-US"/>
        </a:p>
      </dgm:t>
    </dgm:pt>
    <dgm:pt modelId="{5E13658A-0777-4770-9FC0-47224182DBA7}">
      <dgm:prSet/>
      <dgm:spPr/>
      <dgm:t>
        <a:bodyPr/>
        <a:lstStyle/>
        <a:p>
          <a:r>
            <a:rPr lang="en-GB" b="0" i="0" baseline="0"/>
            <a:t>Key Metrics of Success</a:t>
          </a:r>
          <a:endParaRPr lang="en-US"/>
        </a:p>
      </dgm:t>
    </dgm:pt>
    <dgm:pt modelId="{E20F593E-04E7-41B2-A7E1-4B92293A00E6}" type="parTrans" cxnId="{990B4BBC-7287-4B69-A636-75E30BBA340E}">
      <dgm:prSet/>
      <dgm:spPr/>
      <dgm:t>
        <a:bodyPr/>
        <a:lstStyle/>
        <a:p>
          <a:endParaRPr lang="en-US"/>
        </a:p>
      </dgm:t>
    </dgm:pt>
    <dgm:pt modelId="{858A874A-ED45-4F70-B573-CAC28241FE5E}" type="sibTrans" cxnId="{990B4BBC-7287-4B69-A636-75E30BBA340E}">
      <dgm:prSet/>
      <dgm:spPr/>
      <dgm:t>
        <a:bodyPr/>
        <a:lstStyle/>
        <a:p>
          <a:endParaRPr lang="en-US"/>
        </a:p>
      </dgm:t>
    </dgm:pt>
    <dgm:pt modelId="{483EA784-945D-4639-930F-F64B6FFB7823}">
      <dgm:prSet/>
      <dgm:spPr/>
      <dgm:t>
        <a:bodyPr/>
        <a:lstStyle/>
        <a:p>
          <a:r>
            <a:rPr lang="en-GB" b="0" i="0" baseline="0"/>
            <a:t>Challenges and Areas for Improvement</a:t>
          </a:r>
          <a:endParaRPr lang="en-US"/>
        </a:p>
      </dgm:t>
    </dgm:pt>
    <dgm:pt modelId="{FD0A07D6-2689-43A4-B0D1-9E02150973B1}" type="parTrans" cxnId="{B18224CD-D1F3-44F7-96D9-FF7B1F802030}">
      <dgm:prSet/>
      <dgm:spPr/>
      <dgm:t>
        <a:bodyPr/>
        <a:lstStyle/>
        <a:p>
          <a:endParaRPr lang="en-US"/>
        </a:p>
      </dgm:t>
    </dgm:pt>
    <dgm:pt modelId="{32584A1A-3394-4837-8E41-086FE10FB6C4}" type="sibTrans" cxnId="{B18224CD-D1F3-44F7-96D9-FF7B1F802030}">
      <dgm:prSet/>
      <dgm:spPr/>
      <dgm:t>
        <a:bodyPr/>
        <a:lstStyle/>
        <a:p>
          <a:endParaRPr lang="en-US"/>
        </a:p>
      </dgm:t>
    </dgm:pt>
    <dgm:pt modelId="{D79F4FC3-0E4A-480C-94A4-30FE8E7F8DFE}">
      <dgm:prSet/>
      <dgm:spPr/>
      <dgm:t>
        <a:bodyPr/>
        <a:lstStyle/>
        <a:p>
          <a:r>
            <a:rPr lang="en-GB" b="0" i="0" baseline="0"/>
            <a:t>Conclusion </a:t>
          </a:r>
          <a:endParaRPr lang="en-US"/>
        </a:p>
      </dgm:t>
    </dgm:pt>
    <dgm:pt modelId="{BCA9E177-57F0-4861-9DDD-E844AECBB76E}" type="parTrans" cxnId="{AC567FC2-2B00-4E10-B277-C346F6483B56}">
      <dgm:prSet/>
      <dgm:spPr/>
      <dgm:t>
        <a:bodyPr/>
        <a:lstStyle/>
        <a:p>
          <a:endParaRPr lang="en-US"/>
        </a:p>
      </dgm:t>
    </dgm:pt>
    <dgm:pt modelId="{E860383F-8286-4261-BE98-4EB56AAFE9B2}" type="sibTrans" cxnId="{AC567FC2-2B00-4E10-B277-C346F6483B56}">
      <dgm:prSet/>
      <dgm:spPr/>
      <dgm:t>
        <a:bodyPr/>
        <a:lstStyle/>
        <a:p>
          <a:endParaRPr lang="en-US"/>
        </a:p>
      </dgm:t>
    </dgm:pt>
    <dgm:pt modelId="{C160CA92-8BA7-4540-B1CF-5A4DF8F578FA}" type="pres">
      <dgm:prSet presAssocID="{A428B54E-8CA4-4E34-BA56-AD3E70E12D07}" presName="Name0" presStyleCnt="0">
        <dgm:presLayoutVars>
          <dgm:dir/>
          <dgm:resizeHandles val="exact"/>
        </dgm:presLayoutVars>
      </dgm:prSet>
      <dgm:spPr/>
    </dgm:pt>
    <dgm:pt modelId="{98606E14-486E-4628-A7B8-03A298E0403F}" type="pres">
      <dgm:prSet presAssocID="{DACF298C-8857-4DE5-8624-4C1B2D829290}" presName="node" presStyleLbl="node1" presStyleIdx="0" presStyleCnt="10">
        <dgm:presLayoutVars>
          <dgm:bulletEnabled val="1"/>
        </dgm:presLayoutVars>
      </dgm:prSet>
      <dgm:spPr/>
    </dgm:pt>
    <dgm:pt modelId="{BBA89723-D5F8-447D-B58F-4877005F6E0E}" type="pres">
      <dgm:prSet presAssocID="{085A5398-BA84-4617-BD68-E981D8E6B64B}" presName="sibTrans" presStyleLbl="sibTrans1D1" presStyleIdx="0" presStyleCnt="9"/>
      <dgm:spPr/>
    </dgm:pt>
    <dgm:pt modelId="{652E9B55-0E5A-4A92-8ADC-54B1D993526C}" type="pres">
      <dgm:prSet presAssocID="{085A5398-BA84-4617-BD68-E981D8E6B64B}" presName="connectorText" presStyleLbl="sibTrans1D1" presStyleIdx="0" presStyleCnt="9"/>
      <dgm:spPr/>
    </dgm:pt>
    <dgm:pt modelId="{AB88E287-DC44-419D-91EB-BCA626DEA7CD}" type="pres">
      <dgm:prSet presAssocID="{C870B2A9-A271-4566-A5A8-FE4309E8F7E2}" presName="node" presStyleLbl="node1" presStyleIdx="1" presStyleCnt="10">
        <dgm:presLayoutVars>
          <dgm:bulletEnabled val="1"/>
        </dgm:presLayoutVars>
      </dgm:prSet>
      <dgm:spPr/>
    </dgm:pt>
    <dgm:pt modelId="{7C9EDED3-F3A2-4CDD-BFDC-BF4F0C5019BF}" type="pres">
      <dgm:prSet presAssocID="{BDB6B76C-372D-4609-8F4B-173308537EF5}" presName="sibTrans" presStyleLbl="sibTrans1D1" presStyleIdx="1" presStyleCnt="9"/>
      <dgm:spPr/>
    </dgm:pt>
    <dgm:pt modelId="{49F4FB29-6000-46EF-9550-8086AD095E16}" type="pres">
      <dgm:prSet presAssocID="{BDB6B76C-372D-4609-8F4B-173308537EF5}" presName="connectorText" presStyleLbl="sibTrans1D1" presStyleIdx="1" presStyleCnt="9"/>
      <dgm:spPr/>
    </dgm:pt>
    <dgm:pt modelId="{686470FD-DE4A-40AA-BAEF-5EC74EA20688}" type="pres">
      <dgm:prSet presAssocID="{55E05297-2F97-4118-9F39-68976469EDC5}" presName="node" presStyleLbl="node1" presStyleIdx="2" presStyleCnt="10">
        <dgm:presLayoutVars>
          <dgm:bulletEnabled val="1"/>
        </dgm:presLayoutVars>
      </dgm:prSet>
      <dgm:spPr/>
    </dgm:pt>
    <dgm:pt modelId="{C5DD3E54-9A1B-49C3-A204-E71192C0FEBD}" type="pres">
      <dgm:prSet presAssocID="{62946042-8326-40F0-8560-52D43549A00E}" presName="sibTrans" presStyleLbl="sibTrans1D1" presStyleIdx="2" presStyleCnt="9"/>
      <dgm:spPr/>
    </dgm:pt>
    <dgm:pt modelId="{E083AF00-25E6-409A-BA80-E9D6B2AD7D13}" type="pres">
      <dgm:prSet presAssocID="{62946042-8326-40F0-8560-52D43549A00E}" presName="connectorText" presStyleLbl="sibTrans1D1" presStyleIdx="2" presStyleCnt="9"/>
      <dgm:spPr/>
    </dgm:pt>
    <dgm:pt modelId="{FB8BE657-32E7-44DE-80BE-11065CD83C79}" type="pres">
      <dgm:prSet presAssocID="{998B81B4-8703-4100-926B-6732B6E79A4A}" presName="node" presStyleLbl="node1" presStyleIdx="3" presStyleCnt="10">
        <dgm:presLayoutVars>
          <dgm:bulletEnabled val="1"/>
        </dgm:presLayoutVars>
      </dgm:prSet>
      <dgm:spPr/>
    </dgm:pt>
    <dgm:pt modelId="{B0FB2D30-C69F-484D-AB11-C3014E5816DB}" type="pres">
      <dgm:prSet presAssocID="{697FB749-CAA8-4C33-B94C-B25A02A07DF3}" presName="sibTrans" presStyleLbl="sibTrans1D1" presStyleIdx="3" presStyleCnt="9"/>
      <dgm:spPr/>
    </dgm:pt>
    <dgm:pt modelId="{6937405E-7FE3-4F18-8170-52DDA62A6DFD}" type="pres">
      <dgm:prSet presAssocID="{697FB749-CAA8-4C33-B94C-B25A02A07DF3}" presName="connectorText" presStyleLbl="sibTrans1D1" presStyleIdx="3" presStyleCnt="9"/>
      <dgm:spPr/>
    </dgm:pt>
    <dgm:pt modelId="{8B93916E-41CA-4219-A092-E5A7D94A69A0}" type="pres">
      <dgm:prSet presAssocID="{36A6F8D7-7C7F-466A-A6AB-3DB903AA8C01}" presName="node" presStyleLbl="node1" presStyleIdx="4" presStyleCnt="10">
        <dgm:presLayoutVars>
          <dgm:bulletEnabled val="1"/>
        </dgm:presLayoutVars>
      </dgm:prSet>
      <dgm:spPr/>
    </dgm:pt>
    <dgm:pt modelId="{EDBAABDB-053C-4CA8-AA17-91B953B97295}" type="pres">
      <dgm:prSet presAssocID="{6925D339-7581-4C2E-846D-B19A91CCC49E}" presName="sibTrans" presStyleLbl="sibTrans1D1" presStyleIdx="4" presStyleCnt="9"/>
      <dgm:spPr/>
    </dgm:pt>
    <dgm:pt modelId="{728C2C29-6B08-4037-B22B-3595684C7C5E}" type="pres">
      <dgm:prSet presAssocID="{6925D339-7581-4C2E-846D-B19A91CCC49E}" presName="connectorText" presStyleLbl="sibTrans1D1" presStyleIdx="4" presStyleCnt="9"/>
      <dgm:spPr/>
    </dgm:pt>
    <dgm:pt modelId="{C5F834C6-ABAB-46D9-9F4A-2F1B416101B4}" type="pres">
      <dgm:prSet presAssocID="{252F1E23-0DBD-4256-A7E9-26B637C3113E}" presName="node" presStyleLbl="node1" presStyleIdx="5" presStyleCnt="10">
        <dgm:presLayoutVars>
          <dgm:bulletEnabled val="1"/>
        </dgm:presLayoutVars>
      </dgm:prSet>
      <dgm:spPr/>
    </dgm:pt>
    <dgm:pt modelId="{98DE297A-EF3F-4284-B1D6-B37311F150C6}" type="pres">
      <dgm:prSet presAssocID="{86FD5640-F8B9-4B59-9961-37A50A3BF5FC}" presName="sibTrans" presStyleLbl="sibTrans1D1" presStyleIdx="5" presStyleCnt="9"/>
      <dgm:spPr/>
    </dgm:pt>
    <dgm:pt modelId="{F8CB79B8-BC45-44C6-B435-B904974CD2F5}" type="pres">
      <dgm:prSet presAssocID="{86FD5640-F8B9-4B59-9961-37A50A3BF5FC}" presName="connectorText" presStyleLbl="sibTrans1D1" presStyleIdx="5" presStyleCnt="9"/>
      <dgm:spPr/>
    </dgm:pt>
    <dgm:pt modelId="{1233D8E1-B1E1-40A7-8127-CF695DC6593C}" type="pres">
      <dgm:prSet presAssocID="{B72777F1-9501-406E-9FE0-004E60E4C987}" presName="node" presStyleLbl="node1" presStyleIdx="6" presStyleCnt="10">
        <dgm:presLayoutVars>
          <dgm:bulletEnabled val="1"/>
        </dgm:presLayoutVars>
      </dgm:prSet>
      <dgm:spPr/>
    </dgm:pt>
    <dgm:pt modelId="{03E8DC6A-534D-4D55-AEF0-86B59782CDE6}" type="pres">
      <dgm:prSet presAssocID="{D3F9B894-A287-4F24-B660-4B7E196F1FD5}" presName="sibTrans" presStyleLbl="sibTrans1D1" presStyleIdx="6" presStyleCnt="9"/>
      <dgm:spPr/>
    </dgm:pt>
    <dgm:pt modelId="{AFD15B0A-8513-4D8B-B67E-FF9C5798EB59}" type="pres">
      <dgm:prSet presAssocID="{D3F9B894-A287-4F24-B660-4B7E196F1FD5}" presName="connectorText" presStyleLbl="sibTrans1D1" presStyleIdx="6" presStyleCnt="9"/>
      <dgm:spPr/>
    </dgm:pt>
    <dgm:pt modelId="{9EEEFD8C-4E77-449F-ACE0-DB4D8D4D1964}" type="pres">
      <dgm:prSet presAssocID="{5E13658A-0777-4770-9FC0-47224182DBA7}" presName="node" presStyleLbl="node1" presStyleIdx="7" presStyleCnt="10">
        <dgm:presLayoutVars>
          <dgm:bulletEnabled val="1"/>
        </dgm:presLayoutVars>
      </dgm:prSet>
      <dgm:spPr/>
    </dgm:pt>
    <dgm:pt modelId="{2F840744-A568-44EB-9B41-84BA6EFA9493}" type="pres">
      <dgm:prSet presAssocID="{858A874A-ED45-4F70-B573-CAC28241FE5E}" presName="sibTrans" presStyleLbl="sibTrans1D1" presStyleIdx="7" presStyleCnt="9"/>
      <dgm:spPr/>
    </dgm:pt>
    <dgm:pt modelId="{A94BF91D-3770-4CE6-83C5-52A1E92AD106}" type="pres">
      <dgm:prSet presAssocID="{858A874A-ED45-4F70-B573-CAC28241FE5E}" presName="connectorText" presStyleLbl="sibTrans1D1" presStyleIdx="7" presStyleCnt="9"/>
      <dgm:spPr/>
    </dgm:pt>
    <dgm:pt modelId="{01A26BA9-F380-4171-88A5-324B7C676EAD}" type="pres">
      <dgm:prSet presAssocID="{483EA784-945D-4639-930F-F64B6FFB7823}" presName="node" presStyleLbl="node1" presStyleIdx="8" presStyleCnt="10">
        <dgm:presLayoutVars>
          <dgm:bulletEnabled val="1"/>
        </dgm:presLayoutVars>
      </dgm:prSet>
      <dgm:spPr/>
    </dgm:pt>
    <dgm:pt modelId="{400C5881-114D-45B7-96EA-646E733F86B2}" type="pres">
      <dgm:prSet presAssocID="{32584A1A-3394-4837-8E41-086FE10FB6C4}" presName="sibTrans" presStyleLbl="sibTrans1D1" presStyleIdx="8" presStyleCnt="9"/>
      <dgm:spPr/>
    </dgm:pt>
    <dgm:pt modelId="{9F96BA67-0B99-4F4F-9FDB-86396B6D327D}" type="pres">
      <dgm:prSet presAssocID="{32584A1A-3394-4837-8E41-086FE10FB6C4}" presName="connectorText" presStyleLbl="sibTrans1D1" presStyleIdx="8" presStyleCnt="9"/>
      <dgm:spPr/>
    </dgm:pt>
    <dgm:pt modelId="{0CFC7CAD-2383-40DC-B2D4-0FF79C745109}" type="pres">
      <dgm:prSet presAssocID="{D79F4FC3-0E4A-480C-94A4-30FE8E7F8DFE}" presName="node" presStyleLbl="node1" presStyleIdx="9" presStyleCnt="10">
        <dgm:presLayoutVars>
          <dgm:bulletEnabled val="1"/>
        </dgm:presLayoutVars>
      </dgm:prSet>
      <dgm:spPr/>
    </dgm:pt>
  </dgm:ptLst>
  <dgm:cxnLst>
    <dgm:cxn modelId="{17308302-D0E2-4B83-8D45-84CC946FFE1F}" srcId="{A428B54E-8CA4-4E34-BA56-AD3E70E12D07}" destId="{998B81B4-8703-4100-926B-6732B6E79A4A}" srcOrd="3" destOrd="0" parTransId="{1699AB2E-8FDC-42A8-8D0C-67E5C761BAF5}" sibTransId="{697FB749-CAA8-4C33-B94C-B25A02A07DF3}"/>
    <dgm:cxn modelId="{4E0F2D05-767D-40E8-9690-038DD2B75BBB}" type="presOf" srcId="{D3F9B894-A287-4F24-B660-4B7E196F1FD5}" destId="{03E8DC6A-534D-4D55-AEF0-86B59782CDE6}" srcOrd="0" destOrd="0" presId="urn:microsoft.com/office/officeart/2016/7/layout/RepeatingBendingProcessNew"/>
    <dgm:cxn modelId="{73016909-B387-438E-AAAD-CEDEE8CF5880}" type="presOf" srcId="{858A874A-ED45-4F70-B573-CAC28241FE5E}" destId="{2F840744-A568-44EB-9B41-84BA6EFA9493}" srcOrd="0" destOrd="0" presId="urn:microsoft.com/office/officeart/2016/7/layout/RepeatingBendingProcessNew"/>
    <dgm:cxn modelId="{684BDE0C-8FA1-4A65-A0CA-A6546403918A}" type="presOf" srcId="{252F1E23-0DBD-4256-A7E9-26B637C3113E}" destId="{C5F834C6-ABAB-46D9-9F4A-2F1B416101B4}" srcOrd="0" destOrd="0" presId="urn:microsoft.com/office/officeart/2016/7/layout/RepeatingBendingProcessNew"/>
    <dgm:cxn modelId="{A608AE27-472B-45B4-B65E-572CA51640F9}" type="presOf" srcId="{BDB6B76C-372D-4609-8F4B-173308537EF5}" destId="{7C9EDED3-F3A2-4CDD-BFDC-BF4F0C5019BF}" srcOrd="0" destOrd="0" presId="urn:microsoft.com/office/officeart/2016/7/layout/RepeatingBendingProcessNew"/>
    <dgm:cxn modelId="{7DC6203E-9C3C-40F0-9760-B57C4CE88C23}" type="presOf" srcId="{6925D339-7581-4C2E-846D-B19A91CCC49E}" destId="{728C2C29-6B08-4037-B22B-3595684C7C5E}" srcOrd="1" destOrd="0" presId="urn:microsoft.com/office/officeart/2016/7/layout/RepeatingBendingProcessNew"/>
    <dgm:cxn modelId="{B09E5C63-0531-4C18-9AFD-F1CD2E6E6E4B}" type="presOf" srcId="{32584A1A-3394-4837-8E41-086FE10FB6C4}" destId="{9F96BA67-0B99-4F4F-9FDB-86396B6D327D}" srcOrd="1" destOrd="0" presId="urn:microsoft.com/office/officeart/2016/7/layout/RepeatingBendingProcessNew"/>
    <dgm:cxn modelId="{BF2C2D67-59FE-43B0-8254-9FD509104003}" type="presOf" srcId="{62946042-8326-40F0-8560-52D43549A00E}" destId="{E083AF00-25E6-409A-BA80-E9D6B2AD7D13}" srcOrd="1" destOrd="0" presId="urn:microsoft.com/office/officeart/2016/7/layout/RepeatingBendingProcessNew"/>
    <dgm:cxn modelId="{73A6FD47-9629-4A1D-A590-2E7F2DB8A28E}" srcId="{A428B54E-8CA4-4E34-BA56-AD3E70E12D07}" destId="{55E05297-2F97-4118-9F39-68976469EDC5}" srcOrd="2" destOrd="0" parTransId="{94C1AB10-B9E3-402D-A3BF-3D91468DD32F}" sibTransId="{62946042-8326-40F0-8560-52D43549A00E}"/>
    <dgm:cxn modelId="{F8137051-0AD4-40C6-A32F-9EA78681B7D1}" type="presOf" srcId="{858A874A-ED45-4F70-B573-CAC28241FE5E}" destId="{A94BF91D-3770-4CE6-83C5-52A1E92AD106}" srcOrd="1" destOrd="0" presId="urn:microsoft.com/office/officeart/2016/7/layout/RepeatingBendingProcessNew"/>
    <dgm:cxn modelId="{0A8CA251-F023-4E41-A813-373D956FC041}" type="presOf" srcId="{085A5398-BA84-4617-BD68-E981D8E6B64B}" destId="{652E9B55-0E5A-4A92-8ADC-54B1D993526C}" srcOrd="1" destOrd="0" presId="urn:microsoft.com/office/officeart/2016/7/layout/RepeatingBendingProcessNew"/>
    <dgm:cxn modelId="{CE5A5559-6C89-4ED0-B55B-C1165D9F0EA1}" type="presOf" srcId="{5E13658A-0777-4770-9FC0-47224182DBA7}" destId="{9EEEFD8C-4E77-449F-ACE0-DB4D8D4D1964}" srcOrd="0" destOrd="0" presId="urn:microsoft.com/office/officeart/2016/7/layout/RepeatingBendingProcessNew"/>
    <dgm:cxn modelId="{7113A05A-D802-4439-BA00-17B77C022B5B}" srcId="{A428B54E-8CA4-4E34-BA56-AD3E70E12D07}" destId="{36A6F8D7-7C7F-466A-A6AB-3DB903AA8C01}" srcOrd="4" destOrd="0" parTransId="{B1E35492-6B03-40F2-B09A-E16583F181DE}" sibTransId="{6925D339-7581-4C2E-846D-B19A91CCC49E}"/>
    <dgm:cxn modelId="{EDBCC37D-1B52-4C17-9B87-61B4F6FBAA8D}" type="presOf" srcId="{86FD5640-F8B9-4B59-9961-37A50A3BF5FC}" destId="{F8CB79B8-BC45-44C6-B435-B904974CD2F5}" srcOrd="1" destOrd="0" presId="urn:microsoft.com/office/officeart/2016/7/layout/RepeatingBendingProcessNew"/>
    <dgm:cxn modelId="{C2F3047F-4ECF-4AD5-AD52-F75A09FCD840}" type="presOf" srcId="{6925D339-7581-4C2E-846D-B19A91CCC49E}" destId="{EDBAABDB-053C-4CA8-AA17-91B953B97295}" srcOrd="0" destOrd="0" presId="urn:microsoft.com/office/officeart/2016/7/layout/RepeatingBendingProcessNew"/>
    <dgm:cxn modelId="{4EB92591-AAC0-413E-B5B9-226864DAE2BC}" type="presOf" srcId="{085A5398-BA84-4617-BD68-E981D8E6B64B}" destId="{BBA89723-D5F8-447D-B58F-4877005F6E0E}" srcOrd="0" destOrd="0" presId="urn:microsoft.com/office/officeart/2016/7/layout/RepeatingBendingProcessNew"/>
    <dgm:cxn modelId="{5A19359B-E557-497F-9D40-D6B9471BB597}" type="presOf" srcId="{697FB749-CAA8-4C33-B94C-B25A02A07DF3}" destId="{B0FB2D30-C69F-484D-AB11-C3014E5816DB}" srcOrd="0" destOrd="0" presId="urn:microsoft.com/office/officeart/2016/7/layout/RepeatingBendingProcessNew"/>
    <dgm:cxn modelId="{74B9E79C-6789-4B35-A1BD-B9959B26FE49}" type="presOf" srcId="{BDB6B76C-372D-4609-8F4B-173308537EF5}" destId="{49F4FB29-6000-46EF-9550-8086AD095E16}" srcOrd="1" destOrd="0" presId="urn:microsoft.com/office/officeart/2016/7/layout/RepeatingBendingProcessNew"/>
    <dgm:cxn modelId="{446496A8-8823-4B9C-82A2-DEF2912E3526}" srcId="{A428B54E-8CA4-4E34-BA56-AD3E70E12D07}" destId="{DACF298C-8857-4DE5-8624-4C1B2D829290}" srcOrd="0" destOrd="0" parTransId="{A9EADD0B-AA2C-42A5-8898-8043CA318213}" sibTransId="{085A5398-BA84-4617-BD68-E981D8E6B64B}"/>
    <dgm:cxn modelId="{7F308EAC-06C7-4521-BBF6-BE8184985571}" type="presOf" srcId="{D3F9B894-A287-4F24-B660-4B7E196F1FD5}" destId="{AFD15B0A-8513-4D8B-B67E-FF9C5798EB59}" srcOrd="1" destOrd="0" presId="urn:microsoft.com/office/officeart/2016/7/layout/RepeatingBendingProcessNew"/>
    <dgm:cxn modelId="{2E36C9AF-5C6F-4409-B44E-CE837C7CC094}" type="presOf" srcId="{55E05297-2F97-4118-9F39-68976469EDC5}" destId="{686470FD-DE4A-40AA-BAEF-5EC74EA20688}" srcOrd="0" destOrd="0" presId="urn:microsoft.com/office/officeart/2016/7/layout/RepeatingBendingProcessNew"/>
    <dgm:cxn modelId="{80D698B4-1DEE-48A2-AAF3-71094357CFA2}" srcId="{A428B54E-8CA4-4E34-BA56-AD3E70E12D07}" destId="{252F1E23-0DBD-4256-A7E9-26B637C3113E}" srcOrd="5" destOrd="0" parTransId="{877C6610-F7E7-49A6-B771-BF620A613D65}" sibTransId="{86FD5640-F8B9-4B59-9961-37A50A3BF5FC}"/>
    <dgm:cxn modelId="{A2F461B9-19DE-4A83-B61F-527ADE371793}" type="presOf" srcId="{86FD5640-F8B9-4B59-9961-37A50A3BF5FC}" destId="{98DE297A-EF3F-4284-B1D6-B37311F150C6}" srcOrd="0" destOrd="0" presId="urn:microsoft.com/office/officeart/2016/7/layout/RepeatingBendingProcessNew"/>
    <dgm:cxn modelId="{990B4BBC-7287-4B69-A636-75E30BBA340E}" srcId="{A428B54E-8CA4-4E34-BA56-AD3E70E12D07}" destId="{5E13658A-0777-4770-9FC0-47224182DBA7}" srcOrd="7" destOrd="0" parTransId="{E20F593E-04E7-41B2-A7E1-4B92293A00E6}" sibTransId="{858A874A-ED45-4F70-B573-CAC28241FE5E}"/>
    <dgm:cxn modelId="{AD8081C0-FF49-4D52-8B00-76B813BD95A6}" type="presOf" srcId="{36A6F8D7-7C7F-466A-A6AB-3DB903AA8C01}" destId="{8B93916E-41CA-4219-A092-E5A7D94A69A0}" srcOrd="0" destOrd="0" presId="urn:microsoft.com/office/officeart/2016/7/layout/RepeatingBendingProcessNew"/>
    <dgm:cxn modelId="{AC567FC2-2B00-4E10-B277-C346F6483B56}" srcId="{A428B54E-8CA4-4E34-BA56-AD3E70E12D07}" destId="{D79F4FC3-0E4A-480C-94A4-30FE8E7F8DFE}" srcOrd="9" destOrd="0" parTransId="{BCA9E177-57F0-4861-9DDD-E844AECBB76E}" sibTransId="{E860383F-8286-4261-BE98-4EB56AAFE9B2}"/>
    <dgm:cxn modelId="{91A732C4-AE31-4103-BD40-766882B0F435}" type="presOf" srcId="{32584A1A-3394-4837-8E41-086FE10FB6C4}" destId="{400C5881-114D-45B7-96EA-646E733F86B2}" srcOrd="0" destOrd="0" presId="urn:microsoft.com/office/officeart/2016/7/layout/RepeatingBendingProcessNew"/>
    <dgm:cxn modelId="{5BFB78C7-F298-40A0-965A-BF971EBD3F57}" type="presOf" srcId="{DACF298C-8857-4DE5-8624-4C1B2D829290}" destId="{98606E14-486E-4628-A7B8-03A298E0403F}" srcOrd="0" destOrd="0" presId="urn:microsoft.com/office/officeart/2016/7/layout/RepeatingBendingProcessNew"/>
    <dgm:cxn modelId="{B18224CD-D1F3-44F7-96D9-FF7B1F802030}" srcId="{A428B54E-8CA4-4E34-BA56-AD3E70E12D07}" destId="{483EA784-945D-4639-930F-F64B6FFB7823}" srcOrd="8" destOrd="0" parTransId="{FD0A07D6-2689-43A4-B0D1-9E02150973B1}" sibTransId="{32584A1A-3394-4837-8E41-086FE10FB6C4}"/>
    <dgm:cxn modelId="{5A32B6CE-C7E3-49A6-8CF8-A434CDCA0F4B}" type="presOf" srcId="{C870B2A9-A271-4566-A5A8-FE4309E8F7E2}" destId="{AB88E287-DC44-419D-91EB-BCA626DEA7CD}" srcOrd="0" destOrd="0" presId="urn:microsoft.com/office/officeart/2016/7/layout/RepeatingBendingProcessNew"/>
    <dgm:cxn modelId="{74C471D1-842C-4706-B171-14675CEDAC86}" type="presOf" srcId="{998B81B4-8703-4100-926B-6732B6E79A4A}" destId="{FB8BE657-32E7-44DE-80BE-11065CD83C79}" srcOrd="0" destOrd="0" presId="urn:microsoft.com/office/officeart/2016/7/layout/RepeatingBendingProcessNew"/>
    <dgm:cxn modelId="{18C20DD3-2DCF-4104-A580-559A0C249049}" type="presOf" srcId="{697FB749-CAA8-4C33-B94C-B25A02A07DF3}" destId="{6937405E-7FE3-4F18-8170-52DDA62A6DFD}" srcOrd="1" destOrd="0" presId="urn:microsoft.com/office/officeart/2016/7/layout/RepeatingBendingProcessNew"/>
    <dgm:cxn modelId="{665552DC-372D-4884-A55D-9784F9BA8D01}" srcId="{A428B54E-8CA4-4E34-BA56-AD3E70E12D07}" destId="{C870B2A9-A271-4566-A5A8-FE4309E8F7E2}" srcOrd="1" destOrd="0" parTransId="{D56DCFC9-9E53-451F-BE65-F815CF18FCA2}" sibTransId="{BDB6B76C-372D-4609-8F4B-173308537EF5}"/>
    <dgm:cxn modelId="{542644E8-BDB8-44BA-BE54-9780BC9C8850}" type="presOf" srcId="{483EA784-945D-4639-930F-F64B6FFB7823}" destId="{01A26BA9-F380-4171-88A5-324B7C676EAD}" srcOrd="0" destOrd="0" presId="urn:microsoft.com/office/officeart/2016/7/layout/RepeatingBendingProcessNew"/>
    <dgm:cxn modelId="{A08BB6EF-7800-4948-90DC-5DFFCBB3B835}" type="presOf" srcId="{B72777F1-9501-406E-9FE0-004E60E4C987}" destId="{1233D8E1-B1E1-40A7-8127-CF695DC6593C}" srcOrd="0" destOrd="0" presId="urn:microsoft.com/office/officeart/2016/7/layout/RepeatingBendingProcessNew"/>
    <dgm:cxn modelId="{4DA985F0-B218-4744-8B7D-455EF3C4F5BB}" type="presOf" srcId="{D79F4FC3-0E4A-480C-94A4-30FE8E7F8DFE}" destId="{0CFC7CAD-2383-40DC-B2D4-0FF79C745109}" srcOrd="0" destOrd="0" presId="urn:microsoft.com/office/officeart/2016/7/layout/RepeatingBendingProcessNew"/>
    <dgm:cxn modelId="{24DD92F4-2844-4085-88F3-EB5C8E1A90AC}" srcId="{A428B54E-8CA4-4E34-BA56-AD3E70E12D07}" destId="{B72777F1-9501-406E-9FE0-004E60E4C987}" srcOrd="6" destOrd="0" parTransId="{DEDF6755-BF40-4731-A879-CB313E897564}" sibTransId="{D3F9B894-A287-4F24-B660-4B7E196F1FD5}"/>
    <dgm:cxn modelId="{E7B450FA-643D-4B30-ABCD-2C8A535F2BFB}" type="presOf" srcId="{A428B54E-8CA4-4E34-BA56-AD3E70E12D07}" destId="{C160CA92-8BA7-4540-B1CF-5A4DF8F578FA}" srcOrd="0" destOrd="0" presId="urn:microsoft.com/office/officeart/2016/7/layout/RepeatingBendingProcessNew"/>
    <dgm:cxn modelId="{CF540EFB-5FCC-43EF-ACF4-B8D5AF3283BF}" type="presOf" srcId="{62946042-8326-40F0-8560-52D43549A00E}" destId="{C5DD3E54-9A1B-49C3-A204-E71192C0FEBD}" srcOrd="0" destOrd="0" presId="urn:microsoft.com/office/officeart/2016/7/layout/RepeatingBendingProcessNew"/>
    <dgm:cxn modelId="{7548DFFB-F728-4D28-BF04-6C4AE563598F}" type="presParOf" srcId="{C160CA92-8BA7-4540-B1CF-5A4DF8F578FA}" destId="{98606E14-486E-4628-A7B8-03A298E0403F}" srcOrd="0" destOrd="0" presId="urn:microsoft.com/office/officeart/2016/7/layout/RepeatingBendingProcessNew"/>
    <dgm:cxn modelId="{DD106928-D85C-496D-9D2B-B445A25A86C0}" type="presParOf" srcId="{C160CA92-8BA7-4540-B1CF-5A4DF8F578FA}" destId="{BBA89723-D5F8-447D-B58F-4877005F6E0E}" srcOrd="1" destOrd="0" presId="urn:microsoft.com/office/officeart/2016/7/layout/RepeatingBendingProcessNew"/>
    <dgm:cxn modelId="{28ECD843-ADD7-449B-9FCC-E37C82B7599D}" type="presParOf" srcId="{BBA89723-D5F8-447D-B58F-4877005F6E0E}" destId="{652E9B55-0E5A-4A92-8ADC-54B1D993526C}" srcOrd="0" destOrd="0" presId="urn:microsoft.com/office/officeart/2016/7/layout/RepeatingBendingProcessNew"/>
    <dgm:cxn modelId="{E0CA5DEF-AAE9-45C7-B123-9A7B0F848372}" type="presParOf" srcId="{C160CA92-8BA7-4540-B1CF-5A4DF8F578FA}" destId="{AB88E287-DC44-419D-91EB-BCA626DEA7CD}" srcOrd="2" destOrd="0" presId="urn:microsoft.com/office/officeart/2016/7/layout/RepeatingBendingProcessNew"/>
    <dgm:cxn modelId="{E02933C5-65A9-4CD6-AE21-16595316CF61}" type="presParOf" srcId="{C160CA92-8BA7-4540-B1CF-5A4DF8F578FA}" destId="{7C9EDED3-F3A2-4CDD-BFDC-BF4F0C5019BF}" srcOrd="3" destOrd="0" presId="urn:microsoft.com/office/officeart/2016/7/layout/RepeatingBendingProcessNew"/>
    <dgm:cxn modelId="{3C46EF37-12C4-4046-80AC-7E09919E4DD2}" type="presParOf" srcId="{7C9EDED3-F3A2-4CDD-BFDC-BF4F0C5019BF}" destId="{49F4FB29-6000-46EF-9550-8086AD095E16}" srcOrd="0" destOrd="0" presId="urn:microsoft.com/office/officeart/2016/7/layout/RepeatingBendingProcessNew"/>
    <dgm:cxn modelId="{BC7A0C8E-0BCA-4021-B927-DE563DCDC816}" type="presParOf" srcId="{C160CA92-8BA7-4540-B1CF-5A4DF8F578FA}" destId="{686470FD-DE4A-40AA-BAEF-5EC74EA20688}" srcOrd="4" destOrd="0" presId="urn:microsoft.com/office/officeart/2016/7/layout/RepeatingBendingProcessNew"/>
    <dgm:cxn modelId="{62E16307-7537-40B4-BD3C-617ADC85AF3B}" type="presParOf" srcId="{C160CA92-8BA7-4540-B1CF-5A4DF8F578FA}" destId="{C5DD3E54-9A1B-49C3-A204-E71192C0FEBD}" srcOrd="5" destOrd="0" presId="urn:microsoft.com/office/officeart/2016/7/layout/RepeatingBendingProcessNew"/>
    <dgm:cxn modelId="{7CB7DBBC-CD9B-4A6B-9F35-F1999BA92099}" type="presParOf" srcId="{C5DD3E54-9A1B-49C3-A204-E71192C0FEBD}" destId="{E083AF00-25E6-409A-BA80-E9D6B2AD7D13}" srcOrd="0" destOrd="0" presId="urn:microsoft.com/office/officeart/2016/7/layout/RepeatingBendingProcessNew"/>
    <dgm:cxn modelId="{4995D1D1-730E-4DDF-A26A-57308A32EA1C}" type="presParOf" srcId="{C160CA92-8BA7-4540-B1CF-5A4DF8F578FA}" destId="{FB8BE657-32E7-44DE-80BE-11065CD83C79}" srcOrd="6" destOrd="0" presId="urn:microsoft.com/office/officeart/2016/7/layout/RepeatingBendingProcessNew"/>
    <dgm:cxn modelId="{A590A858-B9A8-4FD5-B05B-D5C14D490CD7}" type="presParOf" srcId="{C160CA92-8BA7-4540-B1CF-5A4DF8F578FA}" destId="{B0FB2D30-C69F-484D-AB11-C3014E5816DB}" srcOrd="7" destOrd="0" presId="urn:microsoft.com/office/officeart/2016/7/layout/RepeatingBendingProcessNew"/>
    <dgm:cxn modelId="{C55A9166-820B-4259-8D81-0C790CAB8A80}" type="presParOf" srcId="{B0FB2D30-C69F-484D-AB11-C3014E5816DB}" destId="{6937405E-7FE3-4F18-8170-52DDA62A6DFD}" srcOrd="0" destOrd="0" presId="urn:microsoft.com/office/officeart/2016/7/layout/RepeatingBendingProcessNew"/>
    <dgm:cxn modelId="{0E4A2D1A-6D66-4EBD-B22E-0DEBE60B4AA9}" type="presParOf" srcId="{C160CA92-8BA7-4540-B1CF-5A4DF8F578FA}" destId="{8B93916E-41CA-4219-A092-E5A7D94A69A0}" srcOrd="8" destOrd="0" presId="urn:microsoft.com/office/officeart/2016/7/layout/RepeatingBendingProcessNew"/>
    <dgm:cxn modelId="{1F0EBC03-E00C-4583-83F4-6E50C05455D1}" type="presParOf" srcId="{C160CA92-8BA7-4540-B1CF-5A4DF8F578FA}" destId="{EDBAABDB-053C-4CA8-AA17-91B953B97295}" srcOrd="9" destOrd="0" presId="urn:microsoft.com/office/officeart/2016/7/layout/RepeatingBendingProcessNew"/>
    <dgm:cxn modelId="{EEFB9FB0-5031-4215-9945-F3BCE2A7B40D}" type="presParOf" srcId="{EDBAABDB-053C-4CA8-AA17-91B953B97295}" destId="{728C2C29-6B08-4037-B22B-3595684C7C5E}" srcOrd="0" destOrd="0" presId="urn:microsoft.com/office/officeart/2016/7/layout/RepeatingBendingProcessNew"/>
    <dgm:cxn modelId="{15D96116-8A43-4653-B2C0-0B280471E73F}" type="presParOf" srcId="{C160CA92-8BA7-4540-B1CF-5A4DF8F578FA}" destId="{C5F834C6-ABAB-46D9-9F4A-2F1B416101B4}" srcOrd="10" destOrd="0" presId="urn:microsoft.com/office/officeart/2016/7/layout/RepeatingBendingProcessNew"/>
    <dgm:cxn modelId="{5806C3C3-08A2-4B55-9A9B-DDCE1B7D27B0}" type="presParOf" srcId="{C160CA92-8BA7-4540-B1CF-5A4DF8F578FA}" destId="{98DE297A-EF3F-4284-B1D6-B37311F150C6}" srcOrd="11" destOrd="0" presId="urn:microsoft.com/office/officeart/2016/7/layout/RepeatingBendingProcessNew"/>
    <dgm:cxn modelId="{B626E647-3B99-4223-A2D7-E7048EB655C7}" type="presParOf" srcId="{98DE297A-EF3F-4284-B1D6-B37311F150C6}" destId="{F8CB79B8-BC45-44C6-B435-B904974CD2F5}" srcOrd="0" destOrd="0" presId="urn:microsoft.com/office/officeart/2016/7/layout/RepeatingBendingProcessNew"/>
    <dgm:cxn modelId="{E9DDF975-37E5-4F65-8BC0-4373382D48C5}" type="presParOf" srcId="{C160CA92-8BA7-4540-B1CF-5A4DF8F578FA}" destId="{1233D8E1-B1E1-40A7-8127-CF695DC6593C}" srcOrd="12" destOrd="0" presId="urn:microsoft.com/office/officeart/2016/7/layout/RepeatingBendingProcessNew"/>
    <dgm:cxn modelId="{230D59CF-E772-4B03-B6D5-7BEA1EC039CF}" type="presParOf" srcId="{C160CA92-8BA7-4540-B1CF-5A4DF8F578FA}" destId="{03E8DC6A-534D-4D55-AEF0-86B59782CDE6}" srcOrd="13" destOrd="0" presId="urn:microsoft.com/office/officeart/2016/7/layout/RepeatingBendingProcessNew"/>
    <dgm:cxn modelId="{9A2158F3-6C38-47A3-84E2-7CC23404A4EB}" type="presParOf" srcId="{03E8DC6A-534D-4D55-AEF0-86B59782CDE6}" destId="{AFD15B0A-8513-4D8B-B67E-FF9C5798EB59}" srcOrd="0" destOrd="0" presId="urn:microsoft.com/office/officeart/2016/7/layout/RepeatingBendingProcessNew"/>
    <dgm:cxn modelId="{B0DE591C-C59A-47D2-B1B1-334BD6EE0D4B}" type="presParOf" srcId="{C160CA92-8BA7-4540-B1CF-5A4DF8F578FA}" destId="{9EEEFD8C-4E77-449F-ACE0-DB4D8D4D1964}" srcOrd="14" destOrd="0" presId="urn:microsoft.com/office/officeart/2016/7/layout/RepeatingBendingProcessNew"/>
    <dgm:cxn modelId="{30E7F2D4-FDBC-4412-9E50-F97F59C8C901}" type="presParOf" srcId="{C160CA92-8BA7-4540-B1CF-5A4DF8F578FA}" destId="{2F840744-A568-44EB-9B41-84BA6EFA9493}" srcOrd="15" destOrd="0" presId="urn:microsoft.com/office/officeart/2016/7/layout/RepeatingBendingProcessNew"/>
    <dgm:cxn modelId="{F5EAAE2B-73BB-4444-B628-6C90B14F05A5}" type="presParOf" srcId="{2F840744-A568-44EB-9B41-84BA6EFA9493}" destId="{A94BF91D-3770-4CE6-83C5-52A1E92AD106}" srcOrd="0" destOrd="0" presId="urn:microsoft.com/office/officeart/2016/7/layout/RepeatingBendingProcessNew"/>
    <dgm:cxn modelId="{722A8CAE-ADF6-4C76-9A39-3508CE80FAC4}" type="presParOf" srcId="{C160CA92-8BA7-4540-B1CF-5A4DF8F578FA}" destId="{01A26BA9-F380-4171-88A5-324B7C676EAD}" srcOrd="16" destOrd="0" presId="urn:microsoft.com/office/officeart/2016/7/layout/RepeatingBendingProcessNew"/>
    <dgm:cxn modelId="{BC5D649E-02B1-460B-B2B0-C5358B21A848}" type="presParOf" srcId="{C160CA92-8BA7-4540-B1CF-5A4DF8F578FA}" destId="{400C5881-114D-45B7-96EA-646E733F86B2}" srcOrd="17" destOrd="0" presId="urn:microsoft.com/office/officeart/2016/7/layout/RepeatingBendingProcessNew"/>
    <dgm:cxn modelId="{D56F8F7D-A32B-4DCA-84F6-93120783318B}" type="presParOf" srcId="{400C5881-114D-45B7-96EA-646E733F86B2}" destId="{9F96BA67-0B99-4F4F-9FDB-86396B6D327D}" srcOrd="0" destOrd="0" presId="urn:microsoft.com/office/officeart/2016/7/layout/RepeatingBendingProcessNew"/>
    <dgm:cxn modelId="{14A32A08-682B-4F8E-8CF1-81116794BF4C}" type="presParOf" srcId="{C160CA92-8BA7-4540-B1CF-5A4DF8F578FA}" destId="{0CFC7CAD-2383-40DC-B2D4-0FF79C745109}"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CA4D18-6C4A-443E-A77D-8FE75811C09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4B337D-C72B-4485-AA28-DD2645C34653}">
      <dgm:prSet custT="1"/>
      <dgm:spPr/>
      <dgm:t>
        <a:bodyPr/>
        <a:lstStyle/>
        <a:p>
          <a:pPr algn="just">
            <a:lnSpc>
              <a:spcPct val="100000"/>
            </a:lnSpc>
          </a:pPr>
          <a:r>
            <a:rPr lang="en-US" sz="1800" b="0" i="0" dirty="0">
              <a:latin typeface="Times New Roman" panose="02020603050405020304" pitchFamily="18" charset="0"/>
              <a:cs typeface="Times New Roman" panose="02020603050405020304" pitchFamily="18" charset="0"/>
            </a:rPr>
            <a:t>Digital media in the context of Customer Relationship Management is a broad category of electronic communication tools for interaction between organizations and their customers (Khanchanapong</a:t>
          </a:r>
          <a:r>
            <a:rPr lang="en-US" sz="1800" b="0" i="1" dirty="0">
              <a:latin typeface="Times New Roman" panose="02020603050405020304" pitchFamily="18" charset="0"/>
              <a:cs typeface="Times New Roman" panose="02020603050405020304" pitchFamily="18" charset="0"/>
            </a:rPr>
            <a:t> et al. </a:t>
          </a:r>
          <a:r>
            <a:rPr lang="en-US" sz="1800" b="0" i="0" dirty="0">
              <a:latin typeface="Times New Roman" panose="02020603050405020304" pitchFamily="18" charset="0"/>
              <a:cs typeface="Times New Roman" panose="02020603050405020304" pitchFamily="18" charset="0"/>
            </a:rPr>
            <a:t>2022).</a:t>
          </a:r>
          <a:endParaRPr lang="en-US" sz="1800" dirty="0">
            <a:latin typeface="Times New Roman" panose="02020603050405020304" pitchFamily="18" charset="0"/>
            <a:cs typeface="Times New Roman" panose="02020603050405020304" pitchFamily="18" charset="0"/>
          </a:endParaRPr>
        </a:p>
      </dgm:t>
    </dgm:pt>
    <dgm:pt modelId="{B603617D-4316-4831-B6A7-846D8E68737F}" type="parTrans" cxnId="{0A88CFA0-98B4-4EDA-9FC2-EF559DE141A7}">
      <dgm:prSet/>
      <dgm:spPr/>
      <dgm:t>
        <a:bodyPr/>
        <a:lstStyle/>
        <a:p>
          <a:endParaRPr lang="en-US"/>
        </a:p>
      </dgm:t>
    </dgm:pt>
    <dgm:pt modelId="{1C57BD99-B5FF-4B07-99CE-E9B5571A6B4B}" type="sibTrans" cxnId="{0A88CFA0-98B4-4EDA-9FC2-EF559DE141A7}">
      <dgm:prSet/>
      <dgm:spPr/>
      <dgm:t>
        <a:bodyPr/>
        <a:lstStyle/>
        <a:p>
          <a:endParaRPr lang="en-US"/>
        </a:p>
      </dgm:t>
    </dgm:pt>
    <dgm:pt modelId="{8C80696B-9693-4EEA-A3AC-9F88F6ADB2ED}">
      <dgm:prSet custT="1"/>
      <dgm:spPr/>
      <dgm:t>
        <a:bodyPr/>
        <a:lstStyle/>
        <a:p>
          <a:pPr algn="just">
            <a:lnSpc>
              <a:spcPct val="100000"/>
            </a:lnSpc>
          </a:pPr>
          <a:r>
            <a:rPr lang="en-US" sz="1800" b="0" i="0" dirty="0">
              <a:latin typeface="Times New Roman" panose="02020603050405020304" pitchFamily="18" charset="0"/>
              <a:cs typeface="Times New Roman" panose="02020603050405020304" pitchFamily="18" charset="0"/>
            </a:rPr>
            <a:t>In the context of Tesco operations, digital media comprises of Online shopping, Mobile applications, email marketing solutions as well as loyalty applications. </a:t>
          </a:r>
          <a:endParaRPr lang="en-US" sz="1800" dirty="0">
            <a:latin typeface="Times New Roman" panose="02020603050405020304" pitchFamily="18" charset="0"/>
            <a:cs typeface="Times New Roman" panose="02020603050405020304" pitchFamily="18" charset="0"/>
          </a:endParaRPr>
        </a:p>
      </dgm:t>
    </dgm:pt>
    <dgm:pt modelId="{4DD82944-990C-4CD1-8F5F-97C10A6D680C}" type="parTrans" cxnId="{18812E64-6B1D-4AEA-B0D3-111F0CF0EF0E}">
      <dgm:prSet/>
      <dgm:spPr/>
      <dgm:t>
        <a:bodyPr/>
        <a:lstStyle/>
        <a:p>
          <a:endParaRPr lang="en-US"/>
        </a:p>
      </dgm:t>
    </dgm:pt>
    <dgm:pt modelId="{2BF8CFD3-73E3-498E-8710-1C0BBDEB6A39}" type="sibTrans" cxnId="{18812E64-6B1D-4AEA-B0D3-111F0CF0EF0E}">
      <dgm:prSet/>
      <dgm:spPr/>
      <dgm:t>
        <a:bodyPr/>
        <a:lstStyle/>
        <a:p>
          <a:endParaRPr lang="en-US"/>
        </a:p>
      </dgm:t>
    </dgm:pt>
    <dgm:pt modelId="{CC40288B-C5AB-4FB0-80D6-A1E8CD834DEC}">
      <dgm:prSet custT="1"/>
      <dgm:spPr/>
      <dgm:t>
        <a:bodyPr/>
        <a:lstStyle/>
        <a:p>
          <a:pPr algn="just">
            <a:lnSpc>
              <a:spcPct val="100000"/>
            </a:lnSpc>
          </a:pPr>
          <a:r>
            <a:rPr lang="en-US" sz="1800" b="0" i="0" dirty="0">
              <a:latin typeface="Times New Roman" panose="02020603050405020304" pitchFamily="18" charset="0"/>
              <a:cs typeface="Times New Roman" panose="02020603050405020304" pitchFamily="18" charset="0"/>
            </a:rPr>
            <a:t>Such channels establish interaction that results to a creation of a loop that can allow for unique experiences that are tailored to customer needs as well as informed decision making processes for future. </a:t>
          </a:r>
          <a:endParaRPr lang="en-US" sz="1800" dirty="0">
            <a:latin typeface="Times New Roman" panose="02020603050405020304" pitchFamily="18" charset="0"/>
            <a:cs typeface="Times New Roman" panose="02020603050405020304" pitchFamily="18" charset="0"/>
          </a:endParaRPr>
        </a:p>
      </dgm:t>
    </dgm:pt>
    <dgm:pt modelId="{1F2A44A8-6558-492E-8F9D-F9DB8099F0F4}" type="parTrans" cxnId="{7C12E864-7FEA-4839-9D64-B3A38E56A89A}">
      <dgm:prSet/>
      <dgm:spPr/>
      <dgm:t>
        <a:bodyPr/>
        <a:lstStyle/>
        <a:p>
          <a:endParaRPr lang="en-US"/>
        </a:p>
      </dgm:t>
    </dgm:pt>
    <dgm:pt modelId="{9CB07654-0943-49F5-B2D1-89669DB81905}" type="sibTrans" cxnId="{7C12E864-7FEA-4839-9D64-B3A38E56A89A}">
      <dgm:prSet/>
      <dgm:spPr/>
      <dgm:t>
        <a:bodyPr/>
        <a:lstStyle/>
        <a:p>
          <a:endParaRPr lang="en-US"/>
        </a:p>
      </dgm:t>
    </dgm:pt>
    <dgm:pt modelId="{2C8243D9-22F6-41CA-86FD-0FE1F0C24E86}" type="pres">
      <dgm:prSet presAssocID="{34CA4D18-6C4A-443E-A77D-8FE75811C096}" presName="root" presStyleCnt="0">
        <dgm:presLayoutVars>
          <dgm:dir/>
          <dgm:resizeHandles val="exact"/>
        </dgm:presLayoutVars>
      </dgm:prSet>
      <dgm:spPr/>
    </dgm:pt>
    <dgm:pt modelId="{0F16026A-C7EF-473E-AA0B-E57C98B73F5A}" type="pres">
      <dgm:prSet presAssocID="{8B4B337D-C72B-4485-AA28-DD2645C34653}" presName="compNode" presStyleCnt="0"/>
      <dgm:spPr/>
    </dgm:pt>
    <dgm:pt modelId="{7A90758B-678A-4F0A-BA5A-E229D7BC2A28}" type="pres">
      <dgm:prSet presAssocID="{8B4B337D-C72B-4485-AA28-DD2645C34653}" presName="bgRect" presStyleLbl="bgShp" presStyleIdx="0" presStyleCnt="3"/>
      <dgm:spPr/>
    </dgm:pt>
    <dgm:pt modelId="{6ACDAD0A-E0B5-4AC4-B506-32A62DAA1E07}" type="pres">
      <dgm:prSet presAssocID="{8B4B337D-C72B-4485-AA28-DD2645C3465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A29A95DE-9864-4DDD-9199-0769958D4022}" type="pres">
      <dgm:prSet presAssocID="{8B4B337D-C72B-4485-AA28-DD2645C34653}" presName="spaceRect" presStyleCnt="0"/>
      <dgm:spPr/>
    </dgm:pt>
    <dgm:pt modelId="{0FA5E451-F9C5-43E2-A395-B2DE721AF8B7}" type="pres">
      <dgm:prSet presAssocID="{8B4B337D-C72B-4485-AA28-DD2645C34653}" presName="parTx" presStyleLbl="revTx" presStyleIdx="0" presStyleCnt="3">
        <dgm:presLayoutVars>
          <dgm:chMax val="0"/>
          <dgm:chPref val="0"/>
        </dgm:presLayoutVars>
      </dgm:prSet>
      <dgm:spPr/>
    </dgm:pt>
    <dgm:pt modelId="{6A925231-9527-46A3-8401-F9897D004831}" type="pres">
      <dgm:prSet presAssocID="{1C57BD99-B5FF-4B07-99CE-E9B5571A6B4B}" presName="sibTrans" presStyleCnt="0"/>
      <dgm:spPr/>
    </dgm:pt>
    <dgm:pt modelId="{99F09053-B80B-4737-8EE7-B6FB415C8571}" type="pres">
      <dgm:prSet presAssocID="{8C80696B-9693-4EEA-A3AC-9F88F6ADB2ED}" presName="compNode" presStyleCnt="0"/>
      <dgm:spPr/>
    </dgm:pt>
    <dgm:pt modelId="{E9C69356-B94B-4535-9650-5CE2C4C0FEF8}" type="pres">
      <dgm:prSet presAssocID="{8C80696B-9693-4EEA-A3AC-9F88F6ADB2ED}" presName="bgRect" presStyleLbl="bgShp" presStyleIdx="1" presStyleCnt="3"/>
      <dgm:spPr/>
    </dgm:pt>
    <dgm:pt modelId="{4CCE67C7-1699-44C9-99AB-103848A6D51B}" type="pres">
      <dgm:prSet presAssocID="{8C80696B-9693-4EEA-A3AC-9F88F6ADB2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D17F0419-147C-4419-8C34-85A15F4489C6}" type="pres">
      <dgm:prSet presAssocID="{8C80696B-9693-4EEA-A3AC-9F88F6ADB2ED}" presName="spaceRect" presStyleCnt="0"/>
      <dgm:spPr/>
    </dgm:pt>
    <dgm:pt modelId="{B520AAB2-9DBA-4AC7-B909-BBED17040925}" type="pres">
      <dgm:prSet presAssocID="{8C80696B-9693-4EEA-A3AC-9F88F6ADB2ED}" presName="parTx" presStyleLbl="revTx" presStyleIdx="1" presStyleCnt="3">
        <dgm:presLayoutVars>
          <dgm:chMax val="0"/>
          <dgm:chPref val="0"/>
        </dgm:presLayoutVars>
      </dgm:prSet>
      <dgm:spPr/>
    </dgm:pt>
    <dgm:pt modelId="{35C1886B-B85A-44C8-A6C4-F15F4A235542}" type="pres">
      <dgm:prSet presAssocID="{2BF8CFD3-73E3-498E-8710-1C0BBDEB6A39}" presName="sibTrans" presStyleCnt="0"/>
      <dgm:spPr/>
    </dgm:pt>
    <dgm:pt modelId="{17B2F04B-9510-402E-95B5-02F391977E01}" type="pres">
      <dgm:prSet presAssocID="{CC40288B-C5AB-4FB0-80D6-A1E8CD834DEC}" presName="compNode" presStyleCnt="0"/>
      <dgm:spPr/>
    </dgm:pt>
    <dgm:pt modelId="{1F4E059D-BD7B-49B9-9EF2-0C0342759D8F}" type="pres">
      <dgm:prSet presAssocID="{CC40288B-C5AB-4FB0-80D6-A1E8CD834DEC}" presName="bgRect" presStyleLbl="bgShp" presStyleIdx="2" presStyleCnt="3"/>
      <dgm:spPr/>
    </dgm:pt>
    <dgm:pt modelId="{3B30CCEE-627D-4377-93CD-BAF486743DBB}" type="pres">
      <dgm:prSet presAssocID="{CC40288B-C5AB-4FB0-80D6-A1E8CD834D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646F33D7-694E-470A-A794-B1CFDC442E85}" type="pres">
      <dgm:prSet presAssocID="{CC40288B-C5AB-4FB0-80D6-A1E8CD834DEC}" presName="spaceRect" presStyleCnt="0"/>
      <dgm:spPr/>
    </dgm:pt>
    <dgm:pt modelId="{FE188709-6441-4715-B249-795FA399488A}" type="pres">
      <dgm:prSet presAssocID="{CC40288B-C5AB-4FB0-80D6-A1E8CD834DEC}" presName="parTx" presStyleLbl="revTx" presStyleIdx="2" presStyleCnt="3">
        <dgm:presLayoutVars>
          <dgm:chMax val="0"/>
          <dgm:chPref val="0"/>
        </dgm:presLayoutVars>
      </dgm:prSet>
      <dgm:spPr/>
    </dgm:pt>
  </dgm:ptLst>
  <dgm:cxnLst>
    <dgm:cxn modelId="{9D877C02-7C7C-46A5-9282-1B3161BA6FEB}" type="presOf" srcId="{CC40288B-C5AB-4FB0-80D6-A1E8CD834DEC}" destId="{FE188709-6441-4715-B249-795FA399488A}" srcOrd="0" destOrd="0" presId="urn:microsoft.com/office/officeart/2018/2/layout/IconVerticalSolidList"/>
    <dgm:cxn modelId="{18812E64-6B1D-4AEA-B0D3-111F0CF0EF0E}" srcId="{34CA4D18-6C4A-443E-A77D-8FE75811C096}" destId="{8C80696B-9693-4EEA-A3AC-9F88F6ADB2ED}" srcOrd="1" destOrd="0" parTransId="{4DD82944-990C-4CD1-8F5F-97C10A6D680C}" sibTransId="{2BF8CFD3-73E3-498E-8710-1C0BBDEB6A39}"/>
    <dgm:cxn modelId="{7C12E864-7FEA-4839-9D64-B3A38E56A89A}" srcId="{34CA4D18-6C4A-443E-A77D-8FE75811C096}" destId="{CC40288B-C5AB-4FB0-80D6-A1E8CD834DEC}" srcOrd="2" destOrd="0" parTransId="{1F2A44A8-6558-492E-8F9D-F9DB8099F0F4}" sibTransId="{9CB07654-0943-49F5-B2D1-89669DB81905}"/>
    <dgm:cxn modelId="{4FA00F6B-EE06-499B-9571-3F2E53EE5239}" type="presOf" srcId="{8B4B337D-C72B-4485-AA28-DD2645C34653}" destId="{0FA5E451-F9C5-43E2-A395-B2DE721AF8B7}" srcOrd="0" destOrd="0" presId="urn:microsoft.com/office/officeart/2018/2/layout/IconVerticalSolidList"/>
    <dgm:cxn modelId="{4D720193-8DFD-4A63-ABE2-7EE39C48E0C8}" type="presOf" srcId="{8C80696B-9693-4EEA-A3AC-9F88F6ADB2ED}" destId="{B520AAB2-9DBA-4AC7-B909-BBED17040925}" srcOrd="0" destOrd="0" presId="urn:microsoft.com/office/officeart/2018/2/layout/IconVerticalSolidList"/>
    <dgm:cxn modelId="{0A88CFA0-98B4-4EDA-9FC2-EF559DE141A7}" srcId="{34CA4D18-6C4A-443E-A77D-8FE75811C096}" destId="{8B4B337D-C72B-4485-AA28-DD2645C34653}" srcOrd="0" destOrd="0" parTransId="{B603617D-4316-4831-B6A7-846D8E68737F}" sibTransId="{1C57BD99-B5FF-4B07-99CE-E9B5571A6B4B}"/>
    <dgm:cxn modelId="{75D2D9CD-EFF0-4C8C-B24F-D78EF93F5F11}" type="presOf" srcId="{34CA4D18-6C4A-443E-A77D-8FE75811C096}" destId="{2C8243D9-22F6-41CA-86FD-0FE1F0C24E86}" srcOrd="0" destOrd="0" presId="urn:microsoft.com/office/officeart/2018/2/layout/IconVerticalSolidList"/>
    <dgm:cxn modelId="{4B88F291-61DC-45A4-90ED-5F1958D5E384}" type="presParOf" srcId="{2C8243D9-22F6-41CA-86FD-0FE1F0C24E86}" destId="{0F16026A-C7EF-473E-AA0B-E57C98B73F5A}" srcOrd="0" destOrd="0" presId="urn:microsoft.com/office/officeart/2018/2/layout/IconVerticalSolidList"/>
    <dgm:cxn modelId="{F2773C2D-BB11-4366-B33E-41F9CB7063EF}" type="presParOf" srcId="{0F16026A-C7EF-473E-AA0B-E57C98B73F5A}" destId="{7A90758B-678A-4F0A-BA5A-E229D7BC2A28}" srcOrd="0" destOrd="0" presId="urn:microsoft.com/office/officeart/2018/2/layout/IconVerticalSolidList"/>
    <dgm:cxn modelId="{AAAA2403-2F11-47EB-9EF2-F3F295A424E3}" type="presParOf" srcId="{0F16026A-C7EF-473E-AA0B-E57C98B73F5A}" destId="{6ACDAD0A-E0B5-4AC4-B506-32A62DAA1E07}" srcOrd="1" destOrd="0" presId="urn:microsoft.com/office/officeart/2018/2/layout/IconVerticalSolidList"/>
    <dgm:cxn modelId="{3DDB30CD-1A73-4C99-A2DE-570F4179A4FF}" type="presParOf" srcId="{0F16026A-C7EF-473E-AA0B-E57C98B73F5A}" destId="{A29A95DE-9864-4DDD-9199-0769958D4022}" srcOrd="2" destOrd="0" presId="urn:microsoft.com/office/officeart/2018/2/layout/IconVerticalSolidList"/>
    <dgm:cxn modelId="{FDD59829-BEB3-4F80-B32A-75FBAF39F45D}" type="presParOf" srcId="{0F16026A-C7EF-473E-AA0B-E57C98B73F5A}" destId="{0FA5E451-F9C5-43E2-A395-B2DE721AF8B7}" srcOrd="3" destOrd="0" presId="urn:microsoft.com/office/officeart/2018/2/layout/IconVerticalSolidList"/>
    <dgm:cxn modelId="{958A80A9-4315-42EA-AEFA-47B88D80E973}" type="presParOf" srcId="{2C8243D9-22F6-41CA-86FD-0FE1F0C24E86}" destId="{6A925231-9527-46A3-8401-F9897D004831}" srcOrd="1" destOrd="0" presId="urn:microsoft.com/office/officeart/2018/2/layout/IconVerticalSolidList"/>
    <dgm:cxn modelId="{0C55E53A-8971-40F5-B279-55F3A4E6CF06}" type="presParOf" srcId="{2C8243D9-22F6-41CA-86FD-0FE1F0C24E86}" destId="{99F09053-B80B-4737-8EE7-B6FB415C8571}" srcOrd="2" destOrd="0" presId="urn:microsoft.com/office/officeart/2018/2/layout/IconVerticalSolidList"/>
    <dgm:cxn modelId="{01B8E11D-EC29-4D7C-A20B-7F93E887CE02}" type="presParOf" srcId="{99F09053-B80B-4737-8EE7-B6FB415C8571}" destId="{E9C69356-B94B-4535-9650-5CE2C4C0FEF8}" srcOrd="0" destOrd="0" presId="urn:microsoft.com/office/officeart/2018/2/layout/IconVerticalSolidList"/>
    <dgm:cxn modelId="{7D179C58-AEAE-4E73-83E9-3069267A59C8}" type="presParOf" srcId="{99F09053-B80B-4737-8EE7-B6FB415C8571}" destId="{4CCE67C7-1699-44C9-99AB-103848A6D51B}" srcOrd="1" destOrd="0" presId="urn:microsoft.com/office/officeart/2018/2/layout/IconVerticalSolidList"/>
    <dgm:cxn modelId="{FB8A42AB-02AA-4C88-B419-AD6053DD4B5C}" type="presParOf" srcId="{99F09053-B80B-4737-8EE7-B6FB415C8571}" destId="{D17F0419-147C-4419-8C34-85A15F4489C6}" srcOrd="2" destOrd="0" presId="urn:microsoft.com/office/officeart/2018/2/layout/IconVerticalSolidList"/>
    <dgm:cxn modelId="{9029EA56-95AD-40E9-8256-A986305436C0}" type="presParOf" srcId="{99F09053-B80B-4737-8EE7-B6FB415C8571}" destId="{B520AAB2-9DBA-4AC7-B909-BBED17040925}" srcOrd="3" destOrd="0" presId="urn:microsoft.com/office/officeart/2018/2/layout/IconVerticalSolidList"/>
    <dgm:cxn modelId="{D1FC3738-CF66-4D05-B7A4-9CDCA35785CB}" type="presParOf" srcId="{2C8243D9-22F6-41CA-86FD-0FE1F0C24E86}" destId="{35C1886B-B85A-44C8-A6C4-F15F4A235542}" srcOrd="3" destOrd="0" presId="urn:microsoft.com/office/officeart/2018/2/layout/IconVerticalSolidList"/>
    <dgm:cxn modelId="{E33A9496-E9B5-40B3-B5E0-C2265A142C3C}" type="presParOf" srcId="{2C8243D9-22F6-41CA-86FD-0FE1F0C24E86}" destId="{17B2F04B-9510-402E-95B5-02F391977E01}" srcOrd="4" destOrd="0" presId="urn:microsoft.com/office/officeart/2018/2/layout/IconVerticalSolidList"/>
    <dgm:cxn modelId="{3B03CBEB-FECD-44DB-BD02-062E69428E32}" type="presParOf" srcId="{17B2F04B-9510-402E-95B5-02F391977E01}" destId="{1F4E059D-BD7B-49B9-9EF2-0C0342759D8F}" srcOrd="0" destOrd="0" presId="urn:microsoft.com/office/officeart/2018/2/layout/IconVerticalSolidList"/>
    <dgm:cxn modelId="{CEA62E32-6762-4738-8666-7BC1B62CFCDE}" type="presParOf" srcId="{17B2F04B-9510-402E-95B5-02F391977E01}" destId="{3B30CCEE-627D-4377-93CD-BAF486743DBB}" srcOrd="1" destOrd="0" presId="urn:microsoft.com/office/officeart/2018/2/layout/IconVerticalSolidList"/>
    <dgm:cxn modelId="{FB15F482-DDEA-4D9B-A6A0-60E474986CE3}" type="presParOf" srcId="{17B2F04B-9510-402E-95B5-02F391977E01}" destId="{646F33D7-694E-470A-A794-B1CFDC442E85}" srcOrd="2" destOrd="0" presId="urn:microsoft.com/office/officeart/2018/2/layout/IconVerticalSolidList"/>
    <dgm:cxn modelId="{D1E50A16-D3E8-4735-B038-91385F3A2484}" type="presParOf" srcId="{17B2F04B-9510-402E-95B5-02F391977E01}" destId="{FE188709-6441-4715-B249-795FA39948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3E0202-475B-4213-85C9-2EDBBAAAF53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EB05340-5669-4AAB-A94B-93BEABBCB731}">
      <dgm:prSet custT="1"/>
      <dgm:spPr/>
      <dgm:t>
        <a:bodyPr/>
        <a:lstStyle/>
        <a:p>
          <a:pPr algn="just">
            <a:lnSpc>
              <a:spcPct val="100000"/>
            </a:lnSpc>
          </a:pPr>
          <a:r>
            <a:rPr lang="en-US" sz="1800" b="0" i="0" dirty="0">
              <a:latin typeface="Times New Roman" panose="02020603050405020304" pitchFamily="18" charset="0"/>
              <a:cs typeface="Times New Roman" panose="02020603050405020304" pitchFamily="18" charset="0"/>
            </a:rPr>
            <a:t>An examination of Tesco's digital and social media CRM shows that the company has a rather successful and rather complex approach towards extending customer relationships and enhancing organizational performance in future activities it may also require investments.</a:t>
          </a:r>
          <a:endParaRPr lang="en-US" sz="1800" dirty="0">
            <a:latin typeface="Times New Roman" panose="02020603050405020304" pitchFamily="18" charset="0"/>
            <a:cs typeface="Times New Roman" panose="02020603050405020304" pitchFamily="18" charset="0"/>
          </a:endParaRPr>
        </a:p>
      </dgm:t>
    </dgm:pt>
    <dgm:pt modelId="{93501B8C-1BDD-4A3D-9430-3E73108CFEDF}" type="parTrans" cxnId="{2D07532D-0014-4084-A357-6FB357467C72}">
      <dgm:prSet/>
      <dgm:spPr/>
      <dgm:t>
        <a:bodyPr/>
        <a:lstStyle/>
        <a:p>
          <a:endParaRPr lang="en-US"/>
        </a:p>
      </dgm:t>
    </dgm:pt>
    <dgm:pt modelId="{50701CB6-A256-4F09-97BE-E404D2DF2E69}" type="sibTrans" cxnId="{2D07532D-0014-4084-A357-6FB357467C72}">
      <dgm:prSet/>
      <dgm:spPr/>
      <dgm:t>
        <a:bodyPr/>
        <a:lstStyle/>
        <a:p>
          <a:endParaRPr lang="en-US"/>
        </a:p>
      </dgm:t>
    </dgm:pt>
    <dgm:pt modelId="{19355461-3794-49FB-A199-B127023EB0B7}">
      <dgm:prSet custT="1"/>
      <dgm:spPr/>
      <dgm:t>
        <a:bodyPr/>
        <a:lstStyle/>
        <a:p>
          <a:pPr algn="just">
            <a:lnSpc>
              <a:spcPct val="100000"/>
            </a:lnSpc>
          </a:pPr>
          <a:r>
            <a:rPr lang="en-US" sz="1800" b="0" i="0" dirty="0">
              <a:latin typeface="Times New Roman" panose="02020603050405020304" pitchFamily="18" charset="0"/>
              <a:cs typeface="Times New Roman" panose="02020603050405020304" pitchFamily="18" charset="0"/>
            </a:rPr>
            <a:t>From the analysis, it is clear that Tesco has developed an effective overall framework of the appropriate digital platform and social networks.</a:t>
          </a:r>
          <a:endParaRPr lang="en-US" sz="1800" dirty="0">
            <a:latin typeface="Times New Roman" panose="02020603050405020304" pitchFamily="18" charset="0"/>
            <a:cs typeface="Times New Roman" panose="02020603050405020304" pitchFamily="18" charset="0"/>
          </a:endParaRPr>
        </a:p>
      </dgm:t>
    </dgm:pt>
    <dgm:pt modelId="{62BCF945-B850-446D-8E4A-F9786DE1F69D}" type="parTrans" cxnId="{6C9858E4-710E-437E-ABAE-908F7A4F21A9}">
      <dgm:prSet/>
      <dgm:spPr/>
      <dgm:t>
        <a:bodyPr/>
        <a:lstStyle/>
        <a:p>
          <a:endParaRPr lang="en-US"/>
        </a:p>
      </dgm:t>
    </dgm:pt>
    <dgm:pt modelId="{67718AE9-4A2B-4C36-A210-27573E6289F9}" type="sibTrans" cxnId="{6C9858E4-710E-437E-ABAE-908F7A4F21A9}">
      <dgm:prSet/>
      <dgm:spPr/>
      <dgm:t>
        <a:bodyPr/>
        <a:lstStyle/>
        <a:p>
          <a:endParaRPr lang="en-US"/>
        </a:p>
      </dgm:t>
    </dgm:pt>
    <dgm:pt modelId="{83083ED5-BE48-447B-94E9-2C6A120DB099}">
      <dgm:prSet/>
      <dgm:spPr/>
      <dgm:t>
        <a:bodyPr/>
        <a:lstStyle/>
        <a:p>
          <a:pPr algn="just">
            <a:lnSpc>
              <a:spcPct val="100000"/>
            </a:lnSpc>
          </a:pPr>
          <a:r>
            <a:rPr lang="en-US" b="0" i="0" dirty="0">
              <a:latin typeface="Times New Roman" panose="02020603050405020304" pitchFamily="18" charset="0"/>
              <a:cs typeface="Times New Roman" panose="02020603050405020304" pitchFamily="18" charset="0"/>
            </a:rPr>
            <a:t>This success is observed in the enhanced customer loyalty, better satisfaction levels, and continued dominance of the market. Integration of digital and social media platforms into CRM has helped Tesco to address a shift in customer behaviors as noticed.</a:t>
          </a:r>
          <a:endParaRPr lang="en-US" dirty="0">
            <a:latin typeface="Times New Roman" panose="02020603050405020304" pitchFamily="18" charset="0"/>
            <a:cs typeface="Times New Roman" panose="02020603050405020304" pitchFamily="18" charset="0"/>
          </a:endParaRPr>
        </a:p>
      </dgm:t>
    </dgm:pt>
    <dgm:pt modelId="{18C261BC-64C8-4883-825A-3531862B5D6E}" type="parTrans" cxnId="{F88FFC55-54ED-4635-B090-D95775ADEF12}">
      <dgm:prSet/>
      <dgm:spPr/>
      <dgm:t>
        <a:bodyPr/>
        <a:lstStyle/>
        <a:p>
          <a:endParaRPr lang="en-US"/>
        </a:p>
      </dgm:t>
    </dgm:pt>
    <dgm:pt modelId="{BB3F020F-BF21-4036-AB4E-FD4EF0024D3A}" type="sibTrans" cxnId="{F88FFC55-54ED-4635-B090-D95775ADEF12}">
      <dgm:prSet/>
      <dgm:spPr/>
      <dgm:t>
        <a:bodyPr/>
        <a:lstStyle/>
        <a:p>
          <a:endParaRPr lang="en-US"/>
        </a:p>
      </dgm:t>
    </dgm:pt>
    <dgm:pt modelId="{31BDA5B7-15D5-49D3-BDC1-08D0FD0E6BCA}" type="pres">
      <dgm:prSet presAssocID="{EB3E0202-475B-4213-85C9-2EDBBAAAF535}" presName="root" presStyleCnt="0">
        <dgm:presLayoutVars>
          <dgm:dir/>
          <dgm:resizeHandles val="exact"/>
        </dgm:presLayoutVars>
      </dgm:prSet>
      <dgm:spPr/>
    </dgm:pt>
    <dgm:pt modelId="{28272DC8-6365-46E2-A8ED-476CEC5EECCB}" type="pres">
      <dgm:prSet presAssocID="{4EB05340-5669-4AAB-A94B-93BEABBCB731}" presName="compNode" presStyleCnt="0"/>
      <dgm:spPr/>
    </dgm:pt>
    <dgm:pt modelId="{0345D4F3-FD04-4171-86D7-4915724FEBDD}" type="pres">
      <dgm:prSet presAssocID="{4EB05340-5669-4AAB-A94B-93BEABBCB731}" presName="bgRect" presStyleLbl="bgShp" presStyleIdx="0" presStyleCnt="3">
        <dgm:style>
          <a:lnRef idx="2">
            <a:schemeClr val="accent4"/>
          </a:lnRef>
          <a:fillRef idx="1">
            <a:schemeClr val="lt1"/>
          </a:fillRef>
          <a:effectRef idx="0">
            <a:schemeClr val="accent4"/>
          </a:effectRef>
          <a:fontRef idx="minor">
            <a:schemeClr val="dk1"/>
          </a:fontRef>
        </dgm:style>
      </dgm:prSet>
      <dgm:spPr/>
    </dgm:pt>
    <dgm:pt modelId="{615E9EF8-7B64-4819-9877-30A49441D65A}" type="pres">
      <dgm:prSet presAssocID="{4EB05340-5669-4AAB-A94B-93BEABBCB7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4AC3EEE0-F1D6-4790-A3EC-F6295F58236E}" type="pres">
      <dgm:prSet presAssocID="{4EB05340-5669-4AAB-A94B-93BEABBCB731}" presName="spaceRect" presStyleCnt="0"/>
      <dgm:spPr/>
    </dgm:pt>
    <dgm:pt modelId="{77C4511D-64E4-49F4-B057-37F08964CCE4}" type="pres">
      <dgm:prSet presAssocID="{4EB05340-5669-4AAB-A94B-93BEABBCB731}" presName="parTx" presStyleLbl="revTx" presStyleIdx="0" presStyleCnt="3">
        <dgm:presLayoutVars>
          <dgm:chMax val="0"/>
          <dgm:chPref val="0"/>
        </dgm:presLayoutVars>
      </dgm:prSet>
      <dgm:spPr/>
    </dgm:pt>
    <dgm:pt modelId="{1B01FC34-9E11-4825-A559-CDA36F5A7B92}" type="pres">
      <dgm:prSet presAssocID="{50701CB6-A256-4F09-97BE-E404D2DF2E69}" presName="sibTrans" presStyleCnt="0"/>
      <dgm:spPr/>
    </dgm:pt>
    <dgm:pt modelId="{D5F2BBB3-B164-44FD-98A4-9BF7238CE24F}" type="pres">
      <dgm:prSet presAssocID="{19355461-3794-49FB-A199-B127023EB0B7}" presName="compNode" presStyleCnt="0"/>
      <dgm:spPr/>
    </dgm:pt>
    <dgm:pt modelId="{7791A18F-E23A-4E15-A314-60A40B2A8CCB}" type="pres">
      <dgm:prSet presAssocID="{19355461-3794-49FB-A199-B127023EB0B7}" presName="bgRect" presStyleLbl="bgShp" presStyleIdx="1" presStyleCnt="3">
        <dgm:style>
          <a:lnRef idx="2">
            <a:schemeClr val="accent4"/>
          </a:lnRef>
          <a:fillRef idx="1">
            <a:schemeClr val="lt1"/>
          </a:fillRef>
          <a:effectRef idx="0">
            <a:schemeClr val="accent4"/>
          </a:effectRef>
          <a:fontRef idx="minor">
            <a:schemeClr val="dk1"/>
          </a:fontRef>
        </dgm:style>
      </dgm:prSet>
      <dgm:spPr/>
    </dgm:pt>
    <dgm:pt modelId="{2C5CB6FF-147F-406B-A81A-265610952CD8}" type="pres">
      <dgm:prSet presAssocID="{19355461-3794-49FB-A199-B127023EB0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73A36FFD-590E-4181-9C1E-BB744928C6C4}" type="pres">
      <dgm:prSet presAssocID="{19355461-3794-49FB-A199-B127023EB0B7}" presName="spaceRect" presStyleCnt="0"/>
      <dgm:spPr/>
    </dgm:pt>
    <dgm:pt modelId="{B527B3A4-5C39-4F9F-BB15-60E008FE7852}" type="pres">
      <dgm:prSet presAssocID="{19355461-3794-49FB-A199-B127023EB0B7}" presName="parTx" presStyleLbl="revTx" presStyleIdx="1" presStyleCnt="3">
        <dgm:presLayoutVars>
          <dgm:chMax val="0"/>
          <dgm:chPref val="0"/>
        </dgm:presLayoutVars>
      </dgm:prSet>
      <dgm:spPr/>
    </dgm:pt>
    <dgm:pt modelId="{DAB2E03E-20D3-40FE-9AAA-FEE228A015F2}" type="pres">
      <dgm:prSet presAssocID="{67718AE9-4A2B-4C36-A210-27573E6289F9}" presName="sibTrans" presStyleCnt="0"/>
      <dgm:spPr/>
    </dgm:pt>
    <dgm:pt modelId="{6337D66A-4281-45A8-A0D0-F48D1E5CD3AC}" type="pres">
      <dgm:prSet presAssocID="{83083ED5-BE48-447B-94E9-2C6A120DB099}" presName="compNode" presStyleCnt="0"/>
      <dgm:spPr/>
    </dgm:pt>
    <dgm:pt modelId="{FA73FE5D-7A57-42EF-9938-D6B9EC2D2D6B}" type="pres">
      <dgm:prSet presAssocID="{83083ED5-BE48-447B-94E9-2C6A120DB099}" presName="bgRect" presStyleLbl="bgShp" presStyleIdx="2" presStyleCnt="3">
        <dgm:style>
          <a:lnRef idx="2">
            <a:schemeClr val="accent4"/>
          </a:lnRef>
          <a:fillRef idx="1">
            <a:schemeClr val="lt1"/>
          </a:fillRef>
          <a:effectRef idx="0">
            <a:schemeClr val="accent4"/>
          </a:effectRef>
          <a:fontRef idx="minor">
            <a:schemeClr val="dk1"/>
          </a:fontRef>
        </dgm:style>
      </dgm:prSet>
      <dgm:spPr/>
    </dgm:pt>
    <dgm:pt modelId="{CD7436C0-EB7B-4524-99C9-F45242A140FE}" type="pres">
      <dgm:prSet presAssocID="{83083ED5-BE48-447B-94E9-2C6A120DB0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itcoin"/>
        </a:ext>
      </dgm:extLst>
    </dgm:pt>
    <dgm:pt modelId="{0D79A9E5-0279-4C01-A235-E6ABB0D534D5}" type="pres">
      <dgm:prSet presAssocID="{83083ED5-BE48-447B-94E9-2C6A120DB099}" presName="spaceRect" presStyleCnt="0"/>
      <dgm:spPr/>
    </dgm:pt>
    <dgm:pt modelId="{B8FED296-8CE9-44DA-B7DC-90C98162FD9B}" type="pres">
      <dgm:prSet presAssocID="{83083ED5-BE48-447B-94E9-2C6A120DB099}" presName="parTx" presStyleLbl="revTx" presStyleIdx="2" presStyleCnt="3">
        <dgm:presLayoutVars>
          <dgm:chMax val="0"/>
          <dgm:chPref val="0"/>
        </dgm:presLayoutVars>
      </dgm:prSet>
      <dgm:spPr/>
    </dgm:pt>
  </dgm:ptLst>
  <dgm:cxnLst>
    <dgm:cxn modelId="{2D07532D-0014-4084-A357-6FB357467C72}" srcId="{EB3E0202-475B-4213-85C9-2EDBBAAAF535}" destId="{4EB05340-5669-4AAB-A94B-93BEABBCB731}" srcOrd="0" destOrd="0" parTransId="{93501B8C-1BDD-4A3D-9430-3E73108CFEDF}" sibTransId="{50701CB6-A256-4F09-97BE-E404D2DF2E69}"/>
    <dgm:cxn modelId="{94FB3C65-88EA-4667-8434-9CF5E7F787A3}" type="presOf" srcId="{19355461-3794-49FB-A199-B127023EB0B7}" destId="{B527B3A4-5C39-4F9F-BB15-60E008FE7852}" srcOrd="0" destOrd="0" presId="urn:microsoft.com/office/officeart/2018/2/layout/IconVerticalSolidList"/>
    <dgm:cxn modelId="{F88FFC55-54ED-4635-B090-D95775ADEF12}" srcId="{EB3E0202-475B-4213-85C9-2EDBBAAAF535}" destId="{83083ED5-BE48-447B-94E9-2C6A120DB099}" srcOrd="2" destOrd="0" parTransId="{18C261BC-64C8-4883-825A-3531862B5D6E}" sibTransId="{BB3F020F-BF21-4036-AB4E-FD4EF0024D3A}"/>
    <dgm:cxn modelId="{33829391-7EF6-40A4-B209-A6BBB14298AE}" type="presOf" srcId="{4EB05340-5669-4AAB-A94B-93BEABBCB731}" destId="{77C4511D-64E4-49F4-B057-37F08964CCE4}" srcOrd="0" destOrd="0" presId="urn:microsoft.com/office/officeart/2018/2/layout/IconVerticalSolidList"/>
    <dgm:cxn modelId="{D660A9B3-A335-4CBB-8C60-8B3675EC0D8C}" type="presOf" srcId="{83083ED5-BE48-447B-94E9-2C6A120DB099}" destId="{B8FED296-8CE9-44DA-B7DC-90C98162FD9B}" srcOrd="0" destOrd="0" presId="urn:microsoft.com/office/officeart/2018/2/layout/IconVerticalSolidList"/>
    <dgm:cxn modelId="{6C9858E4-710E-437E-ABAE-908F7A4F21A9}" srcId="{EB3E0202-475B-4213-85C9-2EDBBAAAF535}" destId="{19355461-3794-49FB-A199-B127023EB0B7}" srcOrd="1" destOrd="0" parTransId="{62BCF945-B850-446D-8E4A-F9786DE1F69D}" sibTransId="{67718AE9-4A2B-4C36-A210-27573E6289F9}"/>
    <dgm:cxn modelId="{3A5C96E8-E3FD-4C48-8C12-9E2ECDB20A79}" type="presOf" srcId="{EB3E0202-475B-4213-85C9-2EDBBAAAF535}" destId="{31BDA5B7-15D5-49D3-BDC1-08D0FD0E6BCA}" srcOrd="0" destOrd="0" presId="urn:microsoft.com/office/officeart/2018/2/layout/IconVerticalSolidList"/>
    <dgm:cxn modelId="{F4FB332D-CCDA-4270-813B-CF5514122FED}" type="presParOf" srcId="{31BDA5B7-15D5-49D3-BDC1-08D0FD0E6BCA}" destId="{28272DC8-6365-46E2-A8ED-476CEC5EECCB}" srcOrd="0" destOrd="0" presId="urn:microsoft.com/office/officeart/2018/2/layout/IconVerticalSolidList"/>
    <dgm:cxn modelId="{D20C314E-E372-43CC-9385-4D73AD4D9AD6}" type="presParOf" srcId="{28272DC8-6365-46E2-A8ED-476CEC5EECCB}" destId="{0345D4F3-FD04-4171-86D7-4915724FEBDD}" srcOrd="0" destOrd="0" presId="urn:microsoft.com/office/officeart/2018/2/layout/IconVerticalSolidList"/>
    <dgm:cxn modelId="{5A8EA28A-851B-4487-B87C-D7375F006F80}" type="presParOf" srcId="{28272DC8-6365-46E2-A8ED-476CEC5EECCB}" destId="{615E9EF8-7B64-4819-9877-30A49441D65A}" srcOrd="1" destOrd="0" presId="urn:microsoft.com/office/officeart/2018/2/layout/IconVerticalSolidList"/>
    <dgm:cxn modelId="{95183EFA-3B39-4497-B76F-4AA99DE63029}" type="presParOf" srcId="{28272DC8-6365-46E2-A8ED-476CEC5EECCB}" destId="{4AC3EEE0-F1D6-4790-A3EC-F6295F58236E}" srcOrd="2" destOrd="0" presId="urn:microsoft.com/office/officeart/2018/2/layout/IconVerticalSolidList"/>
    <dgm:cxn modelId="{8068C7F5-8AE8-4964-89F9-2D6D29758C8A}" type="presParOf" srcId="{28272DC8-6365-46E2-A8ED-476CEC5EECCB}" destId="{77C4511D-64E4-49F4-B057-37F08964CCE4}" srcOrd="3" destOrd="0" presId="urn:microsoft.com/office/officeart/2018/2/layout/IconVerticalSolidList"/>
    <dgm:cxn modelId="{575DD5D0-B04E-4BDD-86ED-C46F3AE5E68E}" type="presParOf" srcId="{31BDA5B7-15D5-49D3-BDC1-08D0FD0E6BCA}" destId="{1B01FC34-9E11-4825-A559-CDA36F5A7B92}" srcOrd="1" destOrd="0" presId="urn:microsoft.com/office/officeart/2018/2/layout/IconVerticalSolidList"/>
    <dgm:cxn modelId="{35871C58-44AB-4E05-AEF2-5A4FBB95DDA2}" type="presParOf" srcId="{31BDA5B7-15D5-49D3-BDC1-08D0FD0E6BCA}" destId="{D5F2BBB3-B164-44FD-98A4-9BF7238CE24F}" srcOrd="2" destOrd="0" presId="urn:microsoft.com/office/officeart/2018/2/layout/IconVerticalSolidList"/>
    <dgm:cxn modelId="{7078151A-7F0B-41DE-9534-D361A3C678C8}" type="presParOf" srcId="{D5F2BBB3-B164-44FD-98A4-9BF7238CE24F}" destId="{7791A18F-E23A-4E15-A314-60A40B2A8CCB}" srcOrd="0" destOrd="0" presId="urn:microsoft.com/office/officeart/2018/2/layout/IconVerticalSolidList"/>
    <dgm:cxn modelId="{AD76AA27-7301-420F-BC9E-AD250A04997F}" type="presParOf" srcId="{D5F2BBB3-B164-44FD-98A4-9BF7238CE24F}" destId="{2C5CB6FF-147F-406B-A81A-265610952CD8}" srcOrd="1" destOrd="0" presId="urn:microsoft.com/office/officeart/2018/2/layout/IconVerticalSolidList"/>
    <dgm:cxn modelId="{BBAD45B0-2B33-41C4-A1B1-CE23D29A46A6}" type="presParOf" srcId="{D5F2BBB3-B164-44FD-98A4-9BF7238CE24F}" destId="{73A36FFD-590E-4181-9C1E-BB744928C6C4}" srcOrd="2" destOrd="0" presId="urn:microsoft.com/office/officeart/2018/2/layout/IconVerticalSolidList"/>
    <dgm:cxn modelId="{449CAB9A-B415-487A-8F69-A4356C7B639F}" type="presParOf" srcId="{D5F2BBB3-B164-44FD-98A4-9BF7238CE24F}" destId="{B527B3A4-5C39-4F9F-BB15-60E008FE7852}" srcOrd="3" destOrd="0" presId="urn:microsoft.com/office/officeart/2018/2/layout/IconVerticalSolidList"/>
    <dgm:cxn modelId="{7820A30E-9D0F-4B3F-8ECA-40684F6208D6}" type="presParOf" srcId="{31BDA5B7-15D5-49D3-BDC1-08D0FD0E6BCA}" destId="{DAB2E03E-20D3-40FE-9AAA-FEE228A015F2}" srcOrd="3" destOrd="0" presId="urn:microsoft.com/office/officeart/2018/2/layout/IconVerticalSolidList"/>
    <dgm:cxn modelId="{A1072F4B-4D53-44B7-9A45-71CB8365CA24}" type="presParOf" srcId="{31BDA5B7-15D5-49D3-BDC1-08D0FD0E6BCA}" destId="{6337D66A-4281-45A8-A0D0-F48D1E5CD3AC}" srcOrd="4" destOrd="0" presId="urn:microsoft.com/office/officeart/2018/2/layout/IconVerticalSolidList"/>
    <dgm:cxn modelId="{794AAEC4-D410-4295-881C-A0E189B76C8B}" type="presParOf" srcId="{6337D66A-4281-45A8-A0D0-F48D1E5CD3AC}" destId="{FA73FE5D-7A57-42EF-9938-D6B9EC2D2D6B}" srcOrd="0" destOrd="0" presId="urn:microsoft.com/office/officeart/2018/2/layout/IconVerticalSolidList"/>
    <dgm:cxn modelId="{7F5867A4-1081-466A-A988-3F7CC258DC7E}" type="presParOf" srcId="{6337D66A-4281-45A8-A0D0-F48D1E5CD3AC}" destId="{CD7436C0-EB7B-4524-99C9-F45242A140FE}" srcOrd="1" destOrd="0" presId="urn:microsoft.com/office/officeart/2018/2/layout/IconVerticalSolidList"/>
    <dgm:cxn modelId="{C90BADBC-93D9-4155-B97C-839B886F2997}" type="presParOf" srcId="{6337D66A-4281-45A8-A0D0-F48D1E5CD3AC}" destId="{0D79A9E5-0279-4C01-A235-E6ABB0D534D5}" srcOrd="2" destOrd="0" presId="urn:microsoft.com/office/officeart/2018/2/layout/IconVerticalSolidList"/>
    <dgm:cxn modelId="{1D56CBC8-AF49-42CF-8B9A-4175113BC149}" type="presParOf" srcId="{6337D66A-4281-45A8-A0D0-F48D1E5CD3AC}" destId="{B8FED296-8CE9-44DA-B7DC-90C98162FD9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89723-D5F8-447D-B58F-4877005F6E0E}">
      <dsp:nvSpPr>
        <dsp:cNvPr id="0" name=""/>
        <dsp:cNvSpPr/>
      </dsp:nvSpPr>
      <dsp:spPr>
        <a:xfrm>
          <a:off x="1430427" y="826226"/>
          <a:ext cx="298505" cy="91440"/>
        </a:xfrm>
        <a:custGeom>
          <a:avLst/>
          <a:gdLst/>
          <a:ahLst/>
          <a:cxnLst/>
          <a:rect l="0" t="0" r="0" b="0"/>
          <a:pathLst>
            <a:path>
              <a:moveTo>
                <a:pt x="0" y="45720"/>
              </a:moveTo>
              <a:lnTo>
                <a:pt x="298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71452" y="870300"/>
        <a:ext cx="16455" cy="3291"/>
      </dsp:txXfrm>
    </dsp:sp>
    <dsp:sp modelId="{98606E14-486E-4628-A7B8-03A298E0403F}">
      <dsp:nvSpPr>
        <dsp:cNvPr id="0" name=""/>
        <dsp:cNvSpPr/>
      </dsp:nvSpPr>
      <dsp:spPr>
        <a:xfrm>
          <a:off x="1335" y="44267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Introduction</a:t>
          </a:r>
          <a:endParaRPr lang="en-US" sz="1200" kern="1200"/>
        </a:p>
      </dsp:txBody>
      <dsp:txXfrm>
        <a:off x="1335" y="442678"/>
        <a:ext cx="1430891" cy="858534"/>
      </dsp:txXfrm>
    </dsp:sp>
    <dsp:sp modelId="{7C9EDED3-F3A2-4CDD-BFDC-BF4F0C5019BF}">
      <dsp:nvSpPr>
        <dsp:cNvPr id="0" name=""/>
        <dsp:cNvSpPr/>
      </dsp:nvSpPr>
      <dsp:spPr>
        <a:xfrm>
          <a:off x="3190423" y="826226"/>
          <a:ext cx="298505" cy="91440"/>
        </a:xfrm>
        <a:custGeom>
          <a:avLst/>
          <a:gdLst/>
          <a:ahLst/>
          <a:cxnLst/>
          <a:rect l="0" t="0" r="0" b="0"/>
          <a:pathLst>
            <a:path>
              <a:moveTo>
                <a:pt x="0" y="45720"/>
              </a:moveTo>
              <a:lnTo>
                <a:pt x="298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31448" y="870300"/>
        <a:ext cx="16455" cy="3291"/>
      </dsp:txXfrm>
    </dsp:sp>
    <dsp:sp modelId="{AB88E287-DC44-419D-91EB-BCA626DEA7CD}">
      <dsp:nvSpPr>
        <dsp:cNvPr id="0" name=""/>
        <dsp:cNvSpPr/>
      </dsp:nvSpPr>
      <dsp:spPr>
        <a:xfrm>
          <a:off x="1761332" y="44267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Digital Media Definition in CRM</a:t>
          </a:r>
          <a:endParaRPr lang="en-US" sz="1200" kern="1200"/>
        </a:p>
      </dsp:txBody>
      <dsp:txXfrm>
        <a:off x="1761332" y="442678"/>
        <a:ext cx="1430891" cy="858534"/>
      </dsp:txXfrm>
    </dsp:sp>
    <dsp:sp modelId="{C5DD3E54-9A1B-49C3-A204-E71192C0FEBD}">
      <dsp:nvSpPr>
        <dsp:cNvPr id="0" name=""/>
        <dsp:cNvSpPr/>
      </dsp:nvSpPr>
      <dsp:spPr>
        <a:xfrm>
          <a:off x="4950419" y="826226"/>
          <a:ext cx="298505" cy="91440"/>
        </a:xfrm>
        <a:custGeom>
          <a:avLst/>
          <a:gdLst/>
          <a:ahLst/>
          <a:cxnLst/>
          <a:rect l="0" t="0" r="0" b="0"/>
          <a:pathLst>
            <a:path>
              <a:moveTo>
                <a:pt x="0" y="45720"/>
              </a:moveTo>
              <a:lnTo>
                <a:pt x="298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91444" y="870300"/>
        <a:ext cx="16455" cy="3291"/>
      </dsp:txXfrm>
    </dsp:sp>
    <dsp:sp modelId="{686470FD-DE4A-40AA-BAEF-5EC74EA20688}">
      <dsp:nvSpPr>
        <dsp:cNvPr id="0" name=""/>
        <dsp:cNvSpPr/>
      </dsp:nvSpPr>
      <dsp:spPr>
        <a:xfrm>
          <a:off x="3521328" y="44267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Social Media Definition in CRM</a:t>
          </a:r>
          <a:endParaRPr lang="en-US" sz="1200" kern="1200"/>
        </a:p>
      </dsp:txBody>
      <dsp:txXfrm>
        <a:off x="3521328" y="442678"/>
        <a:ext cx="1430891" cy="858534"/>
      </dsp:txXfrm>
    </dsp:sp>
    <dsp:sp modelId="{B0FB2D30-C69F-484D-AB11-C3014E5816DB}">
      <dsp:nvSpPr>
        <dsp:cNvPr id="0" name=""/>
        <dsp:cNvSpPr/>
      </dsp:nvSpPr>
      <dsp:spPr>
        <a:xfrm>
          <a:off x="716781" y="1299413"/>
          <a:ext cx="5279989" cy="298505"/>
        </a:xfrm>
        <a:custGeom>
          <a:avLst/>
          <a:gdLst/>
          <a:ahLst/>
          <a:cxnLst/>
          <a:rect l="0" t="0" r="0" b="0"/>
          <a:pathLst>
            <a:path>
              <a:moveTo>
                <a:pt x="5279989" y="0"/>
              </a:moveTo>
              <a:lnTo>
                <a:pt x="5279989" y="166352"/>
              </a:lnTo>
              <a:lnTo>
                <a:pt x="0" y="166352"/>
              </a:lnTo>
              <a:lnTo>
                <a:pt x="0" y="298505"/>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4520" y="1447020"/>
        <a:ext cx="264511" cy="3291"/>
      </dsp:txXfrm>
    </dsp:sp>
    <dsp:sp modelId="{FB8BE657-32E7-44DE-80BE-11065CD83C79}">
      <dsp:nvSpPr>
        <dsp:cNvPr id="0" name=""/>
        <dsp:cNvSpPr/>
      </dsp:nvSpPr>
      <dsp:spPr>
        <a:xfrm>
          <a:off x="5281324" y="44267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Importance of Digital and Social Media in CRM</a:t>
          </a:r>
          <a:endParaRPr lang="en-US" sz="1200" kern="1200"/>
        </a:p>
      </dsp:txBody>
      <dsp:txXfrm>
        <a:off x="5281324" y="442678"/>
        <a:ext cx="1430891" cy="858534"/>
      </dsp:txXfrm>
    </dsp:sp>
    <dsp:sp modelId="{EDBAABDB-053C-4CA8-AA17-91B953B97295}">
      <dsp:nvSpPr>
        <dsp:cNvPr id="0" name=""/>
        <dsp:cNvSpPr/>
      </dsp:nvSpPr>
      <dsp:spPr>
        <a:xfrm>
          <a:off x="1430427" y="2013866"/>
          <a:ext cx="298505" cy="91440"/>
        </a:xfrm>
        <a:custGeom>
          <a:avLst/>
          <a:gdLst/>
          <a:ahLst/>
          <a:cxnLst/>
          <a:rect l="0" t="0" r="0" b="0"/>
          <a:pathLst>
            <a:path>
              <a:moveTo>
                <a:pt x="0" y="45720"/>
              </a:moveTo>
              <a:lnTo>
                <a:pt x="298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71452" y="2057940"/>
        <a:ext cx="16455" cy="3291"/>
      </dsp:txXfrm>
    </dsp:sp>
    <dsp:sp modelId="{8B93916E-41CA-4219-A092-E5A7D94A69A0}">
      <dsp:nvSpPr>
        <dsp:cNvPr id="0" name=""/>
        <dsp:cNvSpPr/>
      </dsp:nvSpPr>
      <dsp:spPr>
        <a:xfrm>
          <a:off x="1335" y="163031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Tesco’s Engagement with Digital Media</a:t>
          </a:r>
          <a:endParaRPr lang="en-US" sz="1200" kern="1200"/>
        </a:p>
      </dsp:txBody>
      <dsp:txXfrm>
        <a:off x="1335" y="1630318"/>
        <a:ext cx="1430891" cy="858534"/>
      </dsp:txXfrm>
    </dsp:sp>
    <dsp:sp modelId="{98DE297A-EF3F-4284-B1D6-B37311F150C6}">
      <dsp:nvSpPr>
        <dsp:cNvPr id="0" name=""/>
        <dsp:cNvSpPr/>
      </dsp:nvSpPr>
      <dsp:spPr>
        <a:xfrm>
          <a:off x="3190423" y="2013866"/>
          <a:ext cx="298505" cy="91440"/>
        </a:xfrm>
        <a:custGeom>
          <a:avLst/>
          <a:gdLst/>
          <a:ahLst/>
          <a:cxnLst/>
          <a:rect l="0" t="0" r="0" b="0"/>
          <a:pathLst>
            <a:path>
              <a:moveTo>
                <a:pt x="0" y="45720"/>
              </a:moveTo>
              <a:lnTo>
                <a:pt x="298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31448" y="2057940"/>
        <a:ext cx="16455" cy="3291"/>
      </dsp:txXfrm>
    </dsp:sp>
    <dsp:sp modelId="{C5F834C6-ABAB-46D9-9F4A-2F1B416101B4}">
      <dsp:nvSpPr>
        <dsp:cNvPr id="0" name=""/>
        <dsp:cNvSpPr/>
      </dsp:nvSpPr>
      <dsp:spPr>
        <a:xfrm>
          <a:off x="1761332" y="163031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Tesco’s Engagement with Social Media</a:t>
          </a:r>
          <a:endParaRPr lang="en-US" sz="1200" kern="1200"/>
        </a:p>
      </dsp:txBody>
      <dsp:txXfrm>
        <a:off x="1761332" y="1630318"/>
        <a:ext cx="1430891" cy="858534"/>
      </dsp:txXfrm>
    </dsp:sp>
    <dsp:sp modelId="{03E8DC6A-534D-4D55-AEF0-86B59782CDE6}">
      <dsp:nvSpPr>
        <dsp:cNvPr id="0" name=""/>
        <dsp:cNvSpPr/>
      </dsp:nvSpPr>
      <dsp:spPr>
        <a:xfrm>
          <a:off x="4950419" y="2013866"/>
          <a:ext cx="298505" cy="91440"/>
        </a:xfrm>
        <a:custGeom>
          <a:avLst/>
          <a:gdLst/>
          <a:ahLst/>
          <a:cxnLst/>
          <a:rect l="0" t="0" r="0" b="0"/>
          <a:pathLst>
            <a:path>
              <a:moveTo>
                <a:pt x="0" y="45720"/>
              </a:moveTo>
              <a:lnTo>
                <a:pt x="298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91444" y="2057940"/>
        <a:ext cx="16455" cy="3291"/>
      </dsp:txXfrm>
    </dsp:sp>
    <dsp:sp modelId="{1233D8E1-B1E1-40A7-8127-CF695DC6593C}">
      <dsp:nvSpPr>
        <dsp:cNvPr id="0" name=""/>
        <dsp:cNvSpPr/>
      </dsp:nvSpPr>
      <dsp:spPr>
        <a:xfrm>
          <a:off x="3521328" y="163031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Assessment of Tesco’s Digital and Social Media Engagement Success</a:t>
          </a:r>
          <a:endParaRPr lang="en-US" sz="1200" kern="1200"/>
        </a:p>
      </dsp:txBody>
      <dsp:txXfrm>
        <a:off x="3521328" y="1630318"/>
        <a:ext cx="1430891" cy="858534"/>
      </dsp:txXfrm>
    </dsp:sp>
    <dsp:sp modelId="{2F840744-A568-44EB-9B41-84BA6EFA9493}">
      <dsp:nvSpPr>
        <dsp:cNvPr id="0" name=""/>
        <dsp:cNvSpPr/>
      </dsp:nvSpPr>
      <dsp:spPr>
        <a:xfrm>
          <a:off x="716781" y="2487053"/>
          <a:ext cx="5279989" cy="298505"/>
        </a:xfrm>
        <a:custGeom>
          <a:avLst/>
          <a:gdLst/>
          <a:ahLst/>
          <a:cxnLst/>
          <a:rect l="0" t="0" r="0" b="0"/>
          <a:pathLst>
            <a:path>
              <a:moveTo>
                <a:pt x="5279989" y="0"/>
              </a:moveTo>
              <a:lnTo>
                <a:pt x="5279989" y="166352"/>
              </a:lnTo>
              <a:lnTo>
                <a:pt x="0" y="166352"/>
              </a:lnTo>
              <a:lnTo>
                <a:pt x="0" y="298505"/>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4520" y="2634660"/>
        <a:ext cx="264511" cy="3291"/>
      </dsp:txXfrm>
    </dsp:sp>
    <dsp:sp modelId="{9EEEFD8C-4E77-449F-ACE0-DB4D8D4D1964}">
      <dsp:nvSpPr>
        <dsp:cNvPr id="0" name=""/>
        <dsp:cNvSpPr/>
      </dsp:nvSpPr>
      <dsp:spPr>
        <a:xfrm>
          <a:off x="5281324" y="163031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Key Metrics of Success</a:t>
          </a:r>
          <a:endParaRPr lang="en-US" sz="1200" kern="1200"/>
        </a:p>
      </dsp:txBody>
      <dsp:txXfrm>
        <a:off x="5281324" y="1630318"/>
        <a:ext cx="1430891" cy="858534"/>
      </dsp:txXfrm>
    </dsp:sp>
    <dsp:sp modelId="{400C5881-114D-45B7-96EA-646E733F86B2}">
      <dsp:nvSpPr>
        <dsp:cNvPr id="0" name=""/>
        <dsp:cNvSpPr/>
      </dsp:nvSpPr>
      <dsp:spPr>
        <a:xfrm>
          <a:off x="1430427" y="3201505"/>
          <a:ext cx="298505" cy="91440"/>
        </a:xfrm>
        <a:custGeom>
          <a:avLst/>
          <a:gdLst/>
          <a:ahLst/>
          <a:cxnLst/>
          <a:rect l="0" t="0" r="0" b="0"/>
          <a:pathLst>
            <a:path>
              <a:moveTo>
                <a:pt x="0" y="45720"/>
              </a:moveTo>
              <a:lnTo>
                <a:pt x="29850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71452" y="3245580"/>
        <a:ext cx="16455" cy="3291"/>
      </dsp:txXfrm>
    </dsp:sp>
    <dsp:sp modelId="{01A26BA9-F380-4171-88A5-324B7C676EAD}">
      <dsp:nvSpPr>
        <dsp:cNvPr id="0" name=""/>
        <dsp:cNvSpPr/>
      </dsp:nvSpPr>
      <dsp:spPr>
        <a:xfrm>
          <a:off x="1335" y="281795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Challenges and Areas for Improvement</a:t>
          </a:r>
          <a:endParaRPr lang="en-US" sz="1200" kern="1200"/>
        </a:p>
      </dsp:txBody>
      <dsp:txXfrm>
        <a:off x="1335" y="2817958"/>
        <a:ext cx="1430891" cy="858534"/>
      </dsp:txXfrm>
    </dsp:sp>
    <dsp:sp modelId="{0CFC7CAD-2383-40DC-B2D4-0FF79C745109}">
      <dsp:nvSpPr>
        <dsp:cNvPr id="0" name=""/>
        <dsp:cNvSpPr/>
      </dsp:nvSpPr>
      <dsp:spPr>
        <a:xfrm>
          <a:off x="1761332" y="2817958"/>
          <a:ext cx="1430891" cy="8585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0115" tIns="73598" rIns="70115" bIns="73598" numCol="1" spcCol="1270" anchor="ctr" anchorCtr="0">
          <a:noAutofit/>
        </a:bodyPr>
        <a:lstStyle/>
        <a:p>
          <a:pPr marL="0" lvl="0" indent="0" algn="ctr" defTabSz="533400">
            <a:lnSpc>
              <a:spcPct val="90000"/>
            </a:lnSpc>
            <a:spcBef>
              <a:spcPct val="0"/>
            </a:spcBef>
            <a:spcAft>
              <a:spcPct val="35000"/>
            </a:spcAft>
            <a:buNone/>
          </a:pPr>
          <a:r>
            <a:rPr lang="en-GB" sz="1200" b="0" i="0" kern="1200" baseline="0"/>
            <a:t>Conclusion </a:t>
          </a:r>
          <a:endParaRPr lang="en-US" sz="1200" kern="1200"/>
        </a:p>
      </dsp:txBody>
      <dsp:txXfrm>
        <a:off x="1761332" y="2817958"/>
        <a:ext cx="1430891" cy="8585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0758B-678A-4F0A-BA5A-E229D7BC2A28}">
      <dsp:nvSpPr>
        <dsp:cNvPr id="0" name=""/>
        <dsp:cNvSpPr/>
      </dsp:nvSpPr>
      <dsp:spPr>
        <a:xfrm>
          <a:off x="0" y="2915"/>
          <a:ext cx="6522915" cy="13936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CDAD0A-E0B5-4AC4-B506-32A62DAA1E07}">
      <dsp:nvSpPr>
        <dsp:cNvPr id="0" name=""/>
        <dsp:cNvSpPr/>
      </dsp:nvSpPr>
      <dsp:spPr>
        <a:xfrm>
          <a:off x="421590" y="316495"/>
          <a:ext cx="767278" cy="7665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5E451-F9C5-43E2-A395-B2DE721AF8B7}">
      <dsp:nvSpPr>
        <dsp:cNvPr id="0" name=""/>
        <dsp:cNvSpPr/>
      </dsp:nvSpPr>
      <dsp:spPr>
        <a:xfrm>
          <a:off x="1610459" y="2915"/>
          <a:ext cx="4741821" cy="1395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643" tIns="147643" rIns="147643" bIns="147643" numCol="1" spcCol="1270" anchor="ctr"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Digital media in the context of Customer Relationship Management is a broad category of electronic communication tools for interaction between organizations and their customers (Khanchanapong</a:t>
          </a:r>
          <a:r>
            <a:rPr lang="en-US" sz="1800" b="0" i="1" kern="1200" dirty="0">
              <a:latin typeface="Times New Roman" panose="02020603050405020304" pitchFamily="18" charset="0"/>
              <a:cs typeface="Times New Roman" panose="02020603050405020304" pitchFamily="18" charset="0"/>
            </a:rPr>
            <a:t> et al. </a:t>
          </a:r>
          <a:r>
            <a:rPr lang="en-US" sz="1800" b="0" i="0" kern="1200" dirty="0">
              <a:latin typeface="Times New Roman" panose="02020603050405020304" pitchFamily="18" charset="0"/>
              <a:cs typeface="Times New Roman" panose="02020603050405020304" pitchFamily="18" charset="0"/>
            </a:rPr>
            <a:t>2022).</a:t>
          </a:r>
          <a:endParaRPr lang="en-US" sz="1800" kern="1200" dirty="0">
            <a:latin typeface="Times New Roman" panose="02020603050405020304" pitchFamily="18" charset="0"/>
            <a:cs typeface="Times New Roman" panose="02020603050405020304" pitchFamily="18" charset="0"/>
          </a:endParaRPr>
        </a:p>
      </dsp:txBody>
      <dsp:txXfrm>
        <a:off x="1610459" y="2915"/>
        <a:ext cx="4741821" cy="1395051"/>
      </dsp:txXfrm>
    </dsp:sp>
    <dsp:sp modelId="{E9C69356-B94B-4535-9650-5CE2C4C0FEF8}">
      <dsp:nvSpPr>
        <dsp:cNvPr id="0" name=""/>
        <dsp:cNvSpPr/>
      </dsp:nvSpPr>
      <dsp:spPr>
        <a:xfrm>
          <a:off x="0" y="1691661"/>
          <a:ext cx="6522915" cy="13936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CE67C7-1699-44C9-99AB-103848A6D51B}">
      <dsp:nvSpPr>
        <dsp:cNvPr id="0" name=""/>
        <dsp:cNvSpPr/>
      </dsp:nvSpPr>
      <dsp:spPr>
        <a:xfrm>
          <a:off x="421590" y="2005241"/>
          <a:ext cx="767278" cy="7665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0AAB2-9DBA-4AC7-B909-BBED17040925}">
      <dsp:nvSpPr>
        <dsp:cNvPr id="0" name=""/>
        <dsp:cNvSpPr/>
      </dsp:nvSpPr>
      <dsp:spPr>
        <a:xfrm>
          <a:off x="1610459" y="1691661"/>
          <a:ext cx="4741821" cy="1395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643" tIns="147643" rIns="147643" bIns="147643" numCol="1" spcCol="1270" anchor="ctr"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In the context of Tesco operations, digital media comprises of Online shopping, Mobile applications, email marketing solutions as well as loyalty applications. </a:t>
          </a:r>
          <a:endParaRPr lang="en-US" sz="1800" kern="1200" dirty="0">
            <a:latin typeface="Times New Roman" panose="02020603050405020304" pitchFamily="18" charset="0"/>
            <a:cs typeface="Times New Roman" panose="02020603050405020304" pitchFamily="18" charset="0"/>
          </a:endParaRPr>
        </a:p>
      </dsp:txBody>
      <dsp:txXfrm>
        <a:off x="1610459" y="1691661"/>
        <a:ext cx="4741821" cy="1395051"/>
      </dsp:txXfrm>
    </dsp:sp>
    <dsp:sp modelId="{1F4E059D-BD7B-49B9-9EF2-0C0342759D8F}">
      <dsp:nvSpPr>
        <dsp:cNvPr id="0" name=""/>
        <dsp:cNvSpPr/>
      </dsp:nvSpPr>
      <dsp:spPr>
        <a:xfrm>
          <a:off x="0" y="3380408"/>
          <a:ext cx="6522915" cy="13936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30CCEE-627D-4377-93CD-BAF486743DBB}">
      <dsp:nvSpPr>
        <dsp:cNvPr id="0" name=""/>
        <dsp:cNvSpPr/>
      </dsp:nvSpPr>
      <dsp:spPr>
        <a:xfrm>
          <a:off x="421590" y="3693987"/>
          <a:ext cx="767278" cy="7665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88709-6441-4715-B249-795FA399488A}">
      <dsp:nvSpPr>
        <dsp:cNvPr id="0" name=""/>
        <dsp:cNvSpPr/>
      </dsp:nvSpPr>
      <dsp:spPr>
        <a:xfrm>
          <a:off x="1610459" y="3380408"/>
          <a:ext cx="4741821" cy="1395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643" tIns="147643" rIns="147643" bIns="147643" numCol="1" spcCol="1270" anchor="ctr"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Such channels establish interaction that results to a creation of a loop that can allow for unique experiences that are tailored to customer needs as well as informed decision making processes for future. </a:t>
          </a:r>
          <a:endParaRPr lang="en-US" sz="1800" kern="1200" dirty="0">
            <a:latin typeface="Times New Roman" panose="02020603050405020304" pitchFamily="18" charset="0"/>
            <a:cs typeface="Times New Roman" panose="02020603050405020304" pitchFamily="18" charset="0"/>
          </a:endParaRPr>
        </a:p>
      </dsp:txBody>
      <dsp:txXfrm>
        <a:off x="1610459" y="3380408"/>
        <a:ext cx="4741821" cy="13950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5D4F3-FD04-4171-86D7-4915724FEBDD}">
      <dsp:nvSpPr>
        <dsp:cNvPr id="0" name=""/>
        <dsp:cNvSpPr/>
      </dsp:nvSpPr>
      <dsp:spPr>
        <a:xfrm>
          <a:off x="0" y="2086"/>
          <a:ext cx="9942716" cy="1067612"/>
        </a:xfrm>
        <a:prstGeom prst="roundRect">
          <a:avLst>
            <a:gd name="adj" fmla="val 10000"/>
          </a:avLst>
        </a:prstGeom>
        <a:solidFill>
          <a:schemeClr val="lt1"/>
        </a:solidFill>
        <a:ln w="12700" cap="flat" cmpd="sng" algn="ctr">
          <a:solidFill>
            <a:schemeClr val="accent4"/>
          </a:solidFill>
          <a:prstDash val="solid"/>
          <a:miter lim="800000"/>
        </a:ln>
        <a:effectLst/>
      </dsp:spPr>
      <dsp:style>
        <a:lnRef idx="2">
          <a:schemeClr val="accent4"/>
        </a:lnRef>
        <a:fillRef idx="1">
          <a:schemeClr val="lt1"/>
        </a:fillRef>
        <a:effectRef idx="0">
          <a:schemeClr val="accent4"/>
        </a:effectRef>
        <a:fontRef idx="minor">
          <a:schemeClr val="dk1"/>
        </a:fontRef>
      </dsp:style>
    </dsp:sp>
    <dsp:sp modelId="{615E9EF8-7B64-4819-9877-30A49441D65A}">
      <dsp:nvSpPr>
        <dsp:cNvPr id="0" name=""/>
        <dsp:cNvSpPr/>
      </dsp:nvSpPr>
      <dsp:spPr>
        <a:xfrm>
          <a:off x="322952" y="242299"/>
          <a:ext cx="587760" cy="5871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4511D-64E4-49F4-B057-37F08964CCE4}">
      <dsp:nvSpPr>
        <dsp:cNvPr id="0" name=""/>
        <dsp:cNvSpPr/>
      </dsp:nvSpPr>
      <dsp:spPr>
        <a:xfrm>
          <a:off x="1233666" y="2086"/>
          <a:ext cx="8545291" cy="1068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99" tIns="113099" rIns="113099" bIns="113099" numCol="1" spcCol="1270" anchor="ctr"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An examination of Tesco's digital and social media CRM shows that the company has a rather successful and rather complex approach towards extending customer relationships and enhancing organizational performance in future activities it may also require investments.</a:t>
          </a:r>
          <a:endParaRPr lang="en-US" sz="1800" kern="1200" dirty="0">
            <a:latin typeface="Times New Roman" panose="02020603050405020304" pitchFamily="18" charset="0"/>
            <a:cs typeface="Times New Roman" panose="02020603050405020304" pitchFamily="18" charset="0"/>
          </a:endParaRPr>
        </a:p>
      </dsp:txBody>
      <dsp:txXfrm>
        <a:off x="1233666" y="2086"/>
        <a:ext cx="8545291" cy="1068655"/>
      </dsp:txXfrm>
    </dsp:sp>
    <dsp:sp modelId="{7791A18F-E23A-4E15-A314-60A40B2A8CCB}">
      <dsp:nvSpPr>
        <dsp:cNvPr id="0" name=""/>
        <dsp:cNvSpPr/>
      </dsp:nvSpPr>
      <dsp:spPr>
        <a:xfrm>
          <a:off x="0" y="1284473"/>
          <a:ext cx="9942716" cy="1067612"/>
        </a:xfrm>
        <a:prstGeom prst="roundRect">
          <a:avLst>
            <a:gd name="adj" fmla="val 10000"/>
          </a:avLst>
        </a:prstGeom>
        <a:solidFill>
          <a:schemeClr val="lt1"/>
        </a:solidFill>
        <a:ln w="12700" cap="flat" cmpd="sng" algn="ctr">
          <a:solidFill>
            <a:schemeClr val="accent4"/>
          </a:solidFill>
          <a:prstDash val="solid"/>
          <a:miter lim="800000"/>
        </a:ln>
        <a:effectLst/>
      </dsp:spPr>
      <dsp:style>
        <a:lnRef idx="2">
          <a:schemeClr val="accent4"/>
        </a:lnRef>
        <a:fillRef idx="1">
          <a:schemeClr val="lt1"/>
        </a:fillRef>
        <a:effectRef idx="0">
          <a:schemeClr val="accent4"/>
        </a:effectRef>
        <a:fontRef idx="minor">
          <a:schemeClr val="dk1"/>
        </a:fontRef>
      </dsp:style>
    </dsp:sp>
    <dsp:sp modelId="{2C5CB6FF-147F-406B-A81A-265610952CD8}">
      <dsp:nvSpPr>
        <dsp:cNvPr id="0" name=""/>
        <dsp:cNvSpPr/>
      </dsp:nvSpPr>
      <dsp:spPr>
        <a:xfrm>
          <a:off x="322952" y="1524686"/>
          <a:ext cx="587760" cy="5871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7B3A4-5C39-4F9F-BB15-60E008FE7852}">
      <dsp:nvSpPr>
        <dsp:cNvPr id="0" name=""/>
        <dsp:cNvSpPr/>
      </dsp:nvSpPr>
      <dsp:spPr>
        <a:xfrm>
          <a:off x="1233666" y="1284473"/>
          <a:ext cx="8545291" cy="1068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99" tIns="113099" rIns="113099" bIns="113099" numCol="1" spcCol="1270" anchor="ctr"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From the analysis, it is clear that Tesco has developed an effective overall framework of the appropriate digital platform and social networks.</a:t>
          </a:r>
          <a:endParaRPr lang="en-US" sz="1800" kern="1200" dirty="0">
            <a:latin typeface="Times New Roman" panose="02020603050405020304" pitchFamily="18" charset="0"/>
            <a:cs typeface="Times New Roman" panose="02020603050405020304" pitchFamily="18" charset="0"/>
          </a:endParaRPr>
        </a:p>
      </dsp:txBody>
      <dsp:txXfrm>
        <a:off x="1233666" y="1284473"/>
        <a:ext cx="8545291" cy="1068655"/>
      </dsp:txXfrm>
    </dsp:sp>
    <dsp:sp modelId="{FA73FE5D-7A57-42EF-9938-D6B9EC2D2D6B}">
      <dsp:nvSpPr>
        <dsp:cNvPr id="0" name=""/>
        <dsp:cNvSpPr/>
      </dsp:nvSpPr>
      <dsp:spPr>
        <a:xfrm>
          <a:off x="0" y="2566860"/>
          <a:ext cx="9942716" cy="1067612"/>
        </a:xfrm>
        <a:prstGeom prst="roundRect">
          <a:avLst>
            <a:gd name="adj" fmla="val 10000"/>
          </a:avLst>
        </a:prstGeom>
        <a:solidFill>
          <a:schemeClr val="lt1"/>
        </a:solidFill>
        <a:ln w="12700" cap="flat" cmpd="sng" algn="ctr">
          <a:solidFill>
            <a:schemeClr val="accent4"/>
          </a:solidFill>
          <a:prstDash val="solid"/>
          <a:miter lim="800000"/>
        </a:ln>
        <a:effectLst/>
      </dsp:spPr>
      <dsp:style>
        <a:lnRef idx="2">
          <a:schemeClr val="accent4"/>
        </a:lnRef>
        <a:fillRef idx="1">
          <a:schemeClr val="lt1"/>
        </a:fillRef>
        <a:effectRef idx="0">
          <a:schemeClr val="accent4"/>
        </a:effectRef>
        <a:fontRef idx="minor">
          <a:schemeClr val="dk1"/>
        </a:fontRef>
      </dsp:style>
    </dsp:sp>
    <dsp:sp modelId="{CD7436C0-EB7B-4524-99C9-F45242A140FE}">
      <dsp:nvSpPr>
        <dsp:cNvPr id="0" name=""/>
        <dsp:cNvSpPr/>
      </dsp:nvSpPr>
      <dsp:spPr>
        <a:xfrm>
          <a:off x="322952" y="2807073"/>
          <a:ext cx="587760" cy="5871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FED296-8CE9-44DA-B7DC-90C98162FD9B}">
      <dsp:nvSpPr>
        <dsp:cNvPr id="0" name=""/>
        <dsp:cNvSpPr/>
      </dsp:nvSpPr>
      <dsp:spPr>
        <a:xfrm>
          <a:off x="1233666" y="2566860"/>
          <a:ext cx="8545291" cy="1068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99" tIns="113099" rIns="113099" bIns="113099" numCol="1" spcCol="1270" anchor="ctr" anchorCtr="0">
          <a:noAutofit/>
        </a:bodyPr>
        <a:lstStyle/>
        <a:p>
          <a:pPr marL="0" lvl="0" indent="0" algn="just" defTabSz="800100">
            <a:lnSpc>
              <a:spcPct val="10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This success is observed in the enhanced customer loyalty, better satisfaction levels, and continued dominance of the market. Integration of digital and social media platforms into CRM has helped Tesco to address a shift in customer behaviors as noticed.</a:t>
          </a:r>
          <a:endParaRPr lang="en-US" sz="1800" kern="1200" dirty="0">
            <a:latin typeface="Times New Roman" panose="02020603050405020304" pitchFamily="18" charset="0"/>
            <a:cs typeface="Times New Roman" panose="02020603050405020304" pitchFamily="18" charset="0"/>
          </a:endParaRPr>
        </a:p>
      </dsp:txBody>
      <dsp:txXfrm>
        <a:off x="1233666" y="2566860"/>
        <a:ext cx="8545291" cy="106865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FFF0B-CB24-4871-9E58-B7247E045D3E}" type="datetimeFigureOut">
              <a:rPr lang="en-IN" smtClean="0"/>
              <a:t>06-11-2024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F06B99-D3D4-4B24-907D-A4A1E5D5B40E}" type="slidenum">
              <a:rPr lang="en-IN" smtClean="0"/>
              <a:t>‹#›</a:t>
            </a:fld>
            <a:endParaRPr lang="en-IN"/>
          </a:p>
        </p:txBody>
      </p:sp>
    </p:spTree>
    <p:extLst>
      <p:ext uri="{BB962C8B-B14F-4D97-AF65-F5344CB8AC3E}">
        <p14:creationId xmlns:p14="http://schemas.microsoft.com/office/powerpoint/2010/main" val="2571578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"Welcome! Today, I’ll cover how Tesco uses digital and social media in CRM to build strong customer relationships and drive loyalty. </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F06B99-D3D4-4B24-907D-A4A1E5D5B40E}" type="slidenum">
              <a:rPr lang="en-IN" smtClean="0"/>
              <a:t>1</a:t>
            </a:fld>
            <a:endParaRPr lang="en-IN"/>
          </a:p>
        </p:txBody>
      </p:sp>
    </p:spTree>
    <p:extLst>
      <p:ext uri="{BB962C8B-B14F-4D97-AF65-F5344CB8AC3E}">
        <p14:creationId xmlns:p14="http://schemas.microsoft.com/office/powerpoint/2010/main" val="714987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dirty="0">
                <a:latin typeface="Times New Roman" panose="02020603050405020304" pitchFamily="18" charset="0"/>
                <a:cs typeface="Times New Roman" panose="02020603050405020304" pitchFamily="18" charset="0"/>
              </a:rPr>
              <a:t>"We’ll cover definitions of digital and social media in CRM, Tesco’s engagement strategies, success metrics, challenges, and key takeaways."</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F06B99-D3D4-4B24-907D-A4A1E5D5B40E}" type="slidenum">
              <a:rPr lang="en-IN" smtClean="0"/>
              <a:t>2</a:t>
            </a:fld>
            <a:endParaRPr lang="en-IN"/>
          </a:p>
        </p:txBody>
      </p:sp>
    </p:spTree>
    <p:extLst>
      <p:ext uri="{BB962C8B-B14F-4D97-AF65-F5344CB8AC3E}">
        <p14:creationId xmlns:p14="http://schemas.microsoft.com/office/powerpoint/2010/main" val="904562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This slide presents the context of the evolving retail environment, the ability to visualize and manage digital and social media strategies is mandatory or essential. Our emphasis will be to establish the meaning of these basic concepts in the area of customer relationship management and then analyze Tesco’s strengths and weaknesses in these areas. The highlights made in this analysis will help us understand our position today and prospective in the sphere of digital retail.</a:t>
            </a:r>
            <a:endParaRPr lang="en-IN" dirty="0"/>
          </a:p>
        </p:txBody>
      </p:sp>
      <p:sp>
        <p:nvSpPr>
          <p:cNvPr id="4" name="Slide Number Placeholder 3"/>
          <p:cNvSpPr>
            <a:spLocks noGrp="1"/>
          </p:cNvSpPr>
          <p:nvPr>
            <p:ph type="sldNum" sz="quarter" idx="5"/>
          </p:nvPr>
        </p:nvSpPr>
        <p:spPr/>
        <p:txBody>
          <a:bodyPr/>
          <a:lstStyle/>
          <a:p>
            <a:fld id="{10F06B99-D3D4-4B24-907D-A4A1E5D5B40E}" type="slidenum">
              <a:rPr lang="en-IN" smtClean="0"/>
              <a:t>3</a:t>
            </a:fld>
            <a:endParaRPr lang="en-IN"/>
          </a:p>
        </p:txBody>
      </p:sp>
    </p:spTree>
    <p:extLst>
      <p:ext uri="{BB962C8B-B14F-4D97-AF65-F5344CB8AC3E}">
        <p14:creationId xmlns:p14="http://schemas.microsoft.com/office/powerpoint/2010/main" val="3235152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b="0" i="0" u="none" strike="noStrike" dirty="0">
                <a:solidFill>
                  <a:srgbClr val="000000"/>
                </a:solidFill>
                <a:effectLst/>
                <a:latin typeface="Times New Roman" panose="02020603050405020304" pitchFamily="18" charset="0"/>
              </a:rPr>
              <a:t>This slide shows digital media act as the technological support framework for today’s CRM through the gathering, processing, and application of customer data to build meaningful relationships. In addition to the uses of CRM for processing sales transactions through the integration of digital media, customer interactions are also captured, stored, monitored, and applied to future interactions to forge better and more enduring obligations with customers</a:t>
            </a:r>
            <a:endParaRPr lang="en-IN" dirty="0"/>
          </a:p>
        </p:txBody>
      </p:sp>
      <p:sp>
        <p:nvSpPr>
          <p:cNvPr id="4" name="Slide Number Placeholder 3"/>
          <p:cNvSpPr>
            <a:spLocks noGrp="1"/>
          </p:cNvSpPr>
          <p:nvPr>
            <p:ph type="sldNum" sz="quarter" idx="5"/>
          </p:nvPr>
        </p:nvSpPr>
        <p:spPr/>
        <p:txBody>
          <a:bodyPr/>
          <a:lstStyle/>
          <a:p>
            <a:fld id="{10F06B99-D3D4-4B24-907D-A4A1E5D5B40E}" type="slidenum">
              <a:rPr lang="en-IN" smtClean="0"/>
              <a:t>4</a:t>
            </a:fld>
            <a:endParaRPr lang="en-IN"/>
          </a:p>
        </p:txBody>
      </p:sp>
    </p:spTree>
    <p:extLst>
      <p:ext uri="{BB962C8B-B14F-4D97-AF65-F5344CB8AC3E}">
        <p14:creationId xmlns:p14="http://schemas.microsoft.com/office/powerpoint/2010/main" val="263447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b="0" i="0" u="none" strike="noStrike" dirty="0">
                <a:solidFill>
                  <a:srgbClr val="000000"/>
                </a:solidFill>
                <a:effectLst/>
                <a:latin typeface="Times New Roman" panose="02020603050405020304" pitchFamily="18" charset="0"/>
              </a:rPr>
              <a:t>This slide is about social media which is a platform for attracting customers by the system of an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that can be directly accessible for interacting the customers so that they can provide information based on the reality scenarios. Social media involves several platforms based on technology and can be termed as Facebook, tweeter, etc. Social media acts as a tool that connects the channels through the mediator of customer relationship management to get monitor by the satisfaction of customers. </a:t>
            </a:r>
            <a:endParaRPr lang="en-IN" dirty="0"/>
          </a:p>
        </p:txBody>
      </p:sp>
      <p:sp>
        <p:nvSpPr>
          <p:cNvPr id="4" name="Slide Number Placeholder 3"/>
          <p:cNvSpPr>
            <a:spLocks noGrp="1"/>
          </p:cNvSpPr>
          <p:nvPr>
            <p:ph type="sldNum" sz="quarter" idx="5"/>
          </p:nvPr>
        </p:nvSpPr>
        <p:spPr/>
        <p:txBody>
          <a:bodyPr/>
          <a:lstStyle/>
          <a:p>
            <a:fld id="{10F06B99-D3D4-4B24-907D-A4A1E5D5B40E}" type="slidenum">
              <a:rPr lang="en-IN" smtClean="0"/>
              <a:t>5</a:t>
            </a:fld>
            <a:endParaRPr lang="en-IN"/>
          </a:p>
        </p:txBody>
      </p:sp>
    </p:spTree>
    <p:extLst>
      <p:ext uri="{BB962C8B-B14F-4D97-AF65-F5344CB8AC3E}">
        <p14:creationId xmlns:p14="http://schemas.microsoft.com/office/powerpoint/2010/main" val="2632627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slide shows how These bars present rating figures from higher to lower points of the marketing funnel where the bar on the extreme right has a figure of 83% for exposure but the bar of sales has only 52% implying the funnel is getting ineffective </a:t>
            </a:r>
            <a:r>
              <a:rPr lang="en-GB" sz="1800" b="1" i="1" dirty="0">
                <a:effectLst/>
                <a:latin typeface="Times New Roman" panose="02020603050405020304" pitchFamily="18" charset="0"/>
                <a:ea typeface="Times New Roman" panose="02020603050405020304" pitchFamily="18" charset="0"/>
              </a:rPr>
              <a:t>(Referred to Figure 4)</a:t>
            </a:r>
            <a:r>
              <a:rPr lang="en-GB" sz="1800" dirty="0">
                <a:effectLst/>
                <a:latin typeface="Times New Roman" panose="02020603050405020304" pitchFamily="18" charset="0"/>
                <a:ea typeface="Times New Roman" panose="02020603050405020304" pitchFamily="18" charset="0"/>
              </a:rPr>
              <a:t>. Digital and social media allow organisations to be close to their customers and interact with them in different channels. From the social media interaction and other social media related tracking, the companies get to understand customers’ preferences that are useful for promotion of special offers.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F06B99-D3D4-4B24-907D-A4A1E5D5B40E}" type="slidenum">
              <a:rPr lang="en-IN" smtClean="0"/>
              <a:t>6</a:t>
            </a:fld>
            <a:endParaRPr lang="en-IN"/>
          </a:p>
        </p:txBody>
      </p:sp>
    </p:spTree>
    <p:extLst>
      <p:ext uri="{BB962C8B-B14F-4D97-AF65-F5344CB8AC3E}">
        <p14:creationId xmlns:p14="http://schemas.microsoft.com/office/powerpoint/2010/main" val="2256547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slide, the graph illustrates the Tesco International Stores from 2008 to 2023. From 3,751 stores in 2008, it touched a high of approximately 7,305 stores in 2014 and has since dropped dramatically to about 4,859 stores by 2023 </a:t>
            </a:r>
            <a:r>
              <a:rPr lang="en-GB" sz="1800" b="1" i="1" dirty="0">
                <a:effectLst/>
                <a:latin typeface="Times New Roman" panose="02020603050405020304" pitchFamily="18" charset="0"/>
                <a:ea typeface="Times New Roman" panose="02020603050405020304" pitchFamily="18" charset="0"/>
              </a:rPr>
              <a:t>(Referred to Figure 5)</a:t>
            </a:r>
            <a:r>
              <a:rPr lang="en-GB" sz="1800" dirty="0">
                <a:effectLst/>
                <a:latin typeface="Times New Roman" panose="02020603050405020304" pitchFamily="18" charset="0"/>
                <a:ea typeface="Times New Roman" panose="02020603050405020304" pitchFamily="18" charset="0"/>
              </a:rPr>
              <a:t>. Tesco’s Engagement with Digital Media The Tesco mobile application is today one of the key instruments of Tesco’s CRM, with more than 5 million downloads and a year-on-year growth of active monthly users, which indicates the heavy usage of digital touchpoints. The Clubcard memberships remain popular, there are 20 million users active in the users’ base which proves the effectiveness of the Tesco buying strategy of creating loyalty among the customers. The sector grew to £6 billion in 2023 and the growth shows the future of online grocery store revenue is very promising as customers have gone digital.</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F06B99-D3D4-4B24-907D-A4A1E5D5B40E}" type="slidenum">
              <a:rPr lang="en-IN" smtClean="0"/>
              <a:t>7</a:t>
            </a:fld>
            <a:endParaRPr lang="en-IN"/>
          </a:p>
        </p:txBody>
      </p:sp>
    </p:spTree>
    <p:extLst>
      <p:ext uri="{BB962C8B-B14F-4D97-AF65-F5344CB8AC3E}">
        <p14:creationId xmlns:p14="http://schemas.microsoft.com/office/powerpoint/2010/main" val="1564670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slide mainly discusses The bar graph below shows the interaction on Facebook between Sainsbury and Tesco. Out of the two companies, Sainsbury’s is way ahead with almost 27000 interactions while Tesco has only 3000 </a:t>
            </a:r>
            <a:r>
              <a:rPr lang="en-GB" sz="1800" b="1" i="1" dirty="0">
                <a:effectLst/>
                <a:latin typeface="Times New Roman" panose="02020603050405020304" pitchFamily="18" charset="0"/>
                <a:ea typeface="Times New Roman" panose="02020603050405020304" pitchFamily="18" charset="0"/>
              </a:rPr>
              <a:t>(Referred to Figure 6)</a:t>
            </a:r>
            <a:r>
              <a:rPr lang="en-GB" sz="1800" dirty="0">
                <a:effectLst/>
                <a:latin typeface="Times New Roman" panose="02020603050405020304" pitchFamily="18" charset="0"/>
                <a:ea typeface="Times New Roman" panose="02020603050405020304" pitchFamily="18" charset="0"/>
              </a:rPr>
              <a:t>. Tesco had good coverage of social networks it has millions of fans the engagement rate was moderate and made up 2 million (About.sainsburys.co.uk, 2024). An area that demonstrates this is customer service, whereby Tesco get over 500, 000 inquiries on their various social media platforms per month and answers them quickly hence boosting their responsiveness.</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F06B99-D3D4-4B24-907D-A4A1E5D5B40E}" type="slidenum">
              <a:rPr lang="en-IN" smtClean="0"/>
              <a:t>8</a:t>
            </a:fld>
            <a:endParaRPr lang="en-IN"/>
          </a:p>
        </p:txBody>
      </p:sp>
    </p:spTree>
    <p:extLst>
      <p:ext uri="{BB962C8B-B14F-4D97-AF65-F5344CB8AC3E}">
        <p14:creationId xmlns:p14="http://schemas.microsoft.com/office/powerpoint/2010/main" val="2057960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slide discusses analysing the structural changes in Tesco’s communication strategy and concludes that the sustained interaction has fostered increased customer loyalty by consistent conversion and renewal of Clubcard subscriptions. If customers write something on social media platforms and if the management responds positively, the image of the organization will indeed improve.</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F06B99-D3D4-4B24-907D-A4A1E5D5B40E}" type="slidenum">
              <a:rPr lang="en-IN" smtClean="0"/>
              <a:t>9</a:t>
            </a:fld>
            <a:endParaRPr lang="en-IN"/>
          </a:p>
        </p:txBody>
      </p:sp>
    </p:spTree>
    <p:extLst>
      <p:ext uri="{BB962C8B-B14F-4D97-AF65-F5344CB8AC3E}">
        <p14:creationId xmlns:p14="http://schemas.microsoft.com/office/powerpoint/2010/main" val="3168651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This slide, on given</a:t>
            </a:r>
            <a:r>
              <a:rPr lang="en-GB" sz="1800" b="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Expansion in the Clubcard memberships at Tesco and the increased principal amount of redemptions of Clubcard points also supports the idea of customer satisfaction with loyalty cards offered by Tesco. Increased numbers of likes, shares and other activities, which are typical of social network sites, alert and prove customer engagement. The increase in records of online sales establishes the effect of the strategies on organizational performance.</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F06B99-D3D4-4B24-907D-A4A1E5D5B40E}" type="slidenum">
              <a:rPr lang="en-IN" smtClean="0"/>
              <a:t>10</a:t>
            </a:fld>
            <a:endParaRPr lang="en-IN"/>
          </a:p>
        </p:txBody>
      </p:sp>
    </p:spTree>
    <p:extLst>
      <p:ext uri="{BB962C8B-B14F-4D97-AF65-F5344CB8AC3E}">
        <p14:creationId xmlns:p14="http://schemas.microsoft.com/office/powerpoint/2010/main" val="16992992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b="0" i="0" u="none" strike="noStrike" dirty="0">
                <a:solidFill>
                  <a:srgbClr val="000000"/>
                </a:solidFill>
                <a:effectLst/>
                <a:latin typeface="Times New Roman" panose="02020603050405020304" pitchFamily="18" charset="0"/>
              </a:rPr>
              <a:t>Despite the high levels of actual engagement the content strategies are lacking in personalized elements and could benefit from better targeting of younger audiences through a changing technology environment. The quest to ensure that customers obtain a similar experience each time they interact through any of the contact points is not an easy task and demands constant attention as well as resources. Also, the change in technology calls for frequent checking of new technologies for incorporation into Tesco’s operations. One must also note that there is significant scope to increase the use of AI and machine learning features for improving existing predictive and target-based assessments. Another important issue that must be addressed and improved relates to striking the right balance between automation and a personal approach.</a:t>
            </a:r>
            <a:endParaRPr lang="en-IN" dirty="0"/>
          </a:p>
        </p:txBody>
      </p:sp>
      <p:sp>
        <p:nvSpPr>
          <p:cNvPr id="4" name="Slide Number Placeholder 3"/>
          <p:cNvSpPr>
            <a:spLocks noGrp="1"/>
          </p:cNvSpPr>
          <p:nvPr>
            <p:ph type="sldNum" sz="quarter" idx="5"/>
          </p:nvPr>
        </p:nvSpPr>
        <p:spPr/>
        <p:txBody>
          <a:bodyPr/>
          <a:lstStyle/>
          <a:p>
            <a:fld id="{10F06B99-D3D4-4B24-907D-A4A1E5D5B40E}" type="slidenum">
              <a:rPr lang="en-IN" smtClean="0"/>
              <a:t>11</a:t>
            </a:fld>
            <a:endParaRPr lang="en-IN"/>
          </a:p>
        </p:txBody>
      </p:sp>
    </p:spTree>
    <p:extLst>
      <p:ext uri="{BB962C8B-B14F-4D97-AF65-F5344CB8AC3E}">
        <p14:creationId xmlns:p14="http://schemas.microsoft.com/office/powerpoint/2010/main" val="3290123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800" b="0" i="0" u="none" strike="noStrike" dirty="0">
                <a:solidFill>
                  <a:srgbClr val="000000"/>
                </a:solidFill>
                <a:effectLst/>
                <a:latin typeface="Times New Roman" panose="02020603050405020304" pitchFamily="18" charset="0"/>
              </a:rPr>
              <a:t>In conclusion, future activities will require additional investments in digital improvement and the increasing role of social media platforms. Tesco has developed its face on customer relationships and will be founded on the capacity to embrace new forms of technology as well as retain that personal touch which is sweet to the customers. Perhaps it should be noted that the digital transformation does not end here, and companies’ determination to improve customer relations through the given channels is as strong as digital and social media. Hence, the trend going forward has to be the innovation of how these tools achieve new heights of meaningful and valuable customer experience by CRM and thereby establish sustainable continued growth in the retail sector and leadership in the industry.</a:t>
            </a:r>
            <a:endParaRPr lang="en-IN" dirty="0"/>
          </a:p>
        </p:txBody>
      </p:sp>
      <p:sp>
        <p:nvSpPr>
          <p:cNvPr id="4" name="Slide Number Placeholder 3"/>
          <p:cNvSpPr>
            <a:spLocks noGrp="1"/>
          </p:cNvSpPr>
          <p:nvPr>
            <p:ph type="sldNum" sz="quarter" idx="5"/>
          </p:nvPr>
        </p:nvSpPr>
        <p:spPr/>
        <p:txBody>
          <a:bodyPr/>
          <a:lstStyle/>
          <a:p>
            <a:fld id="{10F06B99-D3D4-4B24-907D-A4A1E5D5B40E}" type="slidenum">
              <a:rPr lang="en-IN" smtClean="0"/>
              <a:t>12</a:t>
            </a:fld>
            <a:endParaRPr lang="en-IN"/>
          </a:p>
        </p:txBody>
      </p:sp>
    </p:spTree>
    <p:extLst>
      <p:ext uri="{BB962C8B-B14F-4D97-AF65-F5344CB8AC3E}">
        <p14:creationId xmlns:p14="http://schemas.microsoft.com/office/powerpoint/2010/main" val="210145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F06B99-D3D4-4B24-907D-A4A1E5D5B40E}" type="slidenum">
              <a:rPr lang="en-IN" smtClean="0"/>
              <a:t>13</a:t>
            </a:fld>
            <a:endParaRPr lang="en-IN"/>
          </a:p>
        </p:txBody>
      </p:sp>
    </p:spTree>
    <p:extLst>
      <p:ext uri="{BB962C8B-B14F-4D97-AF65-F5344CB8AC3E}">
        <p14:creationId xmlns:p14="http://schemas.microsoft.com/office/powerpoint/2010/main" val="1995373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0F06B99-D3D4-4B24-907D-A4A1E5D5B40E}" type="slidenum">
              <a:rPr lang="en-IN" smtClean="0"/>
              <a:t>14</a:t>
            </a:fld>
            <a:endParaRPr lang="en-IN"/>
          </a:p>
        </p:txBody>
      </p:sp>
    </p:spTree>
    <p:extLst>
      <p:ext uri="{BB962C8B-B14F-4D97-AF65-F5344CB8AC3E}">
        <p14:creationId xmlns:p14="http://schemas.microsoft.com/office/powerpoint/2010/main" val="662129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E4735-CD11-9202-2FBD-F4D863AD1A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163524D-5CED-E07A-77AB-F51731E350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95A4C9C-B16A-548F-7279-946B695178D6}"/>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5" name="Footer Placeholder 4">
            <a:extLst>
              <a:ext uri="{FF2B5EF4-FFF2-40B4-BE49-F238E27FC236}">
                <a16:creationId xmlns:a16="http://schemas.microsoft.com/office/drawing/2014/main" id="{8E4AA467-12E9-5097-D37C-00AF2DC1747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0CA4636-51B8-D1BC-7319-928CE2E21374}"/>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3445476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E2D6B-9780-553F-F892-E79FB45772A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3F6B2C6-F0AC-D366-7BAB-CFB21DD508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94B111F-D15B-C639-35A7-CD4FE76AEB86}"/>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5" name="Footer Placeholder 4">
            <a:extLst>
              <a:ext uri="{FF2B5EF4-FFF2-40B4-BE49-F238E27FC236}">
                <a16:creationId xmlns:a16="http://schemas.microsoft.com/office/drawing/2014/main" id="{F6BB79FF-1137-5D65-5225-C93DB320DBB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A247DF4-4CF5-D4F4-001D-9864AC7C7EF0}"/>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2612642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E9830-BADA-5640-6F77-154D0BB26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CA07D60-AADD-B237-E9E0-44B3921FFB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B043F6-AC78-1851-8150-3EDB48BAE2B7}"/>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5" name="Footer Placeholder 4">
            <a:extLst>
              <a:ext uri="{FF2B5EF4-FFF2-40B4-BE49-F238E27FC236}">
                <a16:creationId xmlns:a16="http://schemas.microsoft.com/office/drawing/2014/main" id="{7B0C1BFA-E3D9-F339-6C7D-9369716C9CC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BE4782D-4781-58C3-E5E6-91B2C9CD1354}"/>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129924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D7BA7-0DAB-382D-0943-6EF43E8CE57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9F99309-EED1-195C-8802-A2C67D6300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7A17BED-D6C3-321B-32D1-4FC940DD4A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A942A14-EEE9-3E0B-4AB8-04B572BF607D}"/>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6" name="Footer Placeholder 5">
            <a:extLst>
              <a:ext uri="{FF2B5EF4-FFF2-40B4-BE49-F238E27FC236}">
                <a16:creationId xmlns:a16="http://schemas.microsoft.com/office/drawing/2014/main" id="{3AFF27C0-A143-9710-D8C9-AC4C9462797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5D626EB-6AF3-8F61-5206-2E161433DC27}"/>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265867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1EAD-AB1A-6CFB-D4E6-755E4FBC0C2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8A6C5C5-802C-DC3E-2170-E6376BD699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41565F-6339-7DB9-9264-94AF325C83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8176E23-F0E3-52F5-E83A-2A491D3C55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8EBAF1-AC89-1C15-5C86-178576DB27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DF5A973-A29A-46D6-50B5-F613A3812E99}"/>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8" name="Footer Placeholder 7">
            <a:extLst>
              <a:ext uri="{FF2B5EF4-FFF2-40B4-BE49-F238E27FC236}">
                <a16:creationId xmlns:a16="http://schemas.microsoft.com/office/drawing/2014/main" id="{A7CBDD1B-66A5-E708-355A-A4A87D785CB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ACB0A97-B3AD-3C89-CEA0-318E498F6D82}"/>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439074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7D4C-8B65-61C2-2008-52F8A021A07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57156D9-DE77-1E7F-2637-AFAB7BB774D8}"/>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4" name="Footer Placeholder 3">
            <a:extLst>
              <a:ext uri="{FF2B5EF4-FFF2-40B4-BE49-F238E27FC236}">
                <a16:creationId xmlns:a16="http://schemas.microsoft.com/office/drawing/2014/main" id="{0CE8F312-6753-3730-40F9-1D01979FC8E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F33466B-202A-8AE7-9F57-ED225B93C92C}"/>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610565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C0A819-9E3F-A0AA-054A-5C74DB2934DF}"/>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3" name="Footer Placeholder 2">
            <a:extLst>
              <a:ext uri="{FF2B5EF4-FFF2-40B4-BE49-F238E27FC236}">
                <a16:creationId xmlns:a16="http://schemas.microsoft.com/office/drawing/2014/main" id="{CADCCAEA-4A73-51A7-9182-EBBAE5A8EC9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413E14C-DFE0-D8FB-72D4-B476678B73D0}"/>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3356977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E7F7-825A-62AA-6C4B-4481C12710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7779376-EAF5-54FE-93A2-3ECD5F6B4C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E6A9437-5C58-8BED-4B05-B918918D9F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C7C717-1EED-170F-48D7-44A01AAE4327}"/>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6" name="Footer Placeholder 5">
            <a:extLst>
              <a:ext uri="{FF2B5EF4-FFF2-40B4-BE49-F238E27FC236}">
                <a16:creationId xmlns:a16="http://schemas.microsoft.com/office/drawing/2014/main" id="{44DF3C15-7D78-7546-5045-0A546003460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E46BDBF-86C8-8C0D-37B7-7270B49B7A01}"/>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825167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1A6C-9224-1A69-6355-4AD9A3909D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C5E4B15-0E23-96D2-4A35-BE51C49128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A58913D-2ECD-D3DB-26B3-D37E1CF74B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CABE6B-E4E0-E6EC-3730-4D3B1A6E0DBF}"/>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6" name="Footer Placeholder 5">
            <a:extLst>
              <a:ext uri="{FF2B5EF4-FFF2-40B4-BE49-F238E27FC236}">
                <a16:creationId xmlns:a16="http://schemas.microsoft.com/office/drawing/2014/main" id="{981DEFF2-79B0-75AF-036C-09658D56275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46FDA95-97EC-4C2F-4D9D-2326989F1BF0}"/>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3374647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03B4A-5DD6-F15D-B14F-2D1B0396C0F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00129D8-4027-78B7-A7D8-D943C70FBC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D423544-712D-08FC-4164-E17974A69605}"/>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5" name="Footer Placeholder 4">
            <a:extLst>
              <a:ext uri="{FF2B5EF4-FFF2-40B4-BE49-F238E27FC236}">
                <a16:creationId xmlns:a16="http://schemas.microsoft.com/office/drawing/2014/main" id="{9CD42B57-FD2A-30DE-AB0C-69C1F790CCC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4E7F4E1-DBEE-AFBC-02DF-5EFAFD11A214}"/>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3769388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EE3113-16D8-D75E-E2D0-72C50BB946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71251DA-9CED-FDB9-A25A-B192C5A16A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F6C4AEE-841C-0F91-F665-2244D77DBC6F}"/>
              </a:ext>
            </a:extLst>
          </p:cNvPr>
          <p:cNvSpPr>
            <a:spLocks noGrp="1"/>
          </p:cNvSpPr>
          <p:nvPr>
            <p:ph type="dt" sz="half" idx="10"/>
          </p:nvPr>
        </p:nvSpPr>
        <p:spPr/>
        <p:txBody>
          <a:bodyPr/>
          <a:lstStyle/>
          <a:p>
            <a:fld id="{D6E11A3F-2A3E-44D3-950C-3B462ED7C560}" type="datetimeFigureOut">
              <a:rPr lang="en-IN" smtClean="0"/>
              <a:t>06-11-2024</a:t>
            </a:fld>
            <a:endParaRPr lang="en-IN"/>
          </a:p>
        </p:txBody>
      </p:sp>
      <p:sp>
        <p:nvSpPr>
          <p:cNvPr id="5" name="Footer Placeholder 4">
            <a:extLst>
              <a:ext uri="{FF2B5EF4-FFF2-40B4-BE49-F238E27FC236}">
                <a16:creationId xmlns:a16="http://schemas.microsoft.com/office/drawing/2014/main" id="{00EB76D2-598F-7197-BEBE-9813FCE9FFB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BBC19F9-1AC0-09D4-67CA-ECA835CC5232}"/>
              </a:ext>
            </a:extLst>
          </p:cNvPr>
          <p:cNvSpPr>
            <a:spLocks noGrp="1"/>
          </p:cNvSpPr>
          <p:nvPr>
            <p:ph type="sldNum" sz="quarter" idx="12"/>
          </p:nvPr>
        </p:nvSpPr>
        <p:spPr/>
        <p:txBody>
          <a:bodyPr/>
          <a:lstStyle/>
          <a:p>
            <a:fld id="{1B00C5A2-541B-4217-9D27-2DFCA708C1A4}" type="slidenum">
              <a:rPr lang="en-IN" smtClean="0"/>
              <a:t>‹#›</a:t>
            </a:fld>
            <a:endParaRPr lang="en-IN"/>
          </a:p>
        </p:txBody>
      </p:sp>
    </p:spTree>
    <p:extLst>
      <p:ext uri="{BB962C8B-B14F-4D97-AF65-F5344CB8AC3E}">
        <p14:creationId xmlns:p14="http://schemas.microsoft.com/office/powerpoint/2010/main" val="1798714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165C17-C809-EDD0-DCF0-C4DCF2E421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ED1C97C-21FC-6B0A-7D0D-649008B4B0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79B0ED4-BCF0-B59D-CF49-DF2130C7CF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E11A3F-2A3E-44D3-950C-3B462ED7C560}" type="datetimeFigureOut">
              <a:rPr lang="en-IN" smtClean="0"/>
              <a:t>06-11-2024</a:t>
            </a:fld>
            <a:endParaRPr lang="en-IN"/>
          </a:p>
        </p:txBody>
      </p:sp>
      <p:sp>
        <p:nvSpPr>
          <p:cNvPr id="5" name="Footer Placeholder 4">
            <a:extLst>
              <a:ext uri="{FF2B5EF4-FFF2-40B4-BE49-F238E27FC236}">
                <a16:creationId xmlns:a16="http://schemas.microsoft.com/office/drawing/2014/main" id="{706D1F05-5D00-B1F6-96AF-63A0D887F7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F46E04E-84B3-179E-EEE2-75BFB80A56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00C5A2-541B-4217-9D27-2DFCA708C1A4}" type="slidenum">
              <a:rPr lang="en-IN" smtClean="0"/>
              <a:t>‹#›</a:t>
            </a:fld>
            <a:endParaRPr lang="en-IN"/>
          </a:p>
        </p:txBody>
      </p:sp>
    </p:spTree>
    <p:extLst>
      <p:ext uri="{BB962C8B-B14F-4D97-AF65-F5344CB8AC3E}">
        <p14:creationId xmlns:p14="http://schemas.microsoft.com/office/powerpoint/2010/main" val="23375238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8" Type="http://schemas.openxmlformats.org/officeDocument/2006/relationships/hyperlink" Target="https://www.mbaskool.com/business-concepts/marketing-and-strategy-terms/17895-digital-media.html" TargetMode="External"/><Relationship Id="rId13" Type="http://schemas.openxmlformats.org/officeDocument/2006/relationships/hyperlink" Target="https://www.statista.com/statistics/516384/number-of-tesco-s-followers-on-facebook/" TargetMode="External"/><Relationship Id="rId3" Type="http://schemas.openxmlformats.org/officeDocument/2006/relationships/hyperlink" Target="https://www.about.sainsburys.co.uk/" TargetMode="External"/><Relationship Id="rId7" Type="http://schemas.openxmlformats.org/officeDocument/2006/relationships/hyperlink" Target="https://usmsystems.com/main-challenges-in-ai-marketing/" TargetMode="External"/><Relationship Id="rId12" Type="http://schemas.openxmlformats.org/officeDocument/2006/relationships/hyperlink" Target="https://www.statista.com/statistics/188447/influence-of-global-social-media-marketing-usage-on-business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findmycrm.com/blog/crm-overview/what-is-social-crm-learn-the-definition-and-benefits-of-social-crm" TargetMode="External"/><Relationship Id="rId11" Type="http://schemas.openxmlformats.org/officeDocument/2006/relationships/hyperlink" Target="https://www.statista.com/forecasts/1335777/tesco-grocery-stores-brand-profile-in-the-uk" TargetMode="External"/><Relationship Id="rId5" Type="http://schemas.openxmlformats.org/officeDocument/2006/relationships/hyperlink" Target="https://businessmodelanalyst.com/tesco-business-model/" TargetMode="External"/><Relationship Id="rId10" Type="http://schemas.openxmlformats.org/officeDocument/2006/relationships/hyperlink" Target="https://rewardcardsapp.com/how-to-boost-tesco-club-card-points/" TargetMode="External"/><Relationship Id="rId4" Type="http://schemas.openxmlformats.org/officeDocument/2006/relationships/hyperlink" Target="https://bstrategyhub.com/tesco-swot-analysis-2019swot-analysis-of-tesco/" TargetMode="External"/><Relationship Id="rId9" Type="http://schemas.openxmlformats.org/officeDocument/2006/relationships/hyperlink" Target="https://www.quintly.com/blog/tesco-vs-sainsburys-on-social-media"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33E3DA-E4AA-7627-7D93-F46AEB6F4945}"/>
              </a:ext>
            </a:extLst>
          </p:cNvPr>
          <p:cNvSpPr>
            <a:spLocks noGrp="1"/>
          </p:cNvSpPr>
          <p:nvPr>
            <p:ph type="ctrTitle"/>
          </p:nvPr>
        </p:nvSpPr>
        <p:spPr>
          <a:xfrm>
            <a:off x="890338" y="640080"/>
            <a:ext cx="4684962" cy="3566160"/>
          </a:xfrm>
        </p:spPr>
        <p:txBody>
          <a:bodyPr anchor="b">
            <a:normAutofit/>
          </a:bodyPr>
          <a:lstStyle/>
          <a:p>
            <a:pPr algn="l" rtl="0">
              <a:spcAft>
                <a:spcPts val="300"/>
              </a:spcAft>
            </a:pPr>
            <a:r>
              <a:rPr lang="en-US" sz="3400" b="1" i="0" u="none" strike="noStrike" dirty="0">
                <a:effectLst/>
                <a:latin typeface="Times New Roman" panose="02020603050405020304" pitchFamily="18" charset="0"/>
              </a:rPr>
              <a:t>DIGITAL &amp; SOCIAL MEDIA STRATEGY FOR CUSTOMER RELATIONSHIP MANAGEMENT</a:t>
            </a:r>
            <a:endParaRPr lang="en-IN" sz="3400" dirty="0"/>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8102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92A55-FDE2-DC47-AFAE-8DC85EE78084}"/>
              </a:ext>
            </a:extLst>
          </p:cNvPr>
          <p:cNvSpPr>
            <a:spLocks noGrp="1"/>
          </p:cNvSpPr>
          <p:nvPr>
            <p:ph type="title"/>
          </p:nvPr>
        </p:nvSpPr>
        <p:spPr>
          <a:xfrm>
            <a:off x="572493" y="238539"/>
            <a:ext cx="11018520" cy="1434415"/>
          </a:xfrm>
        </p:spPr>
        <p:txBody>
          <a:bodyPr anchor="b">
            <a:normAutofit/>
          </a:bodyPr>
          <a:lstStyle/>
          <a:p>
            <a:r>
              <a:rPr lang="en-US" sz="4000" b="1" dirty="0">
                <a:latin typeface="Times New Roman" panose="02020603050405020304" pitchFamily="18" charset="0"/>
                <a:cs typeface="Times New Roman" panose="02020603050405020304" pitchFamily="18" charset="0"/>
              </a:rPr>
              <a:t>AGENDA</a:t>
            </a:r>
            <a:endParaRPr lang="en-IN" sz="4000" b="1" dirty="0">
              <a:latin typeface="Times New Roman" panose="02020603050405020304" pitchFamily="18" charset="0"/>
              <a:cs typeface="Times New Roman" panose="02020603050405020304" pitchFamily="18" charset="0"/>
            </a:endParaRP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obile device with apps">
            <a:extLst>
              <a:ext uri="{FF2B5EF4-FFF2-40B4-BE49-F238E27FC236}">
                <a16:creationId xmlns:a16="http://schemas.microsoft.com/office/drawing/2014/main" id="{5B8F60BD-2D0A-18FA-A04C-9A1159706FCA}"/>
              </a:ext>
            </a:extLst>
          </p:cNvPr>
          <p:cNvPicPr>
            <a:picLocks noChangeAspect="1"/>
          </p:cNvPicPr>
          <p:nvPr/>
        </p:nvPicPr>
        <p:blipFill>
          <a:blip r:embed="rId3"/>
          <a:srcRect l="42727" r="3158" b="2"/>
          <a:stretch/>
        </p:blipFill>
        <p:spPr>
          <a:xfrm>
            <a:off x="7675658" y="2093976"/>
            <a:ext cx="3941064" cy="4096512"/>
          </a:xfrm>
          <a:prstGeom prst="rect">
            <a:avLst/>
          </a:prstGeom>
        </p:spPr>
      </p:pic>
      <p:graphicFrame>
        <p:nvGraphicFramePr>
          <p:cNvPr id="12" name="Rectangle 1">
            <a:extLst>
              <a:ext uri="{FF2B5EF4-FFF2-40B4-BE49-F238E27FC236}">
                <a16:creationId xmlns:a16="http://schemas.microsoft.com/office/drawing/2014/main" id="{68C60129-27B3-F3B7-1532-406D650EAFB9}"/>
              </a:ext>
            </a:extLst>
          </p:cNvPr>
          <p:cNvGraphicFramePr>
            <a:graphicFrameLocks noGrp="1"/>
          </p:cNvGraphicFramePr>
          <p:nvPr>
            <p:ph idx="1"/>
            <p:extLst>
              <p:ext uri="{D42A27DB-BD31-4B8C-83A1-F6EECF244321}">
                <p14:modId xmlns:p14="http://schemas.microsoft.com/office/powerpoint/2010/main" val="75964574"/>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91543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8EFFC-9ABA-D2F9-60CF-205C75991FDC}"/>
              </a:ext>
            </a:extLst>
          </p:cNvPr>
          <p:cNvSpPr>
            <a:spLocks noGrp="1"/>
          </p:cNvSpPr>
          <p:nvPr>
            <p:ph type="title"/>
          </p:nvPr>
        </p:nvSpPr>
        <p:spPr>
          <a:xfrm>
            <a:off x="6348688" y="525992"/>
            <a:ext cx="4840010" cy="1807305"/>
          </a:xfrm>
        </p:spPr>
        <p:txBody>
          <a:bodyPr>
            <a:normAutofit/>
          </a:bodyPr>
          <a:lstStyle/>
          <a:p>
            <a:r>
              <a:rPr lang="en-IN" sz="4000" b="1" i="0" u="none" strike="noStrike" dirty="0">
                <a:effectLst/>
                <a:latin typeface="Times New Roman" panose="02020603050405020304" pitchFamily="18" charset="0"/>
              </a:rPr>
              <a:t>Introduction</a:t>
            </a:r>
            <a:endParaRPr lang="en-IN" sz="4000" dirty="0"/>
          </a:p>
        </p:txBody>
      </p:sp>
      <p:sp>
        <p:nvSpPr>
          <p:cNvPr id="3" name="Content Placeholder 2">
            <a:extLst>
              <a:ext uri="{FF2B5EF4-FFF2-40B4-BE49-F238E27FC236}">
                <a16:creationId xmlns:a16="http://schemas.microsoft.com/office/drawing/2014/main" id="{6F34B38B-E29C-84D8-1419-DDAEBA4C95CE}"/>
              </a:ext>
            </a:extLst>
          </p:cNvPr>
          <p:cNvSpPr>
            <a:spLocks noGrp="1"/>
          </p:cNvSpPr>
          <p:nvPr>
            <p:ph idx="1"/>
          </p:nvPr>
        </p:nvSpPr>
        <p:spPr>
          <a:xfrm>
            <a:off x="6513788" y="2333297"/>
            <a:ext cx="4840010" cy="3843666"/>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algn="just" rtl="0" fontAlgn="base">
              <a:lnSpc>
                <a:spcPct val="150000"/>
              </a:lnSpc>
              <a:buFont typeface="Arial" panose="020B0604020202020204" pitchFamily="34" charset="0"/>
              <a:buChar char="•"/>
            </a:pPr>
            <a:r>
              <a:rPr lang="en-US" sz="1800" b="0" i="0" u="none" strike="noStrike">
                <a:effectLst/>
                <a:latin typeface="Times New Roman" panose="02020603050405020304" pitchFamily="18" charset="0"/>
              </a:rPr>
              <a:t>While transitioning through the digital disruption era of retail, Tesco has assumingly made social media for customer relations management a necessity.</a:t>
            </a:r>
          </a:p>
          <a:p>
            <a:pPr algn="just" rtl="0" fontAlgn="base">
              <a:lnSpc>
                <a:spcPct val="150000"/>
              </a:lnSpc>
              <a:buFont typeface="Arial" panose="020B0604020202020204" pitchFamily="34" charset="0"/>
              <a:buChar char="•"/>
            </a:pPr>
            <a:r>
              <a:rPr lang="en-US" sz="1800" b="0" i="0" u="none" strike="noStrike">
                <a:effectLst/>
                <a:latin typeface="Times New Roman" panose="02020603050405020304" pitchFamily="18" charset="0"/>
              </a:rPr>
              <a:t>In the course of today’s presentation, the significance of these modern tools towards the transformation of the existing approach to communication with customers and the development of those relationships will be discussed.</a:t>
            </a:r>
            <a:endParaRPr lang="en-US" sz="1800" b="0" i="0" u="none" strike="noStrike" dirty="0">
              <a:effectLst/>
              <a:latin typeface="Times New Roman" panose="02020603050405020304" pitchFamily="18" charset="0"/>
            </a:endParaRPr>
          </a:p>
        </p:txBody>
      </p:sp>
      <p:pic>
        <p:nvPicPr>
          <p:cNvPr id="1026" name="Picture 2" descr="Tesco set to increase digital marketing screen network across 150 ...">
            <a:extLst>
              <a:ext uri="{FF2B5EF4-FFF2-40B4-BE49-F238E27FC236}">
                <a16:creationId xmlns:a16="http://schemas.microsoft.com/office/drawing/2014/main" id="{CC4BF67A-517D-A868-4AA1-A8B4C9DDE8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970" y="2181299"/>
            <a:ext cx="5762618" cy="384366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740DCF2-EB9D-092E-A6ED-8C7609749497}"/>
              </a:ext>
            </a:extLst>
          </p:cNvPr>
          <p:cNvSpPr txBox="1"/>
          <p:nvPr/>
        </p:nvSpPr>
        <p:spPr>
          <a:xfrm>
            <a:off x="87588" y="6176963"/>
            <a:ext cx="6096000" cy="369332"/>
          </a:xfrm>
          <a:prstGeom prst="rect">
            <a:avLst/>
          </a:prstGeom>
          <a:noFill/>
        </p:spPr>
        <p:txBody>
          <a:bodyPr wrap="square">
            <a:spAutoFit/>
          </a:bodyPr>
          <a:lstStyle/>
          <a:p>
            <a:pPr algn="ctr"/>
            <a:r>
              <a:rPr lang="en-IN" b="0" i="0" u="none" strike="noStrike" dirty="0">
                <a:solidFill>
                  <a:srgbClr val="000000"/>
                </a:solidFill>
                <a:effectLst/>
                <a:latin typeface="Times New Roman" panose="02020603050405020304" pitchFamily="18" charset="0"/>
              </a:rPr>
              <a:t>(Source : marketing-beat.co.uk</a:t>
            </a:r>
            <a:r>
              <a:rPr lang="en-IN" dirty="0">
                <a:solidFill>
                  <a:srgbClr val="000000"/>
                </a:solidFill>
                <a:latin typeface="Times New Roman" panose="02020603050405020304" pitchFamily="18" charset="0"/>
              </a:rPr>
              <a:t>, 2023</a:t>
            </a:r>
            <a:r>
              <a:rPr lang="en-IN" b="0" i="0" u="none" strike="noStrike" dirty="0">
                <a:solidFill>
                  <a:srgbClr val="000000"/>
                </a:solidFill>
                <a:effectLst/>
                <a:latin typeface="Times New Roman" panose="02020603050405020304" pitchFamily="18" charset="0"/>
              </a:rPr>
              <a:t>)</a:t>
            </a:r>
            <a:endParaRPr lang="en-IN" dirty="0"/>
          </a:p>
        </p:txBody>
      </p:sp>
    </p:spTree>
    <p:extLst>
      <p:ext uri="{BB962C8B-B14F-4D97-AF65-F5344CB8AC3E}">
        <p14:creationId xmlns:p14="http://schemas.microsoft.com/office/powerpoint/2010/main" val="3081891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79358-B9B5-A0A7-1D61-95260CED968B}"/>
              </a:ext>
            </a:extLst>
          </p:cNvPr>
          <p:cNvSpPr>
            <a:spLocks noGrp="1"/>
          </p:cNvSpPr>
          <p:nvPr>
            <p:ph type="title"/>
          </p:nvPr>
        </p:nvSpPr>
        <p:spPr/>
        <p:txBody>
          <a:bodyPr>
            <a:normAutofit/>
          </a:bodyPr>
          <a:lstStyle/>
          <a:p>
            <a:pPr algn="ctr"/>
            <a:r>
              <a:rPr lang="it-IT" sz="4000" b="1" i="0" u="none" strike="noStrike" dirty="0">
                <a:solidFill>
                  <a:srgbClr val="000000"/>
                </a:solidFill>
                <a:effectLst/>
                <a:latin typeface="Times New Roman" panose="02020603050405020304" pitchFamily="18" charset="0"/>
              </a:rPr>
              <a:t>Digital Media Definition in CRM</a:t>
            </a:r>
            <a:endParaRPr lang="en-IN" sz="4000" dirty="0"/>
          </a:p>
        </p:txBody>
      </p:sp>
      <p:graphicFrame>
        <p:nvGraphicFramePr>
          <p:cNvPr id="1029" name="Content Placeholder 2">
            <a:extLst>
              <a:ext uri="{FF2B5EF4-FFF2-40B4-BE49-F238E27FC236}">
                <a16:creationId xmlns:a16="http://schemas.microsoft.com/office/drawing/2014/main" id="{92A6C390-2177-3052-F1CE-FC900E0A28E7}"/>
              </a:ext>
            </a:extLst>
          </p:cNvPr>
          <p:cNvGraphicFramePr>
            <a:graphicFrameLocks noGrp="1"/>
          </p:cNvGraphicFramePr>
          <p:nvPr>
            <p:ph idx="1"/>
            <p:extLst>
              <p:ext uri="{D42A27DB-BD31-4B8C-83A1-F6EECF244321}">
                <p14:modId xmlns:p14="http://schemas.microsoft.com/office/powerpoint/2010/main" val="1375466559"/>
              </p:ext>
            </p:extLst>
          </p:nvPr>
        </p:nvGraphicFramePr>
        <p:xfrm>
          <a:off x="406400" y="1690688"/>
          <a:ext cx="6522915" cy="4778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 diagram of a circular diagram&#10;&#10;Description automatically generated with medium confidence">
            <a:extLst>
              <a:ext uri="{FF2B5EF4-FFF2-40B4-BE49-F238E27FC236}">
                <a16:creationId xmlns:a16="http://schemas.microsoft.com/office/drawing/2014/main" id="{C187EC65-E33E-7CD9-5C9D-C07DE7AAABE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55095" y="1238250"/>
            <a:ext cx="4552950" cy="4381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05E9C49-0A5E-3F6F-3C2C-CB02C9D0B8EA}"/>
              </a:ext>
            </a:extLst>
          </p:cNvPr>
          <p:cNvSpPr txBox="1"/>
          <p:nvPr/>
        </p:nvSpPr>
        <p:spPr>
          <a:xfrm>
            <a:off x="6283570" y="5926693"/>
            <a:ext cx="6096000" cy="369332"/>
          </a:xfrm>
          <a:prstGeom prst="rect">
            <a:avLst/>
          </a:prstGeom>
          <a:noFill/>
        </p:spPr>
        <p:txBody>
          <a:bodyPr wrap="square">
            <a:spAutoFit/>
          </a:bodyPr>
          <a:lstStyle/>
          <a:p>
            <a:pPr algn="ctr"/>
            <a:r>
              <a:rPr lang="en-IN" b="0" i="0" u="none" strike="noStrike" dirty="0">
                <a:solidFill>
                  <a:srgbClr val="000000"/>
                </a:solidFill>
                <a:effectLst/>
                <a:latin typeface="Times New Roman" panose="02020603050405020304" pitchFamily="18" charset="0"/>
              </a:rPr>
              <a:t>(Source : mbaskool.com, 2024)</a:t>
            </a:r>
            <a:endParaRPr lang="en-IN" dirty="0"/>
          </a:p>
        </p:txBody>
      </p:sp>
    </p:spTree>
    <p:extLst>
      <p:ext uri="{BB962C8B-B14F-4D97-AF65-F5344CB8AC3E}">
        <p14:creationId xmlns:p14="http://schemas.microsoft.com/office/powerpoint/2010/main" val="3997502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8DEB3-00B4-DFC0-0653-D74823957F19}"/>
              </a:ext>
            </a:extLst>
          </p:cNvPr>
          <p:cNvSpPr>
            <a:spLocks noGrp="1"/>
          </p:cNvSpPr>
          <p:nvPr>
            <p:ph type="title"/>
          </p:nvPr>
        </p:nvSpPr>
        <p:spPr/>
        <p:txBody>
          <a:bodyPr>
            <a:normAutofit/>
          </a:bodyPr>
          <a:lstStyle/>
          <a:p>
            <a:pPr algn="ctr"/>
            <a:r>
              <a:rPr lang="it-IT" sz="4000" b="1" i="0" u="none" strike="noStrike" dirty="0">
                <a:solidFill>
                  <a:srgbClr val="000000"/>
                </a:solidFill>
                <a:effectLst/>
                <a:latin typeface="Times New Roman" panose="02020603050405020304" pitchFamily="18" charset="0"/>
              </a:rPr>
              <a:t>Social Media Definition in CRM</a:t>
            </a:r>
            <a:endParaRPr lang="en-IN" sz="8000" dirty="0"/>
          </a:p>
        </p:txBody>
      </p:sp>
      <p:sp>
        <p:nvSpPr>
          <p:cNvPr id="3" name="Content Placeholder 2">
            <a:extLst>
              <a:ext uri="{FF2B5EF4-FFF2-40B4-BE49-F238E27FC236}">
                <a16:creationId xmlns:a16="http://schemas.microsoft.com/office/drawing/2014/main" id="{F147E086-AFC1-2912-7CDF-F59896347FC4}"/>
              </a:ext>
            </a:extLst>
          </p:cNvPr>
          <p:cNvSpPr>
            <a:spLocks noGrp="1"/>
          </p:cNvSpPr>
          <p:nvPr>
            <p:ph idx="1"/>
          </p:nvPr>
        </p:nvSpPr>
        <p:spPr>
          <a:xfrm>
            <a:off x="165100" y="1594535"/>
            <a:ext cx="7032625" cy="4816475"/>
          </a:xfrm>
        </p:spPr>
        <p:style>
          <a:lnRef idx="2">
            <a:schemeClr val="accent1"/>
          </a:lnRef>
          <a:fillRef idx="1">
            <a:schemeClr val="lt1"/>
          </a:fillRef>
          <a:effectRef idx="0">
            <a:schemeClr val="accent1"/>
          </a:effectRef>
          <a:fontRef idx="minor">
            <a:schemeClr val="dk1"/>
          </a:fontRef>
        </p:style>
        <p:txBody>
          <a:bodyPr>
            <a:normAutofit/>
          </a:bodyPr>
          <a:lstStyle/>
          <a:p>
            <a:pPr algn="just" rtl="0" fontAlgn="base">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Social media within Customer Relationship Management is the system by which the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give the customers direct access to an interaction platform through which they share real-time information with Tesco (Song 2023).</a:t>
            </a:r>
          </a:p>
          <a:p>
            <a:pPr algn="just" rtl="0" fontAlgn="base">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Social networks include Facebook, Twitter, Instagram, and LinkedIn, which means customers can become engaged in discussions, contribute their experiences, and offer opinions in real time.</a:t>
            </a:r>
          </a:p>
          <a:p>
            <a:pPr algn="just" rtl="0" fontAlgn="base">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the customer relationship management context also, social media is an important outreach tool and marketing channel and a channel for providing customer satisfaction for social monitoring. </a:t>
            </a:r>
          </a:p>
        </p:txBody>
      </p:sp>
      <p:pic>
        <p:nvPicPr>
          <p:cNvPr id="2050" name="Picture 2">
            <a:extLst>
              <a:ext uri="{FF2B5EF4-FFF2-40B4-BE49-F238E27FC236}">
                <a16:creationId xmlns:a16="http://schemas.microsoft.com/office/drawing/2014/main" id="{1203EAF3-0140-AF07-E0D6-12E4112DD9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841"/>
          <a:stretch/>
        </p:blipFill>
        <p:spPr bwMode="auto">
          <a:xfrm>
            <a:off x="7489825" y="1594535"/>
            <a:ext cx="4067175" cy="38385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8A3A01A-3E5B-86D5-219C-E6ADD39A9459}"/>
              </a:ext>
            </a:extLst>
          </p:cNvPr>
          <p:cNvSpPr txBox="1"/>
          <p:nvPr/>
        </p:nvSpPr>
        <p:spPr>
          <a:xfrm>
            <a:off x="6272213" y="5568046"/>
            <a:ext cx="6096000" cy="369332"/>
          </a:xfrm>
          <a:prstGeom prst="rect">
            <a:avLst/>
          </a:prstGeom>
          <a:noFill/>
        </p:spPr>
        <p:txBody>
          <a:bodyPr wrap="square">
            <a:spAutoFit/>
          </a:bodyPr>
          <a:lstStyle/>
          <a:p>
            <a:pPr algn="ctr"/>
            <a:r>
              <a:rPr lang="en-IN" b="0" i="0" u="none" strike="noStrike" dirty="0">
                <a:solidFill>
                  <a:srgbClr val="000000"/>
                </a:solidFill>
                <a:effectLst/>
                <a:latin typeface="Times New Roman" panose="02020603050405020304" pitchFamily="18" charset="0"/>
              </a:rPr>
              <a:t>(Source : findmycrm.com , 2024)</a:t>
            </a:r>
            <a:endParaRPr lang="en-IN" dirty="0"/>
          </a:p>
        </p:txBody>
      </p:sp>
    </p:spTree>
    <p:extLst>
      <p:ext uri="{BB962C8B-B14F-4D97-AF65-F5344CB8AC3E}">
        <p14:creationId xmlns:p14="http://schemas.microsoft.com/office/powerpoint/2010/main" val="3740062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5754851-4F06-86B5-3AB9-186B8F7F4E33}"/>
              </a:ext>
            </a:extLst>
          </p:cNvPr>
          <p:cNvSpPr>
            <a:spLocks noGrp="1"/>
          </p:cNvSpPr>
          <p:nvPr>
            <p:ph type="title"/>
          </p:nvPr>
        </p:nvSpPr>
        <p:spPr>
          <a:xfrm>
            <a:off x="838200" y="365125"/>
            <a:ext cx="5393361" cy="1565033"/>
          </a:xfrm>
        </p:spPr>
        <p:txBody>
          <a:bodyPr>
            <a:noAutofit/>
          </a:bodyPr>
          <a:lstStyle/>
          <a:p>
            <a:r>
              <a:rPr lang="en-US" sz="4000" b="1" dirty="0">
                <a:latin typeface="Times New Roman" panose="02020603050405020304" pitchFamily="18" charset="0"/>
                <a:cs typeface="Times New Roman" panose="02020603050405020304" pitchFamily="18" charset="0"/>
              </a:rPr>
              <a:t>Importance of Digital and Social Media in CRM</a:t>
            </a:r>
            <a:endParaRPr lang="en-IN" sz="4000" b="1" dirty="0">
              <a:latin typeface="Times New Roman" panose="02020603050405020304" pitchFamily="18" charset="0"/>
              <a:cs typeface="Times New Roman" panose="02020603050405020304" pitchFamily="18" charset="0"/>
            </a:endParaRP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3A164CC-FCEA-75D0-A48D-C9CF0D4B6B49}"/>
              </a:ext>
            </a:extLst>
          </p:cNvPr>
          <p:cNvSpPr>
            <a:spLocks noGrp="1"/>
          </p:cNvSpPr>
          <p:nvPr>
            <p:ph idx="1"/>
          </p:nvPr>
        </p:nvSpPr>
        <p:spPr>
          <a:xfrm>
            <a:off x="678234" y="2094559"/>
            <a:ext cx="5652054" cy="4351338"/>
          </a:xfrm>
        </p:spPr>
        <p:style>
          <a:lnRef idx="2">
            <a:schemeClr val="accent2"/>
          </a:lnRef>
          <a:fillRef idx="1">
            <a:schemeClr val="lt1"/>
          </a:fillRef>
          <a:effectRef idx="0">
            <a:schemeClr val="accent2"/>
          </a:effectRef>
          <a:fontRef idx="minor">
            <a:schemeClr val="dk1"/>
          </a:fontRef>
        </p:style>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Helps to improve customer relations and makes interaction with the firm more intimate (Alshurideh, 2022).</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Some of the methods make decisions to enhance customer targeting by using analytically driven data (Statista.com, 2024).</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Starts and maintains the communication to make long-term brand loyalty (Arslan, 2020).</a:t>
            </a:r>
            <a:endParaRPr lang="en-IN" sz="1800" u="none" strike="noStrike" dirty="0">
              <a:effectLst/>
              <a:latin typeface="Times New Roman" panose="02020603050405020304" pitchFamily="18" charset="0"/>
              <a:ea typeface="Times New Roman" panose="02020603050405020304" pitchFamily="18" charset="0"/>
            </a:endParaRPr>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3.png" descr="A graph of blue rectangular bars with text&#10;&#10;Description automatically generated with medium confidence">
            <a:extLst>
              <a:ext uri="{FF2B5EF4-FFF2-40B4-BE49-F238E27FC236}">
                <a16:creationId xmlns:a16="http://schemas.microsoft.com/office/drawing/2014/main" id="{756BD16B-B78E-0213-3FB9-767211A2240D}"/>
              </a:ext>
            </a:extLst>
          </p:cNvPr>
          <p:cNvPicPr/>
          <p:nvPr/>
        </p:nvPicPr>
        <p:blipFill>
          <a:blip r:embed="rId3"/>
          <a:stretch>
            <a:fillRect/>
          </a:stretch>
        </p:blipFill>
        <p:spPr>
          <a:xfrm>
            <a:off x="7561819" y="2156473"/>
            <a:ext cx="4099030" cy="251484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ln w="38100">
            <a:solidFill>
              <a:schemeClr val="tx1"/>
            </a:solidFill>
          </a:ln>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0" name="TextBox 9">
            <a:extLst>
              <a:ext uri="{FF2B5EF4-FFF2-40B4-BE49-F238E27FC236}">
                <a16:creationId xmlns:a16="http://schemas.microsoft.com/office/drawing/2014/main" id="{44744BA1-6986-2B21-F593-1556DA028B93}"/>
              </a:ext>
            </a:extLst>
          </p:cNvPr>
          <p:cNvSpPr txBox="1"/>
          <p:nvPr/>
        </p:nvSpPr>
        <p:spPr>
          <a:xfrm>
            <a:off x="6567546" y="4910589"/>
            <a:ext cx="6102350" cy="369332"/>
          </a:xfrm>
          <a:prstGeom prst="rect">
            <a:avLst/>
          </a:prstGeom>
          <a:noFill/>
        </p:spPr>
        <p:txBody>
          <a:bodyPr wrap="square">
            <a:spAutoFit/>
          </a:bodyPr>
          <a:lstStyle/>
          <a:p>
            <a:pPr algn="ctr"/>
            <a:r>
              <a:rPr lang="en-IN" dirty="0">
                <a:latin typeface="Times New Roman" panose="02020603050405020304" pitchFamily="18" charset="0"/>
                <a:cs typeface="Times New Roman" panose="02020603050405020304" pitchFamily="18" charset="0"/>
              </a:rPr>
              <a:t>(Source: Statista.com, 2024)</a:t>
            </a:r>
          </a:p>
        </p:txBody>
      </p:sp>
    </p:spTree>
    <p:extLst>
      <p:ext uri="{BB962C8B-B14F-4D97-AF65-F5344CB8AC3E}">
        <p14:creationId xmlns:p14="http://schemas.microsoft.com/office/powerpoint/2010/main" val="3410003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6D09C-677A-428F-CE6B-FB0AE19CBE8A}"/>
              </a:ext>
            </a:extLst>
          </p:cNvPr>
          <p:cNvSpPr>
            <a:spLocks noGrp="1"/>
          </p:cNvSpPr>
          <p:nvPr>
            <p:ph type="title"/>
          </p:nvPr>
        </p:nvSpPr>
        <p:spPr/>
        <p:txBody>
          <a:bodyPr>
            <a:normAutofit/>
          </a:bodyPr>
          <a:lstStyle/>
          <a:p>
            <a:pPr algn="ctr"/>
            <a:r>
              <a:rPr lang="en-IN" sz="4000" b="1">
                <a:latin typeface="Times New Roman" panose="02020603050405020304" pitchFamily="18" charset="0"/>
                <a:cs typeface="Times New Roman" panose="02020603050405020304" pitchFamily="18" charset="0"/>
              </a:rPr>
              <a:t>Tesco’s Engagement with Digital Media</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C547FF-CE48-5224-3E1C-A6C9D740EDF0}"/>
              </a:ext>
            </a:extLst>
          </p:cNvPr>
          <p:cNvSpPr>
            <a:spLocks noGrp="1"/>
          </p:cNvSpPr>
          <p:nvPr>
            <p:ph idx="1"/>
          </p:nvPr>
        </p:nvSpPr>
        <p:spPr>
          <a:xfrm>
            <a:off x="838200" y="1825625"/>
            <a:ext cx="6235700" cy="4351338"/>
          </a:xfrm>
        </p:spPr>
        <p:txBody>
          <a:bodyPr/>
          <a:lstStyle/>
          <a:p>
            <a:pPr marL="342900" lvl="0" indent="-342900" algn="just">
              <a:lnSpc>
                <a:spcPct val="150000"/>
              </a:lnSpc>
              <a:buFont typeface="Arial" panose="020B0604020202020204" pitchFamily="34" charset="0"/>
              <a:buChar char="●"/>
            </a:pPr>
            <a:r>
              <a:rPr lang="en-GB" sz="1800" u="none" strike="noStrike">
                <a:effectLst/>
                <a:latin typeface="Times New Roman" panose="02020603050405020304" pitchFamily="18" charset="0"/>
                <a:ea typeface="Times New Roman" panose="02020603050405020304" pitchFamily="18" charset="0"/>
              </a:rPr>
              <a:t>Tesco mobile applications More than five million downloads by the end of 2023 which will be 25% (Mkansi, 2023).</a:t>
            </a:r>
            <a:endParaRPr lang="en-IN" sz="1800" u="none" strike="noStrike">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a:effectLst/>
                <a:latin typeface="Times New Roman" panose="02020603050405020304" pitchFamily="18" charset="0"/>
                <a:ea typeface="Times New Roman" panose="02020603050405020304" pitchFamily="18" charset="0"/>
              </a:rPr>
              <a:t>Clubcard has 20 million active members in the UK only and paying transaction volumes are now 80% (Croucamp </a:t>
            </a:r>
            <a:r>
              <a:rPr lang="en-GB" sz="1800" i="1" u="none" strike="noStrike">
                <a:effectLst/>
                <a:latin typeface="Times New Roman" panose="02020603050405020304" pitchFamily="18" charset="0"/>
                <a:ea typeface="Times New Roman" panose="02020603050405020304" pitchFamily="18" charset="0"/>
              </a:rPr>
              <a:t>et al.</a:t>
            </a:r>
            <a:r>
              <a:rPr lang="en-GB" sz="1800" u="none" strike="noStrike">
                <a:effectLst/>
                <a:latin typeface="Times New Roman" panose="02020603050405020304" pitchFamily="18" charset="0"/>
                <a:ea typeface="Times New Roman" panose="02020603050405020304" pitchFamily="18" charset="0"/>
              </a:rPr>
              <a:t> 2024).</a:t>
            </a:r>
            <a:endParaRPr lang="en-IN" sz="1800" u="none" strike="noStrike">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a:effectLst/>
                <a:latin typeface="Times New Roman" panose="02020603050405020304" pitchFamily="18" charset="0"/>
                <a:ea typeface="Times New Roman" panose="02020603050405020304" pitchFamily="18" charset="0"/>
              </a:rPr>
              <a:t>Online grocery sales constitute £6 billion in 2023 and are equivalent to 12% (Ligaraba </a:t>
            </a:r>
            <a:r>
              <a:rPr lang="en-GB" sz="1800" i="1" u="none" strike="noStrike">
                <a:effectLst/>
                <a:latin typeface="Times New Roman" panose="02020603050405020304" pitchFamily="18" charset="0"/>
                <a:ea typeface="Times New Roman" panose="02020603050405020304" pitchFamily="18" charset="0"/>
              </a:rPr>
              <a:t>et al.</a:t>
            </a:r>
            <a:r>
              <a:rPr lang="en-GB" sz="1800" u="none" strike="noStrike">
                <a:effectLst/>
                <a:latin typeface="Times New Roman" panose="02020603050405020304" pitchFamily="18" charset="0"/>
                <a:ea typeface="Times New Roman" panose="02020603050405020304" pitchFamily="18" charset="0"/>
              </a:rPr>
              <a:t> 2023).</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4" name="image1.png">
            <a:extLst>
              <a:ext uri="{FF2B5EF4-FFF2-40B4-BE49-F238E27FC236}">
                <a16:creationId xmlns:a16="http://schemas.microsoft.com/office/drawing/2014/main" id="{72EBE582-6FF5-BF80-0B7F-6A7F14AB8A76}"/>
              </a:ext>
            </a:extLst>
          </p:cNvPr>
          <p:cNvPicPr/>
          <p:nvPr/>
        </p:nvPicPr>
        <p:blipFill>
          <a:blip r:embed="rId3"/>
          <a:srcRect t="8102" b="15602"/>
          <a:stretch>
            <a:fillRect/>
          </a:stretch>
        </p:blipFill>
        <p:spPr>
          <a:xfrm>
            <a:off x="7432675" y="2007235"/>
            <a:ext cx="4378325" cy="3249930"/>
          </a:xfrm>
          <a:prstGeom prst="rect">
            <a:avLst/>
          </a:prstGeom>
          <a:ln w="25400">
            <a:solidFill>
              <a:srgbClr val="000000"/>
            </a:solidFill>
            <a:prstDash val="solid"/>
          </a:ln>
        </p:spPr>
      </p:pic>
      <p:sp>
        <p:nvSpPr>
          <p:cNvPr id="6" name="TextBox 5">
            <a:extLst>
              <a:ext uri="{FF2B5EF4-FFF2-40B4-BE49-F238E27FC236}">
                <a16:creationId xmlns:a16="http://schemas.microsoft.com/office/drawing/2014/main" id="{C9980914-1F3B-79F4-694F-5654B5F2BB19}"/>
              </a:ext>
            </a:extLst>
          </p:cNvPr>
          <p:cNvSpPr txBox="1"/>
          <p:nvPr/>
        </p:nvSpPr>
        <p:spPr>
          <a:xfrm>
            <a:off x="6464300" y="5392102"/>
            <a:ext cx="6096000" cy="458074"/>
          </a:xfrm>
          <a:prstGeom prst="rect">
            <a:avLst/>
          </a:prstGeom>
          <a:noFill/>
        </p:spPr>
        <p:txBody>
          <a:bodyPr wrap="square">
            <a:spAutoFit/>
          </a:bodyPr>
          <a:lstStyle/>
          <a:p>
            <a:pPr algn="ctr">
              <a:lnSpc>
                <a:spcPct val="150000"/>
              </a:lnSpc>
            </a:pPr>
            <a:r>
              <a:rPr lang="en-GB" sz="1800" dirty="0">
                <a:effectLst/>
                <a:latin typeface="Times New Roman" panose="02020603050405020304" pitchFamily="18" charset="0"/>
                <a:ea typeface="Times New Roman" panose="02020603050405020304" pitchFamily="18" charset="0"/>
              </a:rPr>
              <a:t>(Source: Bstrategyhub.com, 2024)</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19602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983C8D-564E-EFEE-7F0F-0C5EDF31DAEA}"/>
              </a:ext>
            </a:extLst>
          </p:cNvPr>
          <p:cNvSpPr>
            <a:spLocks noGrp="1"/>
          </p:cNvSpPr>
          <p:nvPr>
            <p:ph type="title"/>
          </p:nvPr>
        </p:nvSpPr>
        <p:spPr>
          <a:xfrm>
            <a:off x="1137034" y="609597"/>
            <a:ext cx="9392421" cy="1330841"/>
          </a:xfrm>
        </p:spPr>
        <p:txBody>
          <a:bodyPr>
            <a:normAutofit/>
          </a:bodyPr>
          <a:lstStyle/>
          <a:p>
            <a:r>
              <a:rPr lang="en-GB" b="1">
                <a:effectLst/>
                <a:latin typeface="Times New Roman" panose="02020603050405020304" pitchFamily="18" charset="0"/>
                <a:ea typeface="Times New Roman" panose="02020603050405020304" pitchFamily="18" charset="0"/>
              </a:rPr>
              <a:t>Tesco’s Engagement with Social Media</a:t>
            </a:r>
            <a:endParaRPr lang="en-IN" b="1"/>
          </a:p>
        </p:txBody>
      </p:sp>
      <p:sp>
        <p:nvSpPr>
          <p:cNvPr id="3" name="Content Placeholder 2">
            <a:extLst>
              <a:ext uri="{FF2B5EF4-FFF2-40B4-BE49-F238E27FC236}">
                <a16:creationId xmlns:a16="http://schemas.microsoft.com/office/drawing/2014/main" id="{DF71D7CB-95DF-45ED-13A3-E48F91A84A64}"/>
              </a:ext>
            </a:extLst>
          </p:cNvPr>
          <p:cNvSpPr>
            <a:spLocks noGrp="1"/>
          </p:cNvSpPr>
          <p:nvPr>
            <p:ph idx="1"/>
          </p:nvPr>
        </p:nvSpPr>
        <p:spPr>
          <a:xfrm>
            <a:off x="203200" y="2198362"/>
            <a:ext cx="6083300" cy="4304038"/>
          </a:xfrm>
        </p:spPr>
        <p:style>
          <a:lnRef idx="2">
            <a:schemeClr val="accent2"/>
          </a:lnRef>
          <a:fillRef idx="1">
            <a:schemeClr val="lt1"/>
          </a:fillRef>
          <a:effectRef idx="0">
            <a:schemeClr val="accent2"/>
          </a:effectRef>
          <a:fontRef idx="minor">
            <a:schemeClr val="dk1"/>
          </a:fontRef>
        </p:style>
        <p:txBody>
          <a:bodyP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2 million plus followers on Facebook, 1.5 million plus on Twitter and 1 million on Instagram followers (Harper, 2020).</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Over 50,000 calls are received and responded to on social media accounts every month with a time response of less than one hour (Duong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2020).</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10 million unique users and about 5 million engagements including likes shares and comments among the various platforms (Tenenboim, 2022).</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4" name="image5.png">
            <a:extLst>
              <a:ext uri="{FF2B5EF4-FFF2-40B4-BE49-F238E27FC236}">
                <a16:creationId xmlns:a16="http://schemas.microsoft.com/office/drawing/2014/main" id="{F7BC71B6-F62F-EE42-CB5E-44C43AC0A06F}"/>
              </a:ext>
            </a:extLst>
          </p:cNvPr>
          <p:cNvPicPr/>
          <p:nvPr/>
        </p:nvPicPr>
        <p:blipFill>
          <a:blip r:embed="rId3"/>
          <a:stretch>
            <a:fillRect/>
          </a:stretch>
        </p:blipFill>
        <p:spPr>
          <a:xfrm>
            <a:off x="6719367" y="2650262"/>
            <a:ext cx="4788505" cy="2825218"/>
          </a:xfrm>
          <a:prstGeom prst="rect">
            <a:avLst/>
          </a:prstGeom>
          <a:ln w="38100">
            <a:solidFill>
              <a:schemeClr val="tx1"/>
            </a:solidFill>
          </a:ln>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B290242B-87B3-8D5F-ECC1-AAEF617CF35E}"/>
              </a:ext>
            </a:extLst>
          </p:cNvPr>
          <p:cNvSpPr txBox="1"/>
          <p:nvPr/>
        </p:nvSpPr>
        <p:spPr>
          <a:xfrm>
            <a:off x="5892800" y="5694574"/>
            <a:ext cx="6096000" cy="369332"/>
          </a:xfrm>
          <a:prstGeom prst="rect">
            <a:avLst/>
          </a:prstGeom>
          <a:noFill/>
        </p:spPr>
        <p:txBody>
          <a:bodyPr wrap="square">
            <a:spAutoFit/>
          </a:bodyPr>
          <a:lstStyle/>
          <a:p>
            <a:pPr algn="ctr"/>
            <a:r>
              <a:rPr lang="en-GB" sz="1800" dirty="0">
                <a:effectLst/>
                <a:latin typeface="Times New Roman" panose="02020603050405020304" pitchFamily="18" charset="0"/>
                <a:ea typeface="Times New Roman" panose="02020603050405020304" pitchFamily="18" charset="0"/>
              </a:rPr>
              <a:t>(Source: Quintly.com, 2019)</a:t>
            </a:r>
            <a:endParaRPr lang="en-IN" dirty="0"/>
          </a:p>
        </p:txBody>
      </p:sp>
    </p:spTree>
    <p:extLst>
      <p:ext uri="{BB962C8B-B14F-4D97-AF65-F5344CB8AC3E}">
        <p14:creationId xmlns:p14="http://schemas.microsoft.com/office/powerpoint/2010/main" val="2316325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FEACF2-E478-F999-5668-7416B0A687B0}"/>
              </a:ext>
            </a:extLst>
          </p:cNvPr>
          <p:cNvSpPr>
            <a:spLocks noGrp="1"/>
          </p:cNvSpPr>
          <p:nvPr>
            <p:ph type="title"/>
          </p:nvPr>
        </p:nvSpPr>
        <p:spPr>
          <a:xfrm>
            <a:off x="1137034" y="609597"/>
            <a:ext cx="9392421" cy="1330841"/>
          </a:xfrm>
        </p:spPr>
        <p:txBody>
          <a:bodyPr>
            <a:normAutofit/>
          </a:bodyPr>
          <a:lstStyle/>
          <a:p>
            <a:r>
              <a:rPr lang="en-GB" b="1">
                <a:effectLst/>
                <a:latin typeface="Times New Roman" panose="02020603050405020304" pitchFamily="18" charset="0"/>
                <a:ea typeface="Times New Roman" panose="02020603050405020304" pitchFamily="18" charset="0"/>
              </a:rPr>
              <a:t>Assessment of Tesco’s Digital and Social Media Engagement Success</a:t>
            </a:r>
            <a:endParaRPr lang="en-IN" b="1"/>
          </a:p>
        </p:txBody>
      </p:sp>
      <p:sp>
        <p:nvSpPr>
          <p:cNvPr id="3" name="Content Placeholder 2">
            <a:extLst>
              <a:ext uri="{FF2B5EF4-FFF2-40B4-BE49-F238E27FC236}">
                <a16:creationId xmlns:a16="http://schemas.microsoft.com/office/drawing/2014/main" id="{B6115409-D4F6-4800-FBAF-44857F8A5A89}"/>
              </a:ext>
            </a:extLst>
          </p:cNvPr>
          <p:cNvSpPr>
            <a:spLocks noGrp="1"/>
          </p:cNvSpPr>
          <p:nvPr>
            <p:ph idx="1"/>
          </p:nvPr>
        </p:nvSpPr>
        <p:spPr>
          <a:xfrm>
            <a:off x="651409" y="2195190"/>
            <a:ext cx="4958966" cy="3917773"/>
          </a:xfrm>
        </p:spPr>
        <p:style>
          <a:lnRef idx="2">
            <a:schemeClr val="accent2"/>
          </a:lnRef>
          <a:fillRef idx="1">
            <a:schemeClr val="lt1"/>
          </a:fillRef>
          <a:effectRef idx="0">
            <a:schemeClr val="accent2"/>
          </a:effectRef>
          <a:fontRef idx="minor">
            <a:schemeClr val="dk1"/>
          </a:fontRef>
        </p:style>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Businesses have greater levels of customer attachment and repeat traditional methods  (Fiiwe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2023).</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Better brand image due to appropriate response to customers' needs (Dam and Dam 2021).</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Tesco’s digital and social media have increased customer loyalty, and online sales and positively increased brand image and responsiveness (Choi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2020).</a:t>
            </a:r>
            <a:endParaRPr lang="en-IN" sz="1800" u="none" strike="noStrike" dirty="0">
              <a:effectLst/>
              <a:latin typeface="Times New Roman" panose="02020603050405020304" pitchFamily="18" charset="0"/>
              <a:ea typeface="Times New Roman" panose="02020603050405020304" pitchFamily="18" charset="0"/>
            </a:endParaRPr>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E367C31-7AA7-D3A7-3BCE-CD4670D93BF7}"/>
              </a:ext>
            </a:extLst>
          </p:cNvPr>
          <p:cNvSpPr txBox="1"/>
          <p:nvPr/>
        </p:nvSpPr>
        <p:spPr>
          <a:xfrm>
            <a:off x="6065619" y="5558438"/>
            <a:ext cx="6096000" cy="458074"/>
          </a:xfrm>
          <a:prstGeom prst="rect">
            <a:avLst/>
          </a:prstGeom>
          <a:noFill/>
        </p:spPr>
        <p:txBody>
          <a:bodyPr wrap="square">
            <a:spAutoFit/>
          </a:bodyPr>
          <a:lstStyle/>
          <a:p>
            <a:pPr algn="ctr">
              <a:lnSpc>
                <a:spcPct val="150000"/>
              </a:lnSpc>
            </a:pPr>
            <a:r>
              <a:rPr lang="en-GB" sz="1800" dirty="0">
                <a:effectLst/>
                <a:latin typeface="Times New Roman" panose="02020603050405020304" pitchFamily="18" charset="0"/>
                <a:ea typeface="Times New Roman" panose="02020603050405020304" pitchFamily="18" charset="0"/>
              </a:rPr>
              <a:t>(Source: Businessmodelanalyst.com, 2023)</a:t>
            </a:r>
            <a:endParaRPr lang="en-IN" sz="1800" dirty="0">
              <a:effectLst/>
              <a:latin typeface="Times New Roman" panose="02020603050405020304" pitchFamily="18" charset="0"/>
              <a:ea typeface="Times New Roman" panose="02020603050405020304" pitchFamily="18" charset="0"/>
            </a:endParaRPr>
          </a:p>
        </p:txBody>
      </p:sp>
      <p:pic>
        <p:nvPicPr>
          <p:cNvPr id="7" name="image2.png">
            <a:extLst>
              <a:ext uri="{FF2B5EF4-FFF2-40B4-BE49-F238E27FC236}">
                <a16:creationId xmlns:a16="http://schemas.microsoft.com/office/drawing/2014/main" id="{AD7624F8-7A2C-07A4-C0F0-35A169D87A40}"/>
              </a:ext>
            </a:extLst>
          </p:cNvPr>
          <p:cNvPicPr/>
          <p:nvPr/>
        </p:nvPicPr>
        <p:blipFill>
          <a:blip r:embed="rId3"/>
          <a:srcRect t="19174" b="19469"/>
          <a:stretch>
            <a:fillRect/>
          </a:stretch>
        </p:blipFill>
        <p:spPr>
          <a:xfrm>
            <a:off x="6261784" y="2413000"/>
            <a:ext cx="5734050" cy="2952536"/>
          </a:xfrm>
          <a:prstGeom prst="rect">
            <a:avLst/>
          </a:prstGeom>
          <a:ln w="25400">
            <a:solidFill>
              <a:srgbClr val="000000"/>
            </a:solidFill>
            <a:prstDash val="solid"/>
          </a:ln>
        </p:spPr>
      </p:pic>
    </p:spTree>
    <p:extLst>
      <p:ext uri="{BB962C8B-B14F-4D97-AF65-F5344CB8AC3E}">
        <p14:creationId xmlns:p14="http://schemas.microsoft.com/office/powerpoint/2010/main" val="3399713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848F0-4D34-9B79-8EEC-F59D9A63A5F4}"/>
              </a:ext>
            </a:extLst>
          </p:cNvPr>
          <p:cNvSpPr>
            <a:spLocks noGrp="1"/>
          </p:cNvSpPr>
          <p:nvPr>
            <p:ph type="title"/>
          </p:nvPr>
        </p:nvSpPr>
        <p:spPr>
          <a:xfrm>
            <a:off x="793662" y="386930"/>
            <a:ext cx="10066122" cy="1298448"/>
          </a:xfrm>
        </p:spPr>
        <p:txBody>
          <a:bodyPr anchor="b">
            <a:normAutofit/>
          </a:bodyPr>
          <a:lstStyle/>
          <a:p>
            <a:r>
              <a:rPr lang="en-GB" sz="4000" b="1" dirty="0">
                <a:effectLst/>
                <a:latin typeface="Times New Roman" panose="02020603050405020304" pitchFamily="18" charset="0"/>
                <a:ea typeface="Times New Roman" panose="02020603050405020304" pitchFamily="18" charset="0"/>
              </a:rPr>
              <a:t>Key Metrics of Success</a:t>
            </a:r>
            <a:endParaRPr lang="en-IN" sz="4000" b="1" dirty="0"/>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F5F126-E553-B128-EB47-A33DFC1EAEA6}"/>
              </a:ext>
            </a:extLst>
          </p:cNvPr>
          <p:cNvSpPr>
            <a:spLocks noGrp="1"/>
          </p:cNvSpPr>
          <p:nvPr>
            <p:ph idx="1"/>
          </p:nvPr>
        </p:nvSpPr>
        <p:spPr>
          <a:xfrm>
            <a:off x="793661" y="2599509"/>
            <a:ext cx="4530898" cy="3639450"/>
          </a:xfrm>
        </p:spPr>
        <p:txBody>
          <a:bodyPr anchor="ctr">
            <a:normAutofit/>
          </a:bodyPr>
          <a:lstStyle/>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Clubcard membership, increase in membership and the rate at which it is redeemed (Mohammadi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2020).</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Relevant indicators like, shares, and customer questions (Statista.com, 2023).</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growth in revenues that is attributable to e-commerce and mobile commerce (</a:t>
            </a:r>
            <a:r>
              <a:rPr lang="en-GB" sz="1800" u="none" strike="noStrike" dirty="0" err="1">
                <a:effectLst/>
                <a:latin typeface="Times New Roman" panose="02020603050405020304" pitchFamily="18" charset="0"/>
                <a:ea typeface="Times New Roman" panose="02020603050405020304" pitchFamily="18" charset="0"/>
              </a:rPr>
              <a:t>Pantelimon</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2020)</a:t>
            </a:r>
            <a:endParaRPr lang="en-IN" sz="1800" u="none" strike="noStrike" dirty="0">
              <a:effectLst/>
              <a:latin typeface="Times New Roman" panose="02020603050405020304" pitchFamily="18" charset="0"/>
              <a:ea typeface="Times New Roman" panose="02020603050405020304" pitchFamily="18" charset="0"/>
            </a:endParaRPr>
          </a:p>
        </p:txBody>
      </p:sp>
      <p:pic>
        <p:nvPicPr>
          <p:cNvPr id="4" name="image4.png" descr="A close-up of a card&#10;&#10;Description automatically generated">
            <a:extLst>
              <a:ext uri="{FF2B5EF4-FFF2-40B4-BE49-F238E27FC236}">
                <a16:creationId xmlns:a16="http://schemas.microsoft.com/office/drawing/2014/main" id="{DC02B67D-733D-71DE-6B9A-29D361B15B46}"/>
              </a:ext>
            </a:extLst>
          </p:cNvPr>
          <p:cNvPicPr/>
          <p:nvPr/>
        </p:nvPicPr>
        <p:blipFill>
          <a:blip r:embed="rId3"/>
          <a:stretch>
            <a:fillRect/>
          </a:stretch>
        </p:blipFill>
        <p:spPr>
          <a:xfrm>
            <a:off x="5911532" y="2590283"/>
            <a:ext cx="5150277" cy="3502188"/>
          </a:xfrm>
          <a:prstGeom prst="rect">
            <a:avLst/>
          </a:prstGeom>
        </p:spPr>
      </p:pic>
      <p:sp>
        <p:nvSpPr>
          <p:cNvPr id="20" name="Rectangle 1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6F9117E-7D12-3B46-F8CC-4DC2121BBFE5}"/>
              </a:ext>
            </a:extLst>
          </p:cNvPr>
          <p:cNvSpPr txBox="1"/>
          <p:nvPr/>
        </p:nvSpPr>
        <p:spPr>
          <a:xfrm>
            <a:off x="5376849" y="6054293"/>
            <a:ext cx="6165850" cy="369332"/>
          </a:xfrm>
          <a:prstGeom prst="rect">
            <a:avLst/>
          </a:prstGeom>
          <a:noFill/>
        </p:spPr>
        <p:txBody>
          <a:bodyPr wrap="square">
            <a:spAutoFit/>
          </a:bodyPr>
          <a:lstStyle/>
          <a:p>
            <a:pPr algn="ctr"/>
            <a:r>
              <a:rPr lang="en-GB" sz="1800" dirty="0">
                <a:effectLst/>
                <a:latin typeface="Times New Roman" panose="02020603050405020304" pitchFamily="18" charset="0"/>
                <a:ea typeface="Times New Roman" panose="02020603050405020304" pitchFamily="18" charset="0"/>
              </a:rPr>
              <a:t>(Source: Rewardcardsapp.com, 2024)</a:t>
            </a:r>
            <a:endParaRPr lang="en-IN" dirty="0"/>
          </a:p>
        </p:txBody>
      </p:sp>
    </p:spTree>
    <p:extLst>
      <p:ext uri="{BB962C8B-B14F-4D97-AF65-F5344CB8AC3E}">
        <p14:creationId xmlns:p14="http://schemas.microsoft.com/office/powerpoint/2010/main" val="133275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85" name="Rectangle 308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6" name="Freeform: Shape 308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A close-up of a head&#10;&#10;Description automatically generated">
            <a:extLst>
              <a:ext uri="{FF2B5EF4-FFF2-40B4-BE49-F238E27FC236}">
                <a16:creationId xmlns:a16="http://schemas.microsoft.com/office/drawing/2014/main" id="{740BA0E1-DC05-ED23-0BFC-08388AAE6F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2064696"/>
            <a:ext cx="4777381" cy="298789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087" name="Arc 308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CBE5F8-FC0D-28EF-4755-27DAD3E2CCBB}"/>
              </a:ext>
            </a:extLst>
          </p:cNvPr>
          <p:cNvSpPr>
            <a:spLocks noGrp="1"/>
          </p:cNvSpPr>
          <p:nvPr>
            <p:ph type="title"/>
          </p:nvPr>
        </p:nvSpPr>
        <p:spPr>
          <a:xfrm>
            <a:off x="838201" y="479493"/>
            <a:ext cx="5257800" cy="1325563"/>
          </a:xfrm>
        </p:spPr>
        <p:txBody>
          <a:bodyPr>
            <a:normAutofit/>
          </a:bodyPr>
          <a:lstStyle/>
          <a:p>
            <a:r>
              <a:rPr lang="en-US" sz="4000" b="1" i="0" u="none" strike="noStrike" dirty="0">
                <a:effectLst/>
                <a:latin typeface="Times New Roman" panose="02020603050405020304" pitchFamily="18" charset="0"/>
              </a:rPr>
              <a:t>Challenges and Areas for Improvement</a:t>
            </a:r>
            <a:endParaRPr lang="en-IN" sz="4000" dirty="0"/>
          </a:p>
        </p:txBody>
      </p:sp>
      <p:sp>
        <p:nvSpPr>
          <p:cNvPr id="3" name="Content Placeholder 2">
            <a:extLst>
              <a:ext uri="{FF2B5EF4-FFF2-40B4-BE49-F238E27FC236}">
                <a16:creationId xmlns:a16="http://schemas.microsoft.com/office/drawing/2014/main" id="{523AD412-8F15-3AFD-847A-58F7114EB4B1}"/>
              </a:ext>
            </a:extLst>
          </p:cNvPr>
          <p:cNvSpPr>
            <a:spLocks noGrp="1"/>
          </p:cNvSpPr>
          <p:nvPr>
            <p:ph idx="1"/>
          </p:nvPr>
        </p:nvSpPr>
        <p:spPr>
          <a:xfrm>
            <a:off x="838201" y="1984443"/>
            <a:ext cx="5257800" cy="4192520"/>
          </a:xfrm>
        </p:spPr>
        <p:style>
          <a:lnRef idx="2">
            <a:schemeClr val="accent2"/>
          </a:lnRef>
          <a:fillRef idx="1">
            <a:schemeClr val="lt1"/>
          </a:fillRef>
          <a:effectRef idx="0">
            <a:schemeClr val="accent2"/>
          </a:effectRef>
          <a:fontRef idx="minor">
            <a:schemeClr val="dk1"/>
          </a:fontRef>
        </p:style>
        <p:txBody>
          <a:bodyPr>
            <a:normAutofit/>
          </a:bodyPr>
          <a:lstStyle/>
          <a:p>
            <a:pPr algn="just" rtl="0" fontAlgn="base">
              <a:buFont typeface="Arial" panose="020B0604020202020204" pitchFamily="34" charset="0"/>
              <a:buChar char="•"/>
            </a:pPr>
            <a:r>
              <a:rPr lang="en-US" sz="1800" b="0" i="0" u="none" strike="noStrike" dirty="0">
                <a:effectLst/>
                <a:latin typeface="Times New Roman" panose="02020603050405020304" pitchFamily="18" charset="0"/>
              </a:rPr>
              <a:t>There are several challenges/ issues like security reasons for AI and machine learning features with respect to the digital and social media efforts of Tesco (Wynn and Jones 2023).</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rPr>
              <a:t>This is the ever-changing technology environment, which always puts the firm at a disadvantageous position to meet the new technological needs of customers.</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rPr>
              <a:t>One major issue is related to data protection and security as customers grow wiser on their data trail.</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rPr>
              <a:t>The connectivity of new applications including AI and machine learning features to older systems remains a technical hurdle to achieving a unified customer experience across channels.</a:t>
            </a:r>
          </a:p>
        </p:txBody>
      </p:sp>
      <p:sp>
        <p:nvSpPr>
          <p:cNvPr id="6" name="TextBox 5">
            <a:extLst>
              <a:ext uri="{FF2B5EF4-FFF2-40B4-BE49-F238E27FC236}">
                <a16:creationId xmlns:a16="http://schemas.microsoft.com/office/drawing/2014/main" id="{8A1D1E21-1E7A-CB5E-C6EF-8A2AC12C1B9C}"/>
              </a:ext>
            </a:extLst>
          </p:cNvPr>
          <p:cNvSpPr txBox="1"/>
          <p:nvPr/>
        </p:nvSpPr>
        <p:spPr>
          <a:xfrm>
            <a:off x="5549900" y="5185299"/>
            <a:ext cx="6096000" cy="369332"/>
          </a:xfrm>
          <a:prstGeom prst="rect">
            <a:avLst/>
          </a:prstGeom>
          <a:noFill/>
        </p:spPr>
        <p:txBody>
          <a:bodyPr wrap="square">
            <a:spAutoFit/>
          </a:bodyPr>
          <a:lstStyle/>
          <a:p>
            <a:pPr algn="ctr">
              <a:spcAft>
                <a:spcPts val="600"/>
              </a:spcAft>
            </a:pPr>
            <a:r>
              <a:rPr lang="en-IN" sz="1800" b="0" i="0" u="none" strike="noStrike" dirty="0">
                <a:effectLst/>
                <a:latin typeface="Times New Roman" panose="02020603050405020304" pitchFamily="18" charset="0"/>
                <a:cs typeface="Times New Roman" panose="02020603050405020304" pitchFamily="18" charset="0"/>
              </a:rPr>
              <a:t>(Source : usmsystems.com , 2024)</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530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31B5A-3A46-0F09-C8DE-E032ABFABB3C}"/>
              </a:ext>
            </a:extLst>
          </p:cNvPr>
          <p:cNvSpPr>
            <a:spLocks noGrp="1"/>
          </p:cNvSpPr>
          <p:nvPr>
            <p:ph type="title"/>
          </p:nvPr>
        </p:nvSpPr>
        <p:spPr>
          <a:xfrm>
            <a:off x="1043631" y="809898"/>
            <a:ext cx="9942716" cy="1554480"/>
          </a:xfrm>
        </p:spPr>
        <p:txBody>
          <a:bodyPr anchor="ctr">
            <a:normAutofit/>
          </a:bodyPr>
          <a:lstStyle/>
          <a:p>
            <a:r>
              <a:rPr lang="en-IN" sz="4000" b="1" i="0" u="none" strike="noStrike" dirty="0">
                <a:effectLst/>
                <a:latin typeface="Times New Roman" panose="02020603050405020304" pitchFamily="18" charset="0"/>
                <a:cs typeface="Times New Roman" panose="02020603050405020304" pitchFamily="18" charset="0"/>
              </a:rPr>
              <a:t>Conclusion</a:t>
            </a:r>
            <a:endParaRPr lang="en-IN" sz="4000" dirty="0">
              <a:latin typeface="Times New Roman" panose="02020603050405020304" pitchFamily="18" charset="0"/>
              <a:cs typeface="Times New Roman" panose="02020603050405020304" pitchFamily="18" charset="0"/>
            </a:endParaRPr>
          </a:p>
        </p:txBody>
      </p:sp>
      <p:graphicFrame>
        <p:nvGraphicFramePr>
          <p:cNvPr id="27" name="Content Placeholder 2">
            <a:extLst>
              <a:ext uri="{FF2B5EF4-FFF2-40B4-BE49-F238E27FC236}">
                <a16:creationId xmlns:a16="http://schemas.microsoft.com/office/drawing/2014/main" id="{5D85ED84-9905-37E5-A7E2-C15BEAC4C8C9}"/>
              </a:ext>
            </a:extLst>
          </p:cNvPr>
          <p:cNvGraphicFramePr>
            <a:graphicFrameLocks noGrp="1"/>
          </p:cNvGraphicFramePr>
          <p:nvPr>
            <p:ph idx="1"/>
            <p:extLst>
              <p:ext uri="{D42A27DB-BD31-4B8C-83A1-F6EECF244321}">
                <p14:modId xmlns:p14="http://schemas.microsoft.com/office/powerpoint/2010/main" val="1645482054"/>
              </p:ext>
            </p:extLst>
          </p:nvPr>
        </p:nvGraphicFramePr>
        <p:xfrm>
          <a:off x="1043632" y="2704013"/>
          <a:ext cx="9942716" cy="3637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3737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15E80D-B0D4-1E6E-2D57-04624E8D75E6}"/>
              </a:ext>
            </a:extLst>
          </p:cNvPr>
          <p:cNvSpPr>
            <a:spLocks noGrp="1"/>
          </p:cNvSpPr>
          <p:nvPr>
            <p:ph type="title"/>
          </p:nvPr>
        </p:nvSpPr>
        <p:spPr>
          <a:xfrm>
            <a:off x="686834" y="1153572"/>
            <a:ext cx="3200400" cy="4461163"/>
          </a:xfrm>
        </p:spPr>
        <p:txBody>
          <a:bodyPr>
            <a:normAutofit/>
          </a:bodyPr>
          <a:lstStyle/>
          <a:p>
            <a:r>
              <a:rPr lang="en-IN" sz="4000" b="1" i="0" u="none" strike="noStrike" dirty="0">
                <a:solidFill>
                  <a:srgbClr val="FFFFFF"/>
                </a:solidFill>
                <a:effectLst/>
                <a:latin typeface="Times New Roman" panose="02020603050405020304" pitchFamily="18" charset="0"/>
              </a:rPr>
              <a:t>References</a:t>
            </a:r>
            <a:endParaRPr lang="en-IN" sz="40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4BCBA7-E56C-1949-7A87-C032D16AB8D5}"/>
              </a:ext>
            </a:extLst>
          </p:cNvPr>
          <p:cNvSpPr>
            <a:spLocks noGrp="1"/>
          </p:cNvSpPr>
          <p:nvPr>
            <p:ph idx="1"/>
          </p:nvPr>
        </p:nvSpPr>
        <p:spPr>
          <a:xfrm>
            <a:off x="4447308" y="319088"/>
            <a:ext cx="6906491" cy="6437312"/>
          </a:xfrm>
        </p:spPr>
        <p:style>
          <a:lnRef idx="2">
            <a:schemeClr val="accent2"/>
          </a:lnRef>
          <a:fillRef idx="1">
            <a:schemeClr val="lt1"/>
          </a:fillRef>
          <a:effectRef idx="0">
            <a:schemeClr val="accent2"/>
          </a:effectRef>
          <a:fontRef idx="minor">
            <a:schemeClr val="dk1"/>
          </a:fontRef>
        </p:style>
        <p:txBody>
          <a:bodyPr anchor="ctr">
            <a:noAutofit/>
          </a:bodyPr>
          <a:lstStyle/>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About.sainsburys.co.uk, (2024), </a:t>
            </a:r>
            <a:r>
              <a:rPr lang="en-IN" sz="400" i="1" kern="100" dirty="0">
                <a:effectLst/>
                <a:latin typeface="Times New Roman" panose="02020603050405020304" pitchFamily="18" charset="0"/>
                <a:ea typeface="Cambria" panose="02040503050406030204" pitchFamily="18" charset="0"/>
              </a:rPr>
              <a:t>We’re going to the Next Level</a:t>
            </a:r>
            <a:r>
              <a:rPr lang="en-GB" sz="400" i="1" dirty="0">
                <a:effectLst/>
                <a:latin typeface="Times New Roman" panose="02020603050405020304" pitchFamily="18" charset="0"/>
                <a:ea typeface="Times New Roman" panose="02020603050405020304" pitchFamily="18" charset="0"/>
              </a:rPr>
              <a:t>,</a:t>
            </a:r>
            <a:r>
              <a:rPr lang="en-GB" sz="400" dirty="0">
                <a:effectLst/>
                <a:latin typeface="Times New Roman" panose="02020603050405020304" pitchFamily="18" charset="0"/>
                <a:ea typeface="Times New Roman" panose="02020603050405020304" pitchFamily="18" charset="0"/>
              </a:rPr>
              <a:t> Available at: </a:t>
            </a:r>
            <a:r>
              <a:rPr lang="en-GB" sz="400" u="sng" dirty="0">
                <a:solidFill>
                  <a:srgbClr val="0000FF"/>
                </a:solidFill>
                <a:effectLst/>
                <a:latin typeface="Times New Roman" panose="02020603050405020304" pitchFamily="18" charset="0"/>
                <a:ea typeface="Times New Roman" panose="02020603050405020304" pitchFamily="18" charset="0"/>
                <a:hlinkClick r:id="rId3"/>
              </a:rPr>
              <a:t>https://www.about.sainsburys.co.uk/</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Alshurideh, M., (2022). </a:t>
            </a:r>
            <a:r>
              <a:rPr lang="en-GB" sz="400" i="1" dirty="0">
                <a:solidFill>
                  <a:srgbClr val="000000"/>
                </a:solidFill>
                <a:effectLst/>
                <a:latin typeface="Times New Roman" panose="02020603050405020304" pitchFamily="18" charset="0"/>
                <a:ea typeface="Times New Roman" panose="02020603050405020304" pitchFamily="18" charset="0"/>
              </a:rPr>
              <a:t>Does electronic customer relationship management (E-CRM) affect service quality at private hospitals in Jordan?.</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Uncertain Supply Chain Management</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10</a:t>
            </a:r>
            <a:r>
              <a:rPr lang="en-GB" sz="400" dirty="0">
                <a:solidFill>
                  <a:srgbClr val="000000"/>
                </a:solidFill>
                <a:effectLst/>
                <a:latin typeface="Times New Roman" panose="02020603050405020304" pitchFamily="18" charset="0"/>
                <a:ea typeface="Times New Roman" panose="02020603050405020304" pitchFamily="18" charset="0"/>
              </a:rPr>
              <a:t>(2), pp.325-332.</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Arslan, I.K., (2020). </a:t>
            </a:r>
            <a:r>
              <a:rPr lang="en-GB" sz="400" i="1" dirty="0">
                <a:solidFill>
                  <a:srgbClr val="000000"/>
                </a:solidFill>
                <a:effectLst/>
                <a:latin typeface="Times New Roman" panose="02020603050405020304" pitchFamily="18" charset="0"/>
                <a:ea typeface="Times New Roman" panose="02020603050405020304" pitchFamily="18" charset="0"/>
              </a:rPr>
              <a:t>The importance of creating customer loyalty in achieving sustainable competitive advantage</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Eurasian Journal of Business and Management</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8</a:t>
            </a:r>
            <a:r>
              <a:rPr lang="en-GB" sz="400" dirty="0">
                <a:solidFill>
                  <a:srgbClr val="000000"/>
                </a:solidFill>
                <a:effectLst/>
                <a:latin typeface="Times New Roman" panose="02020603050405020304" pitchFamily="18" charset="0"/>
                <a:ea typeface="Times New Roman" panose="02020603050405020304" pitchFamily="18" charset="0"/>
              </a:rPr>
              <a:t>(1), pp.11-20.</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Bstrategyhub.com, (2024), </a:t>
            </a:r>
            <a:r>
              <a:rPr lang="en-IN" sz="400" i="1" kern="100" dirty="0">
                <a:solidFill>
                  <a:srgbClr val="000000"/>
                </a:solidFill>
                <a:effectLst/>
                <a:latin typeface="Times New Roman" panose="02020603050405020304" pitchFamily="18" charset="0"/>
                <a:ea typeface="Cambria" panose="02040503050406030204" pitchFamily="18" charset="0"/>
              </a:rPr>
              <a:t>TESCO SWOT 2024 | SWOT Analysis of TESCO</a:t>
            </a:r>
            <a:r>
              <a:rPr lang="en-GB" sz="400" i="1" dirty="0">
                <a:solidFill>
                  <a:srgbClr val="000000"/>
                </a:solidFill>
                <a:effectLst/>
                <a:latin typeface="Times New Roman" panose="02020603050405020304" pitchFamily="18" charset="0"/>
                <a:ea typeface="Times New Roman" panose="02020603050405020304" pitchFamily="18" charset="0"/>
              </a:rPr>
              <a:t>, </a:t>
            </a:r>
            <a:r>
              <a:rPr lang="en-GB" sz="400" dirty="0">
                <a:solidFill>
                  <a:srgbClr val="000000"/>
                </a:solidFill>
                <a:effectLst/>
                <a:latin typeface="Times New Roman" panose="02020603050405020304" pitchFamily="18" charset="0"/>
                <a:ea typeface="Times New Roman" panose="02020603050405020304" pitchFamily="18" charset="0"/>
              </a:rPr>
              <a:t>Available at</a:t>
            </a:r>
            <a:r>
              <a:rPr lang="en-GB" sz="400" i="1" dirty="0">
                <a:solidFill>
                  <a:srgbClr val="000000"/>
                </a:solidFill>
                <a:effectLst/>
                <a:latin typeface="Times New Roman" panose="02020603050405020304" pitchFamily="18" charset="0"/>
                <a:ea typeface="Times New Roman" panose="02020603050405020304" pitchFamily="18" charset="0"/>
              </a:rPr>
              <a:t>:</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u="sng" dirty="0">
                <a:solidFill>
                  <a:srgbClr val="0000FF"/>
                </a:solidFill>
                <a:effectLst/>
                <a:latin typeface="Times New Roman" panose="02020603050405020304" pitchFamily="18" charset="0"/>
                <a:ea typeface="Times New Roman" panose="02020603050405020304" pitchFamily="18" charset="0"/>
                <a:hlinkClick r:id="rId4"/>
              </a:rPr>
              <a:t>https://bstrategyhub.com/tesco-swot-analysis-2019swot-analysis-of-tesco/</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Businessmodelanalyst.com, (2023), </a:t>
            </a:r>
            <a:r>
              <a:rPr lang="en-IN" sz="400" i="1" kern="100" dirty="0">
                <a:solidFill>
                  <a:srgbClr val="000000"/>
                </a:solidFill>
                <a:effectLst/>
                <a:latin typeface="Times New Roman" panose="02020603050405020304" pitchFamily="18" charset="0"/>
                <a:ea typeface="Cambria" panose="02040503050406030204" pitchFamily="18" charset="0"/>
              </a:rPr>
              <a:t>Tesco Business Model</a:t>
            </a:r>
            <a:r>
              <a:rPr lang="en-GB" sz="400" dirty="0">
                <a:solidFill>
                  <a:srgbClr val="000000"/>
                </a:solidFill>
                <a:effectLst/>
                <a:latin typeface="Times New Roman" panose="02020603050405020304" pitchFamily="18" charset="0"/>
                <a:ea typeface="Times New Roman" panose="02020603050405020304" pitchFamily="18" charset="0"/>
              </a:rPr>
              <a:t>, Available at: </a:t>
            </a:r>
            <a:r>
              <a:rPr lang="en-GB" sz="400" u="sng" dirty="0">
                <a:solidFill>
                  <a:srgbClr val="000000"/>
                </a:solidFill>
                <a:effectLst/>
                <a:latin typeface="Times New Roman" panose="02020603050405020304" pitchFamily="18" charset="0"/>
                <a:ea typeface="Times New Roman" panose="02020603050405020304" pitchFamily="18" charset="0"/>
                <a:hlinkClick r:id="rId5"/>
              </a:rPr>
              <a:t>https://businessmodelanalyst.com/tesco-business-model/</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Choi, H., Mela, C.F., Balseiro, S.R. and Leary, A., (2020). </a:t>
            </a:r>
            <a:r>
              <a:rPr lang="en-GB" sz="400" i="1" dirty="0">
                <a:solidFill>
                  <a:srgbClr val="000000"/>
                </a:solidFill>
                <a:effectLst/>
                <a:latin typeface="Times New Roman" panose="02020603050405020304" pitchFamily="18" charset="0"/>
                <a:ea typeface="Times New Roman" panose="02020603050405020304" pitchFamily="18" charset="0"/>
              </a:rPr>
              <a:t>Online display advertising markets: A literature review and future directions.</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Information Systems Research</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31</a:t>
            </a:r>
            <a:r>
              <a:rPr lang="en-GB" sz="400" dirty="0">
                <a:solidFill>
                  <a:srgbClr val="000000"/>
                </a:solidFill>
                <a:effectLst/>
                <a:latin typeface="Times New Roman" panose="02020603050405020304" pitchFamily="18" charset="0"/>
                <a:ea typeface="Times New Roman" panose="02020603050405020304" pitchFamily="18" charset="0"/>
              </a:rPr>
              <a:t>(2), pp.556-575.</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Croucamp, I., </a:t>
            </a:r>
            <a:r>
              <a:rPr lang="en-GB" sz="400" dirty="0" err="1">
                <a:solidFill>
                  <a:srgbClr val="000000"/>
                </a:solidFill>
                <a:effectLst/>
                <a:latin typeface="Times New Roman" panose="02020603050405020304" pitchFamily="18" charset="0"/>
                <a:ea typeface="Times New Roman" panose="02020603050405020304" pitchFamily="18" charset="0"/>
              </a:rPr>
              <a:t>Craigen</a:t>
            </a:r>
            <a:r>
              <a:rPr lang="en-GB" sz="400" dirty="0">
                <a:solidFill>
                  <a:srgbClr val="000000"/>
                </a:solidFill>
                <a:effectLst/>
                <a:latin typeface="Times New Roman" panose="02020603050405020304" pitchFamily="18" charset="0"/>
                <a:ea typeface="Times New Roman" panose="02020603050405020304" pitchFamily="18" charset="0"/>
              </a:rPr>
              <a:t>, J., </a:t>
            </a:r>
            <a:r>
              <a:rPr lang="en-GB" sz="400" dirty="0" err="1">
                <a:solidFill>
                  <a:srgbClr val="000000"/>
                </a:solidFill>
                <a:effectLst/>
                <a:latin typeface="Times New Roman" panose="02020603050405020304" pitchFamily="18" charset="0"/>
                <a:ea typeface="Times New Roman" panose="02020603050405020304" pitchFamily="18" charset="0"/>
              </a:rPr>
              <a:t>Pidduck</a:t>
            </a:r>
            <a:r>
              <a:rPr lang="en-GB" sz="400" dirty="0">
                <a:solidFill>
                  <a:srgbClr val="000000"/>
                </a:solidFill>
                <a:effectLst/>
                <a:latin typeface="Times New Roman" panose="02020603050405020304" pitchFamily="18" charset="0"/>
                <a:ea typeface="Times New Roman" panose="02020603050405020304" pitchFamily="18" charset="0"/>
              </a:rPr>
              <a:t>, T., Swanepoel, S. and Coetzee, E., (2024). </a:t>
            </a:r>
            <a:r>
              <a:rPr lang="en-GB" sz="400" i="1" dirty="0">
                <a:solidFill>
                  <a:srgbClr val="000000"/>
                </a:solidFill>
                <a:effectLst/>
                <a:latin typeface="Times New Roman" panose="02020603050405020304" pitchFamily="18" charset="0"/>
                <a:ea typeface="Times New Roman" panose="02020603050405020304" pitchFamily="18" charset="0"/>
              </a:rPr>
              <a:t>Filling the fiscal basket: Quantifying tax revenues from customer loyalty programmes. Accounting Research</a:t>
            </a:r>
            <a:r>
              <a:rPr lang="en-GB" sz="400" dirty="0">
                <a:solidFill>
                  <a:srgbClr val="000000"/>
                </a:solidFill>
                <a:effectLst/>
                <a:latin typeface="Times New Roman" panose="02020603050405020304" pitchFamily="18" charset="0"/>
                <a:ea typeface="Times New Roman" panose="02020603050405020304" pitchFamily="18" charset="0"/>
              </a:rPr>
              <a:t>, pp.1-17.</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Dam, S.M. and Dam, T.C., (2021). </a:t>
            </a:r>
            <a:r>
              <a:rPr lang="en-GB" sz="400" i="1" dirty="0">
                <a:solidFill>
                  <a:srgbClr val="000000"/>
                </a:solidFill>
                <a:effectLst/>
                <a:latin typeface="Times New Roman" panose="02020603050405020304" pitchFamily="18" charset="0"/>
                <a:ea typeface="Times New Roman" panose="02020603050405020304" pitchFamily="18" charset="0"/>
              </a:rPr>
              <a:t>Relationships between service quality, brand image, customer satisfaction, and customer loyalty</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The Journal of Asian Finance, Economics and Business</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8</a:t>
            </a:r>
            <a:r>
              <a:rPr lang="en-GB" sz="400" dirty="0">
                <a:solidFill>
                  <a:srgbClr val="000000"/>
                </a:solidFill>
                <a:effectLst/>
                <a:latin typeface="Times New Roman" panose="02020603050405020304" pitchFamily="18" charset="0"/>
                <a:ea typeface="Times New Roman" panose="02020603050405020304" pitchFamily="18" charset="0"/>
              </a:rPr>
              <a:t>(3), pp.585-593.</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Duong, V., Luo, J., Pham, P., Yang, T. and Wang, Y., (2020), </a:t>
            </a:r>
            <a:r>
              <a:rPr lang="en-GB" sz="400" i="1" dirty="0">
                <a:solidFill>
                  <a:srgbClr val="000000"/>
                </a:solidFill>
                <a:effectLst/>
                <a:latin typeface="Times New Roman" panose="02020603050405020304" pitchFamily="18" charset="0"/>
                <a:ea typeface="Times New Roman" panose="02020603050405020304" pitchFamily="18" charset="0"/>
              </a:rPr>
              <a:t>December. The ivory tower lost: How college students respond differently than the general public to the COVID-19 pandemic</a:t>
            </a:r>
            <a:r>
              <a:rPr lang="en-GB" sz="400" dirty="0">
                <a:solidFill>
                  <a:srgbClr val="000000"/>
                </a:solidFill>
                <a:effectLst/>
                <a:latin typeface="Times New Roman" panose="02020603050405020304" pitchFamily="18" charset="0"/>
                <a:ea typeface="Times New Roman" panose="02020603050405020304" pitchFamily="18" charset="0"/>
              </a:rPr>
              <a:t>. In </a:t>
            </a:r>
            <a:r>
              <a:rPr lang="en-GB" sz="400" i="1" dirty="0">
                <a:solidFill>
                  <a:srgbClr val="000000"/>
                </a:solidFill>
                <a:effectLst/>
                <a:latin typeface="Times New Roman" panose="02020603050405020304" pitchFamily="18" charset="0"/>
                <a:ea typeface="Times New Roman" panose="02020603050405020304" pitchFamily="18" charset="0"/>
              </a:rPr>
              <a:t>2020 IEEE/ACM International Conference on Advances in Social Networks Analysis and Mining (ASONAM)</a:t>
            </a:r>
            <a:r>
              <a:rPr lang="en-GB" sz="400" dirty="0">
                <a:solidFill>
                  <a:srgbClr val="000000"/>
                </a:solidFill>
                <a:effectLst/>
                <a:latin typeface="Times New Roman" panose="02020603050405020304" pitchFamily="18" charset="0"/>
                <a:ea typeface="Times New Roman" panose="02020603050405020304" pitchFamily="18" charset="0"/>
              </a:rPr>
              <a:t> (pp. 126-130). IEEE.</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Fiiwe, J.L., </a:t>
            </a:r>
            <a:r>
              <a:rPr lang="en-GB" sz="400" dirty="0" err="1">
                <a:solidFill>
                  <a:srgbClr val="000000"/>
                </a:solidFill>
                <a:effectLst/>
                <a:latin typeface="Times New Roman" panose="02020603050405020304" pitchFamily="18" charset="0"/>
                <a:ea typeface="Times New Roman" panose="02020603050405020304" pitchFamily="18" charset="0"/>
              </a:rPr>
              <a:t>Egele</a:t>
            </a:r>
            <a:r>
              <a:rPr lang="en-GB" sz="400" dirty="0">
                <a:solidFill>
                  <a:srgbClr val="000000"/>
                </a:solidFill>
                <a:effectLst/>
                <a:latin typeface="Times New Roman" panose="02020603050405020304" pitchFamily="18" charset="0"/>
                <a:ea typeface="Times New Roman" panose="02020603050405020304" pitchFamily="18" charset="0"/>
              </a:rPr>
              <a:t>, A.E., </a:t>
            </a:r>
            <a:r>
              <a:rPr lang="en-GB" sz="400" dirty="0" err="1">
                <a:solidFill>
                  <a:srgbClr val="000000"/>
                </a:solidFill>
                <a:effectLst/>
                <a:latin typeface="Times New Roman" panose="02020603050405020304" pitchFamily="18" charset="0"/>
                <a:ea typeface="Times New Roman" panose="02020603050405020304" pitchFamily="18" charset="0"/>
              </a:rPr>
              <a:t>Ozo</a:t>
            </a:r>
            <a:r>
              <a:rPr lang="en-GB" sz="400" dirty="0">
                <a:solidFill>
                  <a:srgbClr val="000000"/>
                </a:solidFill>
                <a:effectLst/>
                <a:latin typeface="Times New Roman" panose="02020603050405020304" pitchFamily="18" charset="0"/>
                <a:ea typeface="Times New Roman" panose="02020603050405020304" pitchFamily="18" charset="0"/>
              </a:rPr>
              <a:t>, J.U. and </a:t>
            </a:r>
            <a:r>
              <a:rPr lang="en-GB" sz="400" dirty="0" err="1">
                <a:solidFill>
                  <a:srgbClr val="000000"/>
                </a:solidFill>
                <a:effectLst/>
                <a:latin typeface="Times New Roman" panose="02020603050405020304" pitchFamily="18" charset="0"/>
                <a:ea typeface="Times New Roman" panose="02020603050405020304" pitchFamily="18" charset="0"/>
              </a:rPr>
              <a:t>Obasiabara</a:t>
            </a:r>
            <a:r>
              <a:rPr lang="en-GB" sz="400" dirty="0">
                <a:solidFill>
                  <a:srgbClr val="000000"/>
                </a:solidFill>
                <a:effectLst/>
                <a:latin typeface="Times New Roman" panose="02020603050405020304" pitchFamily="18" charset="0"/>
                <a:ea typeface="Times New Roman" panose="02020603050405020304" pitchFamily="18" charset="0"/>
              </a:rPr>
              <a:t>, B.O., (2023). </a:t>
            </a:r>
            <a:r>
              <a:rPr lang="en-GB" sz="400" i="1" dirty="0">
                <a:solidFill>
                  <a:srgbClr val="000000"/>
                </a:solidFill>
                <a:effectLst/>
                <a:latin typeface="Times New Roman" panose="02020603050405020304" pitchFamily="18" charset="0"/>
                <a:ea typeface="Times New Roman" panose="02020603050405020304" pitchFamily="18" charset="0"/>
              </a:rPr>
              <a:t>Customer Relationship Management and Customers Repeat Purchase Behavior</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Scholars Journal of Economics, Business and Management</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1</a:t>
            </a:r>
            <a:r>
              <a:rPr lang="en-GB" sz="400" dirty="0">
                <a:solidFill>
                  <a:srgbClr val="000000"/>
                </a:solidFill>
                <a:effectLst/>
                <a:latin typeface="Times New Roman" panose="02020603050405020304" pitchFamily="18" charset="0"/>
                <a:ea typeface="Times New Roman" panose="02020603050405020304" pitchFamily="18" charset="0"/>
              </a:rPr>
              <a:t>, pp.19-28.</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effectLst/>
                <a:latin typeface="Times New Roman" panose="02020603050405020304" pitchFamily="18" charset="0"/>
                <a:ea typeface="Times New Roman" panose="02020603050405020304" pitchFamily="18" charset="0"/>
              </a:rPr>
              <a:t>findmycrm.com , (2024). </a:t>
            </a:r>
            <a:r>
              <a:rPr lang="en-GB" sz="400" i="1" dirty="0">
                <a:effectLst/>
                <a:latin typeface="Times New Roman" panose="02020603050405020304" pitchFamily="18" charset="0"/>
                <a:ea typeface="Times New Roman" panose="02020603050405020304" pitchFamily="18" charset="0"/>
              </a:rPr>
              <a:t>Social Media CRM . </a:t>
            </a:r>
            <a:r>
              <a:rPr lang="en-GB" sz="400" dirty="0">
                <a:effectLst/>
                <a:latin typeface="Times New Roman" panose="02020603050405020304" pitchFamily="18" charset="0"/>
                <a:ea typeface="Times New Roman" panose="02020603050405020304" pitchFamily="18" charset="0"/>
              </a:rPr>
              <a:t>Available at : </a:t>
            </a:r>
            <a:r>
              <a:rPr lang="en-GB" sz="400" u="sng" dirty="0">
                <a:solidFill>
                  <a:srgbClr val="1155CC"/>
                </a:solidFill>
                <a:effectLst/>
                <a:latin typeface="Times New Roman" panose="02020603050405020304" pitchFamily="18" charset="0"/>
                <a:ea typeface="Times New Roman" panose="02020603050405020304" pitchFamily="18" charset="0"/>
                <a:hlinkClick r:id="rId6"/>
              </a:rPr>
              <a:t>https://www.findmycrm.com/crm-overview/what-is-social-crm-learn-the-definition-and-benefits-of-social-crm</a:t>
            </a:r>
            <a:r>
              <a:rPr lang="en-GB" sz="400" dirty="0">
                <a:effectLst/>
                <a:latin typeface="Times New Roman" panose="02020603050405020304" pitchFamily="18" charset="0"/>
                <a:ea typeface="Times New Roman" panose="02020603050405020304" pitchFamily="18" charset="0"/>
              </a:rPr>
              <a:t> (Accessed on :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Harper, E., (2020). </a:t>
            </a:r>
            <a:r>
              <a:rPr lang="en-GB" sz="400" i="1" dirty="0">
                <a:solidFill>
                  <a:srgbClr val="000000"/>
                </a:solidFill>
                <a:effectLst/>
                <a:latin typeface="Times New Roman" panose="02020603050405020304" pitchFamily="18" charset="0"/>
                <a:ea typeface="Times New Roman" panose="02020603050405020304" pitchFamily="18" charset="0"/>
              </a:rPr>
              <a:t>Sustainability-Related Corporate Social Responsibility (CSR) Communications in the Canadian Grocery Industry</a:t>
            </a:r>
            <a:r>
              <a:rPr lang="en-GB" sz="400" dirty="0">
                <a:solidFill>
                  <a:srgbClr val="000000"/>
                </a:solidFill>
                <a:effectLst/>
                <a:latin typeface="Times New Roman" panose="02020603050405020304" pitchFamily="18" charset="0"/>
                <a:ea typeface="Times New Roman" panose="02020603050405020304" pitchFamily="18" charset="0"/>
              </a:rPr>
              <a:t>. pp.89-99.</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222222"/>
                </a:solidFill>
                <a:effectLst/>
                <a:latin typeface="Times New Roman" panose="02020603050405020304" pitchFamily="18" charset="0"/>
                <a:ea typeface="Times New Roman" panose="02020603050405020304" pitchFamily="18" charset="0"/>
              </a:rPr>
              <a:t>Khanchanapong, T., </a:t>
            </a:r>
            <a:r>
              <a:rPr lang="en-GB" sz="400" dirty="0" err="1">
                <a:solidFill>
                  <a:srgbClr val="222222"/>
                </a:solidFill>
                <a:effectLst/>
                <a:latin typeface="Times New Roman" panose="02020603050405020304" pitchFamily="18" charset="0"/>
                <a:ea typeface="Times New Roman" panose="02020603050405020304" pitchFamily="18" charset="0"/>
              </a:rPr>
              <a:t>Taweesuk</a:t>
            </a:r>
            <a:r>
              <a:rPr lang="en-GB" sz="400" dirty="0">
                <a:solidFill>
                  <a:srgbClr val="222222"/>
                </a:solidFill>
                <a:effectLst/>
                <a:latin typeface="Times New Roman" panose="02020603050405020304" pitchFamily="18" charset="0"/>
                <a:ea typeface="Times New Roman" panose="02020603050405020304" pitchFamily="18" charset="0"/>
              </a:rPr>
              <a:t>, P., Tachibana, E. and Randall, B., (2022). </a:t>
            </a:r>
            <a:r>
              <a:rPr lang="en-GB" sz="400" i="1" dirty="0">
                <a:solidFill>
                  <a:srgbClr val="222222"/>
                </a:solidFill>
                <a:effectLst/>
                <a:latin typeface="Times New Roman" panose="02020603050405020304" pitchFamily="18" charset="0"/>
                <a:ea typeface="Times New Roman" panose="02020603050405020304" pitchFamily="18" charset="0"/>
              </a:rPr>
              <a:t>The Relationship between Consumer Characteristics and Social Media Marketing Content Regarding Organic Vegetable Products: Evidence from Facebook Users in Bangkok, Thailand</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err="1">
                <a:solidFill>
                  <a:srgbClr val="222222"/>
                </a:solidFill>
                <a:effectLst/>
                <a:latin typeface="Times New Roman" panose="02020603050405020304" pitchFamily="18" charset="0"/>
                <a:ea typeface="Times New Roman" panose="02020603050405020304" pitchFamily="18" charset="0"/>
              </a:rPr>
              <a:t>Parichart</a:t>
            </a:r>
            <a:r>
              <a:rPr lang="en-GB" sz="400" i="1" dirty="0">
                <a:solidFill>
                  <a:srgbClr val="222222"/>
                </a:solidFill>
                <a:effectLst/>
                <a:latin typeface="Times New Roman" panose="02020603050405020304" pitchFamily="18" charset="0"/>
                <a:ea typeface="Times New Roman" panose="02020603050405020304" pitchFamily="18" charset="0"/>
              </a:rPr>
              <a:t> Journal</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35</a:t>
            </a:r>
            <a:r>
              <a:rPr lang="en-GB" sz="400" dirty="0">
                <a:solidFill>
                  <a:srgbClr val="222222"/>
                </a:solidFill>
                <a:effectLst/>
                <a:latin typeface="Times New Roman" panose="02020603050405020304" pitchFamily="18" charset="0"/>
                <a:ea typeface="Times New Roman" panose="02020603050405020304" pitchFamily="18" charset="0"/>
              </a:rPr>
              <a:t>(4), pp.217-238.</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Ligaraba, N., </a:t>
            </a:r>
            <a:r>
              <a:rPr lang="en-GB" sz="400" dirty="0" err="1">
                <a:solidFill>
                  <a:srgbClr val="000000"/>
                </a:solidFill>
                <a:effectLst/>
                <a:latin typeface="Times New Roman" panose="02020603050405020304" pitchFamily="18" charset="0"/>
                <a:ea typeface="Times New Roman" panose="02020603050405020304" pitchFamily="18" charset="0"/>
              </a:rPr>
              <a:t>Nyagadza</a:t>
            </a:r>
            <a:r>
              <a:rPr lang="en-GB" sz="400" dirty="0">
                <a:solidFill>
                  <a:srgbClr val="000000"/>
                </a:solidFill>
                <a:effectLst/>
                <a:latin typeface="Times New Roman" panose="02020603050405020304" pitchFamily="18" charset="0"/>
                <a:ea typeface="Times New Roman" panose="02020603050405020304" pitchFamily="18" charset="0"/>
              </a:rPr>
              <a:t>, B., </a:t>
            </a:r>
            <a:r>
              <a:rPr lang="en-GB" sz="400" dirty="0" err="1">
                <a:solidFill>
                  <a:srgbClr val="000000"/>
                </a:solidFill>
                <a:effectLst/>
                <a:latin typeface="Times New Roman" panose="02020603050405020304" pitchFamily="18" charset="0"/>
                <a:ea typeface="Times New Roman" panose="02020603050405020304" pitchFamily="18" charset="0"/>
              </a:rPr>
              <a:t>Dӧrfling</a:t>
            </a:r>
            <a:r>
              <a:rPr lang="en-GB" sz="400" dirty="0">
                <a:solidFill>
                  <a:srgbClr val="000000"/>
                </a:solidFill>
                <a:effectLst/>
                <a:latin typeface="Times New Roman" panose="02020603050405020304" pitchFamily="18" charset="0"/>
                <a:ea typeface="Times New Roman" panose="02020603050405020304" pitchFamily="18" charset="0"/>
              </a:rPr>
              <a:t>, D. and Zulu, Q.M., (2023). </a:t>
            </a:r>
            <a:r>
              <a:rPr lang="en-GB" sz="400" i="1" dirty="0">
                <a:solidFill>
                  <a:srgbClr val="000000"/>
                </a:solidFill>
                <a:effectLst/>
                <a:latin typeface="Times New Roman" panose="02020603050405020304" pitchFamily="18" charset="0"/>
                <a:ea typeface="Times New Roman" panose="02020603050405020304" pitchFamily="18" charset="0"/>
              </a:rPr>
              <a:t>Factors influencing re-usage intention of online and mobile grocery shopping amongst young adults</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Arab Gulf Journal of Scientific Research</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41</a:t>
            </a:r>
            <a:r>
              <a:rPr lang="en-GB" sz="400" dirty="0">
                <a:solidFill>
                  <a:srgbClr val="000000"/>
                </a:solidFill>
                <a:effectLst/>
                <a:latin typeface="Times New Roman" panose="02020603050405020304" pitchFamily="18" charset="0"/>
                <a:ea typeface="Times New Roman" panose="02020603050405020304" pitchFamily="18" charset="0"/>
              </a:rPr>
              <a:t>(3), pp.389-415.</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effectLst/>
                <a:latin typeface="Times New Roman" panose="02020603050405020304" pitchFamily="18" charset="0"/>
                <a:ea typeface="Times New Roman" panose="02020603050405020304" pitchFamily="18" charset="0"/>
              </a:rPr>
              <a:t>marketing-beat.co.uk, (2023). </a:t>
            </a:r>
            <a:r>
              <a:rPr lang="en-GB" sz="400" i="1" dirty="0">
                <a:effectLst/>
                <a:latin typeface="Times New Roman" panose="02020603050405020304" pitchFamily="18" charset="0"/>
                <a:ea typeface="Times New Roman" panose="02020603050405020304" pitchFamily="18" charset="0"/>
              </a:rPr>
              <a:t>Tesco set to increase digital marketing screen network across 150 stores</a:t>
            </a:r>
            <a:r>
              <a:rPr lang="en-GB" sz="400" dirty="0">
                <a:effectLst/>
                <a:latin typeface="Times New Roman" panose="02020603050405020304" pitchFamily="18" charset="0"/>
                <a:ea typeface="Times New Roman" panose="02020603050405020304" pitchFamily="18" charset="0"/>
              </a:rPr>
              <a:t>. Available at : </a:t>
            </a:r>
            <a:r>
              <a:rPr lang="en-GB" sz="400" u="sng" dirty="0">
                <a:solidFill>
                  <a:srgbClr val="1155CC"/>
                </a:solidFill>
                <a:effectLst/>
                <a:latin typeface="Times New Roman" panose="02020603050405020304" pitchFamily="18" charset="0"/>
                <a:ea typeface="Times New Roman" panose="02020603050405020304" pitchFamily="18" charset="0"/>
                <a:hlinkClick r:id="rId7"/>
              </a:rPr>
              <a:t>https://usmsystems.com/main-challenges-in-ai-marketing/</a:t>
            </a:r>
            <a:r>
              <a:rPr lang="en-GB" sz="400" dirty="0">
                <a:effectLst/>
                <a:latin typeface="Times New Roman" panose="02020603050405020304" pitchFamily="18" charset="0"/>
                <a:ea typeface="Times New Roman" panose="02020603050405020304" pitchFamily="18" charset="0"/>
              </a:rPr>
              <a:t>  (Accessed on :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effectLst/>
                <a:latin typeface="Times New Roman" panose="02020603050405020304" pitchFamily="18" charset="0"/>
                <a:ea typeface="Times New Roman" panose="02020603050405020304" pitchFamily="18" charset="0"/>
              </a:rPr>
              <a:t>mbaskool.com, (2024). </a:t>
            </a:r>
            <a:r>
              <a:rPr lang="en-GB" sz="400" i="1" dirty="0">
                <a:effectLst/>
                <a:latin typeface="Times New Roman" panose="02020603050405020304" pitchFamily="18" charset="0"/>
                <a:ea typeface="Times New Roman" panose="02020603050405020304" pitchFamily="18" charset="0"/>
              </a:rPr>
              <a:t>Digital Media .</a:t>
            </a:r>
            <a:r>
              <a:rPr lang="en-GB" sz="400" dirty="0">
                <a:effectLst/>
                <a:latin typeface="Times New Roman" panose="02020603050405020304" pitchFamily="18" charset="0"/>
                <a:ea typeface="Times New Roman" panose="02020603050405020304" pitchFamily="18" charset="0"/>
              </a:rPr>
              <a:t> Available at : </a:t>
            </a:r>
            <a:r>
              <a:rPr lang="en-GB" sz="400" u="sng" dirty="0">
                <a:solidFill>
                  <a:srgbClr val="1155CC"/>
                </a:solidFill>
                <a:effectLst/>
                <a:latin typeface="Times New Roman" panose="02020603050405020304" pitchFamily="18" charset="0"/>
                <a:ea typeface="Times New Roman" panose="02020603050405020304" pitchFamily="18" charset="0"/>
                <a:hlinkClick r:id="rId8"/>
              </a:rPr>
              <a:t>https://www.mbaskool.com/business-concepts/marketing-and-strategy-terms/17895-digital-media.html</a:t>
            </a:r>
            <a:r>
              <a:rPr lang="en-GB" sz="400" dirty="0">
                <a:effectLst/>
                <a:latin typeface="Times New Roman" panose="02020603050405020304" pitchFamily="18" charset="0"/>
                <a:ea typeface="Times New Roman" panose="02020603050405020304" pitchFamily="18" charset="0"/>
              </a:rPr>
              <a:t> (Accessed on :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err="1">
                <a:solidFill>
                  <a:srgbClr val="000000"/>
                </a:solidFill>
                <a:effectLst/>
                <a:latin typeface="Times New Roman" panose="02020603050405020304" pitchFamily="18" charset="0"/>
                <a:ea typeface="Times New Roman" panose="02020603050405020304" pitchFamily="18" charset="0"/>
              </a:rPr>
              <a:t>Mkansi</a:t>
            </a:r>
            <a:r>
              <a:rPr lang="en-GB" sz="400" dirty="0">
                <a:solidFill>
                  <a:srgbClr val="000000"/>
                </a:solidFill>
                <a:effectLst/>
                <a:latin typeface="Times New Roman" panose="02020603050405020304" pitchFamily="18" charset="0"/>
                <a:ea typeface="Times New Roman" panose="02020603050405020304" pitchFamily="18" charset="0"/>
              </a:rPr>
              <a:t>, M. and </a:t>
            </a:r>
            <a:r>
              <a:rPr lang="en-GB" sz="400" dirty="0" err="1">
                <a:solidFill>
                  <a:srgbClr val="000000"/>
                </a:solidFill>
                <a:effectLst/>
                <a:latin typeface="Times New Roman" panose="02020603050405020304" pitchFamily="18" charset="0"/>
                <a:ea typeface="Times New Roman" panose="02020603050405020304" pitchFamily="18" charset="0"/>
              </a:rPr>
              <a:t>Nsakanda</a:t>
            </a:r>
            <a:r>
              <a:rPr lang="en-GB" sz="400" dirty="0">
                <a:solidFill>
                  <a:srgbClr val="000000"/>
                </a:solidFill>
                <a:effectLst/>
                <a:latin typeface="Times New Roman" panose="02020603050405020304" pitchFamily="18" charset="0"/>
                <a:ea typeface="Times New Roman" panose="02020603050405020304" pitchFamily="18" charset="0"/>
              </a:rPr>
              <a:t>, A.L., (2023). </a:t>
            </a:r>
            <a:r>
              <a:rPr lang="en-GB" sz="400" i="1" dirty="0">
                <a:solidFill>
                  <a:srgbClr val="000000"/>
                </a:solidFill>
                <a:effectLst/>
                <a:latin typeface="Times New Roman" panose="02020603050405020304" pitchFamily="18" charset="0"/>
                <a:ea typeface="Times New Roman" panose="02020603050405020304" pitchFamily="18" charset="0"/>
              </a:rPr>
              <a:t>Mobile application e-grocery retail adoption challenges and coping strategies: small and medium enterprises’ perspective.</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Electronic Commerce Research</a:t>
            </a:r>
            <a:r>
              <a:rPr lang="en-GB" sz="400" dirty="0">
                <a:solidFill>
                  <a:srgbClr val="000000"/>
                </a:solidFill>
                <a:effectLst/>
                <a:latin typeface="Times New Roman" panose="02020603050405020304" pitchFamily="18" charset="0"/>
                <a:ea typeface="Times New Roman" panose="02020603050405020304" pitchFamily="18" charset="0"/>
              </a:rPr>
              <a:t>, pp.1-46.</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Mohammadi, S., (2020). </a:t>
            </a:r>
            <a:r>
              <a:rPr lang="en-GB" sz="400" i="1" dirty="0">
                <a:solidFill>
                  <a:srgbClr val="000000"/>
                </a:solidFill>
                <a:effectLst/>
                <a:latin typeface="Times New Roman" panose="02020603050405020304" pitchFamily="18" charset="0"/>
                <a:ea typeface="Times New Roman" panose="02020603050405020304" pitchFamily="18" charset="0"/>
              </a:rPr>
              <a:t>Gamification as a motivational tool: Extending loyalty programs with gamification</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Unpublished Master Degree. SARAJEVO school of science and technology</a:t>
            </a:r>
            <a:r>
              <a:rPr lang="en-GB" sz="400" dirty="0">
                <a:solidFill>
                  <a:srgbClr val="000000"/>
                </a:solidFill>
                <a:effectLst/>
                <a:latin typeface="Times New Roman" panose="02020603050405020304" pitchFamily="18" charset="0"/>
                <a:ea typeface="Times New Roman" panose="02020603050405020304" pitchFamily="18" charset="0"/>
              </a:rPr>
              <a:t>, pp.66-67.</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err="1">
                <a:solidFill>
                  <a:srgbClr val="000000"/>
                </a:solidFill>
                <a:effectLst/>
                <a:latin typeface="Times New Roman" panose="02020603050405020304" pitchFamily="18" charset="0"/>
                <a:ea typeface="Times New Roman" panose="02020603050405020304" pitchFamily="18" charset="0"/>
              </a:rPr>
              <a:t>Pantelimon</a:t>
            </a:r>
            <a:r>
              <a:rPr lang="en-GB" sz="400" dirty="0">
                <a:solidFill>
                  <a:srgbClr val="000000"/>
                </a:solidFill>
                <a:effectLst/>
                <a:latin typeface="Times New Roman" panose="02020603050405020304" pitchFamily="18" charset="0"/>
                <a:ea typeface="Times New Roman" panose="02020603050405020304" pitchFamily="18" charset="0"/>
              </a:rPr>
              <a:t>, F.V., Georgescu, T.M. and </a:t>
            </a:r>
            <a:r>
              <a:rPr lang="en-GB" sz="400" dirty="0" err="1">
                <a:solidFill>
                  <a:srgbClr val="000000"/>
                </a:solidFill>
                <a:effectLst/>
                <a:latin typeface="Times New Roman" panose="02020603050405020304" pitchFamily="18" charset="0"/>
                <a:ea typeface="Times New Roman" panose="02020603050405020304" pitchFamily="18" charset="0"/>
              </a:rPr>
              <a:t>Posedaru</a:t>
            </a:r>
            <a:r>
              <a:rPr lang="en-GB" sz="400" dirty="0">
                <a:solidFill>
                  <a:srgbClr val="000000"/>
                </a:solidFill>
                <a:effectLst/>
                <a:latin typeface="Times New Roman" panose="02020603050405020304" pitchFamily="18" charset="0"/>
                <a:ea typeface="Times New Roman" panose="02020603050405020304" pitchFamily="18" charset="0"/>
              </a:rPr>
              <a:t>, B.Ş., (2020). </a:t>
            </a:r>
            <a:r>
              <a:rPr lang="en-GB" sz="400" i="1" dirty="0">
                <a:solidFill>
                  <a:srgbClr val="000000"/>
                </a:solidFill>
                <a:effectLst/>
                <a:latin typeface="Times New Roman" panose="02020603050405020304" pitchFamily="18" charset="0"/>
                <a:ea typeface="Times New Roman" panose="02020603050405020304" pitchFamily="18" charset="0"/>
              </a:rPr>
              <a:t>The impact of mobile e-commerce on </a:t>
            </a:r>
            <a:r>
              <a:rPr lang="en-GB" sz="400" i="1" dirty="0" err="1">
                <a:solidFill>
                  <a:srgbClr val="000000"/>
                </a:solidFill>
                <a:effectLst/>
                <a:latin typeface="Times New Roman" panose="02020603050405020304" pitchFamily="18" charset="0"/>
                <a:ea typeface="Times New Roman" panose="02020603050405020304" pitchFamily="18" charset="0"/>
              </a:rPr>
              <a:t>gdp</a:t>
            </a:r>
            <a:r>
              <a:rPr lang="en-GB" sz="400" i="1" dirty="0">
                <a:solidFill>
                  <a:srgbClr val="000000"/>
                </a:solidFill>
                <a:effectLst/>
                <a:latin typeface="Times New Roman" panose="02020603050405020304" pitchFamily="18" charset="0"/>
                <a:ea typeface="Times New Roman" panose="02020603050405020304" pitchFamily="18" charset="0"/>
              </a:rPr>
              <a:t>: A comparative analysis between </a:t>
            </a:r>
            <a:r>
              <a:rPr lang="en-GB" sz="400" i="1" dirty="0" err="1">
                <a:solidFill>
                  <a:srgbClr val="000000"/>
                </a:solidFill>
                <a:effectLst/>
                <a:latin typeface="Times New Roman" panose="02020603050405020304" pitchFamily="18" charset="0"/>
                <a:ea typeface="Times New Roman" panose="02020603050405020304" pitchFamily="18" charset="0"/>
              </a:rPr>
              <a:t>romania</a:t>
            </a:r>
            <a:r>
              <a:rPr lang="en-GB" sz="400" i="1" dirty="0">
                <a:solidFill>
                  <a:srgbClr val="000000"/>
                </a:solidFill>
                <a:effectLst/>
                <a:latin typeface="Times New Roman" panose="02020603050405020304" pitchFamily="18" charset="0"/>
                <a:ea typeface="Times New Roman" panose="02020603050405020304" pitchFamily="18" charset="0"/>
              </a:rPr>
              <a:t> and </a:t>
            </a:r>
            <a:r>
              <a:rPr lang="en-GB" sz="400" i="1" dirty="0" err="1">
                <a:solidFill>
                  <a:srgbClr val="000000"/>
                </a:solidFill>
                <a:effectLst/>
                <a:latin typeface="Times New Roman" panose="02020603050405020304" pitchFamily="18" charset="0"/>
                <a:ea typeface="Times New Roman" panose="02020603050405020304" pitchFamily="18" charset="0"/>
              </a:rPr>
              <a:t>germany</a:t>
            </a:r>
            <a:r>
              <a:rPr lang="en-GB" sz="400" i="1" dirty="0">
                <a:solidFill>
                  <a:srgbClr val="000000"/>
                </a:solidFill>
                <a:effectLst/>
                <a:latin typeface="Times New Roman" panose="02020603050405020304" pitchFamily="18" charset="0"/>
                <a:ea typeface="Times New Roman" panose="02020603050405020304" pitchFamily="18" charset="0"/>
              </a:rPr>
              <a:t> and how covid-19 influences the e-commerce activity worldwide</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Informatica </a:t>
            </a:r>
            <a:r>
              <a:rPr lang="en-GB" sz="400" i="1" dirty="0" err="1">
                <a:solidFill>
                  <a:srgbClr val="000000"/>
                </a:solidFill>
                <a:effectLst/>
                <a:latin typeface="Times New Roman" panose="02020603050405020304" pitchFamily="18" charset="0"/>
                <a:ea typeface="Times New Roman" panose="02020603050405020304" pitchFamily="18" charset="0"/>
              </a:rPr>
              <a:t>Economica</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24</a:t>
            </a:r>
            <a:r>
              <a:rPr lang="en-GB" sz="400" dirty="0">
                <a:solidFill>
                  <a:srgbClr val="000000"/>
                </a:solidFill>
                <a:effectLst/>
                <a:latin typeface="Times New Roman" panose="02020603050405020304" pitchFamily="18" charset="0"/>
                <a:ea typeface="Times New Roman" panose="02020603050405020304" pitchFamily="18" charset="0"/>
              </a:rPr>
              <a:t>(2), pp.27-41.</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Quintly.com, (2019), </a:t>
            </a:r>
            <a:r>
              <a:rPr lang="en-GB" sz="400" i="1" dirty="0">
                <a:solidFill>
                  <a:srgbClr val="000000"/>
                </a:solidFill>
                <a:effectLst/>
                <a:latin typeface="Times New Roman" panose="02020603050405020304" pitchFamily="18" charset="0"/>
                <a:ea typeface="Times New Roman" panose="02020603050405020304" pitchFamily="18" charset="0"/>
              </a:rPr>
              <a:t>Grocery store showdown - Tesco vs. Sainsbury's on social</a:t>
            </a:r>
            <a:r>
              <a:rPr lang="en-GB" sz="400" dirty="0">
                <a:solidFill>
                  <a:srgbClr val="000000"/>
                </a:solidFill>
                <a:effectLst/>
                <a:latin typeface="Times New Roman" panose="02020603050405020304" pitchFamily="18" charset="0"/>
                <a:ea typeface="Times New Roman" panose="02020603050405020304" pitchFamily="18" charset="0"/>
              </a:rPr>
              <a:t>, Available at: </a:t>
            </a:r>
            <a:r>
              <a:rPr lang="en-GB" sz="400" u="sng" dirty="0">
                <a:solidFill>
                  <a:srgbClr val="0000FF"/>
                </a:solidFill>
                <a:effectLst/>
                <a:latin typeface="Times New Roman" panose="02020603050405020304" pitchFamily="18" charset="0"/>
                <a:ea typeface="Times New Roman" panose="02020603050405020304" pitchFamily="18" charset="0"/>
                <a:hlinkClick r:id="rId9"/>
              </a:rPr>
              <a:t>https://www.quintly.com/blog/tesco-vs-sainsburys-on-social-media</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Rewardcardsapp.com, (2024), </a:t>
            </a:r>
            <a:r>
              <a:rPr lang="en-IN" sz="400" i="1" kern="100" dirty="0">
                <a:solidFill>
                  <a:srgbClr val="000000"/>
                </a:solidFill>
                <a:effectLst/>
                <a:latin typeface="Times New Roman" panose="02020603050405020304" pitchFamily="18" charset="0"/>
                <a:ea typeface="Cambria" panose="02040503050406030204" pitchFamily="18" charset="0"/>
              </a:rPr>
              <a:t>Tesco Clubcard loyalty schemes for Loyal Customers</a:t>
            </a:r>
            <a:r>
              <a:rPr lang="en-GB" sz="400" i="1" dirty="0">
                <a:solidFill>
                  <a:srgbClr val="000000"/>
                </a:solidFill>
                <a:effectLst/>
                <a:latin typeface="Times New Roman" panose="02020603050405020304" pitchFamily="18" charset="0"/>
                <a:ea typeface="Times New Roman" panose="02020603050405020304" pitchFamily="18" charset="0"/>
              </a:rPr>
              <a:t>, </a:t>
            </a:r>
            <a:r>
              <a:rPr lang="en-GB" sz="400" dirty="0">
                <a:solidFill>
                  <a:srgbClr val="000000"/>
                </a:solidFill>
                <a:effectLst/>
                <a:latin typeface="Times New Roman" panose="02020603050405020304" pitchFamily="18" charset="0"/>
                <a:ea typeface="Times New Roman" panose="02020603050405020304" pitchFamily="18" charset="0"/>
              </a:rPr>
              <a:t>Available at: </a:t>
            </a:r>
            <a:r>
              <a:rPr lang="en-GB" sz="400" u="sng" dirty="0">
                <a:solidFill>
                  <a:srgbClr val="0000FF"/>
                </a:solidFill>
                <a:effectLst/>
                <a:latin typeface="Times New Roman" panose="02020603050405020304" pitchFamily="18" charset="0"/>
                <a:ea typeface="Times New Roman" panose="02020603050405020304" pitchFamily="18" charset="0"/>
                <a:hlinkClick r:id="rId10"/>
              </a:rPr>
              <a:t>https://rewardcardsapp.com/how-to-boost-tesco-club-card-points/</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222222"/>
                </a:solidFill>
                <a:effectLst/>
                <a:latin typeface="Times New Roman" panose="02020603050405020304" pitchFamily="18" charset="0"/>
                <a:ea typeface="Times New Roman" panose="02020603050405020304" pitchFamily="18" charset="0"/>
              </a:rPr>
              <a:t>Song, H., (2023). </a:t>
            </a:r>
            <a:r>
              <a:rPr lang="en-GB" sz="400" i="1" dirty="0">
                <a:solidFill>
                  <a:srgbClr val="222222"/>
                </a:solidFill>
                <a:effectLst/>
                <a:latin typeface="Times New Roman" panose="02020603050405020304" pitchFamily="18" charset="0"/>
                <a:ea typeface="Times New Roman" panose="02020603050405020304" pitchFamily="18" charset="0"/>
              </a:rPr>
              <a:t>A Review of the Impact of Social Media in Customer Relationship Management of Large Corporations in the UK. Advances in Economics, Management and Political Sciences</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22</a:t>
            </a:r>
            <a:r>
              <a:rPr lang="en-GB" sz="400" dirty="0">
                <a:solidFill>
                  <a:srgbClr val="222222"/>
                </a:solidFill>
                <a:effectLst/>
                <a:latin typeface="Times New Roman" panose="02020603050405020304" pitchFamily="18" charset="0"/>
                <a:ea typeface="Times New Roman" panose="02020603050405020304" pitchFamily="18" charset="0"/>
              </a:rPr>
              <a:t>(1), pp.2754-1169.</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Statista.com, (2023), </a:t>
            </a:r>
            <a:r>
              <a:rPr lang="en-GB" sz="400" i="1" dirty="0">
                <a:solidFill>
                  <a:srgbClr val="000000"/>
                </a:solidFill>
                <a:effectLst/>
                <a:latin typeface="Times New Roman" panose="02020603050405020304" pitchFamily="18" charset="0"/>
                <a:ea typeface="Times New Roman" panose="02020603050405020304" pitchFamily="18" charset="0"/>
              </a:rPr>
              <a:t>Tesco brand awareness, usage, popularity, loyalty, and buzz among grocery store customers in the UK as of September 2023</a:t>
            </a:r>
            <a:r>
              <a:rPr lang="en-GB" sz="400" dirty="0">
                <a:solidFill>
                  <a:srgbClr val="000000"/>
                </a:solidFill>
                <a:effectLst/>
                <a:latin typeface="Times New Roman" panose="02020603050405020304" pitchFamily="18" charset="0"/>
                <a:ea typeface="Times New Roman" panose="02020603050405020304" pitchFamily="18" charset="0"/>
              </a:rPr>
              <a:t>, Available at: </a:t>
            </a:r>
            <a:r>
              <a:rPr lang="en-GB" sz="400" u="sng" dirty="0">
                <a:solidFill>
                  <a:srgbClr val="000000"/>
                </a:solidFill>
                <a:effectLst/>
                <a:latin typeface="Times New Roman" panose="02020603050405020304" pitchFamily="18" charset="0"/>
                <a:ea typeface="Times New Roman" panose="02020603050405020304" pitchFamily="18" charset="0"/>
                <a:hlinkClick r:id="rId11"/>
              </a:rPr>
              <a:t>https://www.statista.com/forecasts/1335777/tesco-grocery-stores-brand-profile-in-the-uk</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Statista.com, (2024), </a:t>
            </a:r>
            <a:r>
              <a:rPr lang="en-GB" sz="400" i="1" dirty="0">
                <a:solidFill>
                  <a:srgbClr val="000000"/>
                </a:solidFill>
                <a:effectLst/>
                <a:latin typeface="Times New Roman" panose="02020603050405020304" pitchFamily="18" charset="0"/>
                <a:ea typeface="Times New Roman" panose="02020603050405020304" pitchFamily="18" charset="0"/>
              </a:rPr>
              <a:t>Leading benefits of social media marketing according to marketers worldwide as of January 2024</a:t>
            </a:r>
            <a:r>
              <a:rPr lang="en-GB" sz="400" dirty="0">
                <a:solidFill>
                  <a:srgbClr val="000000"/>
                </a:solidFill>
                <a:effectLst/>
                <a:latin typeface="Times New Roman" panose="02020603050405020304" pitchFamily="18" charset="0"/>
                <a:ea typeface="Times New Roman" panose="02020603050405020304" pitchFamily="18" charset="0"/>
              </a:rPr>
              <a:t>, Available at: </a:t>
            </a:r>
            <a:r>
              <a:rPr lang="en-GB" sz="400" u="sng" dirty="0">
                <a:solidFill>
                  <a:srgbClr val="000000"/>
                </a:solidFill>
                <a:effectLst/>
                <a:latin typeface="Times New Roman" panose="02020603050405020304" pitchFamily="18" charset="0"/>
                <a:ea typeface="Times New Roman" panose="02020603050405020304" pitchFamily="18" charset="0"/>
                <a:hlinkClick r:id="rId12"/>
              </a:rPr>
              <a:t>https://www.statista.com/statistics/188447/influence-of-global-social-media-marketing-usage-on-businesses/</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Statista.com, (2024), </a:t>
            </a:r>
            <a:r>
              <a:rPr lang="en-GB" sz="400" i="1" dirty="0">
                <a:solidFill>
                  <a:srgbClr val="000000"/>
                </a:solidFill>
                <a:effectLst/>
                <a:latin typeface="Times New Roman" panose="02020603050405020304" pitchFamily="18" charset="0"/>
                <a:ea typeface="Times New Roman" panose="02020603050405020304" pitchFamily="18" charset="0"/>
              </a:rPr>
              <a:t>Number of Tesco's Facebook followers in the United Kingdom (UK),</a:t>
            </a:r>
            <a:r>
              <a:rPr lang="en-GB" sz="400" dirty="0">
                <a:solidFill>
                  <a:srgbClr val="000000"/>
                </a:solidFill>
                <a:effectLst/>
                <a:latin typeface="Times New Roman" panose="02020603050405020304" pitchFamily="18" charset="0"/>
                <a:ea typeface="Times New Roman" panose="02020603050405020304" pitchFamily="18" charset="0"/>
              </a:rPr>
              <a:t> Available at: </a:t>
            </a:r>
            <a:r>
              <a:rPr lang="en-GB" sz="400" u="sng" dirty="0">
                <a:solidFill>
                  <a:srgbClr val="000000"/>
                </a:solidFill>
                <a:effectLst/>
                <a:latin typeface="Times New Roman" panose="02020603050405020304" pitchFamily="18" charset="0"/>
                <a:ea typeface="Times New Roman" panose="02020603050405020304" pitchFamily="18" charset="0"/>
                <a:hlinkClick r:id="rId13"/>
              </a:rPr>
              <a:t>https://www.statista.com/statistics/516384/number-of-tesco-s-followers-on-facebook/</a:t>
            </a:r>
            <a:r>
              <a:rPr lang="en-GB" sz="400" dirty="0">
                <a:solidFill>
                  <a:srgbClr val="000000"/>
                </a:solidFill>
                <a:effectLst/>
                <a:latin typeface="Times New Roman" panose="02020603050405020304" pitchFamily="18" charset="0"/>
                <a:ea typeface="Times New Roman" panose="02020603050405020304" pitchFamily="18" charset="0"/>
              </a:rPr>
              <a:t> [Accessed: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000000"/>
                </a:solidFill>
                <a:effectLst/>
                <a:latin typeface="Times New Roman" panose="02020603050405020304" pitchFamily="18" charset="0"/>
                <a:ea typeface="Times New Roman" panose="02020603050405020304" pitchFamily="18" charset="0"/>
              </a:rPr>
              <a:t>Tenenboim, O., (2022). </a:t>
            </a:r>
            <a:r>
              <a:rPr lang="en-GB" sz="400" i="1" dirty="0">
                <a:solidFill>
                  <a:srgbClr val="000000"/>
                </a:solidFill>
                <a:effectLst/>
                <a:latin typeface="Times New Roman" panose="02020603050405020304" pitchFamily="18" charset="0"/>
                <a:ea typeface="Times New Roman" panose="02020603050405020304" pitchFamily="18" charset="0"/>
              </a:rPr>
              <a:t>Comments, shares, or likes: What makes news posts engaging in different ways.</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Social Media+ Society</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8</a:t>
            </a:r>
            <a:r>
              <a:rPr lang="en-GB" sz="400" dirty="0">
                <a:solidFill>
                  <a:srgbClr val="000000"/>
                </a:solidFill>
                <a:effectLst/>
                <a:latin typeface="Times New Roman" panose="02020603050405020304" pitchFamily="18" charset="0"/>
                <a:ea typeface="Times New Roman" panose="02020603050405020304" pitchFamily="18" charset="0"/>
              </a:rPr>
              <a:t>(4), p.20563051221130282.</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effectLst/>
                <a:latin typeface="Times New Roman" panose="02020603050405020304" pitchFamily="18" charset="0"/>
                <a:ea typeface="Times New Roman" panose="02020603050405020304" pitchFamily="18" charset="0"/>
              </a:rPr>
              <a:t>usmsystems.com , 2024. </a:t>
            </a:r>
            <a:r>
              <a:rPr lang="en-GB" sz="400" i="1" dirty="0">
                <a:effectLst/>
                <a:latin typeface="Times New Roman" panose="02020603050405020304" pitchFamily="18" charset="0"/>
                <a:ea typeface="Times New Roman" panose="02020603050405020304" pitchFamily="18" charset="0"/>
              </a:rPr>
              <a:t>Challenges. </a:t>
            </a:r>
            <a:r>
              <a:rPr lang="en-GB" sz="400" dirty="0">
                <a:effectLst/>
                <a:latin typeface="Times New Roman" panose="02020603050405020304" pitchFamily="18" charset="0"/>
                <a:ea typeface="Times New Roman" panose="02020603050405020304" pitchFamily="18" charset="0"/>
              </a:rPr>
              <a:t>Available at : </a:t>
            </a:r>
            <a:r>
              <a:rPr lang="en-GB" sz="400" u="sng" dirty="0">
                <a:solidFill>
                  <a:srgbClr val="1155CC"/>
                </a:solidFill>
                <a:effectLst/>
                <a:latin typeface="Times New Roman" panose="02020603050405020304" pitchFamily="18" charset="0"/>
                <a:ea typeface="Times New Roman" panose="02020603050405020304" pitchFamily="18" charset="0"/>
                <a:hlinkClick r:id="rId7"/>
              </a:rPr>
              <a:t>https://usmsystems.com/main-challenges-in-ai-marketing/</a:t>
            </a:r>
            <a:r>
              <a:rPr lang="en-GB" sz="400" dirty="0">
                <a:effectLst/>
                <a:latin typeface="Times New Roman" panose="02020603050405020304" pitchFamily="18" charset="0"/>
                <a:ea typeface="Times New Roman" panose="02020603050405020304" pitchFamily="18" charset="0"/>
              </a:rPr>
              <a:t>  (Accessed on : 6 November 2024)</a:t>
            </a:r>
            <a:endParaRPr lang="en-IN" sz="400" dirty="0">
              <a:effectLst/>
              <a:latin typeface="Times New Roman" panose="02020603050405020304" pitchFamily="18" charset="0"/>
              <a:ea typeface="Times New Roman" panose="02020603050405020304" pitchFamily="18" charset="0"/>
            </a:endParaRPr>
          </a:p>
          <a:p>
            <a:pPr algn="just">
              <a:lnSpc>
                <a:spcPct val="150000"/>
              </a:lnSpc>
            </a:pPr>
            <a:r>
              <a:rPr lang="en-GB" sz="400" dirty="0">
                <a:solidFill>
                  <a:srgbClr val="222222"/>
                </a:solidFill>
                <a:effectLst/>
                <a:latin typeface="Times New Roman" panose="02020603050405020304" pitchFamily="18" charset="0"/>
                <a:ea typeface="Times New Roman" panose="02020603050405020304" pitchFamily="18" charset="0"/>
              </a:rPr>
              <a:t>Wynn, M. and Jones, P., (2023). </a:t>
            </a:r>
            <a:r>
              <a:rPr lang="en-GB" sz="400" i="1" dirty="0">
                <a:solidFill>
                  <a:srgbClr val="222222"/>
                </a:solidFill>
                <a:effectLst/>
                <a:latin typeface="Times New Roman" panose="02020603050405020304" pitchFamily="18" charset="0"/>
                <a:ea typeface="Times New Roman" panose="02020603050405020304" pitchFamily="18" charset="0"/>
              </a:rPr>
              <a:t>Corporate responsibility in the digital era. Information</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14</a:t>
            </a:r>
            <a:r>
              <a:rPr lang="en-GB" sz="400" dirty="0">
                <a:solidFill>
                  <a:srgbClr val="222222"/>
                </a:solidFill>
                <a:effectLst/>
                <a:latin typeface="Times New Roman" panose="02020603050405020304" pitchFamily="18" charset="0"/>
                <a:ea typeface="Times New Roman" panose="02020603050405020304" pitchFamily="18" charset="0"/>
              </a:rPr>
              <a:t>(6), p.324.</a:t>
            </a:r>
            <a:endParaRPr lang="en-IN" sz="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68658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5DAD85C-366D-C8A9-D9FE-D602AF7D5CE5}"/>
              </a:ext>
            </a:extLst>
          </p:cNvPr>
          <p:cNvSpPr txBox="1"/>
          <p:nvPr/>
        </p:nvSpPr>
        <p:spPr>
          <a:xfrm>
            <a:off x="987689" y="3071183"/>
            <a:ext cx="9910296" cy="2590027"/>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8000" b="1" kern="1200" dirty="0">
                <a:solidFill>
                  <a:schemeClr val="tx1"/>
                </a:solidFill>
                <a:latin typeface="+mj-lt"/>
                <a:ea typeface="+mj-ea"/>
                <a:cs typeface="+mj-cs"/>
              </a:rPr>
              <a:t>THANK YOU</a:t>
            </a:r>
          </a:p>
        </p:txBody>
      </p:sp>
      <p:sp>
        <p:nvSpPr>
          <p:cNvPr id="17" name="Rectangle 16">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6568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3166</Words>
  <PresentationFormat>Widescreen</PresentationFormat>
  <Paragraphs>117</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DIGITAL &amp; SOCIAL MEDIA STRATEGY FOR CUSTOMER RELATIONSHIP MANAGEMENT</vt:lpstr>
      <vt:lpstr>AGENDA</vt:lpstr>
      <vt:lpstr>Introduction</vt:lpstr>
      <vt:lpstr>Digital Media Definition in CRM</vt:lpstr>
      <vt:lpstr>Social Media Definition in CRM</vt:lpstr>
      <vt:lpstr>Importance of Digital and Social Media in CRM</vt:lpstr>
      <vt:lpstr>Tesco’s Engagement with Digital Media</vt:lpstr>
      <vt:lpstr>Tesco’s Engagement with Social Media</vt:lpstr>
      <vt:lpstr>Assessment of Tesco’s Digital and Social Media Engagement Success</vt:lpstr>
      <vt:lpstr>Key Metrics of Success</vt:lpstr>
      <vt:lpstr>Challenges and Areas for Improvement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2024-11-06T13:44:47Z</dcterms:created>
  <dcterms:modified xsi:type="dcterms:W3CDTF">2024-11-06T18:42:16Z</dcterms:modified>
</cp:coreProperties>
</file>