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71" r:id="rId3"/>
    <p:sldId id="259" r:id="rId4"/>
    <p:sldId id="257" r:id="rId5"/>
    <p:sldId id="273" r:id="rId6"/>
    <p:sldId id="262" r:id="rId7"/>
    <p:sldId id="267" r:id="rId8"/>
    <p:sldId id="266" r:id="rId9"/>
    <p:sldId id="264" r:id="rId10"/>
    <p:sldId id="261" r:id="rId11"/>
    <p:sldId id="263" r:id="rId12"/>
    <p:sldId id="272" r:id="rId13"/>
    <p:sldId id="260" r:id="rId14"/>
    <p:sldId id="265" r:id="rId15"/>
    <p:sldId id="270"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89"/>
    <p:restoredTop sz="95701"/>
  </p:normalViewPr>
  <p:slideViewPr>
    <p:cSldViewPr snapToGrid="0">
      <p:cViewPr varScale="1">
        <p:scale>
          <a:sx n="108" d="100"/>
          <a:sy n="108" d="100"/>
        </p:scale>
        <p:origin x="4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A31290-DDDF-A84C-9C17-6EF829481FFA}" type="datetimeFigureOut">
              <a:rPr lang="en-US" smtClean="0"/>
              <a:t>3/3/23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4D20A-E583-F540-87DA-12A909AA77DF}" type="slidenum">
              <a:rPr lang="en-US" smtClean="0"/>
              <a:t>‹#›</a:t>
            </a:fld>
            <a:endParaRPr lang="en-US"/>
          </a:p>
        </p:txBody>
      </p:sp>
    </p:spTree>
    <p:extLst>
      <p:ext uri="{BB962C8B-B14F-4D97-AF65-F5344CB8AC3E}">
        <p14:creationId xmlns:p14="http://schemas.microsoft.com/office/powerpoint/2010/main" val="3024805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54D20A-E583-F540-87DA-12A909AA77DF}" type="slidenum">
              <a:rPr lang="en-US" smtClean="0"/>
              <a:t>11</a:t>
            </a:fld>
            <a:endParaRPr lang="en-US"/>
          </a:p>
        </p:txBody>
      </p:sp>
    </p:spTree>
    <p:extLst>
      <p:ext uri="{BB962C8B-B14F-4D97-AF65-F5344CB8AC3E}">
        <p14:creationId xmlns:p14="http://schemas.microsoft.com/office/powerpoint/2010/main" val="3950026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54D20A-E583-F540-87DA-12A909AA77DF}" type="slidenum">
              <a:rPr lang="en-US" smtClean="0"/>
              <a:t>13</a:t>
            </a:fld>
            <a:endParaRPr lang="en-US"/>
          </a:p>
        </p:txBody>
      </p:sp>
    </p:spTree>
    <p:extLst>
      <p:ext uri="{BB962C8B-B14F-4D97-AF65-F5344CB8AC3E}">
        <p14:creationId xmlns:p14="http://schemas.microsoft.com/office/powerpoint/2010/main" val="3035565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2763742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384585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376182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EF484F6-AD33-7C42-A7CB-85A8D077FFAD}" type="datetimeFigureOut">
              <a:rPr lang="en-US" smtClean="0"/>
              <a:t>3/3/23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2789546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F484F6-AD33-7C42-A7CB-85A8D077FFAD}" type="datetimeFigureOut">
              <a:rPr lang="en-US" smtClean="0"/>
              <a:t>3/3/23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3096882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F484F6-AD33-7C42-A7CB-85A8D077FFAD}" type="datetimeFigureOut">
              <a:rPr lang="en-US" smtClean="0"/>
              <a:t>3/3/23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1140097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F484F6-AD33-7C42-A7CB-85A8D077FFAD}" type="datetimeFigureOut">
              <a:rPr lang="en-US" smtClean="0"/>
              <a:t>3/3/23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2755742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EF484F6-AD33-7C42-A7CB-85A8D077FFAD}" type="datetimeFigureOut">
              <a:rPr lang="en-US" smtClean="0"/>
              <a:t>3/3/23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420205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EF484F6-AD33-7C42-A7CB-85A8D077FFAD}" type="datetimeFigureOut">
              <a:rPr lang="en-US" smtClean="0"/>
              <a:t>3/3/23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3545333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1885099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10398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1030699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62146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1498458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3256384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484F6-AD33-7C42-A7CB-85A8D077FFAD}" type="datetimeFigureOut">
              <a:rPr lang="en-US" smtClean="0"/>
              <a:t>3/3/23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AB9BDE-9AF5-5746-B295-41B6CE833BDF}" type="slidenum">
              <a:rPr lang="en-US" smtClean="0"/>
              <a:t>‹#›</a:t>
            </a:fld>
            <a:endParaRPr lang="en-US"/>
          </a:p>
        </p:txBody>
      </p:sp>
    </p:spTree>
    <p:extLst>
      <p:ext uri="{BB962C8B-B14F-4D97-AF65-F5344CB8AC3E}">
        <p14:creationId xmlns:p14="http://schemas.microsoft.com/office/powerpoint/2010/main" val="3841865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EF484F6-AD33-7C42-A7CB-85A8D077FFAD}" type="datetimeFigureOut">
              <a:rPr lang="en-US" smtClean="0"/>
              <a:t>3/3/23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0AB9BDE-9AF5-5746-B295-41B6CE833BDF}" type="slidenum">
              <a:rPr lang="en-US" smtClean="0"/>
              <a:t>‹#›</a:t>
            </a:fld>
            <a:endParaRPr lang="en-US"/>
          </a:p>
        </p:txBody>
      </p:sp>
    </p:spTree>
    <p:extLst>
      <p:ext uri="{BB962C8B-B14F-4D97-AF65-F5344CB8AC3E}">
        <p14:creationId xmlns:p14="http://schemas.microsoft.com/office/powerpoint/2010/main" val="41645931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215/9781478012580" TargetMode="External"/><Relationship Id="rId2" Type="http://schemas.openxmlformats.org/officeDocument/2006/relationships/hyperlink" Target="https://doi.org/10.1186/s12863-015-0216-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DC4C7D-527A-A426-EEEE-A45F4083B6CA}"/>
              </a:ext>
            </a:extLst>
          </p:cNvPr>
          <p:cNvSpPr/>
          <p:nvPr/>
        </p:nvSpPr>
        <p:spPr>
          <a:xfrm>
            <a:off x="770765" y="634038"/>
            <a:ext cx="8632492" cy="1323439"/>
          </a:xfrm>
          <a:prstGeom prst="rect">
            <a:avLst/>
          </a:prstGeom>
          <a:noFill/>
        </p:spPr>
        <p:txBody>
          <a:bodyPr wrap="none" lIns="91440" tIns="45720" rIns="91440" bIns="45720">
            <a:spAutoFit/>
          </a:bodyPr>
          <a:lstStyle/>
          <a:p>
            <a:pPr algn="ctr"/>
            <a:r>
              <a:rPr lang="en-GB" sz="8000" b="0" cap="none" spc="0" dirty="0">
                <a:ln w="0"/>
                <a:solidFill>
                  <a:schemeClr val="tx1"/>
                </a:solidFill>
                <a:effectLst>
                  <a:outerShdw blurRad="38100" dist="19050" dir="2700000" algn="tl" rotWithShape="0">
                    <a:schemeClr val="dk1">
                      <a:alpha val="40000"/>
                    </a:schemeClr>
                  </a:outerShdw>
                </a:effectLst>
              </a:rPr>
              <a:t>Why I do eat meat</a:t>
            </a:r>
          </a:p>
        </p:txBody>
      </p:sp>
      <p:sp>
        <p:nvSpPr>
          <p:cNvPr id="5" name="TextBox 4">
            <a:extLst>
              <a:ext uri="{FF2B5EF4-FFF2-40B4-BE49-F238E27FC236}">
                <a16:creationId xmlns:a16="http://schemas.microsoft.com/office/drawing/2014/main" id="{5A80AD83-330D-D156-5AEA-72C6E2538480}"/>
              </a:ext>
            </a:extLst>
          </p:cNvPr>
          <p:cNvSpPr txBox="1"/>
          <p:nvPr/>
        </p:nvSpPr>
        <p:spPr>
          <a:xfrm>
            <a:off x="315309" y="2869324"/>
            <a:ext cx="9711560" cy="1323439"/>
          </a:xfrm>
          <a:prstGeom prst="rect">
            <a:avLst/>
          </a:prstGeom>
          <a:noFill/>
        </p:spPr>
        <p:txBody>
          <a:bodyPr wrap="square" rtlCol="0">
            <a:spAutoFit/>
          </a:bodyPr>
          <a:lstStyle/>
          <a:p>
            <a:pPr algn="ctr"/>
            <a:r>
              <a:rPr lang="en-US" sz="4000" dirty="0"/>
              <a:t>A farming perspective on sustainability and environmentalism </a:t>
            </a:r>
          </a:p>
        </p:txBody>
      </p:sp>
      <p:sp>
        <p:nvSpPr>
          <p:cNvPr id="6" name="TextBox 5">
            <a:extLst>
              <a:ext uri="{FF2B5EF4-FFF2-40B4-BE49-F238E27FC236}">
                <a16:creationId xmlns:a16="http://schemas.microsoft.com/office/drawing/2014/main" id="{0C976763-A8C4-1489-5F1F-83222301DDE3}"/>
              </a:ext>
            </a:extLst>
          </p:cNvPr>
          <p:cNvSpPr txBox="1"/>
          <p:nvPr/>
        </p:nvSpPr>
        <p:spPr>
          <a:xfrm>
            <a:off x="770765" y="5854630"/>
            <a:ext cx="6502402" cy="369332"/>
          </a:xfrm>
          <a:prstGeom prst="rect">
            <a:avLst/>
          </a:prstGeom>
          <a:noFill/>
        </p:spPr>
        <p:txBody>
          <a:bodyPr wrap="square" rtlCol="0">
            <a:spAutoFit/>
          </a:bodyPr>
          <a:lstStyle/>
          <a:p>
            <a:r>
              <a:rPr lang="en-US" dirty="0"/>
              <a:t>By Ben </a:t>
            </a:r>
            <a:r>
              <a:rPr lang="en-US" dirty="0" err="1"/>
              <a:t>Joynson</a:t>
            </a:r>
            <a:endParaRPr lang="en-US" dirty="0"/>
          </a:p>
        </p:txBody>
      </p:sp>
    </p:spTree>
    <p:extLst>
      <p:ext uri="{BB962C8B-B14F-4D97-AF65-F5344CB8AC3E}">
        <p14:creationId xmlns:p14="http://schemas.microsoft.com/office/powerpoint/2010/main" val="700914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CEF9EB-420B-0131-D056-92E1354AFED3}"/>
              </a:ext>
            </a:extLst>
          </p:cNvPr>
          <p:cNvSpPr txBox="1"/>
          <p:nvPr/>
        </p:nvSpPr>
        <p:spPr>
          <a:xfrm>
            <a:off x="603504" y="2017371"/>
            <a:ext cx="8229600" cy="3785652"/>
          </a:xfrm>
          <a:prstGeom prst="rect">
            <a:avLst/>
          </a:prstGeom>
          <a:noFill/>
        </p:spPr>
        <p:txBody>
          <a:bodyPr wrap="square" rtlCol="0">
            <a:spAutoFit/>
          </a:bodyPr>
          <a:lstStyle/>
          <a:p>
            <a:r>
              <a:rPr lang="en-GB" sz="2000" b="0" i="0" u="none" strike="noStrike" dirty="0">
                <a:effectLst/>
              </a:rPr>
              <a:t>'Already more than one third of the world’s grain is used to feed livestock. As a way of feeding billions it is highly inefficient. China, which used to be an exporter of grain, now imports it. It also uses up a lot of water. Lester Brown of the </a:t>
            </a:r>
            <a:r>
              <a:rPr lang="en-GB" sz="2000" b="0" i="0" u="none" strike="noStrike" dirty="0" err="1">
                <a:effectLst/>
              </a:rPr>
              <a:t>Worldwatch</a:t>
            </a:r>
            <a:r>
              <a:rPr lang="en-GB" sz="2000" b="0" i="0" u="none" strike="noStrike" dirty="0">
                <a:effectLst/>
              </a:rPr>
              <a:t> Institute has calculated that it takes around 180 litres of water to produce one battery egg and around 25,000 litres per kilogramme of beef. I find these figures astonishing and I suspect many people will. If they, or anything resembling them, are accurate, how much water does it cost to rear the 20 million more pigs born each year in China?' (Chris Mullin, ‘Why I Do Not Eat Meat’, in </a:t>
            </a:r>
            <a:r>
              <a:rPr lang="en-GB" sz="2000" b="0" i="1" u="none" strike="noStrike" dirty="0">
                <a:effectLst/>
              </a:rPr>
              <a:t>The Meat Business</a:t>
            </a:r>
            <a:r>
              <a:rPr lang="en-GB" sz="2000" b="0" i="0" u="none" strike="noStrike" dirty="0">
                <a:effectLst/>
              </a:rPr>
              <a:t>, eds. Geoff Tansey and Joyce </a:t>
            </a:r>
            <a:r>
              <a:rPr lang="en-GB" sz="2000" b="0" i="0" u="none" strike="noStrike" dirty="0" err="1">
                <a:effectLst/>
              </a:rPr>
              <a:t>D’Silva</a:t>
            </a:r>
            <a:r>
              <a:rPr lang="en-GB" sz="2000" b="0" i="0" u="none" strike="noStrike" dirty="0">
                <a:effectLst/>
              </a:rPr>
              <a:t> (London: Earthscan Publications Ltd, 1999), p.64.).</a:t>
            </a:r>
            <a:endParaRPr lang="en-US" sz="2000" dirty="0"/>
          </a:p>
        </p:txBody>
      </p:sp>
      <p:sp>
        <p:nvSpPr>
          <p:cNvPr id="6" name="Rectangle 5">
            <a:extLst>
              <a:ext uri="{FF2B5EF4-FFF2-40B4-BE49-F238E27FC236}">
                <a16:creationId xmlns:a16="http://schemas.microsoft.com/office/drawing/2014/main" id="{A2BC822F-B0EC-6A82-D569-72A8CA57508B}"/>
              </a:ext>
            </a:extLst>
          </p:cNvPr>
          <p:cNvSpPr/>
          <p:nvPr/>
        </p:nvSpPr>
        <p:spPr>
          <a:xfrm>
            <a:off x="603504" y="397871"/>
            <a:ext cx="5325497" cy="1200329"/>
          </a:xfrm>
          <a:prstGeom prst="rect">
            <a:avLst/>
          </a:prstGeom>
          <a:noFill/>
        </p:spPr>
        <p:txBody>
          <a:bodyPr wrap="none" lIns="91440" tIns="45720" rIns="91440" bIns="45720">
            <a:spAutoFit/>
          </a:bodyPr>
          <a:lstStyle/>
          <a:p>
            <a:pPr algn="ctr"/>
            <a:r>
              <a:rPr lang="en-GB" sz="7200" b="0" cap="none" spc="0" dirty="0">
                <a:ln w="0"/>
                <a:solidFill>
                  <a:schemeClr val="tx1"/>
                </a:solidFill>
                <a:effectLst>
                  <a:outerShdw blurRad="38100" dist="19050" dir="2700000" algn="tl" rotWithShape="0">
                    <a:schemeClr val="dk1">
                      <a:alpha val="40000"/>
                    </a:schemeClr>
                  </a:outerShdw>
                </a:effectLst>
              </a:rPr>
              <a:t>Big Industry </a:t>
            </a:r>
          </a:p>
        </p:txBody>
      </p:sp>
    </p:spTree>
    <p:extLst>
      <p:ext uri="{BB962C8B-B14F-4D97-AF65-F5344CB8AC3E}">
        <p14:creationId xmlns:p14="http://schemas.microsoft.com/office/powerpoint/2010/main" val="211567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2442FC1-10C2-61D4-4E15-37964ED2DD97}"/>
              </a:ext>
            </a:extLst>
          </p:cNvPr>
          <p:cNvSpPr txBox="1"/>
          <p:nvPr/>
        </p:nvSpPr>
        <p:spPr>
          <a:xfrm>
            <a:off x="418542" y="1745265"/>
            <a:ext cx="9113765" cy="1015663"/>
          </a:xfrm>
          <a:prstGeom prst="rect">
            <a:avLst/>
          </a:prstGeom>
          <a:noFill/>
        </p:spPr>
        <p:txBody>
          <a:bodyPr wrap="square" rtlCol="0">
            <a:spAutoFit/>
          </a:bodyPr>
          <a:lstStyle/>
          <a:p>
            <a:r>
              <a:rPr lang="en-GB" sz="2000" b="0" i="0" u="none" strike="noStrike" dirty="0">
                <a:effectLst/>
                <a:latin typeface="+mj-lt"/>
              </a:rPr>
              <a:t>“Scientists have identified southern China as a likely </a:t>
            </a:r>
            <a:r>
              <a:rPr lang="en-GB" sz="2000" b="0" i="0" u="none" strike="noStrike" dirty="0" err="1">
                <a:effectLst/>
                <a:latin typeface="+mj-lt"/>
              </a:rPr>
              <a:t>epicenter</a:t>
            </a:r>
            <a:r>
              <a:rPr lang="en-GB" sz="2000" b="0" i="0" u="none" strike="noStrike" dirty="0">
                <a:effectLst/>
                <a:latin typeface="+mj-lt"/>
              </a:rPr>
              <a:t> for viral pandemics, a place where new viruses emerge out of intensively farmed landscapes and human--animal interactions.” (</a:t>
            </a:r>
            <a:r>
              <a:rPr lang="en-GB" sz="2000" b="0" i="0" u="none" strike="noStrike" dirty="0" err="1">
                <a:effectLst/>
                <a:latin typeface="+mj-lt"/>
              </a:rPr>
              <a:t>Fearnley</a:t>
            </a:r>
            <a:r>
              <a:rPr lang="en-GB" sz="2000" b="0" i="0" u="none" strike="noStrike" dirty="0">
                <a:effectLst/>
                <a:latin typeface="+mj-lt"/>
              </a:rPr>
              <a:t>, 2020)</a:t>
            </a:r>
            <a:endParaRPr lang="en-US" sz="2000" dirty="0">
              <a:latin typeface="+mj-lt"/>
            </a:endParaRPr>
          </a:p>
        </p:txBody>
      </p:sp>
      <p:sp>
        <p:nvSpPr>
          <p:cNvPr id="8" name="TextBox 7">
            <a:extLst>
              <a:ext uri="{FF2B5EF4-FFF2-40B4-BE49-F238E27FC236}">
                <a16:creationId xmlns:a16="http://schemas.microsoft.com/office/drawing/2014/main" id="{4097C5B7-EAC9-02F2-E01E-B916699F36C8}"/>
              </a:ext>
            </a:extLst>
          </p:cNvPr>
          <p:cNvSpPr txBox="1"/>
          <p:nvPr/>
        </p:nvSpPr>
        <p:spPr>
          <a:xfrm>
            <a:off x="418542" y="3016983"/>
            <a:ext cx="8341535" cy="1323439"/>
          </a:xfrm>
          <a:prstGeom prst="rect">
            <a:avLst/>
          </a:prstGeom>
          <a:noFill/>
        </p:spPr>
        <p:txBody>
          <a:bodyPr wrap="square" rtlCol="0">
            <a:spAutoFit/>
          </a:bodyPr>
          <a:lstStyle/>
          <a:p>
            <a:r>
              <a:rPr lang="en-GB" sz="2000" b="0" i="0" u="none" strike="noStrike" dirty="0">
                <a:effectLst/>
              </a:rPr>
              <a:t>“The concerns over sustainability are shared by The World Wide Fund for Nature (WWF), which says 90% of the native Australian vegetation that's still being cleared today ends up being used by the beef industry.” (BROWN, R., 2021)</a:t>
            </a:r>
            <a:endParaRPr lang="en-US" sz="2000" dirty="0"/>
          </a:p>
        </p:txBody>
      </p:sp>
      <p:sp>
        <p:nvSpPr>
          <p:cNvPr id="9" name="Rectangle 8">
            <a:extLst>
              <a:ext uri="{FF2B5EF4-FFF2-40B4-BE49-F238E27FC236}">
                <a16:creationId xmlns:a16="http://schemas.microsoft.com/office/drawing/2014/main" id="{0B4B6CD6-DBA9-BA46-DEF2-7C3C99510A19}"/>
              </a:ext>
            </a:extLst>
          </p:cNvPr>
          <p:cNvSpPr/>
          <p:nvPr/>
        </p:nvSpPr>
        <p:spPr>
          <a:xfrm>
            <a:off x="1448688" y="345287"/>
            <a:ext cx="490551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Global Change?</a:t>
            </a:r>
          </a:p>
        </p:txBody>
      </p:sp>
      <p:sp>
        <p:nvSpPr>
          <p:cNvPr id="10" name="TextBox 9">
            <a:extLst>
              <a:ext uri="{FF2B5EF4-FFF2-40B4-BE49-F238E27FC236}">
                <a16:creationId xmlns:a16="http://schemas.microsoft.com/office/drawing/2014/main" id="{63C9781B-6732-63D3-9AFB-448C5A4D0224}"/>
              </a:ext>
            </a:extLst>
          </p:cNvPr>
          <p:cNvSpPr txBox="1"/>
          <p:nvPr/>
        </p:nvSpPr>
        <p:spPr>
          <a:xfrm>
            <a:off x="418542" y="4596477"/>
            <a:ext cx="8530224" cy="1323439"/>
          </a:xfrm>
          <a:prstGeom prst="rect">
            <a:avLst/>
          </a:prstGeom>
          <a:noFill/>
        </p:spPr>
        <p:txBody>
          <a:bodyPr wrap="square" rtlCol="0">
            <a:spAutoFit/>
          </a:bodyPr>
          <a:lstStyle/>
          <a:p>
            <a:r>
              <a:rPr lang="en-GB" sz="2000" b="0" i="0" u="none" strike="noStrike" dirty="0">
                <a:effectLst/>
              </a:rPr>
              <a:t>The complexity of the global soya supply chain makes it hard for anyone to guarantee that the feed they give their animals has not contributed to the destruction of the Amazon rainforest of the Pantanal, Brazil's largest wild wetland. (Brown 2021)</a:t>
            </a:r>
            <a:endParaRPr lang="en-US" sz="2000" dirty="0"/>
          </a:p>
        </p:txBody>
      </p:sp>
    </p:spTree>
    <p:extLst>
      <p:ext uri="{BB962C8B-B14F-4D97-AF65-F5344CB8AC3E}">
        <p14:creationId xmlns:p14="http://schemas.microsoft.com/office/powerpoint/2010/main" val="4044269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617B5BF-0E8E-E8D7-D692-89438A9E321C}"/>
              </a:ext>
            </a:extLst>
          </p:cNvPr>
          <p:cNvSpPr/>
          <p:nvPr/>
        </p:nvSpPr>
        <p:spPr>
          <a:xfrm>
            <a:off x="582185" y="169084"/>
            <a:ext cx="5850146" cy="1323439"/>
          </a:xfrm>
          <a:prstGeom prst="rect">
            <a:avLst/>
          </a:prstGeom>
          <a:noFill/>
        </p:spPr>
        <p:txBody>
          <a:bodyPr wrap="square" lIns="91440" tIns="45720" rIns="91440" bIns="45720">
            <a:spAutoFit/>
          </a:bodyPr>
          <a:lstStyle/>
          <a:p>
            <a:pPr algn="ctr"/>
            <a:r>
              <a:rPr lang="en-GB" sz="8000" b="0" cap="none" spc="0" dirty="0">
                <a:ln w="0"/>
                <a:solidFill>
                  <a:schemeClr val="tx1"/>
                </a:solidFill>
                <a:effectLst>
                  <a:outerShdw blurRad="38100" dist="19050" dir="2700000" algn="tl" rotWithShape="0">
                    <a:schemeClr val="dk1">
                      <a:alpha val="40000"/>
                    </a:schemeClr>
                  </a:outerShdw>
                </a:effectLst>
              </a:rPr>
              <a:t>Fact Check</a:t>
            </a:r>
          </a:p>
        </p:txBody>
      </p:sp>
      <p:sp>
        <p:nvSpPr>
          <p:cNvPr id="8" name="TextBox 7">
            <a:extLst>
              <a:ext uri="{FF2B5EF4-FFF2-40B4-BE49-F238E27FC236}">
                <a16:creationId xmlns:a16="http://schemas.microsoft.com/office/drawing/2014/main" id="{8D593E90-3841-AA02-EF4D-F07292797C8B}"/>
              </a:ext>
            </a:extLst>
          </p:cNvPr>
          <p:cNvSpPr txBox="1"/>
          <p:nvPr/>
        </p:nvSpPr>
        <p:spPr>
          <a:xfrm>
            <a:off x="582185" y="4537777"/>
            <a:ext cx="7405677" cy="523220"/>
          </a:xfrm>
          <a:prstGeom prst="rect">
            <a:avLst/>
          </a:prstGeom>
          <a:noFill/>
        </p:spPr>
        <p:txBody>
          <a:bodyPr wrap="square" rtlCol="0">
            <a:spAutoFit/>
          </a:bodyPr>
          <a:lstStyle/>
          <a:p>
            <a:r>
              <a:rPr lang="en-US" sz="2800" dirty="0"/>
              <a:t>There are no “one size fits all” solutions</a:t>
            </a:r>
          </a:p>
        </p:txBody>
      </p:sp>
      <p:sp>
        <p:nvSpPr>
          <p:cNvPr id="9" name="TextBox 8">
            <a:extLst>
              <a:ext uri="{FF2B5EF4-FFF2-40B4-BE49-F238E27FC236}">
                <a16:creationId xmlns:a16="http://schemas.microsoft.com/office/drawing/2014/main" id="{7990C403-36EF-EE3C-D4C5-7AAD8B32B28C}"/>
              </a:ext>
            </a:extLst>
          </p:cNvPr>
          <p:cNvSpPr txBox="1"/>
          <p:nvPr/>
        </p:nvSpPr>
        <p:spPr>
          <a:xfrm>
            <a:off x="582185" y="2950001"/>
            <a:ext cx="8371885" cy="1384995"/>
          </a:xfrm>
          <a:prstGeom prst="rect">
            <a:avLst/>
          </a:prstGeom>
          <a:noFill/>
        </p:spPr>
        <p:txBody>
          <a:bodyPr wrap="square" rtlCol="0">
            <a:spAutoFit/>
          </a:bodyPr>
          <a:lstStyle/>
          <a:p>
            <a:r>
              <a:rPr lang="en-US" sz="2800" dirty="0"/>
              <a:t>There are bad farming practices that exist in the world that are harmful to both humans </a:t>
            </a:r>
          </a:p>
          <a:p>
            <a:r>
              <a:rPr lang="en-US" sz="2800" dirty="0"/>
              <a:t>and animals </a:t>
            </a:r>
          </a:p>
        </p:txBody>
      </p:sp>
      <p:sp>
        <p:nvSpPr>
          <p:cNvPr id="10" name="TextBox 9">
            <a:extLst>
              <a:ext uri="{FF2B5EF4-FFF2-40B4-BE49-F238E27FC236}">
                <a16:creationId xmlns:a16="http://schemas.microsoft.com/office/drawing/2014/main" id="{7B451227-A14C-8441-51C3-A09990553E44}"/>
              </a:ext>
            </a:extLst>
          </p:cNvPr>
          <p:cNvSpPr txBox="1"/>
          <p:nvPr/>
        </p:nvSpPr>
        <p:spPr>
          <a:xfrm>
            <a:off x="582185" y="1793113"/>
            <a:ext cx="9049407" cy="954107"/>
          </a:xfrm>
          <a:prstGeom prst="rect">
            <a:avLst/>
          </a:prstGeom>
          <a:noFill/>
        </p:spPr>
        <p:txBody>
          <a:bodyPr wrap="square" rtlCol="0">
            <a:spAutoFit/>
          </a:bodyPr>
          <a:lstStyle/>
          <a:p>
            <a:r>
              <a:rPr lang="en-US" sz="2800" dirty="0"/>
              <a:t>Deforestation and environmental damage occurs because of the global food demand </a:t>
            </a:r>
          </a:p>
        </p:txBody>
      </p:sp>
    </p:spTree>
    <p:extLst>
      <p:ext uri="{BB962C8B-B14F-4D97-AF65-F5344CB8AC3E}">
        <p14:creationId xmlns:p14="http://schemas.microsoft.com/office/powerpoint/2010/main" val="1885832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33FCDE-2AF0-8704-E7BD-17F927E964E0}"/>
              </a:ext>
            </a:extLst>
          </p:cNvPr>
          <p:cNvPicPr>
            <a:picLocks noChangeAspect="1"/>
          </p:cNvPicPr>
          <p:nvPr/>
        </p:nvPicPr>
        <p:blipFill>
          <a:blip r:embed="rId2"/>
          <a:stretch>
            <a:fillRect/>
          </a:stretch>
        </p:blipFill>
        <p:spPr>
          <a:xfrm>
            <a:off x="158688" y="-1146691"/>
            <a:ext cx="8175600" cy="8175600"/>
          </a:xfrm>
          <a:prstGeom prst="rect">
            <a:avLst/>
          </a:prstGeom>
        </p:spPr>
      </p:pic>
      <p:sp>
        <p:nvSpPr>
          <p:cNvPr id="6" name="Rectangle 5">
            <a:extLst>
              <a:ext uri="{FF2B5EF4-FFF2-40B4-BE49-F238E27FC236}">
                <a16:creationId xmlns:a16="http://schemas.microsoft.com/office/drawing/2014/main" id="{808860B6-EE4B-7A4A-EFA7-CB1067EF0231}"/>
              </a:ext>
            </a:extLst>
          </p:cNvPr>
          <p:cNvSpPr/>
          <p:nvPr/>
        </p:nvSpPr>
        <p:spPr>
          <a:xfrm>
            <a:off x="1023056" y="117257"/>
            <a:ext cx="6797054" cy="1015663"/>
          </a:xfrm>
          <a:prstGeom prst="rect">
            <a:avLst/>
          </a:prstGeom>
          <a:noFill/>
        </p:spPr>
        <p:txBody>
          <a:bodyPr wrap="none" lIns="91440" tIns="45720" rIns="91440" bIns="45720">
            <a:spAutoFit/>
          </a:bodyPr>
          <a:lstStyle/>
          <a:p>
            <a:pPr algn="ctr"/>
            <a:r>
              <a:rPr lang="en-GB" sz="6000" b="0" cap="none" spc="0" dirty="0">
                <a:ln w="0"/>
                <a:solidFill>
                  <a:schemeClr val="tx1"/>
                </a:solidFill>
                <a:effectLst>
                  <a:outerShdw blurRad="38100" dist="19050" dir="2700000" algn="tl" rotWithShape="0">
                    <a:schemeClr val="dk1">
                      <a:alpha val="40000"/>
                    </a:schemeClr>
                  </a:outerShdw>
                </a:effectLst>
              </a:rPr>
              <a:t>UK Energy M</a:t>
            </a:r>
            <a:r>
              <a:rPr lang="en-GB" sz="6000" dirty="0">
                <a:ln w="0"/>
                <a:effectLst>
                  <a:outerShdw blurRad="38100" dist="19050" dir="2700000" algn="tl" rotWithShape="0">
                    <a:schemeClr val="dk1">
                      <a:alpha val="40000"/>
                    </a:schemeClr>
                  </a:outerShdw>
                </a:effectLst>
              </a:rPr>
              <a:t>ake-up</a:t>
            </a:r>
            <a:endParaRPr lang="en-GB" sz="60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33571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E81FAD-6C0D-8CAF-168C-4B8A166B9BF2}"/>
              </a:ext>
            </a:extLst>
          </p:cNvPr>
          <p:cNvSpPr/>
          <p:nvPr/>
        </p:nvSpPr>
        <p:spPr>
          <a:xfrm>
            <a:off x="548059" y="114669"/>
            <a:ext cx="8196548" cy="1754326"/>
          </a:xfrm>
          <a:prstGeom prst="rect">
            <a:avLst/>
          </a:prstGeom>
          <a:noFill/>
        </p:spPr>
        <p:txBody>
          <a:bodyPr wrap="squar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Animals and the Environment</a:t>
            </a:r>
          </a:p>
        </p:txBody>
      </p:sp>
      <p:pic>
        <p:nvPicPr>
          <p:cNvPr id="15" name="Picture 14" descr="A picture containing grass, sky, outdoor, mammal&#10;&#10;Description automatically generated">
            <a:extLst>
              <a:ext uri="{FF2B5EF4-FFF2-40B4-BE49-F238E27FC236}">
                <a16:creationId xmlns:a16="http://schemas.microsoft.com/office/drawing/2014/main" id="{AFA46CE2-ED47-2EB9-CDDF-855C4B189343}"/>
              </a:ext>
            </a:extLst>
          </p:cNvPr>
          <p:cNvPicPr>
            <a:picLocks noChangeAspect="1"/>
          </p:cNvPicPr>
          <p:nvPr/>
        </p:nvPicPr>
        <p:blipFill>
          <a:blip r:embed="rId2"/>
          <a:stretch>
            <a:fillRect/>
          </a:stretch>
        </p:blipFill>
        <p:spPr>
          <a:xfrm>
            <a:off x="2398531" y="1868995"/>
            <a:ext cx="4280564" cy="4718023"/>
          </a:xfrm>
          <a:prstGeom prst="rect">
            <a:avLst/>
          </a:prstGeom>
        </p:spPr>
      </p:pic>
    </p:spTree>
    <p:extLst>
      <p:ext uri="{BB962C8B-B14F-4D97-AF65-F5344CB8AC3E}">
        <p14:creationId xmlns:p14="http://schemas.microsoft.com/office/powerpoint/2010/main" val="3254985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utterfly on a flower&#10;&#10;Description automatically generated">
            <a:extLst>
              <a:ext uri="{FF2B5EF4-FFF2-40B4-BE49-F238E27FC236}">
                <a16:creationId xmlns:a16="http://schemas.microsoft.com/office/drawing/2014/main" id="{E97FC15F-7AA6-DDEF-8A37-6EA92E06FD2A}"/>
              </a:ext>
            </a:extLst>
          </p:cNvPr>
          <p:cNvPicPr>
            <a:picLocks noChangeAspect="1"/>
          </p:cNvPicPr>
          <p:nvPr/>
        </p:nvPicPr>
        <p:blipFill>
          <a:blip r:embed="rId2"/>
          <a:stretch>
            <a:fillRect/>
          </a:stretch>
        </p:blipFill>
        <p:spPr>
          <a:xfrm>
            <a:off x="1081037" y="815546"/>
            <a:ext cx="6898895" cy="5040026"/>
          </a:xfrm>
          <a:prstGeom prst="rect">
            <a:avLst/>
          </a:prstGeom>
        </p:spPr>
      </p:pic>
    </p:spTree>
    <p:extLst>
      <p:ext uri="{BB962C8B-B14F-4D97-AF65-F5344CB8AC3E}">
        <p14:creationId xmlns:p14="http://schemas.microsoft.com/office/powerpoint/2010/main" val="2592540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frog on the ground&#10;&#10;Description automatically generated with low confidence">
            <a:extLst>
              <a:ext uri="{FF2B5EF4-FFF2-40B4-BE49-F238E27FC236}">
                <a16:creationId xmlns:a16="http://schemas.microsoft.com/office/drawing/2014/main" id="{3C54F6C4-2830-7659-5F65-50AA1EDD8844}"/>
              </a:ext>
            </a:extLst>
          </p:cNvPr>
          <p:cNvPicPr>
            <a:picLocks noChangeAspect="1"/>
          </p:cNvPicPr>
          <p:nvPr/>
        </p:nvPicPr>
        <p:blipFill>
          <a:blip r:embed="rId2"/>
          <a:stretch>
            <a:fillRect/>
          </a:stretch>
        </p:blipFill>
        <p:spPr>
          <a:xfrm>
            <a:off x="1804088" y="951275"/>
            <a:ext cx="6223124" cy="4955450"/>
          </a:xfrm>
          <a:prstGeom prst="rect">
            <a:avLst/>
          </a:prstGeom>
        </p:spPr>
      </p:pic>
    </p:spTree>
    <p:extLst>
      <p:ext uri="{BB962C8B-B14F-4D97-AF65-F5344CB8AC3E}">
        <p14:creationId xmlns:p14="http://schemas.microsoft.com/office/powerpoint/2010/main" val="3472315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BB483D-495D-925C-6D42-D4B43679A38A}"/>
              </a:ext>
            </a:extLst>
          </p:cNvPr>
          <p:cNvSpPr/>
          <p:nvPr/>
        </p:nvSpPr>
        <p:spPr>
          <a:xfrm>
            <a:off x="1870119" y="359849"/>
            <a:ext cx="5091458" cy="1107996"/>
          </a:xfrm>
          <a:prstGeom prst="rect">
            <a:avLst/>
          </a:prstGeom>
          <a:noFill/>
        </p:spPr>
        <p:txBody>
          <a:bodyPr wrap="none" lIns="91440" tIns="45720" rIns="91440" bIns="45720">
            <a:spAutoFit/>
          </a:bodyPr>
          <a:lstStyle/>
          <a:p>
            <a:pPr algn="ctr"/>
            <a:r>
              <a:rPr lang="en-GB" sz="6600" b="0" cap="none" spc="0" dirty="0">
                <a:ln w="0"/>
                <a:solidFill>
                  <a:schemeClr val="tx1"/>
                </a:solidFill>
                <a:effectLst>
                  <a:outerShdw blurRad="38100" dist="19050" dir="2700000" algn="tl" rotWithShape="0">
                    <a:schemeClr val="dk1">
                      <a:alpha val="40000"/>
                    </a:schemeClr>
                  </a:outerShdw>
                </a:effectLst>
              </a:rPr>
              <a:t>Conservation</a:t>
            </a:r>
          </a:p>
        </p:txBody>
      </p:sp>
      <p:sp>
        <p:nvSpPr>
          <p:cNvPr id="7" name="TextBox 6">
            <a:extLst>
              <a:ext uri="{FF2B5EF4-FFF2-40B4-BE49-F238E27FC236}">
                <a16:creationId xmlns:a16="http://schemas.microsoft.com/office/drawing/2014/main" id="{CA20D810-365F-51B8-97DC-37F16C949F2E}"/>
              </a:ext>
            </a:extLst>
          </p:cNvPr>
          <p:cNvSpPr txBox="1"/>
          <p:nvPr/>
        </p:nvSpPr>
        <p:spPr>
          <a:xfrm>
            <a:off x="700626" y="3242194"/>
            <a:ext cx="8576441" cy="1200329"/>
          </a:xfrm>
          <a:prstGeom prst="rect">
            <a:avLst/>
          </a:prstGeom>
          <a:noFill/>
        </p:spPr>
        <p:txBody>
          <a:bodyPr wrap="square" rtlCol="0">
            <a:spAutoFit/>
          </a:bodyPr>
          <a:lstStyle/>
          <a:p>
            <a:r>
              <a:rPr lang="en-GB" sz="2400" b="0" i="0" u="none" strike="noStrike" dirty="0">
                <a:effectLst/>
              </a:rPr>
              <a:t>“Healthy Bees Plan 2030 to protect and improve the health of honey bees in England and Wales” (</a:t>
            </a:r>
            <a:r>
              <a:rPr lang="en-GB" sz="2400" b="0" u="none" strike="noStrike" dirty="0">
                <a:effectLst/>
              </a:rPr>
              <a:t>Farmers Weekly</a:t>
            </a:r>
            <a:r>
              <a:rPr lang="en-GB" sz="2400" b="0" i="1" u="none" strike="noStrike" dirty="0">
                <a:effectLst/>
              </a:rPr>
              <a:t>,</a:t>
            </a:r>
            <a:r>
              <a:rPr lang="en-GB" sz="2400" b="0" i="0" u="none" strike="noStrike" dirty="0">
                <a:effectLst/>
              </a:rPr>
              <a:t> 2020.) </a:t>
            </a:r>
            <a:endParaRPr lang="en-US" sz="2400" dirty="0"/>
          </a:p>
        </p:txBody>
      </p:sp>
      <p:sp>
        <p:nvSpPr>
          <p:cNvPr id="8" name="TextBox 7">
            <a:extLst>
              <a:ext uri="{FF2B5EF4-FFF2-40B4-BE49-F238E27FC236}">
                <a16:creationId xmlns:a16="http://schemas.microsoft.com/office/drawing/2014/main" id="{07B33708-4209-44AF-EC1C-8828018D4578}"/>
              </a:ext>
            </a:extLst>
          </p:cNvPr>
          <p:cNvSpPr txBox="1"/>
          <p:nvPr/>
        </p:nvSpPr>
        <p:spPr>
          <a:xfrm>
            <a:off x="700626" y="1754855"/>
            <a:ext cx="8436428" cy="1200329"/>
          </a:xfrm>
          <a:prstGeom prst="rect">
            <a:avLst/>
          </a:prstGeom>
          <a:noFill/>
        </p:spPr>
        <p:txBody>
          <a:bodyPr wrap="square" rtlCol="0">
            <a:spAutoFit/>
          </a:bodyPr>
          <a:lstStyle/>
          <a:p>
            <a:r>
              <a:rPr lang="en-GB" sz="2400" dirty="0"/>
              <a:t>A comparison of soil nutrient balances (in kg per hectare) from the year 2000 to 2020 shows a 17% decrease for nitrogen and a 27% decrease for phosphate. (UK Gov 2023)</a:t>
            </a:r>
            <a:endParaRPr lang="en-US" sz="2400" dirty="0"/>
          </a:p>
        </p:txBody>
      </p:sp>
      <p:sp>
        <p:nvSpPr>
          <p:cNvPr id="9" name="TextBox 8">
            <a:extLst>
              <a:ext uri="{FF2B5EF4-FFF2-40B4-BE49-F238E27FC236}">
                <a16:creationId xmlns:a16="http://schemas.microsoft.com/office/drawing/2014/main" id="{28A278FD-B037-5954-F830-B8592EC9F13E}"/>
              </a:ext>
            </a:extLst>
          </p:cNvPr>
          <p:cNvSpPr txBox="1"/>
          <p:nvPr/>
        </p:nvSpPr>
        <p:spPr>
          <a:xfrm>
            <a:off x="700626" y="4616799"/>
            <a:ext cx="8155275" cy="1569660"/>
          </a:xfrm>
          <a:prstGeom prst="rect">
            <a:avLst/>
          </a:prstGeom>
          <a:noFill/>
        </p:spPr>
        <p:txBody>
          <a:bodyPr wrap="square" rtlCol="0">
            <a:spAutoFit/>
          </a:bodyPr>
          <a:lstStyle/>
          <a:p>
            <a:r>
              <a:rPr lang="en-US" sz="2400" dirty="0"/>
              <a:t>Animals are sustainably kept with the conservation of ancient breeds of sheep a high priority for the UK Farming industry with extensive scientific work being done</a:t>
            </a:r>
          </a:p>
        </p:txBody>
      </p:sp>
    </p:spTree>
    <p:extLst>
      <p:ext uri="{BB962C8B-B14F-4D97-AF65-F5344CB8AC3E}">
        <p14:creationId xmlns:p14="http://schemas.microsoft.com/office/powerpoint/2010/main" val="4002164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10;&#10;Description automatically generated">
            <a:extLst>
              <a:ext uri="{FF2B5EF4-FFF2-40B4-BE49-F238E27FC236}">
                <a16:creationId xmlns:a16="http://schemas.microsoft.com/office/drawing/2014/main" id="{CF0E07F0-BED7-25C2-C11C-0CCCBEDA97E4}"/>
              </a:ext>
            </a:extLst>
          </p:cNvPr>
          <p:cNvPicPr>
            <a:picLocks noChangeAspect="1"/>
          </p:cNvPicPr>
          <p:nvPr/>
        </p:nvPicPr>
        <p:blipFill>
          <a:blip r:embed="rId2"/>
          <a:stretch>
            <a:fillRect/>
          </a:stretch>
        </p:blipFill>
        <p:spPr>
          <a:xfrm>
            <a:off x="987400" y="421176"/>
            <a:ext cx="6289590" cy="6289590"/>
          </a:xfrm>
          <a:prstGeom prst="rect">
            <a:avLst/>
          </a:prstGeom>
        </p:spPr>
      </p:pic>
      <p:sp>
        <p:nvSpPr>
          <p:cNvPr id="11" name="Rectangle 10">
            <a:extLst>
              <a:ext uri="{FF2B5EF4-FFF2-40B4-BE49-F238E27FC236}">
                <a16:creationId xmlns:a16="http://schemas.microsoft.com/office/drawing/2014/main" id="{61034409-EBBC-9C83-AEF2-23869D25C4D6}"/>
              </a:ext>
            </a:extLst>
          </p:cNvPr>
          <p:cNvSpPr/>
          <p:nvPr/>
        </p:nvSpPr>
        <p:spPr>
          <a:xfrm>
            <a:off x="957247" y="421176"/>
            <a:ext cx="6319743" cy="1107996"/>
          </a:xfrm>
          <a:prstGeom prst="rect">
            <a:avLst/>
          </a:prstGeom>
          <a:noFill/>
        </p:spPr>
        <p:txBody>
          <a:bodyPr wrap="none" lIns="91440" tIns="45720" rIns="91440" bIns="45720">
            <a:spAutoFit/>
          </a:bodyPr>
          <a:lstStyle/>
          <a:p>
            <a:pPr algn="ctr"/>
            <a:r>
              <a:rPr lang="en-GB" sz="6600" b="0" cap="none" spc="0" dirty="0">
                <a:ln w="0"/>
                <a:solidFill>
                  <a:schemeClr val="tx1"/>
                </a:solidFill>
                <a:effectLst>
                  <a:outerShdw blurRad="38100" dist="19050" dir="2700000" algn="tl" rotWithShape="0">
                    <a:schemeClr val="dk1">
                      <a:alpha val="40000"/>
                    </a:schemeClr>
                  </a:outerShdw>
                </a:effectLst>
              </a:rPr>
              <a:t>Food Production</a:t>
            </a:r>
          </a:p>
        </p:txBody>
      </p:sp>
    </p:spTree>
    <p:extLst>
      <p:ext uri="{BB962C8B-B14F-4D97-AF65-F5344CB8AC3E}">
        <p14:creationId xmlns:p14="http://schemas.microsoft.com/office/powerpoint/2010/main" val="370776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81250B-EF4B-842B-4D40-767B41FA48ED}"/>
              </a:ext>
            </a:extLst>
          </p:cNvPr>
          <p:cNvSpPr/>
          <p:nvPr/>
        </p:nvSpPr>
        <p:spPr>
          <a:xfrm>
            <a:off x="1813190" y="444852"/>
            <a:ext cx="5685788" cy="1107996"/>
          </a:xfrm>
          <a:prstGeom prst="rect">
            <a:avLst/>
          </a:prstGeom>
          <a:noFill/>
        </p:spPr>
        <p:txBody>
          <a:bodyPr wrap="none" lIns="91440" tIns="45720" rIns="91440" bIns="45720">
            <a:spAutoFit/>
          </a:bodyPr>
          <a:lstStyle/>
          <a:p>
            <a:pPr algn="ctr"/>
            <a:r>
              <a:rPr lang="en-GB" sz="6600" dirty="0">
                <a:ln w="0"/>
                <a:effectLst>
                  <a:outerShdw blurRad="38100" dist="19050" dir="2700000" algn="tl" rotWithShape="0">
                    <a:schemeClr val="dk1">
                      <a:alpha val="40000"/>
                    </a:schemeClr>
                  </a:outerShdw>
                </a:effectLst>
              </a:rPr>
              <a:t>Welsh</a:t>
            </a:r>
            <a:r>
              <a:rPr lang="en-GB" sz="6600" b="0" cap="none" spc="0" dirty="0">
                <a:ln w="0"/>
                <a:solidFill>
                  <a:schemeClr val="tx1"/>
                </a:solidFill>
                <a:effectLst>
                  <a:outerShdw blurRad="38100" dist="19050" dir="2700000" algn="tl" rotWithShape="0">
                    <a:schemeClr val="dk1">
                      <a:alpha val="40000"/>
                    </a:schemeClr>
                  </a:outerShdw>
                </a:effectLst>
              </a:rPr>
              <a:t> Farming</a:t>
            </a:r>
          </a:p>
        </p:txBody>
      </p:sp>
      <p:sp>
        <p:nvSpPr>
          <p:cNvPr id="5" name="TextBox 4">
            <a:extLst>
              <a:ext uri="{FF2B5EF4-FFF2-40B4-BE49-F238E27FC236}">
                <a16:creationId xmlns:a16="http://schemas.microsoft.com/office/drawing/2014/main" id="{1D8ADFFE-7D1D-7A6F-8404-B7F40F120B4B}"/>
              </a:ext>
            </a:extLst>
          </p:cNvPr>
          <p:cNvSpPr txBox="1"/>
          <p:nvPr/>
        </p:nvSpPr>
        <p:spPr>
          <a:xfrm>
            <a:off x="1226685" y="1902373"/>
            <a:ext cx="7559963" cy="5324535"/>
          </a:xfrm>
          <a:prstGeom prst="rect">
            <a:avLst/>
          </a:prstGeom>
          <a:noFill/>
        </p:spPr>
        <p:txBody>
          <a:bodyPr wrap="square" rtlCol="0">
            <a:spAutoFit/>
          </a:bodyPr>
          <a:lstStyle/>
          <a:p>
            <a:r>
              <a:rPr lang="en-US" sz="3600" dirty="0"/>
              <a:t>Non-intensive</a:t>
            </a:r>
          </a:p>
          <a:p>
            <a:endParaRPr lang="en-US" sz="3600" dirty="0"/>
          </a:p>
          <a:p>
            <a:r>
              <a:rPr lang="en-US" sz="3600" dirty="0"/>
              <a:t>Regenerative</a:t>
            </a:r>
          </a:p>
          <a:p>
            <a:endParaRPr lang="en-US" sz="3600" dirty="0"/>
          </a:p>
          <a:p>
            <a:r>
              <a:rPr lang="en-US" sz="3600" dirty="0"/>
              <a:t>High standards of animal welfare</a:t>
            </a:r>
          </a:p>
          <a:p>
            <a:endParaRPr lang="en-US" sz="4000" dirty="0"/>
          </a:p>
          <a:p>
            <a:endParaRPr lang="en-US" sz="4000" dirty="0"/>
          </a:p>
          <a:p>
            <a:endParaRPr lang="en-US" sz="4000" dirty="0"/>
          </a:p>
          <a:p>
            <a:r>
              <a:rPr lang="en-US" sz="4000" dirty="0"/>
              <a:t> </a:t>
            </a:r>
          </a:p>
        </p:txBody>
      </p:sp>
    </p:spTree>
    <p:extLst>
      <p:ext uri="{BB962C8B-B14F-4D97-AF65-F5344CB8AC3E}">
        <p14:creationId xmlns:p14="http://schemas.microsoft.com/office/powerpoint/2010/main" val="69878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10;&#10;Description automatically generated">
            <a:extLst>
              <a:ext uri="{FF2B5EF4-FFF2-40B4-BE49-F238E27FC236}">
                <a16:creationId xmlns:a16="http://schemas.microsoft.com/office/drawing/2014/main" id="{F577279D-EBA1-0103-DC7F-242A94D7B2E8}"/>
              </a:ext>
            </a:extLst>
          </p:cNvPr>
          <p:cNvPicPr>
            <a:picLocks noChangeAspect="1"/>
          </p:cNvPicPr>
          <p:nvPr/>
        </p:nvPicPr>
        <p:blipFill>
          <a:blip r:embed="rId2"/>
          <a:stretch>
            <a:fillRect/>
          </a:stretch>
        </p:blipFill>
        <p:spPr>
          <a:xfrm>
            <a:off x="485672" y="850645"/>
            <a:ext cx="8602939" cy="4502205"/>
          </a:xfrm>
          <a:prstGeom prst="rect">
            <a:avLst/>
          </a:prstGeom>
        </p:spPr>
      </p:pic>
    </p:spTree>
    <p:extLst>
      <p:ext uri="{BB962C8B-B14F-4D97-AF65-F5344CB8AC3E}">
        <p14:creationId xmlns:p14="http://schemas.microsoft.com/office/powerpoint/2010/main" val="3717671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089FCF-C59F-2260-ACC7-C1D5CF31D2BC}"/>
              </a:ext>
            </a:extLst>
          </p:cNvPr>
          <p:cNvSpPr txBox="1"/>
          <p:nvPr/>
        </p:nvSpPr>
        <p:spPr>
          <a:xfrm>
            <a:off x="617817" y="2681030"/>
            <a:ext cx="8915002" cy="954107"/>
          </a:xfrm>
          <a:prstGeom prst="rect">
            <a:avLst/>
          </a:prstGeom>
          <a:noFill/>
        </p:spPr>
        <p:txBody>
          <a:bodyPr wrap="square" rtlCol="0">
            <a:spAutoFit/>
          </a:bodyPr>
          <a:lstStyle/>
          <a:p>
            <a:r>
              <a:rPr lang="en-GB" sz="2800" b="0" i="0" u="none" strike="noStrike" dirty="0">
                <a:effectLst/>
              </a:rPr>
              <a:t>£690m a year Welsh red meat industry (Brown, R., 2021.)</a:t>
            </a:r>
            <a:endParaRPr lang="en-US" sz="2800" dirty="0"/>
          </a:p>
        </p:txBody>
      </p:sp>
      <p:sp>
        <p:nvSpPr>
          <p:cNvPr id="6" name="TextBox 5">
            <a:extLst>
              <a:ext uri="{FF2B5EF4-FFF2-40B4-BE49-F238E27FC236}">
                <a16:creationId xmlns:a16="http://schemas.microsoft.com/office/drawing/2014/main" id="{9E24155A-00AC-DEA7-14D2-D2F3274E536A}"/>
              </a:ext>
            </a:extLst>
          </p:cNvPr>
          <p:cNvSpPr txBox="1"/>
          <p:nvPr/>
        </p:nvSpPr>
        <p:spPr>
          <a:xfrm>
            <a:off x="617817" y="4169173"/>
            <a:ext cx="9217152" cy="1384995"/>
          </a:xfrm>
          <a:prstGeom prst="rect">
            <a:avLst/>
          </a:prstGeom>
          <a:noFill/>
        </p:spPr>
        <p:txBody>
          <a:bodyPr wrap="square" rtlCol="0">
            <a:spAutoFit/>
          </a:bodyPr>
          <a:lstStyle/>
          <a:p>
            <a:r>
              <a:rPr lang="en-GB" sz="2800" b="0" i="0" u="none" strike="noStrike" dirty="0">
                <a:effectLst/>
              </a:rPr>
              <a:t>The economic benefit of pollination to crop production in the UK is approximately £600m each year, based on yield. (</a:t>
            </a:r>
            <a:r>
              <a:rPr lang="en-GB" sz="2800" b="0" u="none" strike="noStrike" dirty="0">
                <a:effectLst/>
              </a:rPr>
              <a:t>Farmers Weekly</a:t>
            </a:r>
            <a:r>
              <a:rPr lang="en-GB" sz="2800" b="0" i="1" u="none" strike="noStrike" dirty="0">
                <a:effectLst/>
              </a:rPr>
              <a:t>,</a:t>
            </a:r>
            <a:r>
              <a:rPr lang="en-GB" sz="2800" b="0" i="0" u="none" strike="noStrike" dirty="0">
                <a:effectLst/>
              </a:rPr>
              <a:t> 2020) </a:t>
            </a:r>
            <a:endParaRPr lang="en-US" sz="2800" dirty="0"/>
          </a:p>
        </p:txBody>
      </p:sp>
      <p:sp>
        <p:nvSpPr>
          <p:cNvPr id="7" name="TextBox 6">
            <a:extLst>
              <a:ext uri="{FF2B5EF4-FFF2-40B4-BE49-F238E27FC236}">
                <a16:creationId xmlns:a16="http://schemas.microsoft.com/office/drawing/2014/main" id="{33A1697F-5B07-6802-622D-9A819C756A80}"/>
              </a:ext>
            </a:extLst>
          </p:cNvPr>
          <p:cNvSpPr txBox="1"/>
          <p:nvPr/>
        </p:nvSpPr>
        <p:spPr>
          <a:xfrm>
            <a:off x="617817" y="762000"/>
            <a:ext cx="8382000" cy="1384995"/>
          </a:xfrm>
          <a:prstGeom prst="rect">
            <a:avLst/>
          </a:prstGeom>
          <a:noFill/>
        </p:spPr>
        <p:txBody>
          <a:bodyPr wrap="square" rtlCol="0">
            <a:spAutoFit/>
          </a:bodyPr>
          <a:lstStyle/>
          <a:p>
            <a:r>
              <a:rPr lang="en-GB" sz="2800" dirty="0"/>
              <a:t>UK Total Income from Farming (TIFF) in 2021 was £5,998 million, an increase of £756 million (14%) from 2020. (UK Government 2023)</a:t>
            </a:r>
            <a:endParaRPr lang="en-US" sz="2800" dirty="0"/>
          </a:p>
        </p:txBody>
      </p:sp>
    </p:spTree>
    <p:extLst>
      <p:ext uri="{BB962C8B-B14F-4D97-AF65-F5344CB8AC3E}">
        <p14:creationId xmlns:p14="http://schemas.microsoft.com/office/powerpoint/2010/main" val="1783348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en screen with white text&#10;&#10;Description automatically generated with low confidence">
            <a:extLst>
              <a:ext uri="{FF2B5EF4-FFF2-40B4-BE49-F238E27FC236}">
                <a16:creationId xmlns:a16="http://schemas.microsoft.com/office/drawing/2014/main" id="{6640C751-5AFD-85B6-8F8A-548B06A7D8AD}"/>
              </a:ext>
            </a:extLst>
          </p:cNvPr>
          <p:cNvPicPr>
            <a:picLocks noChangeAspect="1"/>
          </p:cNvPicPr>
          <p:nvPr/>
        </p:nvPicPr>
        <p:blipFill>
          <a:blip r:embed="rId2"/>
          <a:stretch>
            <a:fillRect/>
          </a:stretch>
        </p:blipFill>
        <p:spPr>
          <a:xfrm>
            <a:off x="587461" y="1053533"/>
            <a:ext cx="8600303" cy="4500825"/>
          </a:xfrm>
          <a:prstGeom prst="rect">
            <a:avLst/>
          </a:prstGeom>
        </p:spPr>
      </p:pic>
    </p:spTree>
    <p:extLst>
      <p:ext uri="{BB962C8B-B14F-4D97-AF65-F5344CB8AC3E}">
        <p14:creationId xmlns:p14="http://schemas.microsoft.com/office/powerpoint/2010/main" val="4129079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9" name="Group 35">
            <a:extLst>
              <a:ext uri="{FF2B5EF4-FFF2-40B4-BE49-F238E27FC236}">
                <a16:creationId xmlns:a16="http://schemas.microsoft.com/office/drawing/2014/main" id="{0565C35A-C6FA-4269-822E-6DB5B9C488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7" name="Straight Connector 36">
              <a:extLst>
                <a:ext uri="{FF2B5EF4-FFF2-40B4-BE49-F238E27FC236}">
                  <a16:creationId xmlns:a16="http://schemas.microsoft.com/office/drawing/2014/main" id="{F8BBEF76-F066-4551-8A87-AAFD9969E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97E701E2-9884-4313-A922-224D075A7C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32C9DF5B-371A-4170-9F46-B6EE7EF02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00EAEF78-4C36-4EC9-855A-C27427C36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5E397A22-38A0-4816-926B-740F8E189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A4756C8A-87DB-494D-999F-E6C0EB0BD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FB60A164-1613-43A9-A23E-870E89DD9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CA0CF5DE-8A99-4138-A0F0-C84DA0C7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B41D911B-1F2A-43C3-BDE4-77A1F3D85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A429A86E-CFC2-4521-9A58-DF4BF96D9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8" name="Picture 7" descr="A picture containing grass, sky, outdoor, field&#10;&#10;Description automatically generated">
            <a:extLst>
              <a:ext uri="{FF2B5EF4-FFF2-40B4-BE49-F238E27FC236}">
                <a16:creationId xmlns:a16="http://schemas.microsoft.com/office/drawing/2014/main" id="{7108FDAC-9322-1872-CB5B-E75CE8D4C6CB}"/>
              </a:ext>
            </a:extLst>
          </p:cNvPr>
          <p:cNvPicPr>
            <a:picLocks noChangeAspect="1"/>
          </p:cNvPicPr>
          <p:nvPr/>
        </p:nvPicPr>
        <p:blipFill rotWithShape="1">
          <a:blip r:embed="rId2"/>
          <a:srcRect t="21847" b="43841"/>
          <a:stretch/>
        </p:blipFill>
        <p:spPr>
          <a:xfrm>
            <a:off x="20" y="10"/>
            <a:ext cx="12191980" cy="6857990"/>
          </a:xfrm>
          <a:prstGeom prst="rect">
            <a:avLst/>
          </a:prstGeom>
        </p:spPr>
      </p:pic>
      <p:sp>
        <p:nvSpPr>
          <p:cNvPr id="48" name="Freeform: Shape 47">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50" name="Straight Connector 49">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54" name="Freeform: Shape 53">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52129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81CF40-4921-BA70-5C7F-EE90643D67B5}"/>
              </a:ext>
            </a:extLst>
          </p:cNvPr>
          <p:cNvSpPr>
            <a:spLocks noGrp="1"/>
          </p:cNvSpPr>
          <p:nvPr>
            <p:ph idx="1"/>
          </p:nvPr>
        </p:nvSpPr>
        <p:spPr>
          <a:xfrm>
            <a:off x="476917" y="1634496"/>
            <a:ext cx="8596668" cy="3880773"/>
          </a:xfrm>
        </p:spPr>
        <p:txBody>
          <a:bodyPr>
            <a:normAutofit fontScale="85000" lnSpcReduction="20000"/>
          </a:bodyPr>
          <a:lstStyle/>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Beynon,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Slavov</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G. T.,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Farré</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Sunduimijid</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Waddams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Davies, B.,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Haresign</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W.,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Kijas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MacLeod, I. M., Newbold, C. J., Davies, L., &amp; Larkin, D. M. (2015). Population structure and history of the Welsh sheep breeds determined by whole genome genotyping.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Genetics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65–65. </a:t>
            </a:r>
            <a:r>
              <a:rPr lang="en-GB" sz="1800"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https://doi.org/10.1186/s12863-015-0216-x</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BROWN, R., 2021. Hidden dragon: As post-Brexit trade deals cast doubt over the future of the Welsh farming sector, is it time to bring brand Wales out of the shadows?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Grocer,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pp. 41.</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Lyle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Fearnley</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(2020).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Virulent Zones: Animal Disease and Global Health at China’s Pandemic </a:t>
            </a:r>
            <a:r>
              <a:rPr lang="en-GB" sz="1800" i="1"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Epicenter</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Duke University Press. </a:t>
            </a:r>
            <a:r>
              <a:rPr lang="en-GB" sz="1800"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https://doi.org/10.1215/9781478012580</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MANZANO, R.M., 2022. Innovative Farming Practices and Information Sources. An Analysis of Trends in the United Kingdom's Arable and Livestock Farming.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Ager,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(36), pp. 159-194.</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Our summary of the latest farming news stories over the past seven days. 2020.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Farmers Weekly, </a:t>
            </a:r>
            <a: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174</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 pp. 10.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UK Government https://</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www.gov.uk</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/government/statistics/agriculture-in-the-united-kingdom-2021/summary</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Welsh Government - https://</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meatpromotion.wales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en</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Rectangle 3">
            <a:extLst>
              <a:ext uri="{FF2B5EF4-FFF2-40B4-BE49-F238E27FC236}">
                <a16:creationId xmlns:a16="http://schemas.microsoft.com/office/drawing/2014/main" id="{AC227FEE-7004-71CA-0020-C9A8E79D8BD9}"/>
              </a:ext>
            </a:extLst>
          </p:cNvPr>
          <p:cNvSpPr/>
          <p:nvPr/>
        </p:nvSpPr>
        <p:spPr>
          <a:xfrm>
            <a:off x="2153483" y="419401"/>
            <a:ext cx="422744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Bibliography </a:t>
            </a:r>
          </a:p>
        </p:txBody>
      </p:sp>
    </p:spTree>
    <p:extLst>
      <p:ext uri="{BB962C8B-B14F-4D97-AF65-F5344CB8AC3E}">
        <p14:creationId xmlns:p14="http://schemas.microsoft.com/office/powerpoint/2010/main" val="26532460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{534EC65D-2930-A545-A5BB-7C13BB931CAE}tf10001060_mac</Template>
  <TotalTime>4454</TotalTime>
  <Words>787</Words>
  <Application>Microsoft Macintosh PowerPoint</Application>
  <PresentationFormat>Widescreen</PresentationFormat>
  <Paragraphs>44</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Benjamin Joynson (1905096)</dc:creator>
  <cp:lastModifiedBy>Benjamin Joynson (1905096)</cp:lastModifiedBy>
  <cp:revision>4</cp:revision>
  <dcterms:created xsi:type="dcterms:W3CDTF">2023-02-28T11:26:27Z</dcterms:created>
  <dcterms:modified xsi:type="dcterms:W3CDTF">2023-03-03T14:24:26Z</dcterms:modified>
</cp:coreProperties>
</file>