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handoutMasterIdLst>
    <p:handoutMasterId r:id="rId29"/>
  </p:handoutMasterIdLst>
  <p:sldIdLst>
    <p:sldId id="256" r:id="rId2"/>
    <p:sldId id="273" r:id="rId3"/>
    <p:sldId id="272" r:id="rId4"/>
    <p:sldId id="275" r:id="rId5"/>
    <p:sldId id="266" r:id="rId6"/>
    <p:sldId id="276" r:id="rId7"/>
    <p:sldId id="274" r:id="rId8"/>
    <p:sldId id="264" r:id="rId9"/>
    <p:sldId id="265" r:id="rId10"/>
    <p:sldId id="271" r:id="rId11"/>
    <p:sldId id="278" r:id="rId12"/>
    <p:sldId id="279" r:id="rId13"/>
    <p:sldId id="281" r:id="rId14"/>
    <p:sldId id="261" r:id="rId15"/>
    <p:sldId id="262" r:id="rId16"/>
    <p:sldId id="263" r:id="rId17"/>
    <p:sldId id="269" r:id="rId18"/>
    <p:sldId id="257" r:id="rId19"/>
    <p:sldId id="259" r:id="rId20"/>
    <p:sldId id="277" r:id="rId21"/>
    <p:sldId id="282" r:id="rId22"/>
    <p:sldId id="283" r:id="rId23"/>
    <p:sldId id="284" r:id="rId24"/>
    <p:sldId id="260" r:id="rId25"/>
    <p:sldId id="270" r:id="rId26"/>
    <p:sldId id="285" r:id="rId27"/>
    <p:sldId id="280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98698D-944D-4A61-A870-CFCAD3E5F3EE}" type="datetimeFigureOut">
              <a:rPr lang="en-GB" smtClean="0"/>
              <a:t>29/04/2016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522EFB-973A-4DC8-AD20-224B28780D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4856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8AF03-7270-45C2-A683-C5E353EF01A5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695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3482-8E69-40F7-BCAD-5662A6CADB27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625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7EAE1-CAAC-4AEF-919E-158692B1E55E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3005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5A706-D8F2-4D1A-855A-CADC92600C26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6239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4F123-1704-49AC-9D15-C4B1462B8014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69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27EC2-47FB-48A1-8644-C8A81DDAA119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716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C3ED-7435-49F9-84C8-03CCA2F8DEDB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0317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C49BF1-FCD3-4395-8FF6-0047AF66228E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54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61222-2C8B-4501-BE87-6797EC025925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755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01193-8287-4834-A286-6B880643E934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1312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01193-8287-4834-A286-6B880643E934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0795406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01193-8287-4834-A286-6B880643E934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29027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01193-8287-4834-A286-6B880643E934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0744694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01193-8287-4834-A286-6B880643E934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27095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FB5AFD-D735-4504-A039-ADEBB6448D55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964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C8118-FB93-4E87-B380-0175F2FE2167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744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01193-8287-4834-A286-6B880643E934}" type="datetime4">
              <a:rPr lang="en-US" smtClean="0"/>
              <a:pPr/>
              <a:t>April 29, 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247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Ratio Analysis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0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In the previous session, we discussed the Common Accounting Terms, Users of Accounting Information and the Financial Statements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1611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Today we will discuss the analysis of financial statements, and ask why is there a need to interpret financial statements?</a:t>
            </a:r>
          </a:p>
          <a:p>
            <a:endParaRPr lang="en-GB" dirty="0"/>
          </a:p>
          <a:p>
            <a:r>
              <a:rPr lang="en-GB" dirty="0" smtClean="0"/>
              <a:t>In small groups, discuss the reasons why an organisation would want to analyse or interpret their financial statements.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445795"/>
      </p:ext>
    </p:extLst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Accounts help us assess profitability and financial stability.</a:t>
            </a:r>
          </a:p>
          <a:p>
            <a:endParaRPr lang="en-GB" dirty="0" smtClean="0"/>
          </a:p>
          <a:p>
            <a:r>
              <a:rPr lang="en-GB" dirty="0" smtClean="0"/>
              <a:t>We need to compare:</a:t>
            </a:r>
          </a:p>
          <a:p>
            <a:endParaRPr lang="en-GB" dirty="0" smtClean="0"/>
          </a:p>
          <a:p>
            <a:r>
              <a:rPr lang="en-GB" dirty="0" smtClean="0"/>
              <a:t>1. One year with the next to identify trends</a:t>
            </a:r>
          </a:p>
          <a:p>
            <a:r>
              <a:rPr lang="en-GB" dirty="0" smtClean="0"/>
              <a:t>2. Different Business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139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Ratios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most straightforward method of analysing accounts is to simply compare individual items such as stock, sales etc. to identify changes.</a:t>
            </a:r>
          </a:p>
          <a:p>
            <a:endParaRPr lang="en-US" dirty="0" smtClean="0"/>
          </a:p>
          <a:p>
            <a:r>
              <a:rPr lang="en-US" dirty="0" smtClean="0"/>
              <a:t>Ratios can be classified into 3 main groups.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76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Profitability – measures performance of business and efficiency of asset usage</a:t>
            </a:r>
          </a:p>
          <a:p>
            <a:endParaRPr lang="en-GB" dirty="0" smtClean="0"/>
          </a:p>
          <a:p>
            <a:r>
              <a:rPr lang="en-GB" dirty="0" smtClean="0"/>
              <a:t>Financial – reflects the financial structure and stability</a:t>
            </a:r>
          </a:p>
          <a:p>
            <a:endParaRPr lang="en-GB" dirty="0" smtClean="0"/>
          </a:p>
          <a:p>
            <a:r>
              <a:rPr lang="en-GB" dirty="0" smtClean="0"/>
              <a:t>Investment – relevant to investors.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364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Ratio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Exercise</a:t>
            </a:r>
          </a:p>
          <a:p>
            <a:endParaRPr lang="en-GB" dirty="0" smtClean="0"/>
          </a:p>
          <a:p>
            <a:r>
              <a:rPr lang="en-GB" dirty="0" smtClean="0"/>
              <a:t>Why is it important to analyse the 3  areas?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912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8171" y="903998"/>
            <a:ext cx="6122638" cy="4928632"/>
          </a:xfrm>
        </p:spPr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r>
              <a:rPr lang="en-US" b="1" u="sng" dirty="0" smtClean="0"/>
              <a:t>For </a:t>
            </a:r>
            <a:r>
              <a:rPr lang="en-US" b="1" u="sng" dirty="0"/>
              <a:t>ratios to be useful and meaningful, they must be:</a:t>
            </a:r>
            <a:br>
              <a:rPr lang="en-US" b="1" u="sng" dirty="0"/>
            </a:br>
            <a:r>
              <a:rPr lang="en-US" dirty="0"/>
              <a:t> </a:t>
            </a:r>
          </a:p>
          <a:p>
            <a:r>
              <a:rPr lang="en-US" dirty="0"/>
              <a:t>Calculated using reliable, accurate financial </a:t>
            </a:r>
            <a:r>
              <a:rPr lang="en-US" dirty="0" smtClean="0"/>
              <a:t>information </a:t>
            </a:r>
          </a:p>
          <a:p>
            <a:endParaRPr lang="en-US" dirty="0"/>
          </a:p>
          <a:p>
            <a:r>
              <a:rPr lang="en-US" dirty="0"/>
              <a:t>Calculated consistently from period to </a:t>
            </a:r>
            <a:r>
              <a:rPr lang="en-US" dirty="0" smtClean="0"/>
              <a:t>period</a:t>
            </a:r>
          </a:p>
          <a:p>
            <a:endParaRPr lang="en-US" dirty="0"/>
          </a:p>
          <a:p>
            <a:r>
              <a:rPr lang="en-US" dirty="0"/>
              <a:t>Used in comparison to internal benchmarks and </a:t>
            </a:r>
            <a:r>
              <a:rPr lang="en-US" dirty="0" smtClean="0"/>
              <a:t>goals</a:t>
            </a:r>
          </a:p>
          <a:p>
            <a:endParaRPr lang="en-US" dirty="0"/>
          </a:p>
          <a:p>
            <a:r>
              <a:rPr lang="en-US" dirty="0"/>
              <a:t>Used in comparison to other companies in your </a:t>
            </a:r>
            <a:r>
              <a:rPr lang="en-US" dirty="0" smtClean="0"/>
              <a:t>industry</a:t>
            </a:r>
          </a:p>
          <a:p>
            <a:endParaRPr lang="en-US" dirty="0"/>
          </a:p>
          <a:p>
            <a:r>
              <a:rPr lang="en-US" dirty="0"/>
              <a:t>Viewed both at a single point in time and as an indication of broad trends and issues over </a:t>
            </a:r>
            <a:r>
              <a:rPr lang="en-US" dirty="0" smtClean="0"/>
              <a:t>time</a:t>
            </a:r>
          </a:p>
          <a:p>
            <a:endParaRPr lang="en-US" dirty="0"/>
          </a:p>
          <a:p>
            <a:r>
              <a:rPr lang="en-US" dirty="0"/>
              <a:t>Carefully interpreted in the proper context, considering there are many other important factors and indicators involved in assessing performance.</a:t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756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1. Profitability Ratios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Different profitability ratios provide different useful insights into the financial health and performance of a company. </a:t>
            </a:r>
            <a:endParaRPr lang="en-US" dirty="0" smtClean="0"/>
          </a:p>
          <a:p>
            <a:r>
              <a:rPr lang="en-US" dirty="0" smtClean="0"/>
              <a:t>For </a:t>
            </a:r>
            <a:r>
              <a:rPr lang="en-US" dirty="0"/>
              <a:t>example, gross profit and net profit ratios tell how well the company is managing its expenses</a:t>
            </a:r>
            <a:r>
              <a:rPr lang="en-US" dirty="0" smtClean="0"/>
              <a:t>.</a:t>
            </a:r>
          </a:p>
          <a:p>
            <a:r>
              <a:rPr lang="en-US" dirty="0" smtClean="0"/>
              <a:t>Return </a:t>
            </a:r>
            <a:r>
              <a:rPr lang="en-US" dirty="0"/>
              <a:t>on capital employed (ROCE) tells how well the company is using capital employed to generate returns</a:t>
            </a:r>
            <a:r>
              <a:rPr lang="en-US" dirty="0" smtClean="0"/>
              <a:t>.</a:t>
            </a:r>
          </a:p>
          <a:p>
            <a:r>
              <a:rPr lang="en-US" dirty="0" smtClean="0"/>
              <a:t>Return </a:t>
            </a:r>
            <a:r>
              <a:rPr lang="en-US" dirty="0"/>
              <a:t>on investment tells whether the company is generating enough profits for its shareholders. </a:t>
            </a:r>
          </a:p>
        </p:txBody>
      </p:sp>
    </p:spTree>
    <p:extLst>
      <p:ext uri="{BB962C8B-B14F-4D97-AF65-F5344CB8AC3E}">
        <p14:creationId xmlns:p14="http://schemas.microsoft.com/office/powerpoint/2010/main" val="263901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Profibility - ROCE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Definition of 'Return On Capital Employed (ROCE)'</a:t>
            </a:r>
          </a:p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>A financial ratio that measures a company's profitability and the efficiency with which its capital is employed. Return on Capital Employed (ROCE) is calculated as</a:t>
            </a:r>
            <a:r>
              <a:rPr lang="en-US" dirty="0" smtClean="0"/>
              <a:t>:</a:t>
            </a:r>
          </a:p>
          <a:p>
            <a:r>
              <a:rPr lang="en-US" dirty="0" smtClean="0"/>
              <a:t>Profit before interest/total assets less current liabilities x 100%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890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Gross Profit Margin </a:t>
            </a:r>
            <a:r>
              <a:rPr lang="en-GB" sz="900" dirty="0" smtClean="0"/>
              <a:t>Before expenses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Gross profit Margin measure the margin made by sales.  This figure is expected to remain reasonably constant.  A change may be due to changes in selling prices, purchase cost or stock shortage.</a:t>
            </a:r>
          </a:p>
          <a:p>
            <a:endParaRPr lang="en-GB" dirty="0"/>
          </a:p>
          <a:p>
            <a:r>
              <a:rPr lang="en-GB" u="sng" dirty="0" smtClean="0"/>
              <a:t>Gross Profit     </a:t>
            </a:r>
            <a:r>
              <a:rPr lang="en-GB" dirty="0" smtClean="0"/>
              <a:t>x 100 =              %</a:t>
            </a:r>
          </a:p>
          <a:p>
            <a:r>
              <a:rPr lang="en-GB" dirty="0" smtClean="0"/>
              <a:t>Sales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832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 Profit Margin </a:t>
            </a:r>
            <a:r>
              <a:rPr lang="en-GB" sz="900" dirty="0" smtClean="0"/>
              <a:t>after expenses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owners like to compare their net profit with sales revenue.</a:t>
            </a:r>
          </a:p>
          <a:p>
            <a:endParaRPr lang="en-GB" dirty="0" smtClean="0"/>
          </a:p>
          <a:p>
            <a:r>
              <a:rPr lang="en-GB" u="sng" dirty="0" smtClean="0"/>
              <a:t>Net Profit</a:t>
            </a:r>
            <a:r>
              <a:rPr lang="en-GB" dirty="0" smtClean="0"/>
              <a:t> x 100 =</a:t>
            </a:r>
          </a:p>
          <a:p>
            <a:r>
              <a:rPr lang="en-GB" dirty="0" smtClean="0"/>
              <a:t>Sales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464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Asset turnover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Sales/total assets less current liabilities x 100 = *******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times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This is an efficiency ratio which tells how efficiently assets are being utilised.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44734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2. Liquidity Ratios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There are </a:t>
            </a:r>
            <a:r>
              <a:rPr lang="en-US" u="sng" dirty="0" smtClean="0"/>
              <a:t>two main </a:t>
            </a:r>
            <a:r>
              <a:rPr lang="en-US" dirty="0" smtClean="0"/>
              <a:t>liquidity ratios which are used to help assess whether a business has sufficient cash or equivalent current assets to be able to pay its debts.</a:t>
            </a:r>
          </a:p>
          <a:p>
            <a:r>
              <a:rPr lang="en-US" dirty="0" smtClean="0"/>
              <a:t>Liquidity ratios focus on the short term, and make use of the current assets and the current liabilities in the Balance Sheet.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38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Current Ratios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Current Ratio = </a:t>
            </a:r>
            <a:r>
              <a:rPr lang="en-US" dirty="0"/>
              <a:t>	</a:t>
            </a:r>
            <a:r>
              <a:rPr lang="en-US" sz="1600" u="sng" dirty="0" smtClean="0"/>
              <a:t>current </a:t>
            </a:r>
            <a:r>
              <a:rPr lang="en-US" sz="1600" u="sng" dirty="0" smtClean="0"/>
              <a:t>assets/</a:t>
            </a:r>
            <a:r>
              <a:rPr lang="en-US" sz="1600" dirty="0" smtClean="0"/>
              <a:t>             </a:t>
            </a:r>
          </a:p>
          <a:p>
            <a:r>
              <a:rPr lang="en-US" sz="1600" dirty="0"/>
              <a:t> </a:t>
            </a:r>
            <a:r>
              <a:rPr lang="en-US" sz="1600" dirty="0" smtClean="0"/>
              <a:t>                      		</a:t>
            </a:r>
            <a:r>
              <a:rPr lang="en-US" sz="1600" dirty="0" smtClean="0"/>
              <a:t>current </a:t>
            </a:r>
            <a:r>
              <a:rPr lang="en-US" sz="1600" dirty="0" smtClean="0"/>
              <a:t>liabilities</a:t>
            </a:r>
          </a:p>
        </p:txBody>
      </p:sp>
    </p:spTree>
    <p:extLst>
      <p:ext uri="{BB962C8B-B14F-4D97-AF65-F5344CB8AC3E}">
        <p14:creationId xmlns:p14="http://schemas.microsoft.com/office/powerpoint/2010/main" val="299006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Current Ratio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current ratio of around 1.7 – 2.0 is considered encouraging for a business.</a:t>
            </a:r>
          </a:p>
          <a:p>
            <a:endParaRPr lang="en-US" dirty="0"/>
          </a:p>
          <a:p>
            <a:r>
              <a:rPr lang="en-US" dirty="0" smtClean="0"/>
              <a:t>It suggests the business has enough cash to meet its debts,</a:t>
            </a:r>
          </a:p>
          <a:p>
            <a:endParaRPr lang="en-US" dirty="0"/>
          </a:p>
          <a:p>
            <a:r>
              <a:rPr lang="en-US" dirty="0" smtClean="0"/>
              <a:t>A low ratio of 1.0 – 1.5 suggests otherwise.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47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Quick Ratio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Not </a:t>
            </a:r>
            <a:r>
              <a:rPr lang="en-US" dirty="0"/>
              <a:t>all assets can be turned into cash quickly or easily. Some - notably raw materials and other stocks - must first be turned into final product, then sold and the cash collected from debtors. </a:t>
            </a:r>
          </a:p>
          <a:p>
            <a:r>
              <a:rPr lang="en-US" dirty="0"/>
              <a:t>The </a:t>
            </a:r>
            <a:r>
              <a:rPr lang="en-US" b="1" dirty="0"/>
              <a:t>Acid Test Ratio</a:t>
            </a:r>
            <a:r>
              <a:rPr lang="en-US" dirty="0"/>
              <a:t> (sometimes also called the </a:t>
            </a:r>
            <a:r>
              <a:rPr lang="en-US" b="1" dirty="0"/>
              <a:t>“Quick Ratio</a:t>
            </a:r>
            <a:r>
              <a:rPr lang="en-US" dirty="0"/>
              <a:t>”) therefore adjusts the Current Ratio to eliminate certain current assets that are not already in cash (or "near-cash") form. The tradition is to remove inventories (stocks) from the current assets total, since inventories are assumed to be the most illiquid part of current assets – it is harder to turn them into cash quickly.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87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Quick Ratio or Acid Test Ratio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9948847"/>
              </p:ext>
            </p:extLst>
          </p:nvPr>
        </p:nvGraphicFramePr>
        <p:xfrm>
          <a:off x="1943100" y="2133600"/>
          <a:ext cx="65913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91300"/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marL="88934" marR="88934"/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2107474" y="2891246"/>
            <a:ext cx="65749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Current assets – stock/current liabilities =</a:t>
            </a:r>
          </a:p>
          <a:p>
            <a:endParaRPr lang="en-GB" dirty="0"/>
          </a:p>
          <a:p>
            <a:r>
              <a:rPr lang="en-GB" dirty="0" smtClean="0"/>
              <a:t>Match those cash or near cash assets with debts which have to be paid within the next 12 months.</a:t>
            </a:r>
          </a:p>
          <a:p>
            <a:endParaRPr lang="en-GB" dirty="0"/>
          </a:p>
          <a:p>
            <a:r>
              <a:rPr lang="en-GB" dirty="0" smtClean="0"/>
              <a:t>A result of 1.1 or better is acceptable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68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Quick Ratio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8"/>
            <a:r>
              <a:rPr lang="en-US" dirty="0" smtClean="0"/>
              <a:t>                                                     2013           2014</a:t>
            </a:r>
          </a:p>
          <a:p>
            <a:r>
              <a:rPr lang="en-US" dirty="0" smtClean="0"/>
              <a:t>Current assets less stock		5620	4770</a:t>
            </a:r>
          </a:p>
          <a:p>
            <a:r>
              <a:rPr lang="en-US" dirty="0" smtClean="0"/>
              <a:t>Current liabilities				3750	3680</a:t>
            </a:r>
          </a:p>
          <a:p>
            <a:r>
              <a:rPr lang="en-US" dirty="0" smtClean="0"/>
              <a:t>Quick ratio			 </a:t>
            </a:r>
          </a:p>
          <a:p>
            <a:endParaRPr lang="en-US" dirty="0"/>
          </a:p>
          <a:p>
            <a:r>
              <a:rPr lang="en-US" dirty="0" smtClean="0"/>
              <a:t>An acid test over 1.0 is good news.</a:t>
            </a:r>
          </a:p>
          <a:p>
            <a:r>
              <a:rPr lang="en-US" b="1" dirty="0" smtClean="0"/>
              <a:t>Calculate the ratio and discuss if the results are a good indicator.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750734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Quick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8"/>
            <a:r>
              <a:rPr lang="en-GB" dirty="0" smtClean="0"/>
              <a:t>                                                   2013              2014</a:t>
            </a:r>
          </a:p>
          <a:p>
            <a:r>
              <a:rPr lang="en-GB" dirty="0" smtClean="0"/>
              <a:t>Current assets less stock	5620	4770</a:t>
            </a:r>
          </a:p>
          <a:p>
            <a:r>
              <a:rPr lang="en-GB" dirty="0" smtClean="0"/>
              <a:t>Current liabilities			</a:t>
            </a:r>
            <a:r>
              <a:rPr lang="en-GB" u="sng" dirty="0" smtClean="0"/>
              <a:t>3750	3680</a:t>
            </a:r>
          </a:p>
          <a:p>
            <a:r>
              <a:rPr lang="en-GB" dirty="0" smtClean="0"/>
              <a:t>Quick Ratio				1.50		1.30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45244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Stock turnover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Closing stock/stock x 365 =   ******* days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A result of 8 days is ideal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74223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Debtor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Debtors/sales x 365 =     ******* days</a:t>
            </a:r>
          </a:p>
          <a:p>
            <a:pPr marL="0" indent="0">
              <a:buNone/>
            </a:pPr>
            <a:r>
              <a:rPr lang="en-GB" dirty="0" smtClean="0"/>
              <a:t>30-36 is the most acceptable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4771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Creditor days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Creditor/purchases  x 365   =   ***** days</a:t>
            </a:r>
          </a:p>
          <a:p>
            <a:endParaRPr lang="en-GB" dirty="0"/>
          </a:p>
          <a:p>
            <a:r>
              <a:rPr lang="en-GB" dirty="0" smtClean="0"/>
              <a:t>30 days is the most acceptable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7661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Gearing Ratio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gearing ratio is also concerned with liquidity. </a:t>
            </a:r>
            <a:endParaRPr lang="en-US" dirty="0" smtClean="0"/>
          </a:p>
          <a:p>
            <a:r>
              <a:rPr lang="en-US" dirty="0" smtClean="0"/>
              <a:t>However</a:t>
            </a:r>
            <a:r>
              <a:rPr lang="en-US" dirty="0"/>
              <a:t>, it focuses on the long-term financial stability of a business. Gearing (otherwise known as "leverage") measures </a:t>
            </a:r>
            <a:r>
              <a:rPr lang="en-US" b="1" dirty="0"/>
              <a:t>the proportion of assets invested in a business that are financed by long-term </a:t>
            </a:r>
            <a:r>
              <a:rPr lang="en-US" b="1" dirty="0" smtClean="0"/>
              <a:t>borrowing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683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Gearing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Gearing % = </a:t>
            </a:r>
            <a:r>
              <a:rPr lang="en-US" u="sng" dirty="0" smtClean="0"/>
              <a:t>Long Term Liabilities</a:t>
            </a:r>
            <a:r>
              <a:rPr lang="en-US" dirty="0" smtClean="0"/>
              <a:t> x </a:t>
            </a:r>
            <a:r>
              <a:rPr lang="en-US" dirty="0" smtClean="0"/>
              <a:t>100</a:t>
            </a:r>
          </a:p>
          <a:p>
            <a:pPr marL="0" indent="0">
              <a:buNone/>
            </a:pPr>
            <a:r>
              <a:rPr lang="en-US" dirty="0"/>
              <a:t>	</a:t>
            </a:r>
            <a:r>
              <a:rPr lang="en-US" dirty="0" smtClean="0"/>
              <a:t>			</a:t>
            </a:r>
            <a:r>
              <a:rPr lang="en-US" dirty="0" smtClean="0"/>
              <a:t> </a:t>
            </a:r>
            <a:r>
              <a:rPr lang="en-US" dirty="0" smtClean="0"/>
              <a:t>Capital Employed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25% is low gearing</a:t>
            </a:r>
          </a:p>
          <a:p>
            <a:pPr marL="0" indent="0">
              <a:buNone/>
            </a:pPr>
            <a:r>
              <a:rPr lang="en-US" dirty="0" smtClean="0"/>
              <a:t>50% is high gearing</a:t>
            </a:r>
          </a:p>
          <a:p>
            <a:pPr marL="0" indent="0">
              <a:buNone/>
            </a:pPr>
            <a:r>
              <a:rPr lang="en-US" dirty="0" smtClean="0"/>
              <a:t>Somewhere in the middle is ideal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669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Interest cover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Profit before interest/ interest =  ****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2659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Calculate the appropriate ratios based on the figures in the Balance Sheet and Profit and Loss Account at Highbury Plc.    </a:t>
            </a:r>
          </a:p>
          <a:p>
            <a:r>
              <a:rPr lang="en-GB" dirty="0" smtClean="0"/>
              <a:t>Based on the results discuss whether the organisation is growing or declining.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41964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238</TotalTime>
  <Words>743</Words>
  <Application>Microsoft Office PowerPoint</Application>
  <PresentationFormat>On-screen Show (4:3)</PresentationFormat>
  <Paragraphs>126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Century Gothic</vt:lpstr>
      <vt:lpstr>Wingdings 3</vt:lpstr>
      <vt:lpstr>Wisp</vt:lpstr>
      <vt:lpstr>Ratio Analysis</vt:lpstr>
      <vt:lpstr>Finance</vt:lpstr>
      <vt:lpstr>Analysis</vt:lpstr>
      <vt:lpstr>PowerPoint Presentation</vt:lpstr>
      <vt:lpstr>Ratios</vt:lpstr>
      <vt:lpstr>PowerPoint Presentation</vt:lpstr>
      <vt:lpstr>Ratio Analysis</vt:lpstr>
      <vt:lpstr>PowerPoint Presentation</vt:lpstr>
      <vt:lpstr>1. Profitability Ratios</vt:lpstr>
      <vt:lpstr>Profibility - ROCE</vt:lpstr>
      <vt:lpstr>Gross Profit Margin Before expenses</vt:lpstr>
      <vt:lpstr>Net Profit Margin after expenses</vt:lpstr>
      <vt:lpstr>Asset turnover</vt:lpstr>
      <vt:lpstr>2. Liquidity Ratios</vt:lpstr>
      <vt:lpstr>Current Ratios</vt:lpstr>
      <vt:lpstr>Current Ratio</vt:lpstr>
      <vt:lpstr>Quick Ratio</vt:lpstr>
      <vt:lpstr>Quick Ratio or Acid Test Ratio</vt:lpstr>
      <vt:lpstr>  Quick Ratio </vt:lpstr>
      <vt:lpstr>Quick Ratio</vt:lpstr>
      <vt:lpstr>Stock turnover</vt:lpstr>
      <vt:lpstr>Debtor days</vt:lpstr>
      <vt:lpstr>Creditor days</vt:lpstr>
      <vt:lpstr>Gearing Ratio</vt:lpstr>
      <vt:lpstr>Gearing</vt:lpstr>
      <vt:lpstr>Interest cover</vt:lpstr>
      <vt:lpstr>exercise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 P</dc:creator>
  <cp:lastModifiedBy>Marie Pitson</cp:lastModifiedBy>
  <cp:revision>16</cp:revision>
  <cp:lastPrinted>2014-03-26T12:39:19Z</cp:lastPrinted>
  <dcterms:created xsi:type="dcterms:W3CDTF">2014-03-25T19:37:34Z</dcterms:created>
  <dcterms:modified xsi:type="dcterms:W3CDTF">2016-04-29T10:46:46Z</dcterms:modified>
</cp:coreProperties>
</file>