
<file path=[Content_Types].xml><?xml version="1.0" encoding="utf-8"?>
<Types xmlns="http://schemas.openxmlformats.org/package/2006/content-types">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407c35e72c80671b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407c35e72c80671b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407c35e72c80671b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407c35e72c80671b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407c35e72c80671b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407c35e72c80671b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407c35e72c80671b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407c35e72c80671b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407c35e72c80671b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407c35e72c80671b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407c35e72c80671b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407c35e72c80671b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g407c35e72c80671b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8" name="Google Shape;88;g407c35e72c80671b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407c35e72c80671b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407c35e72c80671b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g407c35e72c80671b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g407c35e72c80671b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407c35e72c80671b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407c35e72c80671b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 u="sng">
                <a:solidFill>
                  <a:schemeClr val="accent5"/>
                </a:solidFill>
              </a:rPr>
              <a:t>Green haven </a:t>
            </a:r>
            <a:r>
              <a:rPr b="1" lang="en" u="sng">
                <a:solidFill>
                  <a:schemeClr val="accent5"/>
                </a:solidFill>
              </a:rPr>
              <a:t>florists </a:t>
            </a:r>
            <a:endParaRPr b="1" u="sng">
              <a:solidFill>
                <a:schemeClr val="accent5"/>
              </a:solidFill>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lang="en"/>
              <a:t>Muizz </a:t>
            </a:r>
            <a:r>
              <a:rPr lang="en"/>
              <a:t>Ahmed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nvSpPr>
        <p:spPr>
          <a:xfrm>
            <a:off x="1528200" y="1632900"/>
            <a:ext cx="6087600" cy="1454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Hello everyone, my name is Muizz Ahmed. I will be giving a presentation on Green Haven Florists. First, I will be exploring a business overview, followed by an inquiry into the problems that it is having. I will present the 5W2H model and how it applies to Green Haven. Then, I will use both the PESTEL and Cause-and-Effect frameworks to understand where Green Haven is positioned, then review the findings.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5"/>
          <p:cNvSpPr txBox="1"/>
          <p:nvPr/>
        </p:nvSpPr>
        <p:spPr>
          <a:xfrm>
            <a:off x="2159101" y="1545576"/>
            <a:ext cx="4825800" cy="166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
              <a:t>Based in Norwich and owned and operated by Liam and Priya Patel since 2016, Green Haven Florists is a small flower shop. They are known for their creative floral designs and commitment to sustainability. But recently, they have had difficulty competing with online competitors due to changes in the way consumers shop for flowers.</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sp>
        <p:nvSpPr>
          <p:cNvPr id="70" name="Google Shape;70;p16"/>
          <p:cNvSpPr txBox="1"/>
          <p:nvPr/>
        </p:nvSpPr>
        <p:spPr>
          <a:xfrm>
            <a:off x="965550" y="1632900"/>
            <a:ext cx="7212900" cy="1242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u="sng">
                <a:solidFill>
                  <a:schemeClr val="accent5"/>
                </a:solidFill>
              </a:rPr>
              <a:t>Company Overview</a:t>
            </a:r>
            <a:endParaRPr b="1" u="sng">
              <a:solidFill>
                <a:schemeClr val="accent5"/>
              </a:solidFill>
            </a:endParaRPr>
          </a:p>
          <a:p>
            <a:pPr indent="0" lvl="0" marL="0" rtl="0" algn="l">
              <a:spcBef>
                <a:spcPts val="0"/>
              </a:spcBef>
              <a:spcAft>
                <a:spcPts val="0"/>
              </a:spcAft>
              <a:buNone/>
            </a:pPr>
            <a:r>
              <a:rPr lang="en"/>
              <a:t>In the last year, the business has experienced a 30% decrease in foot traffic to the store. This is due to reduced footfall to the high street, inflated costs, and a very outdated website. The business relies on word of mouth, while the competition has a strong social media and online advertising presence.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7"/>
          <p:cNvSpPr txBox="1"/>
          <p:nvPr/>
        </p:nvSpPr>
        <p:spPr>
          <a:xfrm>
            <a:off x="1091550" y="1632900"/>
            <a:ext cx="6960900" cy="23010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u="sng">
                <a:solidFill>
                  <a:schemeClr val="accent5"/>
                </a:solidFill>
              </a:rPr>
              <a:t>Problems Identified</a:t>
            </a:r>
            <a:endParaRPr b="1" u="sng">
              <a:solidFill>
                <a:schemeClr val="accent5"/>
              </a:solidFill>
            </a:endParaRPr>
          </a:p>
          <a:p>
            <a:pPr indent="0" lvl="0" marL="0" rtl="0" algn="l">
              <a:spcBef>
                <a:spcPts val="0"/>
              </a:spcBef>
              <a:spcAft>
                <a:spcPts val="0"/>
              </a:spcAft>
              <a:buNone/>
            </a:pPr>
            <a:r>
              <a:rPr lang="en"/>
              <a:t>The 5W2H model is a helpful way to simply break the issue down.</a:t>
            </a:r>
            <a:endParaRPr/>
          </a:p>
          <a:p>
            <a:pPr indent="0" lvl="0" marL="0" rtl="0" algn="l">
              <a:spcBef>
                <a:spcPts val="0"/>
              </a:spcBef>
              <a:spcAft>
                <a:spcPts val="0"/>
              </a:spcAft>
              <a:buNone/>
            </a:pPr>
            <a:r>
              <a:rPr lang="en"/>
              <a:t>Who – Green Haven Florists</a:t>
            </a:r>
            <a:endParaRPr/>
          </a:p>
          <a:p>
            <a:pPr indent="0" lvl="0" marL="0" rtl="0" algn="l">
              <a:spcBef>
                <a:spcPts val="0"/>
              </a:spcBef>
              <a:spcAft>
                <a:spcPts val="0"/>
              </a:spcAft>
              <a:buNone/>
            </a:pPr>
            <a:r>
              <a:rPr lang="en"/>
              <a:t>What – a 30% drop in sales</a:t>
            </a:r>
            <a:endParaRPr/>
          </a:p>
          <a:p>
            <a:pPr indent="0" lvl="0" marL="0" rtl="0" algn="l">
              <a:spcBef>
                <a:spcPts val="0"/>
              </a:spcBef>
              <a:spcAft>
                <a:spcPts val="0"/>
              </a:spcAft>
              <a:buNone/>
            </a:pPr>
            <a:r>
              <a:rPr lang="en"/>
              <a:t>Where – Norwich</a:t>
            </a:r>
            <a:endParaRPr/>
          </a:p>
          <a:p>
            <a:pPr indent="0" lvl="0" marL="0" rtl="0" algn="l">
              <a:spcBef>
                <a:spcPts val="0"/>
              </a:spcBef>
              <a:spcAft>
                <a:spcPts val="0"/>
              </a:spcAft>
              <a:buNone/>
            </a:pPr>
            <a:r>
              <a:rPr lang="en"/>
              <a:t>When – the past 12 months</a:t>
            </a:r>
            <a:endParaRPr/>
          </a:p>
          <a:p>
            <a:pPr indent="0" lvl="0" marL="0" rtl="0" algn="l">
              <a:spcBef>
                <a:spcPts val="0"/>
              </a:spcBef>
              <a:spcAft>
                <a:spcPts val="0"/>
              </a:spcAft>
              <a:buNone/>
            </a:pPr>
            <a:r>
              <a:rPr lang="en"/>
              <a:t>Why – increasing costs and not being visible on digital platforms</a:t>
            </a:r>
            <a:endParaRPr/>
          </a:p>
          <a:p>
            <a:pPr indent="0" lvl="0" marL="0" rtl="0" algn="l">
              <a:spcBef>
                <a:spcPts val="0"/>
              </a:spcBef>
              <a:spcAft>
                <a:spcPts val="0"/>
              </a:spcAft>
              <a:buNone/>
            </a:pPr>
            <a:r>
              <a:rPr lang="en"/>
              <a:t>How – they haven't adapted well to digital marketing</a:t>
            </a:r>
            <a:endParaRPr/>
          </a:p>
          <a:p>
            <a:pPr indent="0" lvl="0" marL="0" rtl="0" algn="l">
              <a:spcBef>
                <a:spcPts val="0"/>
              </a:spcBef>
              <a:spcAft>
                <a:spcPts val="0"/>
              </a:spcAft>
              <a:buNone/>
            </a:pPr>
            <a:r>
              <a:rPr lang="en"/>
              <a:t>How much – around a 30% loss in revenue </a:t>
            </a:r>
            <a:endParaRPr/>
          </a:p>
          <a:p>
            <a:pPr indent="0" lvl="0" marL="0" rtl="0" algn="l">
              <a:spcBef>
                <a:spcPts val="0"/>
              </a:spcBef>
              <a:spcAft>
                <a:spcPts val="0"/>
              </a:spcAft>
              <a:buNone/>
            </a:pPr>
            <a:r>
              <a:rPr lang="en"/>
              <a:t>Overall, the business needs to catch up with modernization quickly.</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8"/>
          <p:cNvSpPr txBox="1"/>
          <p:nvPr/>
        </p:nvSpPr>
        <p:spPr>
          <a:xfrm>
            <a:off x="978150" y="1844400"/>
            <a:ext cx="7187700" cy="1242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The PESTEL framework allows for an evaluation of externals. Specifically it refers to Political, Economic, Social, Technological, Environmental, and Legal factors. The PESTEL analysis is useful for understanding the external environment, but alone isn’t judgemental of the relative importance of all the externals - it is most useful alongside an internal analysis.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9"/>
          <p:cNvSpPr txBox="1"/>
          <p:nvPr/>
        </p:nvSpPr>
        <p:spPr>
          <a:xfrm>
            <a:off x="966900" y="1738650"/>
            <a:ext cx="7210200" cy="1666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u="sng">
                <a:solidFill>
                  <a:schemeClr val="accent5"/>
                </a:solidFill>
              </a:rPr>
              <a:t>P</a:t>
            </a:r>
            <a:r>
              <a:rPr b="1" lang="en" u="sng">
                <a:solidFill>
                  <a:schemeClr val="accent5"/>
                </a:solidFill>
              </a:rPr>
              <a:t>ESTEL Critique</a:t>
            </a:r>
            <a:endParaRPr b="1" u="sng">
              <a:solidFill>
                <a:schemeClr val="accent5"/>
              </a:solidFill>
            </a:endParaRPr>
          </a:p>
          <a:p>
            <a:pPr indent="0" lvl="0" marL="0" rtl="0" algn="l">
              <a:spcBef>
                <a:spcPts val="0"/>
              </a:spcBef>
              <a:spcAft>
                <a:spcPts val="0"/>
              </a:spcAft>
              <a:buNone/>
            </a:pPr>
            <a:r>
              <a:rPr lang="en"/>
              <a:t>Utilizing PESTEL to analyze Green Haven reveals that Brexit and Inflation impact importing flowers. On a social level, customers are looking for eco-friendly solutions and online ordering. From a technology perspective, Green Haven has a weak website. Environmentally, sustainability creates a cost burden, but a strong sustainability message is a source of brand strength. Therefore, it appears they will need to make improvements to their digital tools while considering sustainability to remain competitive.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9" name="Shape 89"/>
        <p:cNvGrpSpPr/>
        <p:nvPr/>
      </p:nvGrpSpPr>
      <p:grpSpPr>
        <a:xfrm>
          <a:off x="0" y="0"/>
          <a:ext cx="0" cy="0"/>
          <a:chOff x="0" y="0"/>
          <a:chExt cx="0" cy="0"/>
        </a:xfrm>
      </p:grpSpPr>
      <p:sp>
        <p:nvSpPr>
          <p:cNvPr id="90" name="Google Shape;90;p20"/>
          <p:cNvSpPr txBox="1"/>
          <p:nvPr/>
        </p:nvSpPr>
        <p:spPr>
          <a:xfrm>
            <a:off x="1290023" y="1632900"/>
            <a:ext cx="7007100" cy="1242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u="sng">
                <a:solidFill>
                  <a:schemeClr val="accent5"/>
                </a:solidFill>
              </a:rPr>
              <a:t>PESTEL Application</a:t>
            </a:r>
            <a:endParaRPr b="1" u="sng">
              <a:solidFill>
                <a:schemeClr val="accent5"/>
              </a:solidFill>
            </a:endParaRPr>
          </a:p>
          <a:p>
            <a:pPr indent="0" lvl="0" marL="0" rtl="0" algn="l">
              <a:spcBef>
                <a:spcPts val="0"/>
              </a:spcBef>
              <a:spcAft>
                <a:spcPts val="0"/>
              </a:spcAft>
              <a:buNone/>
            </a:pPr>
            <a:r>
              <a:rPr lang="en"/>
              <a:t>The Cause-and-Effect Model, also known as the fishbone diagram, assists in identifying a root cause. It examines people, process, materials, and environment. It is a helpful visual representation, but it sometimes oversimplifies problems that are complicated or interrelated.</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1"/>
          <p:cNvSpPr txBox="1"/>
          <p:nvPr/>
        </p:nvSpPr>
        <p:spPr>
          <a:xfrm>
            <a:off x="1180800" y="1738650"/>
            <a:ext cx="6782400" cy="1242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 u="sng">
                <a:solidFill>
                  <a:schemeClr val="accent5"/>
                </a:solidFill>
              </a:rPr>
              <a:t>Cause-and-Effect Critique</a:t>
            </a:r>
            <a:endParaRPr b="1" u="sng">
              <a:solidFill>
                <a:schemeClr val="accent5"/>
              </a:solidFill>
            </a:endParaRPr>
          </a:p>
          <a:p>
            <a:pPr indent="0" lvl="0" marL="0" rtl="0" algn="l">
              <a:spcBef>
                <a:spcPts val="0"/>
              </a:spcBef>
              <a:spcAft>
                <a:spcPts val="0"/>
              </a:spcAft>
              <a:buNone/>
            </a:pPr>
            <a:r>
              <a:rPr lang="en"/>
              <a:t>In Green Haven's situation, the primary problem is declining sales. The causes behind that are limited digital marketing knowledge, outdated systems, higher costs, and strong competition. This reflects that upgrading digital marketing, including online delivery options, are key to alleviating these factors and attracting customers.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22"/>
          <p:cNvSpPr txBox="1"/>
          <p:nvPr/>
        </p:nvSpPr>
        <p:spPr>
          <a:xfrm>
            <a:off x="928426" y="1950300"/>
            <a:ext cx="6850800" cy="1031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t>In conclusion, Green Haven’s decline is related to internal weaknesses and external pressures. The models indicate that a deliberate focus on digital transformation and improving online engagement could save revenues and profits while maintaining a sustainable identity.</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23"/>
          <p:cNvSpPr txBox="1"/>
          <p:nvPr/>
        </p:nvSpPr>
        <p:spPr>
          <a:xfrm>
            <a:off x="414000" y="1963644"/>
            <a:ext cx="8316000" cy="608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a:p>
            <a:pPr indent="0" lvl="0" marL="0" rtl="0" algn="ctr">
              <a:spcBef>
                <a:spcPts val="0"/>
              </a:spcBef>
              <a:spcAft>
                <a:spcPts val="0"/>
              </a:spcAft>
              <a:buNone/>
            </a:pPr>
            <a:r>
              <a:rPr lang="en"/>
              <a:t>Thank you for listening</a:t>
            </a:r>
            <a:endParaRPr b="1" u="sng">
              <a:solidFill>
                <a:schemeClr val="accent5"/>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