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8288000" cy="10287000"/>
  <p:notesSz cx="6858000" cy="9144000"/>
  <p:embeddedFontLst>
    <p:embeddedFont>
      <p:font typeface="Times New Roman" panose="02020603050405020304" pitchFamily="18" charset="0"/>
      <p:regular r:id="rId13"/>
    </p:embeddedFont>
    <p:embeddedFont>
      <p:font typeface="Times New Roman Bold" panose="02020803070505020304" pitchFamily="18" charset="0"/>
      <p:regular r:id="rId14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268E1E-0E44-426D-905E-8AD9B19D2182}" type="datetimeFigureOut">
              <a:rPr lang="cs-CZ" smtClean="0"/>
              <a:t>01.12.2025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71B2431-D351-4C6E-A3CF-9DFAC0E3E0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8891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90763" y="512763"/>
            <a:ext cx="4562475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1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2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3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4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5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6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7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8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r>
              <a:rPr lang="cs-CZ"/>
              <a:t>1.7.2013</a:t>
            </a:r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857500" y="512763"/>
            <a:ext cx="3429000" cy="25669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r>
              <a:rPr lang="en-US"/>
              <a:t>1.7.2013</a:t>
            </a:r>
          </a:p>
          <a:p>
            <a:endParaRPr lang="en-US"/>
          </a:p>
          <a:p>
            <a:r>
              <a:rPr lang="en-US"/>
              <a:t>9</a:t>
            </a:r>
          </a:p>
          <a:p>
            <a:endParaRPr lang="en-US"/>
          </a:p>
          <a:p>
            <a:r>
              <a:rPr lang="en-US"/>
              <a:t>‹#›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r>
              <a:rPr lang="cs-CZ"/>
              <a:t>‹#›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12/1/25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.jpeg"/><Relationship Id="rId5" Type="http://schemas.openxmlformats.org/officeDocument/2006/relationships/image" Target="../media/image2.png"/><Relationship Id="rId4" Type="http://schemas.openxmlformats.org/officeDocument/2006/relationships/hyperlink" Target="https://gamma.app/?utm_source=made-with-gamma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1.png"/><Relationship Id="rId7" Type="http://schemas.openxmlformats.org/officeDocument/2006/relationships/image" Target="../media/image9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svg"/><Relationship Id="rId5" Type="http://schemas.openxmlformats.org/officeDocument/2006/relationships/image" Target="../media/image7.sv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jpeg"/><Relationship Id="rId5" Type="http://schemas.openxmlformats.org/officeDocument/2006/relationships/image" Target="../media/image2.png"/><Relationship Id="rId4" Type="http://schemas.openxmlformats.org/officeDocument/2006/relationships/hyperlink" Target="https://gamma.app/?utm_source=made-with-gamma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sv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2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7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4762" y="-4762"/>
            <a:ext cx="18297525" cy="10296525"/>
            <a:chOff x="0" y="0"/>
            <a:chExt cx="24396700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384001" cy="13716001"/>
            </a:xfrm>
            <a:custGeom>
              <a:avLst/>
              <a:gdLst/>
              <a:ahLst/>
              <a:cxnLst/>
              <a:rect l="l" t="t" r="r" b="b"/>
              <a:pathLst>
                <a:path w="24384001" h="13716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401018" cy="13733018"/>
            </a:xfrm>
            <a:custGeom>
              <a:avLst/>
              <a:gdLst/>
              <a:ahLst/>
              <a:cxnLst/>
              <a:rect l="l" t="t" r="r" b="b"/>
              <a:pathLst>
                <a:path w="24401018" h="13733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16049019" y="9686925"/>
            <a:ext cx="2153221" cy="514350"/>
            <a:chOff x="0" y="0"/>
            <a:chExt cx="2870962" cy="685800"/>
          </a:xfrm>
        </p:grpSpPr>
        <p:sp>
          <p:nvSpPr>
            <p:cNvPr id="8" name="Freeform 8" descr="preencoded.png">
              <a:hlinkClick r:id="rId4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82" r="-82"/>
              </a:stretch>
            </a:blipFill>
          </p:spPr>
        </p:sp>
      </p:grpSp>
      <p:grpSp>
        <p:nvGrpSpPr>
          <p:cNvPr id="9" name="Group 9"/>
          <p:cNvGrpSpPr/>
          <p:nvPr/>
        </p:nvGrpSpPr>
        <p:grpSpPr>
          <a:xfrm>
            <a:off x="11191482" y="-85725"/>
            <a:ext cx="7096518" cy="10644778"/>
            <a:chOff x="0" y="0"/>
            <a:chExt cx="9462024" cy="14193037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462008" cy="14193013"/>
            </a:xfrm>
            <a:custGeom>
              <a:avLst/>
              <a:gdLst/>
              <a:ahLst/>
              <a:cxnLst/>
              <a:rect l="l" t="t" r="r" b="b"/>
              <a:pathLst>
                <a:path w="9462008" h="14193013">
                  <a:moveTo>
                    <a:pt x="0" y="0"/>
                  </a:moveTo>
                  <a:lnTo>
                    <a:pt x="9462008" y="0"/>
                  </a:lnTo>
                  <a:lnTo>
                    <a:pt x="9462008" y="14193013"/>
                  </a:lnTo>
                  <a:lnTo>
                    <a:pt x="0" y="14193013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62500" r="-62500"/>
              </a:stretch>
            </a:blipFill>
          </p:spPr>
        </p:sp>
      </p:grpSp>
      <p:sp>
        <p:nvSpPr>
          <p:cNvPr id="11" name="TextBox 11"/>
          <p:cNvSpPr txBox="1"/>
          <p:nvPr/>
        </p:nvSpPr>
        <p:spPr>
          <a:xfrm>
            <a:off x="992238" y="2687728"/>
            <a:ext cx="9445526" cy="33240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549"/>
              </a:lnSpc>
            </a:pPr>
            <a:r>
              <a:rPr lang="en-US" sz="6873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Digital Skills for Personal &amp; Professional Growth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319394" y="6049913"/>
            <a:ext cx="9445526" cy="20045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378"/>
              </a:lnSpc>
            </a:pPr>
            <a:r>
              <a:rPr lang="en-US" sz="3336" b="1" dirty="0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Reflective Presentation (Task 4) </a:t>
            </a:r>
          </a:p>
          <a:p>
            <a:pPr algn="l">
              <a:lnSpc>
                <a:spcPts val="5378"/>
              </a:lnSpc>
            </a:pPr>
            <a:r>
              <a:rPr lang="en-US" sz="3336" b="1" dirty="0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Name: </a:t>
            </a:r>
            <a:r>
              <a:rPr lang="en-GB" sz="3336" b="1" dirty="0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Khalil </a:t>
            </a:r>
            <a:r>
              <a:rPr lang="en-GB" sz="3336" b="1" dirty="0" err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Ullah</a:t>
            </a:r>
            <a:endParaRPr lang="en-US" sz="3336" b="1" dirty="0">
              <a:solidFill>
                <a:srgbClr val="45424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  <a:p>
            <a:pPr algn="l">
              <a:lnSpc>
                <a:spcPts val="5382"/>
              </a:lnSpc>
            </a:pPr>
            <a:r>
              <a:rPr lang="en-US" sz="3336" b="1" dirty="0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Student ID</a:t>
            </a:r>
            <a:r>
              <a:rPr lang="en-US" sz="3336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</a:t>
            </a:r>
            <a:r>
              <a:rPr lang="en-GB" sz="3336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 2508657</a:t>
            </a:r>
            <a:endParaRPr lang="en-US" sz="3336" b="1" dirty="0">
              <a:solidFill>
                <a:srgbClr val="454240"/>
              </a:solidFill>
              <a:latin typeface="Times New Roman Bold"/>
              <a:ea typeface="Times New Roman Bold"/>
              <a:cs typeface="Times New Roman Bold"/>
              <a:sym typeface="Times New Roman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4762" y="-4762"/>
            <a:ext cx="18297525" cy="10296525"/>
            <a:chOff x="0" y="0"/>
            <a:chExt cx="24396700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384001" cy="13716001"/>
            </a:xfrm>
            <a:custGeom>
              <a:avLst/>
              <a:gdLst/>
              <a:ahLst/>
              <a:cxnLst/>
              <a:rect l="l" t="t" r="r" b="b"/>
              <a:pathLst>
                <a:path w="24384001" h="13716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401018" cy="13733018"/>
            </a:xfrm>
            <a:custGeom>
              <a:avLst/>
              <a:gdLst/>
              <a:ahLst/>
              <a:cxnLst/>
              <a:rect l="l" t="t" r="r" b="b"/>
              <a:pathLst>
                <a:path w="24401018" h="13733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-487648" y="-4530235"/>
            <a:ext cx="18914826" cy="8915400"/>
            <a:chOff x="0" y="0"/>
            <a:chExt cx="25219768" cy="118872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5219788" cy="11887200"/>
            </a:xfrm>
            <a:custGeom>
              <a:avLst/>
              <a:gdLst/>
              <a:ahLst/>
              <a:cxnLst/>
              <a:rect l="l" t="t" r="r" b="b"/>
              <a:pathLst>
                <a:path w="25219788" h="11887200">
                  <a:moveTo>
                    <a:pt x="0" y="0"/>
                  </a:moveTo>
                  <a:lnTo>
                    <a:pt x="25219788" y="0"/>
                  </a:lnTo>
                  <a:lnTo>
                    <a:pt x="25219788" y="11887200"/>
                  </a:lnTo>
                  <a:lnTo>
                    <a:pt x="0" y="118872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21515" b="-21515"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1282926" y="4699278"/>
            <a:ext cx="7015162" cy="9321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684"/>
              </a:lnSpc>
            </a:pPr>
            <a:r>
              <a:rPr lang="en-US" sz="5374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Introduction &amp; Purpose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82926" y="5665548"/>
            <a:ext cx="16303526" cy="32021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36555" lvl="2" indent="-178852" algn="l">
              <a:lnSpc>
                <a:spcPts val="5145"/>
              </a:lnSpc>
              <a:buFont typeface="Arial"/>
              <a:buChar char="⚬"/>
            </a:pPr>
            <a:r>
              <a:rPr lang="en-US" sz="27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module enhanced my digital literacy, working, and employability skills.</a:t>
            </a:r>
          </a:p>
          <a:p>
            <a:pPr marL="536555" lvl="2" indent="-178852" algn="l">
              <a:lnSpc>
                <a:spcPts val="5145"/>
              </a:lnSpc>
              <a:buFont typeface="Arial"/>
              <a:buChar char="⚬"/>
            </a:pPr>
            <a:r>
              <a:rPr lang="en-US" sz="27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One of the 21st-century competencies is digital literacy that allows people to cope with complex digital environments.</a:t>
            </a:r>
          </a:p>
          <a:p>
            <a:pPr marL="536555" lvl="2" indent="-178852" algn="l">
              <a:lnSpc>
                <a:spcPts val="5145"/>
              </a:lnSpc>
              <a:buFont typeface="Arial"/>
              <a:buChar char="⚬"/>
            </a:pPr>
            <a:r>
              <a:rPr lang="en-US" sz="27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Purpose: Critically reflect my learning in terms of T1, T2, T3 and weekly learning.</a:t>
            </a:r>
          </a:p>
          <a:p>
            <a:pPr marL="536643" lvl="2" indent="-178881" algn="l">
              <a:lnSpc>
                <a:spcPts val="5145"/>
              </a:lnSpc>
              <a:buFont typeface="Arial"/>
              <a:buChar char="⚬"/>
            </a:pPr>
            <a:r>
              <a:rPr lang="en-US" sz="27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Pay attention to the ways through which these competencies changed my school practice and future career.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4762" y="-4762"/>
            <a:ext cx="18297525" cy="10296525"/>
            <a:chOff x="0" y="0"/>
            <a:chExt cx="24396700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384001" cy="13716001"/>
            </a:xfrm>
            <a:custGeom>
              <a:avLst/>
              <a:gdLst/>
              <a:ahLst/>
              <a:cxnLst/>
              <a:rect l="l" t="t" r="r" b="b"/>
              <a:pathLst>
                <a:path w="24384001" h="13716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401018" cy="13733018"/>
            </a:xfrm>
            <a:custGeom>
              <a:avLst/>
              <a:gdLst/>
              <a:ahLst/>
              <a:cxnLst/>
              <a:rect l="l" t="t" r="r" b="b"/>
              <a:pathLst>
                <a:path w="24401018" h="13733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-1710417" y="-3816241"/>
            <a:ext cx="19998417" cy="8229600"/>
            <a:chOff x="0" y="0"/>
            <a:chExt cx="26664556" cy="1097280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6664540" cy="10972800"/>
            </a:xfrm>
            <a:custGeom>
              <a:avLst/>
              <a:gdLst/>
              <a:ahLst/>
              <a:cxnLst/>
              <a:rect l="l" t="t" r="r" b="b"/>
              <a:pathLst>
                <a:path w="26664540" h="10972800">
                  <a:moveTo>
                    <a:pt x="0" y="0"/>
                  </a:moveTo>
                  <a:lnTo>
                    <a:pt x="26664540" y="0"/>
                  </a:lnTo>
                  <a:lnTo>
                    <a:pt x="26664540" y="10972800"/>
                  </a:lnTo>
                  <a:lnTo>
                    <a:pt x="0" y="10972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30841" b="-30841"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1028700" y="4518134"/>
            <a:ext cx="12657609" cy="830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2"/>
              </a:lnSpc>
            </a:pPr>
            <a:r>
              <a:rPr lang="en-US" sz="4875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JISC Results: Strengths &amp; Weaknesses (Task 1)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5481672"/>
            <a:ext cx="1658020" cy="502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5"/>
              </a:lnSpc>
            </a:pPr>
            <a:r>
              <a:rPr lang="en-US" sz="2936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Strengths: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5945867"/>
            <a:ext cx="7849195" cy="5961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7826" lvl="2" indent="-159275" algn="l">
              <a:lnSpc>
                <a:spcPts val="3930"/>
              </a:lnSpc>
              <a:buFont typeface="Arial"/>
              <a:buChar char="⚬"/>
            </a:pP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Information literacy; digital communication.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6429558"/>
            <a:ext cx="7849195" cy="9770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7826" lvl="2" indent="-159275" algn="l">
              <a:lnSpc>
                <a:spcPts val="3930"/>
              </a:lnSpc>
              <a:buFont typeface="Arial"/>
              <a:buChar char="⚬"/>
            </a:pP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Effective digital users as those people who comprehend, analyze, and share information with certainty.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492555" y="5481672"/>
            <a:ext cx="2031057" cy="50287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15"/>
              </a:lnSpc>
            </a:pPr>
            <a:r>
              <a:rPr lang="en-US" sz="2936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Weaknesses: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492555" y="5945867"/>
            <a:ext cx="7849195" cy="14723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77826" lvl="2" indent="-159275" algn="l">
              <a:lnSpc>
                <a:spcPts val="3930"/>
              </a:lnSpc>
              <a:buFont typeface="Arial"/>
              <a:buChar char="⚬"/>
            </a:pP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problem-solving and data literacy also ranked in the literature on digital transformation as the key skill sets required in the contemporary work environment.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190193" y="8322156"/>
            <a:ext cx="16303526" cy="1091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930"/>
              </a:lnSpc>
            </a:pPr>
            <a:r>
              <a:rPr lang="en-US" sz="24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Weaknesses in analytical ability minimized my performance in Excel activities, indicating that there was a fit between self-perception and performance.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4762" y="-4762"/>
            <a:ext cx="18297525" cy="10296525"/>
            <a:chOff x="0" y="0"/>
            <a:chExt cx="24396700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384001" cy="13716001"/>
            </a:xfrm>
            <a:custGeom>
              <a:avLst/>
              <a:gdLst/>
              <a:ahLst/>
              <a:cxnLst/>
              <a:rect l="l" t="t" r="r" b="b"/>
              <a:pathLst>
                <a:path w="24384001" h="13716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401018" cy="13733018"/>
            </a:xfrm>
            <a:custGeom>
              <a:avLst/>
              <a:gdLst/>
              <a:ahLst/>
              <a:cxnLst/>
              <a:rect l="l" t="t" r="r" b="b"/>
              <a:pathLst>
                <a:path w="24401018" h="13733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sp>
        <p:nvSpPr>
          <p:cNvPr id="7" name="Freeform 7"/>
          <p:cNvSpPr/>
          <p:nvPr/>
        </p:nvSpPr>
        <p:spPr>
          <a:xfrm>
            <a:off x="973188" y="2789784"/>
            <a:ext cx="5307234" cy="1921573"/>
          </a:xfrm>
          <a:custGeom>
            <a:avLst/>
            <a:gdLst/>
            <a:ahLst/>
            <a:cxnLst/>
            <a:rect l="l" t="t" r="r" b="b"/>
            <a:pathLst>
              <a:path w="5307234" h="1921573">
                <a:moveTo>
                  <a:pt x="0" y="0"/>
                </a:moveTo>
                <a:lnTo>
                  <a:pt x="5307234" y="0"/>
                </a:lnTo>
                <a:lnTo>
                  <a:pt x="5307234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958899" y="2804072"/>
            <a:ext cx="123825" cy="1892903"/>
          </a:xfrm>
          <a:custGeom>
            <a:avLst/>
            <a:gdLst/>
            <a:ahLst/>
            <a:cxnLst/>
            <a:rect l="l" t="t" r="r" b="b"/>
            <a:pathLst>
              <a:path w="123825" h="1892903">
                <a:moveTo>
                  <a:pt x="0" y="0"/>
                </a:moveTo>
                <a:lnTo>
                  <a:pt x="123825" y="0"/>
                </a:lnTo>
                <a:lnTo>
                  <a:pt x="123825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6490246" y="2789784"/>
            <a:ext cx="5307329" cy="1921573"/>
          </a:xfrm>
          <a:custGeom>
            <a:avLst/>
            <a:gdLst/>
            <a:ahLst/>
            <a:cxnLst/>
            <a:rect l="l" t="t" r="r" b="b"/>
            <a:pathLst>
              <a:path w="5307329" h="1921573">
                <a:moveTo>
                  <a:pt x="0" y="0"/>
                </a:moveTo>
                <a:lnTo>
                  <a:pt x="5307330" y="0"/>
                </a:lnTo>
                <a:lnTo>
                  <a:pt x="5307330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6475958" y="2804072"/>
            <a:ext cx="123825" cy="1892903"/>
          </a:xfrm>
          <a:custGeom>
            <a:avLst/>
            <a:gdLst/>
            <a:ahLst/>
            <a:cxnLst/>
            <a:rect l="l" t="t" r="r" b="b"/>
            <a:pathLst>
              <a:path w="123825" h="1892903">
                <a:moveTo>
                  <a:pt x="0" y="0"/>
                </a:moveTo>
                <a:lnTo>
                  <a:pt x="123826" y="0"/>
                </a:lnTo>
                <a:lnTo>
                  <a:pt x="123826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2007454" y="2789784"/>
            <a:ext cx="5307234" cy="1921573"/>
          </a:xfrm>
          <a:custGeom>
            <a:avLst/>
            <a:gdLst/>
            <a:ahLst/>
            <a:cxnLst/>
            <a:rect l="l" t="t" r="r" b="b"/>
            <a:pathLst>
              <a:path w="5307234" h="1921573">
                <a:moveTo>
                  <a:pt x="0" y="0"/>
                </a:moveTo>
                <a:lnTo>
                  <a:pt x="5307234" y="0"/>
                </a:lnTo>
                <a:lnTo>
                  <a:pt x="5307234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11993166" y="2804072"/>
            <a:ext cx="123825" cy="1892903"/>
          </a:xfrm>
          <a:custGeom>
            <a:avLst/>
            <a:gdLst/>
            <a:ahLst/>
            <a:cxnLst/>
            <a:rect l="l" t="t" r="r" b="b"/>
            <a:pathLst>
              <a:path w="123825" h="1892903">
                <a:moveTo>
                  <a:pt x="0" y="0"/>
                </a:moveTo>
                <a:lnTo>
                  <a:pt x="123825" y="0"/>
                </a:lnTo>
                <a:lnTo>
                  <a:pt x="123825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>
            <a:off x="973188" y="4921152"/>
            <a:ext cx="5307234" cy="1921573"/>
          </a:xfrm>
          <a:custGeom>
            <a:avLst/>
            <a:gdLst/>
            <a:ahLst/>
            <a:cxnLst/>
            <a:rect l="l" t="t" r="r" b="b"/>
            <a:pathLst>
              <a:path w="5307234" h="1921573">
                <a:moveTo>
                  <a:pt x="0" y="0"/>
                </a:moveTo>
                <a:lnTo>
                  <a:pt x="5307234" y="0"/>
                </a:lnTo>
                <a:lnTo>
                  <a:pt x="5307234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>
            <a:off x="958899" y="4935439"/>
            <a:ext cx="123825" cy="1892903"/>
          </a:xfrm>
          <a:custGeom>
            <a:avLst/>
            <a:gdLst/>
            <a:ahLst/>
            <a:cxnLst/>
            <a:rect l="l" t="t" r="r" b="b"/>
            <a:pathLst>
              <a:path w="123825" h="1892903">
                <a:moveTo>
                  <a:pt x="0" y="0"/>
                </a:moveTo>
                <a:lnTo>
                  <a:pt x="123825" y="0"/>
                </a:lnTo>
                <a:lnTo>
                  <a:pt x="123825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5" name="Freeform 15"/>
          <p:cNvSpPr/>
          <p:nvPr/>
        </p:nvSpPr>
        <p:spPr>
          <a:xfrm>
            <a:off x="6490246" y="4921152"/>
            <a:ext cx="5307329" cy="1921573"/>
          </a:xfrm>
          <a:custGeom>
            <a:avLst/>
            <a:gdLst/>
            <a:ahLst/>
            <a:cxnLst/>
            <a:rect l="l" t="t" r="r" b="b"/>
            <a:pathLst>
              <a:path w="5307329" h="1921573">
                <a:moveTo>
                  <a:pt x="0" y="0"/>
                </a:moveTo>
                <a:lnTo>
                  <a:pt x="5307330" y="0"/>
                </a:lnTo>
                <a:lnTo>
                  <a:pt x="5307330" y="1921573"/>
                </a:lnTo>
                <a:lnTo>
                  <a:pt x="0" y="192157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16" name="Freeform 16"/>
          <p:cNvSpPr/>
          <p:nvPr/>
        </p:nvSpPr>
        <p:spPr>
          <a:xfrm>
            <a:off x="6475958" y="4935439"/>
            <a:ext cx="123825" cy="1892903"/>
          </a:xfrm>
          <a:custGeom>
            <a:avLst/>
            <a:gdLst/>
            <a:ahLst/>
            <a:cxnLst/>
            <a:rect l="l" t="t" r="r" b="b"/>
            <a:pathLst>
              <a:path w="123825" h="1892903">
                <a:moveTo>
                  <a:pt x="0" y="0"/>
                </a:moveTo>
                <a:lnTo>
                  <a:pt x="123826" y="0"/>
                </a:lnTo>
                <a:lnTo>
                  <a:pt x="123826" y="1892902"/>
                </a:lnTo>
                <a:lnTo>
                  <a:pt x="0" y="189290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7" name="Freeform 17"/>
          <p:cNvSpPr/>
          <p:nvPr/>
        </p:nvSpPr>
        <p:spPr>
          <a:xfrm>
            <a:off x="12895968" y="5216724"/>
            <a:ext cx="4363332" cy="4260198"/>
          </a:xfrm>
          <a:custGeom>
            <a:avLst/>
            <a:gdLst/>
            <a:ahLst/>
            <a:cxnLst/>
            <a:rect l="l" t="t" r="r" b="b"/>
            <a:pathLst>
              <a:path w="4363332" h="4260198">
                <a:moveTo>
                  <a:pt x="0" y="0"/>
                </a:moveTo>
                <a:lnTo>
                  <a:pt x="4363332" y="0"/>
                </a:lnTo>
                <a:lnTo>
                  <a:pt x="4363332" y="4260198"/>
                </a:lnTo>
                <a:lnTo>
                  <a:pt x="0" y="4260198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-16" r="-16"/>
            </a:stretch>
          </a:blipFill>
        </p:spPr>
      </p:sp>
      <p:sp>
        <p:nvSpPr>
          <p:cNvPr id="18" name="TextBox 18"/>
          <p:cNvSpPr txBox="1"/>
          <p:nvPr/>
        </p:nvSpPr>
        <p:spPr>
          <a:xfrm>
            <a:off x="992238" y="1442442"/>
            <a:ext cx="8003232" cy="84883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86"/>
              </a:lnSpc>
            </a:pPr>
            <a:r>
              <a:rPr lang="en-US" sz="4973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SMART Action Plan (Task 1)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397496" y="3028206"/>
            <a:ext cx="1440805" cy="437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1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S</a:t>
            </a:r>
            <a:r>
              <a:rPr lang="en-US" sz="25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Specific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354485" y="3450431"/>
            <a:ext cx="4630341" cy="883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 data-handling using Excel and MS Forms.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14555" y="3028206"/>
            <a:ext cx="2120801" cy="437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1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M</a:t>
            </a:r>
            <a:r>
              <a:rPr lang="en-US" sz="25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Measurable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871544" y="3450431"/>
            <a:ext cx="4630490" cy="883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Complete 2 advanced Excel courses + apply weekly to academic tasks.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2431763" y="3028206"/>
            <a:ext cx="1941984" cy="437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1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</a:t>
            </a:r>
            <a:r>
              <a:rPr lang="en-US" sz="25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Achievable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2388751" y="3450431"/>
            <a:ext cx="4630341" cy="8839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Supported by LinkedIn Learning content and module workshops.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397496" y="5159574"/>
            <a:ext cx="1637705" cy="437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1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R</a:t>
            </a:r>
            <a:r>
              <a:rPr lang="en-US" sz="25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Relevant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354485" y="5581799"/>
            <a:ext cx="4892651" cy="3884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Data literacy strengthens employability.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871544" y="5159574"/>
            <a:ext cx="2103834" cy="437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1">
                <a:solidFill>
                  <a:srgbClr val="B88E23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</a:t>
            </a:r>
            <a:r>
              <a:rPr lang="en-US" sz="25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: Time-bound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871544" y="5581799"/>
            <a:ext cx="4630490" cy="797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Achieve measurable improvement by February 2026.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92237" y="7138541"/>
            <a:ext cx="2639169" cy="4376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Critical Reflection: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992237" y="7784009"/>
            <a:ext cx="10800606" cy="79799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286"/>
              </a:lnSpc>
            </a:pPr>
            <a:r>
              <a:rPr lang="en-US" sz="20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This course of action would resolve the weaknesses, which are identified in JISC and it would be consistent with the digital entrepreneurship models, which encourage life-long upskilling.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41225" y="-4762"/>
            <a:ext cx="18539764" cy="10296525"/>
            <a:chOff x="0" y="0"/>
            <a:chExt cx="24719686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706961" cy="13716001"/>
            </a:xfrm>
            <a:custGeom>
              <a:avLst/>
              <a:gdLst/>
              <a:ahLst/>
              <a:cxnLst/>
              <a:rect l="l" t="t" r="r" b="b"/>
              <a:pathLst>
                <a:path w="24706961" h="13716001">
                  <a:moveTo>
                    <a:pt x="0" y="0"/>
                  </a:moveTo>
                  <a:lnTo>
                    <a:pt x="24706961" y="0"/>
                  </a:lnTo>
                  <a:lnTo>
                    <a:pt x="2470696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723979" cy="13733018"/>
            </a:xfrm>
            <a:custGeom>
              <a:avLst/>
              <a:gdLst/>
              <a:ahLst/>
              <a:cxnLst/>
              <a:rect l="l" t="t" r="r" b="b"/>
              <a:pathLst>
                <a:path w="24723979" h="13733018">
                  <a:moveTo>
                    <a:pt x="8509" y="0"/>
                  </a:moveTo>
                  <a:lnTo>
                    <a:pt x="24715470" y="0"/>
                  </a:lnTo>
                  <a:cubicBezTo>
                    <a:pt x="24720169" y="0"/>
                    <a:pt x="24723979" y="3810"/>
                    <a:pt x="24723979" y="8509"/>
                  </a:cubicBezTo>
                  <a:lnTo>
                    <a:pt x="24723979" y="13724510"/>
                  </a:lnTo>
                  <a:cubicBezTo>
                    <a:pt x="24723979" y="13729208"/>
                    <a:pt x="24720169" y="13733018"/>
                    <a:pt x="2471547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715470" y="13716000"/>
                  </a:lnTo>
                  <a:lnTo>
                    <a:pt x="24715470" y="13724510"/>
                  </a:lnTo>
                  <a:lnTo>
                    <a:pt x="24706960" y="13724510"/>
                  </a:lnTo>
                  <a:lnTo>
                    <a:pt x="24706960" y="8509"/>
                  </a:lnTo>
                  <a:lnTo>
                    <a:pt x="24715470" y="8509"/>
                  </a:lnTo>
                  <a:lnTo>
                    <a:pt x="2471547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-215320" y="-5511786"/>
            <a:ext cx="18503320" cy="9505526"/>
            <a:chOff x="0" y="0"/>
            <a:chExt cx="24671093" cy="12674035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4671147" cy="12674092"/>
            </a:xfrm>
            <a:custGeom>
              <a:avLst/>
              <a:gdLst/>
              <a:ahLst/>
              <a:cxnLst/>
              <a:rect l="l" t="t" r="r" b="b"/>
              <a:pathLst>
                <a:path w="24671147" h="12674092">
                  <a:moveTo>
                    <a:pt x="0" y="0"/>
                  </a:moveTo>
                  <a:lnTo>
                    <a:pt x="24671147" y="0"/>
                  </a:lnTo>
                  <a:lnTo>
                    <a:pt x="24671147" y="12674092"/>
                  </a:lnTo>
                  <a:lnTo>
                    <a:pt x="0" y="12674092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14926" b="-14926"/>
              </a:stretch>
            </a:blipFill>
          </p:spPr>
        </p:sp>
      </p:grpSp>
      <p:sp>
        <p:nvSpPr>
          <p:cNvPr id="9" name="Freeform 9"/>
          <p:cNvSpPr/>
          <p:nvPr/>
        </p:nvSpPr>
        <p:spPr>
          <a:xfrm>
            <a:off x="789705" y="8138532"/>
            <a:ext cx="16542522" cy="1359654"/>
          </a:xfrm>
          <a:custGeom>
            <a:avLst/>
            <a:gdLst/>
            <a:ahLst/>
            <a:cxnLst/>
            <a:rect l="l" t="t" r="r" b="b"/>
            <a:pathLst>
              <a:path w="16542522" h="1359654">
                <a:moveTo>
                  <a:pt x="0" y="0"/>
                </a:moveTo>
                <a:lnTo>
                  <a:pt x="16542522" y="0"/>
                </a:lnTo>
                <a:lnTo>
                  <a:pt x="16542522" y="1359654"/>
                </a:lnTo>
                <a:lnTo>
                  <a:pt x="0" y="13596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655272" y="4298540"/>
            <a:ext cx="11498535" cy="91377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59"/>
              </a:lnSpc>
            </a:pPr>
            <a:r>
              <a:rPr lang="en-US" sz="5273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LinkedIn Learning Certificates (Task 2)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89705" y="5593313"/>
            <a:ext cx="1801341" cy="465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2"/>
              </a:lnSpc>
            </a:pPr>
            <a:r>
              <a:rPr lang="en-US" sz="2837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Completed: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89705" y="6057508"/>
            <a:ext cx="7849195" cy="56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8220" lvl="2" indent="-152740" algn="l">
              <a:lnSpc>
                <a:spcPts val="3769"/>
              </a:lnSpc>
              <a:buFont typeface="Arial"/>
              <a:buChar char="⚬"/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Microsoft Word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89705" y="6541201"/>
            <a:ext cx="7849195" cy="56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8220" lvl="2" indent="-152740" algn="l">
              <a:lnSpc>
                <a:spcPts val="3769"/>
              </a:lnSpc>
              <a:buFont typeface="Arial"/>
              <a:buChar char="⚬"/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Microsoft PowerPoint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89705" y="7024892"/>
            <a:ext cx="7849195" cy="56315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8220" lvl="2" indent="-152740" algn="l">
              <a:lnSpc>
                <a:spcPts val="3769"/>
              </a:lnSpc>
              <a:buFont typeface="Arial"/>
              <a:buChar char="⚬"/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Microsoft Excel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14302" y="5673048"/>
            <a:ext cx="1631677" cy="465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2"/>
              </a:lnSpc>
            </a:pPr>
            <a:r>
              <a:rPr lang="en-US" sz="2837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Key gains: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4302" y="6137243"/>
            <a:ext cx="4393235" cy="15155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58220" lvl="2" indent="-152740" algn="l">
              <a:lnSpc>
                <a:spcPts val="3769"/>
              </a:lnSpc>
              <a:buFont typeface="Arial"/>
              <a:buChar char="⚬"/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Document structuring, collaboration tools, design consistency, analytical formulas.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704144" y="5849075"/>
            <a:ext cx="2712393" cy="4652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92"/>
              </a:lnSpc>
            </a:pPr>
            <a:r>
              <a:rPr lang="en-US" sz="2837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Theoretical Link: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761507" y="6416283"/>
            <a:ext cx="6574192" cy="9346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9"/>
              </a:lnSpc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Digital capability development contributes to stronger digital presence and employability branding.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28700" y="8248169"/>
            <a:ext cx="16303526" cy="10393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69"/>
              </a:lnSpc>
            </a:pPr>
            <a:r>
              <a:rPr lang="en-US" sz="23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The certificates confirmed practical skills, yet more importantly made me feel confident using the digital tools in a strategic way both in the context of studying and working.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90488" y="231813"/>
            <a:ext cx="18297525" cy="10296525"/>
            <a:chOff x="0" y="0"/>
            <a:chExt cx="24396700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384001" cy="13716001"/>
            </a:xfrm>
            <a:custGeom>
              <a:avLst/>
              <a:gdLst/>
              <a:ahLst/>
              <a:cxnLst/>
              <a:rect l="l" t="t" r="r" b="b"/>
              <a:pathLst>
                <a:path w="24384001" h="13716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401018" cy="13733018"/>
            </a:xfrm>
            <a:custGeom>
              <a:avLst/>
              <a:gdLst/>
              <a:ahLst/>
              <a:cxnLst/>
              <a:rect l="l" t="t" r="r" b="b"/>
              <a:pathLst>
                <a:path w="24401018" h="13733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16049019" y="9686925"/>
            <a:ext cx="2153221" cy="514350"/>
            <a:chOff x="0" y="0"/>
            <a:chExt cx="2870962" cy="685800"/>
          </a:xfrm>
        </p:grpSpPr>
        <p:sp>
          <p:nvSpPr>
            <p:cNvPr id="8" name="Freeform 8" descr="preencoded.png">
              <a:hlinkClick r:id="rId4" tooltip="https://gamma.app/?utm_source=made-with-gamma"/>
            </p:cNvPr>
            <p:cNvSpPr/>
            <p:nvPr/>
          </p:nvSpPr>
          <p:spPr>
            <a:xfrm>
              <a:off x="0" y="0"/>
              <a:ext cx="2870962" cy="685800"/>
            </a:xfrm>
            <a:custGeom>
              <a:avLst/>
              <a:gdLst/>
              <a:ahLst/>
              <a:cxnLst/>
              <a:rect l="l" t="t" r="r" b="b"/>
              <a:pathLst>
                <a:path w="2870962" h="685800">
                  <a:moveTo>
                    <a:pt x="0" y="0"/>
                  </a:moveTo>
                  <a:lnTo>
                    <a:pt x="2870962" y="0"/>
                  </a:lnTo>
                  <a:lnTo>
                    <a:pt x="2870962" y="685800"/>
                  </a:lnTo>
                  <a:lnTo>
                    <a:pt x="0" y="6858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5"/>
              <a:stretch>
                <a:fillRect l="-82" r="-82"/>
              </a:stretch>
            </a:blipFill>
          </p:spPr>
        </p:sp>
      </p:grpSp>
      <p:grpSp>
        <p:nvGrpSpPr>
          <p:cNvPr id="9" name="Group 9"/>
          <p:cNvGrpSpPr/>
          <p:nvPr/>
        </p:nvGrpSpPr>
        <p:grpSpPr>
          <a:xfrm>
            <a:off x="11430000" y="0"/>
            <a:ext cx="6858000" cy="10287000"/>
            <a:chOff x="0" y="0"/>
            <a:chExt cx="9144000" cy="13716000"/>
          </a:xfrm>
        </p:grpSpPr>
        <p:sp>
          <p:nvSpPr>
            <p:cNvPr id="10" name="Freeform 10"/>
            <p:cNvSpPr/>
            <p:nvPr/>
          </p:nvSpPr>
          <p:spPr>
            <a:xfrm>
              <a:off x="0" y="0"/>
              <a:ext cx="9144000" cy="13716000"/>
            </a:xfrm>
            <a:custGeom>
              <a:avLst/>
              <a:gdLst/>
              <a:ahLst/>
              <a:cxnLst/>
              <a:rect l="l" t="t" r="r" b="b"/>
              <a:pathLst>
                <a:path w="9144000" h="13716000">
                  <a:moveTo>
                    <a:pt x="0" y="0"/>
                  </a:moveTo>
                  <a:lnTo>
                    <a:pt x="9144000" y="0"/>
                  </a:lnTo>
                  <a:lnTo>
                    <a:pt x="914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6"/>
              <a:stretch>
                <a:fillRect l="-82743" r="-82743"/>
              </a:stretch>
            </a:blipFill>
          </p:spPr>
        </p:sp>
      </p:grpSp>
      <p:sp>
        <p:nvSpPr>
          <p:cNvPr id="11" name="Freeform 11"/>
          <p:cNvSpPr/>
          <p:nvPr/>
        </p:nvSpPr>
        <p:spPr>
          <a:xfrm>
            <a:off x="7795488" y="7880979"/>
            <a:ext cx="3190407" cy="2320296"/>
          </a:xfrm>
          <a:custGeom>
            <a:avLst/>
            <a:gdLst/>
            <a:ahLst/>
            <a:cxnLst/>
            <a:rect l="l" t="t" r="r" b="b"/>
            <a:pathLst>
              <a:path w="3190407" h="2320296">
                <a:moveTo>
                  <a:pt x="0" y="0"/>
                </a:moveTo>
                <a:lnTo>
                  <a:pt x="3190407" y="0"/>
                </a:lnTo>
                <a:lnTo>
                  <a:pt x="3190407" y="2320296"/>
                </a:lnTo>
                <a:lnTo>
                  <a:pt x="0" y="2320296"/>
                </a:lnTo>
                <a:lnTo>
                  <a:pt x="0" y="0"/>
                </a:lnTo>
                <a:close/>
              </a:path>
            </a:pathLst>
          </a:custGeom>
          <a:blipFill>
            <a:blip r:embed="rId7"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 t="-74" b="-74"/>
            </a:stretch>
          </a:blipFill>
        </p:spPr>
      </p:sp>
      <p:sp>
        <p:nvSpPr>
          <p:cNvPr id="12" name="TextBox 12"/>
          <p:cNvSpPr txBox="1"/>
          <p:nvPr/>
        </p:nvSpPr>
        <p:spPr>
          <a:xfrm>
            <a:off x="992238" y="1707208"/>
            <a:ext cx="9993658" cy="8301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2"/>
              </a:lnSpc>
            </a:pPr>
            <a:r>
              <a:rPr lang="en-US" sz="4875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Excel Skills &amp; Data Analysis (Task 3)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92238" y="3265981"/>
            <a:ext cx="9445526" cy="5070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9010" lvl="2" indent="-139670" algn="l">
              <a:lnSpc>
                <a:spcPts val="3446"/>
              </a:lnSpc>
              <a:buFont typeface="Arial"/>
              <a:buChar char="⚬"/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Applied core formulas: SUM, AVERAGE, IF for household expenditure dataset.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92238" y="3883792"/>
            <a:ext cx="9445526" cy="5070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9010" lvl="2" indent="-139670" algn="l">
              <a:lnSpc>
                <a:spcPts val="3446"/>
              </a:lnSpc>
              <a:buFont typeface="Arial"/>
              <a:buChar char="⚬"/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Created charts, tables, filtering, supporting clearer interpretation.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92238" y="4501604"/>
            <a:ext cx="9445526" cy="4117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19010" lvl="2" indent="-139670" algn="l">
              <a:lnSpc>
                <a:spcPts val="3446"/>
              </a:lnSpc>
              <a:buFont typeface="Arial"/>
              <a:buChar char="⚬"/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transforms raw data into actionable insights.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28700" y="5466729"/>
            <a:ext cx="9445526" cy="212641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44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Although he had a rough time with formula logic, the ability to solve problems was enhanced, that knowledge management increases with the practice.</a:t>
            </a:r>
          </a:p>
          <a:p>
            <a:pPr algn="l">
              <a:lnSpc>
                <a:spcPts val="3444"/>
              </a:lnSpc>
            </a:pPr>
            <a:endParaRPr lang="en-US" sz="2136">
              <a:solidFill>
                <a:srgbClr val="454240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Excel has improved my skill to make evidence-based decisions, as anticipated with organisational data literacy.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4762" y="-4762"/>
            <a:ext cx="18297525" cy="10296525"/>
            <a:chOff x="0" y="0"/>
            <a:chExt cx="24396700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384001" cy="13716001"/>
            </a:xfrm>
            <a:custGeom>
              <a:avLst/>
              <a:gdLst/>
              <a:ahLst/>
              <a:cxnLst/>
              <a:rect l="l" t="t" r="r" b="b"/>
              <a:pathLst>
                <a:path w="24384001" h="13716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401018" cy="13733018"/>
            </a:xfrm>
            <a:custGeom>
              <a:avLst/>
              <a:gdLst/>
              <a:ahLst/>
              <a:cxnLst/>
              <a:rect l="l" t="t" r="r" b="b"/>
              <a:pathLst>
                <a:path w="24401018" h="13733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951161" y="5657028"/>
            <a:ext cx="5278659" cy="38100"/>
            <a:chOff x="0" y="0"/>
            <a:chExt cx="7038212" cy="50800"/>
          </a:xfrm>
        </p:grpSpPr>
        <p:sp>
          <p:nvSpPr>
            <p:cNvPr id="8" name="Freeform 8"/>
            <p:cNvSpPr/>
            <p:nvPr/>
          </p:nvSpPr>
          <p:spPr>
            <a:xfrm>
              <a:off x="8509" y="8509"/>
              <a:ext cx="7025513" cy="38100"/>
            </a:xfrm>
            <a:custGeom>
              <a:avLst/>
              <a:gdLst/>
              <a:ahLst/>
              <a:cxnLst/>
              <a:rect l="l" t="t" r="r" b="b"/>
              <a:pathLst>
                <a:path w="7025513" h="38100">
                  <a:moveTo>
                    <a:pt x="0" y="0"/>
                  </a:moveTo>
                  <a:lnTo>
                    <a:pt x="7025513" y="0"/>
                  </a:lnTo>
                  <a:lnTo>
                    <a:pt x="7025513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id="9" name="Freeform 9"/>
            <p:cNvSpPr/>
            <p:nvPr/>
          </p:nvSpPr>
          <p:spPr>
            <a:xfrm>
              <a:off x="0" y="0"/>
              <a:ext cx="7042531" cy="55118"/>
            </a:xfrm>
            <a:custGeom>
              <a:avLst/>
              <a:gdLst/>
              <a:ahLst/>
              <a:cxnLst/>
              <a:rect l="l" t="t" r="r" b="b"/>
              <a:pathLst>
                <a:path w="7042531" h="55118">
                  <a:moveTo>
                    <a:pt x="8509" y="0"/>
                  </a:moveTo>
                  <a:lnTo>
                    <a:pt x="7034022" y="0"/>
                  </a:lnTo>
                  <a:cubicBezTo>
                    <a:pt x="7038721" y="0"/>
                    <a:pt x="7042531" y="3810"/>
                    <a:pt x="7042531" y="8509"/>
                  </a:cubicBezTo>
                  <a:lnTo>
                    <a:pt x="7042531" y="46609"/>
                  </a:lnTo>
                  <a:cubicBezTo>
                    <a:pt x="7042531" y="51308"/>
                    <a:pt x="7038721" y="55118"/>
                    <a:pt x="7034022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7034022" y="38100"/>
                  </a:lnTo>
                  <a:lnTo>
                    <a:pt x="7034022" y="46609"/>
                  </a:lnTo>
                  <a:lnTo>
                    <a:pt x="7025513" y="46609"/>
                  </a:lnTo>
                  <a:lnTo>
                    <a:pt x="7025513" y="8509"/>
                  </a:lnTo>
                  <a:lnTo>
                    <a:pt x="7034022" y="8509"/>
                  </a:lnTo>
                  <a:lnTo>
                    <a:pt x="7034022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10" name="Group 10"/>
          <p:cNvGrpSpPr/>
          <p:nvPr/>
        </p:nvGrpSpPr>
        <p:grpSpPr>
          <a:xfrm>
            <a:off x="6468218" y="5657028"/>
            <a:ext cx="5278755" cy="38100"/>
            <a:chOff x="0" y="0"/>
            <a:chExt cx="7038340" cy="50800"/>
          </a:xfrm>
        </p:grpSpPr>
        <p:sp>
          <p:nvSpPr>
            <p:cNvPr id="11" name="Freeform 11"/>
            <p:cNvSpPr/>
            <p:nvPr/>
          </p:nvSpPr>
          <p:spPr>
            <a:xfrm>
              <a:off x="8509" y="8509"/>
              <a:ext cx="7025640" cy="38100"/>
            </a:xfrm>
            <a:custGeom>
              <a:avLst/>
              <a:gdLst/>
              <a:ahLst/>
              <a:cxnLst/>
              <a:rect l="l" t="t" r="r" b="b"/>
              <a:pathLst>
                <a:path w="7025640" h="38100">
                  <a:moveTo>
                    <a:pt x="0" y="0"/>
                  </a:moveTo>
                  <a:lnTo>
                    <a:pt x="7025640" y="0"/>
                  </a:lnTo>
                  <a:lnTo>
                    <a:pt x="7025640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id="12" name="Freeform 12"/>
            <p:cNvSpPr/>
            <p:nvPr/>
          </p:nvSpPr>
          <p:spPr>
            <a:xfrm>
              <a:off x="0" y="0"/>
              <a:ext cx="7042658" cy="55118"/>
            </a:xfrm>
            <a:custGeom>
              <a:avLst/>
              <a:gdLst/>
              <a:ahLst/>
              <a:cxnLst/>
              <a:rect l="l" t="t" r="r" b="b"/>
              <a:pathLst>
                <a:path w="7042658" h="55118">
                  <a:moveTo>
                    <a:pt x="8509" y="0"/>
                  </a:moveTo>
                  <a:lnTo>
                    <a:pt x="7034149" y="0"/>
                  </a:lnTo>
                  <a:cubicBezTo>
                    <a:pt x="7038848" y="0"/>
                    <a:pt x="7042658" y="3810"/>
                    <a:pt x="7042658" y="8509"/>
                  </a:cubicBezTo>
                  <a:lnTo>
                    <a:pt x="7042658" y="46609"/>
                  </a:lnTo>
                  <a:cubicBezTo>
                    <a:pt x="7042658" y="51308"/>
                    <a:pt x="7038848" y="55118"/>
                    <a:pt x="7034149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7034149" y="38100"/>
                  </a:lnTo>
                  <a:lnTo>
                    <a:pt x="7034149" y="46609"/>
                  </a:lnTo>
                  <a:lnTo>
                    <a:pt x="7025640" y="46609"/>
                  </a:lnTo>
                  <a:lnTo>
                    <a:pt x="7025640" y="8509"/>
                  </a:lnTo>
                  <a:lnTo>
                    <a:pt x="7034149" y="8509"/>
                  </a:lnTo>
                  <a:lnTo>
                    <a:pt x="7034149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13" name="Group 13"/>
          <p:cNvGrpSpPr/>
          <p:nvPr/>
        </p:nvGrpSpPr>
        <p:grpSpPr>
          <a:xfrm>
            <a:off x="11985427" y="5657028"/>
            <a:ext cx="5278659" cy="38100"/>
            <a:chOff x="0" y="0"/>
            <a:chExt cx="7038212" cy="50800"/>
          </a:xfrm>
        </p:grpSpPr>
        <p:sp>
          <p:nvSpPr>
            <p:cNvPr id="14" name="Freeform 14"/>
            <p:cNvSpPr/>
            <p:nvPr/>
          </p:nvSpPr>
          <p:spPr>
            <a:xfrm>
              <a:off x="8509" y="8509"/>
              <a:ext cx="7025513" cy="38100"/>
            </a:xfrm>
            <a:custGeom>
              <a:avLst/>
              <a:gdLst/>
              <a:ahLst/>
              <a:cxnLst/>
              <a:rect l="l" t="t" r="r" b="b"/>
              <a:pathLst>
                <a:path w="7025513" h="38100">
                  <a:moveTo>
                    <a:pt x="0" y="0"/>
                  </a:moveTo>
                  <a:lnTo>
                    <a:pt x="7025513" y="0"/>
                  </a:lnTo>
                  <a:lnTo>
                    <a:pt x="7025513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id="15" name="Freeform 15"/>
            <p:cNvSpPr/>
            <p:nvPr/>
          </p:nvSpPr>
          <p:spPr>
            <a:xfrm>
              <a:off x="0" y="0"/>
              <a:ext cx="7042531" cy="55118"/>
            </a:xfrm>
            <a:custGeom>
              <a:avLst/>
              <a:gdLst/>
              <a:ahLst/>
              <a:cxnLst/>
              <a:rect l="l" t="t" r="r" b="b"/>
              <a:pathLst>
                <a:path w="7042531" h="55118">
                  <a:moveTo>
                    <a:pt x="8509" y="0"/>
                  </a:moveTo>
                  <a:lnTo>
                    <a:pt x="7034022" y="0"/>
                  </a:lnTo>
                  <a:cubicBezTo>
                    <a:pt x="7038721" y="0"/>
                    <a:pt x="7042531" y="3810"/>
                    <a:pt x="7042531" y="8509"/>
                  </a:cubicBezTo>
                  <a:lnTo>
                    <a:pt x="7042531" y="46609"/>
                  </a:lnTo>
                  <a:cubicBezTo>
                    <a:pt x="7042531" y="51308"/>
                    <a:pt x="7038721" y="55118"/>
                    <a:pt x="7034022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7034022" y="38100"/>
                  </a:lnTo>
                  <a:lnTo>
                    <a:pt x="7034022" y="46609"/>
                  </a:lnTo>
                  <a:lnTo>
                    <a:pt x="7025513" y="46609"/>
                  </a:lnTo>
                  <a:lnTo>
                    <a:pt x="7025513" y="8509"/>
                  </a:lnTo>
                  <a:lnTo>
                    <a:pt x="7034022" y="8509"/>
                  </a:lnTo>
                  <a:lnTo>
                    <a:pt x="7034022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16" name="Group 16"/>
          <p:cNvGrpSpPr/>
          <p:nvPr/>
        </p:nvGrpSpPr>
        <p:grpSpPr>
          <a:xfrm>
            <a:off x="951160" y="8298854"/>
            <a:ext cx="8037195" cy="38100"/>
            <a:chOff x="0" y="0"/>
            <a:chExt cx="10716260" cy="50800"/>
          </a:xfrm>
        </p:grpSpPr>
        <p:sp>
          <p:nvSpPr>
            <p:cNvPr id="17" name="Freeform 17"/>
            <p:cNvSpPr/>
            <p:nvPr/>
          </p:nvSpPr>
          <p:spPr>
            <a:xfrm>
              <a:off x="8509" y="8509"/>
              <a:ext cx="10703560" cy="38100"/>
            </a:xfrm>
            <a:custGeom>
              <a:avLst/>
              <a:gdLst/>
              <a:ahLst/>
              <a:cxnLst/>
              <a:rect l="l" t="t" r="r" b="b"/>
              <a:pathLst>
                <a:path w="10703560" h="38100">
                  <a:moveTo>
                    <a:pt x="0" y="0"/>
                  </a:moveTo>
                  <a:lnTo>
                    <a:pt x="10703560" y="0"/>
                  </a:lnTo>
                  <a:lnTo>
                    <a:pt x="10703560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id="18" name="Freeform 18"/>
            <p:cNvSpPr/>
            <p:nvPr/>
          </p:nvSpPr>
          <p:spPr>
            <a:xfrm>
              <a:off x="0" y="0"/>
              <a:ext cx="10720578" cy="55118"/>
            </a:xfrm>
            <a:custGeom>
              <a:avLst/>
              <a:gdLst/>
              <a:ahLst/>
              <a:cxnLst/>
              <a:rect l="l" t="t" r="r" b="b"/>
              <a:pathLst>
                <a:path w="10720578" h="55118">
                  <a:moveTo>
                    <a:pt x="8509" y="0"/>
                  </a:moveTo>
                  <a:lnTo>
                    <a:pt x="10712069" y="0"/>
                  </a:lnTo>
                  <a:cubicBezTo>
                    <a:pt x="10716768" y="0"/>
                    <a:pt x="10720578" y="3810"/>
                    <a:pt x="10720578" y="8509"/>
                  </a:cubicBezTo>
                  <a:lnTo>
                    <a:pt x="10720578" y="46609"/>
                  </a:lnTo>
                  <a:cubicBezTo>
                    <a:pt x="10720578" y="51308"/>
                    <a:pt x="10716768" y="55118"/>
                    <a:pt x="10712069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10712069" y="38100"/>
                  </a:lnTo>
                  <a:lnTo>
                    <a:pt x="10712069" y="46609"/>
                  </a:lnTo>
                  <a:lnTo>
                    <a:pt x="10703560" y="46609"/>
                  </a:lnTo>
                  <a:lnTo>
                    <a:pt x="10703560" y="8509"/>
                  </a:lnTo>
                  <a:lnTo>
                    <a:pt x="10712069" y="8509"/>
                  </a:lnTo>
                  <a:lnTo>
                    <a:pt x="10712069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19" name="Group 19"/>
          <p:cNvGrpSpPr/>
          <p:nvPr/>
        </p:nvGrpSpPr>
        <p:grpSpPr>
          <a:xfrm>
            <a:off x="9226747" y="8298854"/>
            <a:ext cx="8037291" cy="38100"/>
            <a:chOff x="0" y="0"/>
            <a:chExt cx="10716388" cy="50800"/>
          </a:xfrm>
        </p:grpSpPr>
        <p:sp>
          <p:nvSpPr>
            <p:cNvPr id="20" name="Freeform 20"/>
            <p:cNvSpPr/>
            <p:nvPr/>
          </p:nvSpPr>
          <p:spPr>
            <a:xfrm>
              <a:off x="8509" y="8509"/>
              <a:ext cx="10703687" cy="38100"/>
            </a:xfrm>
            <a:custGeom>
              <a:avLst/>
              <a:gdLst/>
              <a:ahLst/>
              <a:cxnLst/>
              <a:rect l="l" t="t" r="r" b="b"/>
              <a:pathLst>
                <a:path w="10703687" h="38100">
                  <a:moveTo>
                    <a:pt x="0" y="0"/>
                  </a:moveTo>
                  <a:lnTo>
                    <a:pt x="10703687" y="0"/>
                  </a:lnTo>
                  <a:lnTo>
                    <a:pt x="10703687" y="38100"/>
                  </a:lnTo>
                  <a:lnTo>
                    <a:pt x="0" y="38100"/>
                  </a:lnTo>
                  <a:close/>
                </a:path>
              </a:pathLst>
            </a:custGeom>
            <a:solidFill>
              <a:srgbClr val="B88E23"/>
            </a:solidFill>
            <a:ln w="12700">
              <a:solidFill>
                <a:srgbClr val="000000"/>
              </a:solidFill>
            </a:ln>
          </p:spPr>
        </p:sp>
        <p:sp>
          <p:nvSpPr>
            <p:cNvPr id="21" name="Freeform 21"/>
            <p:cNvSpPr/>
            <p:nvPr/>
          </p:nvSpPr>
          <p:spPr>
            <a:xfrm>
              <a:off x="0" y="0"/>
              <a:ext cx="10720705" cy="55118"/>
            </a:xfrm>
            <a:custGeom>
              <a:avLst/>
              <a:gdLst/>
              <a:ahLst/>
              <a:cxnLst/>
              <a:rect l="l" t="t" r="r" b="b"/>
              <a:pathLst>
                <a:path w="10720705" h="55118">
                  <a:moveTo>
                    <a:pt x="8509" y="0"/>
                  </a:moveTo>
                  <a:lnTo>
                    <a:pt x="10712196" y="0"/>
                  </a:lnTo>
                  <a:cubicBezTo>
                    <a:pt x="10716895" y="0"/>
                    <a:pt x="10720705" y="3810"/>
                    <a:pt x="10720705" y="8509"/>
                  </a:cubicBezTo>
                  <a:lnTo>
                    <a:pt x="10720705" y="46609"/>
                  </a:lnTo>
                  <a:cubicBezTo>
                    <a:pt x="10720705" y="51308"/>
                    <a:pt x="10716895" y="55118"/>
                    <a:pt x="10712196" y="55118"/>
                  </a:cubicBezTo>
                  <a:lnTo>
                    <a:pt x="8509" y="55118"/>
                  </a:lnTo>
                  <a:cubicBezTo>
                    <a:pt x="3810" y="54991"/>
                    <a:pt x="0" y="51181"/>
                    <a:pt x="0" y="46609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46609"/>
                  </a:lnTo>
                  <a:lnTo>
                    <a:pt x="8509" y="46609"/>
                  </a:lnTo>
                  <a:lnTo>
                    <a:pt x="8509" y="38100"/>
                  </a:lnTo>
                  <a:lnTo>
                    <a:pt x="10712196" y="38100"/>
                  </a:lnTo>
                  <a:lnTo>
                    <a:pt x="10712196" y="46609"/>
                  </a:lnTo>
                  <a:lnTo>
                    <a:pt x="10703687" y="46609"/>
                  </a:lnTo>
                  <a:lnTo>
                    <a:pt x="10703687" y="8509"/>
                  </a:lnTo>
                  <a:lnTo>
                    <a:pt x="10712196" y="8509"/>
                  </a:lnTo>
                  <a:lnTo>
                    <a:pt x="10712196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22" name="Group 22"/>
          <p:cNvGrpSpPr/>
          <p:nvPr/>
        </p:nvGrpSpPr>
        <p:grpSpPr>
          <a:xfrm>
            <a:off x="-1376190" y="-5283732"/>
            <a:ext cx="19956125" cy="9115573"/>
            <a:chOff x="0" y="0"/>
            <a:chExt cx="26608167" cy="12154097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26608150" cy="12154154"/>
            </a:xfrm>
            <a:custGeom>
              <a:avLst/>
              <a:gdLst/>
              <a:ahLst/>
              <a:cxnLst/>
              <a:rect l="l" t="t" r="r" b="b"/>
              <a:pathLst>
                <a:path w="26608150" h="12154154">
                  <a:moveTo>
                    <a:pt x="0" y="0"/>
                  </a:moveTo>
                  <a:lnTo>
                    <a:pt x="26608150" y="0"/>
                  </a:lnTo>
                  <a:lnTo>
                    <a:pt x="26608150" y="12154154"/>
                  </a:lnTo>
                  <a:lnTo>
                    <a:pt x="0" y="12154154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23088" b="-23087"/>
              </a:stretch>
            </a:blipFill>
          </p:spPr>
        </p:sp>
      </p:grpSp>
      <p:sp>
        <p:nvSpPr>
          <p:cNvPr id="24" name="TextBox 24"/>
          <p:cNvSpPr txBox="1"/>
          <p:nvPr/>
        </p:nvSpPr>
        <p:spPr>
          <a:xfrm>
            <a:off x="955923" y="3888991"/>
            <a:ext cx="9070909" cy="8487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86"/>
              </a:lnSpc>
            </a:pPr>
            <a:r>
              <a:rPr lang="en-US" sz="4973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Key Weekly Learning Reflections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55923" y="5078384"/>
            <a:ext cx="246063" cy="47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01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55923" y="5804814"/>
            <a:ext cx="2459137" cy="399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Outlook (Week 2):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55923" y="6188939"/>
            <a:ext cx="5269111" cy="935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Improved task management &amp; prioritisation. Email sorting enhanced efficiency.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72981" y="5078384"/>
            <a:ext cx="246063" cy="47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6472981" y="5804814"/>
            <a:ext cx="2957711" cy="399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AI &amp; Ethics (Week 3):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6472981" y="6184473"/>
            <a:ext cx="5269260" cy="840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Adopted ethical AI use following module guidelines; responsible digital citizenship.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1990189" y="5078384"/>
            <a:ext cx="246063" cy="47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03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1990189" y="5804814"/>
            <a:ext cx="2149409" cy="399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Word (Week 4):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1990189" y="6188939"/>
            <a:ext cx="5269111" cy="935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Developed formatting accuracy, collaboration, TOC creation.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55923" y="7720210"/>
            <a:ext cx="246063" cy="47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04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955923" y="8446640"/>
            <a:ext cx="3610736" cy="399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PowerPoint (Weeks 5 &amp; 7):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55923" y="8830766"/>
            <a:ext cx="8027640" cy="8404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Used Slide Master, accessible layouts, transitions—supports professional digital communication.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231510" y="7720210"/>
            <a:ext cx="246063" cy="4794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5"/>
              </a:lnSpc>
            </a:pPr>
            <a:r>
              <a:rPr lang="en-US" sz="1937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05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31510" y="8446640"/>
            <a:ext cx="3369800" cy="3999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999"/>
              </a:lnSpc>
            </a:pPr>
            <a:r>
              <a:rPr lang="en-US" sz="2436" b="1">
                <a:solidFill>
                  <a:srgbClr val="454240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Excel &amp; Forms (Week 8):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231510" y="8830766"/>
            <a:ext cx="8027789" cy="5070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446"/>
              </a:lnSpc>
            </a:pPr>
            <a:r>
              <a:rPr lang="en-US" sz="21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Developed practical data collection and analysis workflows.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4762" y="-4762"/>
            <a:ext cx="18297525" cy="10296525"/>
            <a:chOff x="0" y="0"/>
            <a:chExt cx="24396700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384001" cy="13716001"/>
            </a:xfrm>
            <a:custGeom>
              <a:avLst/>
              <a:gdLst/>
              <a:ahLst/>
              <a:cxnLst/>
              <a:rect l="l" t="t" r="r" b="b"/>
              <a:pathLst>
                <a:path w="24384001" h="13716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401018" cy="13733018"/>
            </a:xfrm>
            <a:custGeom>
              <a:avLst/>
              <a:gdLst/>
              <a:ahLst/>
              <a:cxnLst/>
              <a:rect l="l" t="t" r="r" b="b"/>
              <a:pathLst>
                <a:path w="24401018" h="13733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11430000" y="-1786"/>
            <a:ext cx="6858000" cy="10287000"/>
            <a:chOff x="0" y="0"/>
            <a:chExt cx="9144000" cy="13716000"/>
          </a:xfrm>
        </p:grpSpPr>
        <p:sp>
          <p:nvSpPr>
            <p:cNvPr id="8" name="Freeform 8" descr="preencoded.png"/>
            <p:cNvSpPr/>
            <p:nvPr/>
          </p:nvSpPr>
          <p:spPr>
            <a:xfrm>
              <a:off x="0" y="0"/>
              <a:ext cx="9144000" cy="13716000"/>
            </a:xfrm>
            <a:custGeom>
              <a:avLst/>
              <a:gdLst/>
              <a:ahLst/>
              <a:cxnLst/>
              <a:rect l="l" t="t" r="r" b="b"/>
              <a:pathLst>
                <a:path w="9144000" h="13716000">
                  <a:moveTo>
                    <a:pt x="0" y="0"/>
                  </a:moveTo>
                  <a:lnTo>
                    <a:pt x="9144000" y="0"/>
                  </a:lnTo>
                  <a:lnTo>
                    <a:pt x="914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/>
              </a:stretch>
            </a:blipFill>
          </p:spPr>
        </p:sp>
      </p:grpSp>
      <p:sp>
        <p:nvSpPr>
          <p:cNvPr id="9" name="Freeform 9"/>
          <p:cNvSpPr/>
          <p:nvPr/>
        </p:nvSpPr>
        <p:spPr>
          <a:xfrm>
            <a:off x="8339887" y="9092575"/>
            <a:ext cx="3548160" cy="864461"/>
          </a:xfrm>
          <a:custGeom>
            <a:avLst/>
            <a:gdLst/>
            <a:ahLst/>
            <a:cxnLst/>
            <a:rect l="l" t="t" r="r" b="b"/>
            <a:pathLst>
              <a:path w="3548160" h="864461">
                <a:moveTo>
                  <a:pt x="0" y="0"/>
                </a:moveTo>
                <a:lnTo>
                  <a:pt x="3548160" y="0"/>
                </a:lnTo>
                <a:lnTo>
                  <a:pt x="3548160" y="864461"/>
                </a:lnTo>
                <a:lnTo>
                  <a:pt x="0" y="864461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 t="-618" b="-618"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992237" y="1901003"/>
            <a:ext cx="9445526" cy="15922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062"/>
              </a:lnSpc>
            </a:pPr>
            <a:r>
              <a:rPr lang="en-US" sz="4875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Personal Branding &amp; LinkedIn (Week 9)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92238" y="4013448"/>
            <a:ext cx="9810419" cy="6428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7037" lvl="2" indent="-172346" algn="l">
              <a:lnSpc>
                <a:spcPts val="4254"/>
              </a:lnSpc>
              <a:buFont typeface="Arial"/>
              <a:buChar char="⚬"/>
            </a:pPr>
            <a:r>
              <a:rPr lang="en-US" sz="26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Built a structured LinkedIn profile: headline, bio, skills, certificates.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4935290"/>
            <a:ext cx="9445526" cy="105224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7037" lvl="2" indent="-172346" algn="l">
              <a:lnSpc>
                <a:spcPts val="4254"/>
              </a:lnSpc>
              <a:buFont typeface="Arial"/>
              <a:buChar char="⚬"/>
            </a:pPr>
            <a:r>
              <a:rPr lang="en-US" sz="26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Networking practices align with social media professionalism theories.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28700" y="6164170"/>
            <a:ext cx="9445526" cy="11762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517037" lvl="2" indent="-172346" algn="l">
              <a:lnSpc>
                <a:spcPts val="4254"/>
              </a:lnSpc>
              <a:buFont typeface="Arial"/>
              <a:buChar char="⚬"/>
            </a:pPr>
            <a:r>
              <a:rPr lang="en-US" sz="26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Completed LinkedIn Learning courses to strengthen employability identity.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92238" y="7392424"/>
            <a:ext cx="9445526" cy="1709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54"/>
              </a:lnSpc>
            </a:pPr>
            <a:r>
              <a:rPr lang="en-US" sz="2636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Personal branding was made a strategic asset one, not to self-promotion but professional narration with immigration backed by demonstrations of digital acumen.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 descr="preencoded.png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3"/>
              <a:stretch>
                <a:fillRect/>
              </a:stretch>
            </a:blipFill>
          </p:spPr>
        </p:sp>
      </p:grpSp>
      <p:grpSp>
        <p:nvGrpSpPr>
          <p:cNvPr id="4" name="Group 4"/>
          <p:cNvGrpSpPr/>
          <p:nvPr/>
        </p:nvGrpSpPr>
        <p:grpSpPr>
          <a:xfrm>
            <a:off x="-4762" y="-4762"/>
            <a:ext cx="18297525" cy="10296525"/>
            <a:chOff x="0" y="0"/>
            <a:chExt cx="24396700" cy="13728700"/>
          </a:xfrm>
        </p:grpSpPr>
        <p:sp>
          <p:nvSpPr>
            <p:cNvPr id="5" name="Freeform 5"/>
            <p:cNvSpPr/>
            <p:nvPr/>
          </p:nvSpPr>
          <p:spPr>
            <a:xfrm>
              <a:off x="8509" y="8509"/>
              <a:ext cx="24384001" cy="13716001"/>
            </a:xfrm>
            <a:custGeom>
              <a:avLst/>
              <a:gdLst/>
              <a:ahLst/>
              <a:cxnLst/>
              <a:rect l="l" t="t" r="r" b="b"/>
              <a:pathLst>
                <a:path w="24384001" h="13716001">
                  <a:moveTo>
                    <a:pt x="0" y="0"/>
                  </a:moveTo>
                  <a:lnTo>
                    <a:pt x="24384001" y="0"/>
                  </a:lnTo>
                  <a:lnTo>
                    <a:pt x="24384001" y="13716001"/>
                  </a:lnTo>
                  <a:lnTo>
                    <a:pt x="0" y="13716001"/>
                  </a:lnTo>
                  <a:close/>
                </a:path>
              </a:pathLst>
            </a:custGeom>
            <a:solidFill>
              <a:srgbClr val="FFFDFA"/>
            </a:solidFill>
            <a:ln w="12700">
              <a:solidFill>
                <a:srgbClr val="000000"/>
              </a:solidFill>
            </a:ln>
          </p:spPr>
        </p:sp>
        <p:sp>
          <p:nvSpPr>
            <p:cNvPr id="6" name="Freeform 6"/>
            <p:cNvSpPr/>
            <p:nvPr/>
          </p:nvSpPr>
          <p:spPr>
            <a:xfrm>
              <a:off x="0" y="0"/>
              <a:ext cx="24401018" cy="13733018"/>
            </a:xfrm>
            <a:custGeom>
              <a:avLst/>
              <a:gdLst/>
              <a:ahLst/>
              <a:cxnLst/>
              <a:rect l="l" t="t" r="r" b="b"/>
              <a:pathLst>
                <a:path w="24401018" h="13733018">
                  <a:moveTo>
                    <a:pt x="8509" y="0"/>
                  </a:moveTo>
                  <a:lnTo>
                    <a:pt x="24392510" y="0"/>
                  </a:lnTo>
                  <a:cubicBezTo>
                    <a:pt x="24397208" y="0"/>
                    <a:pt x="24401018" y="3810"/>
                    <a:pt x="24401018" y="8509"/>
                  </a:cubicBezTo>
                  <a:lnTo>
                    <a:pt x="24401018" y="13724510"/>
                  </a:lnTo>
                  <a:cubicBezTo>
                    <a:pt x="24401018" y="13729208"/>
                    <a:pt x="24397208" y="13733018"/>
                    <a:pt x="24392510" y="13733018"/>
                  </a:cubicBezTo>
                  <a:lnTo>
                    <a:pt x="8509" y="13733018"/>
                  </a:lnTo>
                  <a:cubicBezTo>
                    <a:pt x="3810" y="13733018"/>
                    <a:pt x="0" y="13729208"/>
                    <a:pt x="0" y="13724510"/>
                  </a:cubicBezTo>
                  <a:lnTo>
                    <a:pt x="0" y="8509"/>
                  </a:lnTo>
                  <a:cubicBezTo>
                    <a:pt x="0" y="3810"/>
                    <a:pt x="3810" y="0"/>
                    <a:pt x="8509" y="0"/>
                  </a:cubicBezTo>
                  <a:moveTo>
                    <a:pt x="8509" y="16891"/>
                  </a:moveTo>
                  <a:lnTo>
                    <a:pt x="8509" y="8509"/>
                  </a:lnTo>
                  <a:lnTo>
                    <a:pt x="17018" y="8509"/>
                  </a:lnTo>
                  <a:lnTo>
                    <a:pt x="17018" y="13724510"/>
                  </a:lnTo>
                  <a:lnTo>
                    <a:pt x="8509" y="13724510"/>
                  </a:lnTo>
                  <a:lnTo>
                    <a:pt x="8509" y="13716000"/>
                  </a:lnTo>
                  <a:lnTo>
                    <a:pt x="24392510" y="13716000"/>
                  </a:lnTo>
                  <a:lnTo>
                    <a:pt x="24392510" y="13724510"/>
                  </a:lnTo>
                  <a:lnTo>
                    <a:pt x="24384000" y="13724510"/>
                  </a:lnTo>
                  <a:lnTo>
                    <a:pt x="24384000" y="8509"/>
                  </a:lnTo>
                  <a:lnTo>
                    <a:pt x="24392510" y="8509"/>
                  </a:lnTo>
                  <a:lnTo>
                    <a:pt x="24392510" y="17018"/>
                  </a:lnTo>
                  <a:lnTo>
                    <a:pt x="8509" y="17018"/>
                  </a:lnTo>
                  <a:close/>
                </a:path>
              </a:pathLst>
            </a:custGeom>
            <a:solidFill>
              <a:srgbClr val="000000"/>
            </a:solidFill>
            <a:ln w="12700">
              <a:solidFill>
                <a:srgbClr val="000000"/>
              </a:solidFill>
            </a:ln>
          </p:spPr>
        </p:sp>
      </p:grpSp>
      <p:grpSp>
        <p:nvGrpSpPr>
          <p:cNvPr id="7" name="Group 7"/>
          <p:cNvGrpSpPr/>
          <p:nvPr/>
        </p:nvGrpSpPr>
        <p:grpSpPr>
          <a:xfrm>
            <a:off x="-516783" y="0"/>
            <a:ext cx="18997532" cy="4265535"/>
            <a:chOff x="0" y="0"/>
            <a:chExt cx="25330043" cy="5687380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25330023" cy="5687441"/>
            </a:xfrm>
            <a:custGeom>
              <a:avLst/>
              <a:gdLst/>
              <a:ahLst/>
              <a:cxnLst/>
              <a:rect l="l" t="t" r="r" b="b"/>
              <a:pathLst>
                <a:path w="25330023" h="5687441">
                  <a:moveTo>
                    <a:pt x="0" y="0"/>
                  </a:moveTo>
                  <a:lnTo>
                    <a:pt x="25330023" y="0"/>
                  </a:lnTo>
                  <a:lnTo>
                    <a:pt x="25330023" y="5687441"/>
                  </a:lnTo>
                  <a:lnTo>
                    <a:pt x="0" y="5687441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4"/>
              <a:stretch>
                <a:fillRect t="-75799" b="-75798"/>
              </a:stretch>
            </a:blipFill>
          </p:spPr>
        </p:sp>
      </p:grpSp>
      <p:sp>
        <p:nvSpPr>
          <p:cNvPr id="9" name="TextBox 9"/>
          <p:cNvSpPr txBox="1"/>
          <p:nvPr/>
        </p:nvSpPr>
        <p:spPr>
          <a:xfrm>
            <a:off x="1028700" y="4484610"/>
            <a:ext cx="7857009" cy="88634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310"/>
              </a:lnSpc>
            </a:pPr>
            <a:r>
              <a:rPr lang="en-US" sz="5074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Overall Reflection &amp; Impact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5936875"/>
            <a:ext cx="2532125" cy="4377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Academic Impact: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028700" y="6401070"/>
            <a:ext cx="7849195" cy="1025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8616" lvl="2" indent="-146205" algn="l">
              <a:lnSpc>
                <a:spcPts val="3608"/>
              </a:lnSpc>
              <a:buFont typeface="Arial"/>
              <a:buChar char="⚬"/>
            </a:pPr>
            <a:r>
              <a:rPr lang="en-US" sz="22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Increased efficiency in assignments using Outlook, Word, and Excel.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28700" y="7281686"/>
            <a:ext cx="7849195" cy="1025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8616" lvl="2" indent="-146205" algn="l">
              <a:lnSpc>
                <a:spcPts val="3608"/>
              </a:lnSpc>
              <a:buFont typeface="Arial"/>
              <a:buChar char="⚬"/>
            </a:pPr>
            <a:r>
              <a:rPr lang="en-US" sz="22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Improved ability to evaluate sources &amp; problem-solve using digital tools.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9492555" y="5936875"/>
            <a:ext cx="2854523" cy="43772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123"/>
              </a:lnSpc>
            </a:pPr>
            <a:r>
              <a:rPr lang="en-US" sz="2537" b="1">
                <a:solidFill>
                  <a:srgbClr val="5C4E3D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Professional Impact: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492555" y="6401070"/>
            <a:ext cx="7849195" cy="10258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8616" lvl="2" indent="-146205" algn="l">
              <a:lnSpc>
                <a:spcPts val="3608"/>
              </a:lnSpc>
              <a:buFont typeface="Arial"/>
              <a:buChar char="⚬"/>
            </a:pPr>
            <a:r>
              <a:rPr lang="en-US" sz="22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Strengthened digital literacy, task management, collaboration, and communication.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9492555" y="7474512"/>
            <a:ext cx="7849195" cy="91140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438616" lvl="2" indent="-146205" algn="l">
              <a:lnSpc>
                <a:spcPts val="3608"/>
              </a:lnSpc>
              <a:buFont typeface="Arial"/>
              <a:buChar char="⚬"/>
            </a:pPr>
            <a:r>
              <a:rPr lang="en-US" sz="22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Developed transferable skills aligned with modern workplace expectations.</a:t>
            </a:r>
          </a:p>
        </p:txBody>
      </p:sp>
      <p:sp>
        <p:nvSpPr>
          <p:cNvPr id="16" name="Freeform 16"/>
          <p:cNvSpPr/>
          <p:nvPr/>
        </p:nvSpPr>
        <p:spPr>
          <a:xfrm>
            <a:off x="799228" y="8800268"/>
            <a:ext cx="16542522" cy="1359654"/>
          </a:xfrm>
          <a:custGeom>
            <a:avLst/>
            <a:gdLst/>
            <a:ahLst/>
            <a:cxnLst/>
            <a:rect l="l" t="t" r="r" b="b"/>
            <a:pathLst>
              <a:path w="16542522" h="1359654">
                <a:moveTo>
                  <a:pt x="0" y="0"/>
                </a:moveTo>
                <a:lnTo>
                  <a:pt x="16542522" y="0"/>
                </a:lnTo>
                <a:lnTo>
                  <a:pt x="16542522" y="1359654"/>
                </a:lnTo>
                <a:lnTo>
                  <a:pt x="0" y="135965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7" name="TextBox 17"/>
          <p:cNvSpPr txBox="1"/>
          <p:nvPr/>
        </p:nvSpPr>
        <p:spPr>
          <a:xfrm>
            <a:off x="1065162" y="8890855"/>
            <a:ext cx="16448870" cy="11242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092"/>
              </a:lnSpc>
            </a:pPr>
            <a:r>
              <a:rPr lang="en-US" sz="2537">
                <a:solidFill>
                  <a:srgbClr val="454240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My thinking has been altered in the module where I considered a tool as a strategy of employing technologies in developing the long term.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8288000" cy="10287000"/>
            <a:chOff x="0" y="0"/>
            <a:chExt cx="24384000" cy="1371600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4384000" cy="13716000"/>
            </a:xfrm>
            <a:custGeom>
              <a:avLst/>
              <a:gdLst/>
              <a:ahLst/>
              <a:cxnLst/>
              <a:rect l="l" t="t" r="r" b="b"/>
              <a:pathLst>
                <a:path w="24384000" h="13716000">
                  <a:moveTo>
                    <a:pt x="0" y="0"/>
                  </a:moveTo>
                  <a:lnTo>
                    <a:pt x="24384000" y="0"/>
                  </a:lnTo>
                  <a:lnTo>
                    <a:pt x="24384000" y="13716000"/>
                  </a:lnTo>
                  <a:lnTo>
                    <a:pt x="0" y="13716000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/>
              <a:stretch>
                <a:fillRect t="-9259" b="-9259"/>
              </a:stretch>
            </a:blipFill>
          </p:spPr>
        </p:sp>
      </p:grpSp>
      <p:sp>
        <p:nvSpPr>
          <p:cNvPr id="4" name="Freeform 4"/>
          <p:cNvSpPr/>
          <p:nvPr/>
        </p:nvSpPr>
        <p:spPr>
          <a:xfrm>
            <a:off x="-775185" y="-108496"/>
            <a:ext cx="19493718" cy="10395496"/>
          </a:xfrm>
          <a:custGeom>
            <a:avLst/>
            <a:gdLst/>
            <a:ahLst/>
            <a:cxnLst/>
            <a:rect l="l" t="t" r="r" b="b"/>
            <a:pathLst>
              <a:path w="19493718" h="10395496">
                <a:moveTo>
                  <a:pt x="0" y="0"/>
                </a:moveTo>
                <a:lnTo>
                  <a:pt x="19493718" y="0"/>
                </a:lnTo>
                <a:lnTo>
                  <a:pt x="19493718" y="10395496"/>
                </a:lnTo>
                <a:lnTo>
                  <a:pt x="0" y="1039549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028700" y="1047056"/>
            <a:ext cx="8305726" cy="27909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9415"/>
              </a:lnSpc>
            </a:pPr>
            <a:r>
              <a:rPr lang="en-US" sz="13868" b="1">
                <a:solidFill>
                  <a:srgbClr val="FFFDFA"/>
                </a:solidFill>
                <a:latin typeface="Times New Roman Bold"/>
                <a:ea typeface="Times New Roman Bold"/>
                <a:cs typeface="Times New Roman Bold"/>
                <a:sym typeface="Times New Roman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10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PPT_file_176.pptx</dc:title>
  <cp:lastModifiedBy>miankhalil202022@gmail.com</cp:lastModifiedBy>
  <cp:revision>2</cp:revision>
  <dcterms:created xsi:type="dcterms:W3CDTF">2006-08-16T00:00:00Z</dcterms:created>
  <dcterms:modified xsi:type="dcterms:W3CDTF">2025-12-01T08:03:38Z</dcterms:modified>
  <dc:identifier>DAG6PcTtBoU</dc:identifier>
</cp:coreProperties>
</file>