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8288000" cy="10287000"/>
  <p:notesSz cx="6858000" cy="9144000"/>
  <p:embeddedFontLst>
    <p:embeddedFont>
      <p:font typeface="Calibri" panose="020F0502020204030204" pitchFamily="34" charset="0"/>
      <p:regular r:id="rId16"/>
      <p:bold r:id="rId17"/>
      <p:italic r:id="rId18"/>
      <p:boldItalic r:id="rId19"/>
    </p:embeddedFont>
    <p:embeddedFont>
      <p:font typeface="Canva Sans" panose="020B0503030501040103" pitchFamily="34" charset="0"/>
      <p:regular r:id="rId20"/>
    </p:embeddedFont>
    <p:embeddedFont>
      <p:font typeface="Montserrat Classic" pitchFamily="2" charset="77"/>
      <p:regular r:id="rId21"/>
    </p:embeddedFont>
    <p:embeddedFont>
      <p:font typeface="Montserrat Extra-Bold" pitchFamily="2" charset="77"/>
      <p:regular r:id="rId22"/>
      <p:bold r:id="rId23"/>
    </p:embeddedFont>
    <p:embeddedFont>
      <p:font typeface="Montserrat Semi-Bold" pitchFamily="2" charset="77"/>
      <p:regular r:id="rId24"/>
      <p:bold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5" autoAdjust="0"/>
    <p:restoredTop sz="94609" autoAdjust="0"/>
  </p:normalViewPr>
  <p:slideViewPr>
    <p:cSldViewPr>
      <p:cViewPr varScale="1">
        <p:scale>
          <a:sx n="69" d="100"/>
          <a:sy n="69" d="100"/>
        </p:scale>
        <p:origin x="344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font" Target="fonts/font10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9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8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svg"/><Relationship Id="rId15" Type="http://schemas.openxmlformats.org/officeDocument/2006/relationships/image" Target="../media/image15.sv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svg"/><Relationship Id="rId1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18" b="1238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 rot="3324396">
            <a:off x="10861203" y="7662357"/>
            <a:ext cx="7454099" cy="1050558"/>
            <a:chOff x="0" y="0"/>
            <a:chExt cx="1259736" cy="17754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259736" cy="177543"/>
            </a:xfrm>
            <a:custGeom>
              <a:avLst/>
              <a:gdLst/>
              <a:ahLst/>
              <a:cxnLst/>
              <a:rect l="l" t="t" r="r" b="b"/>
              <a:pathLst>
                <a:path w="1259736" h="177543">
                  <a:moveTo>
                    <a:pt x="0" y="0"/>
                  </a:moveTo>
                  <a:lnTo>
                    <a:pt x="1259736" y="0"/>
                  </a:lnTo>
                  <a:lnTo>
                    <a:pt x="1259736" y="177543"/>
                  </a:lnTo>
                  <a:lnTo>
                    <a:pt x="0" y="177543"/>
                  </a:lnTo>
                  <a:close/>
                </a:path>
              </a:pathLst>
            </a:custGeom>
            <a:solidFill>
              <a:srgbClr val="B80101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 rot="3358419">
            <a:off x="7640301" y="783066"/>
            <a:ext cx="7735722" cy="1434441"/>
            <a:chOff x="0" y="0"/>
            <a:chExt cx="1062076" cy="196942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062076" cy="196942"/>
            </a:xfrm>
            <a:custGeom>
              <a:avLst/>
              <a:gdLst/>
              <a:ahLst/>
              <a:cxnLst/>
              <a:rect l="l" t="t" r="r" b="b"/>
              <a:pathLst>
                <a:path w="1062076" h="196942">
                  <a:moveTo>
                    <a:pt x="203200" y="0"/>
                  </a:moveTo>
                  <a:lnTo>
                    <a:pt x="858876" y="0"/>
                  </a:lnTo>
                  <a:lnTo>
                    <a:pt x="1062076" y="196942"/>
                  </a:lnTo>
                  <a:lnTo>
                    <a:pt x="0" y="196942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B80101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127000" y="-38100"/>
              <a:ext cx="5588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 rot="8726035">
            <a:off x="10264163" y="4422981"/>
            <a:ext cx="2626001" cy="1571260"/>
            <a:chOff x="0" y="0"/>
            <a:chExt cx="691622" cy="41383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691622" cy="413830"/>
            </a:xfrm>
            <a:custGeom>
              <a:avLst/>
              <a:gdLst/>
              <a:ahLst/>
              <a:cxnLst/>
              <a:rect l="l" t="t" r="r" b="b"/>
              <a:pathLst>
                <a:path w="691622" h="413830">
                  <a:moveTo>
                    <a:pt x="0" y="0"/>
                  </a:moveTo>
                  <a:lnTo>
                    <a:pt x="691622" y="0"/>
                  </a:lnTo>
                  <a:lnTo>
                    <a:pt x="691622" y="413830"/>
                  </a:lnTo>
                  <a:lnTo>
                    <a:pt x="0" y="413830"/>
                  </a:lnTo>
                  <a:close/>
                </a:path>
              </a:pathLst>
            </a:custGeom>
            <a:solidFill>
              <a:srgbClr val="9D0D0D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 rot="3324396">
            <a:off x="8941172" y="7254521"/>
            <a:ext cx="6941786" cy="1031697"/>
            <a:chOff x="0" y="0"/>
            <a:chExt cx="1173155" cy="174356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173155" cy="174356"/>
            </a:xfrm>
            <a:custGeom>
              <a:avLst/>
              <a:gdLst/>
              <a:ahLst/>
              <a:cxnLst/>
              <a:rect l="l" t="t" r="r" b="b"/>
              <a:pathLst>
                <a:path w="1173155" h="174356">
                  <a:moveTo>
                    <a:pt x="0" y="0"/>
                  </a:moveTo>
                  <a:lnTo>
                    <a:pt x="1173155" y="0"/>
                  </a:lnTo>
                  <a:lnTo>
                    <a:pt x="1173155" y="174356"/>
                  </a:lnTo>
                  <a:lnTo>
                    <a:pt x="0" y="174356"/>
                  </a:lnTo>
                  <a:close/>
                </a:path>
              </a:pathLst>
            </a:custGeom>
            <a:solidFill>
              <a:srgbClr val="B80101"/>
            </a:solidFill>
          </p:spPr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 rot="3387609">
            <a:off x="6256401" y="1766627"/>
            <a:ext cx="7783115" cy="1227072"/>
            <a:chOff x="0" y="0"/>
            <a:chExt cx="1826053" cy="287892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826053" cy="287892"/>
            </a:xfrm>
            <a:custGeom>
              <a:avLst/>
              <a:gdLst/>
              <a:ahLst/>
              <a:cxnLst/>
              <a:rect l="l" t="t" r="r" b="b"/>
              <a:pathLst>
                <a:path w="1826053" h="287892">
                  <a:moveTo>
                    <a:pt x="203200" y="0"/>
                  </a:moveTo>
                  <a:lnTo>
                    <a:pt x="1622853" y="0"/>
                  </a:lnTo>
                  <a:lnTo>
                    <a:pt x="1826053" y="287892"/>
                  </a:lnTo>
                  <a:lnTo>
                    <a:pt x="0" y="287892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B80101"/>
            </a:solidFill>
          </p:spPr>
        </p:sp>
        <p:sp>
          <p:nvSpPr>
            <p:cNvPr id="23" name="TextBox 23"/>
            <p:cNvSpPr txBox="1"/>
            <p:nvPr/>
          </p:nvSpPr>
          <p:spPr>
            <a:xfrm>
              <a:off x="127000" y="-38100"/>
              <a:ext cx="5588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 rot="3252932">
            <a:off x="16260406" y="220376"/>
            <a:ext cx="3809641" cy="1080541"/>
            <a:chOff x="0" y="0"/>
            <a:chExt cx="785525" cy="222801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785525" cy="222801"/>
            </a:xfrm>
            <a:custGeom>
              <a:avLst/>
              <a:gdLst/>
              <a:ahLst/>
              <a:cxnLst/>
              <a:rect l="l" t="t" r="r" b="b"/>
              <a:pathLst>
                <a:path w="785525" h="222801">
                  <a:moveTo>
                    <a:pt x="203200" y="0"/>
                  </a:moveTo>
                  <a:lnTo>
                    <a:pt x="582325" y="0"/>
                  </a:lnTo>
                  <a:lnTo>
                    <a:pt x="785525" y="222801"/>
                  </a:lnTo>
                  <a:lnTo>
                    <a:pt x="0" y="222801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B80101"/>
            </a:solidFill>
          </p:spPr>
        </p:sp>
        <p:sp>
          <p:nvSpPr>
            <p:cNvPr id="26" name="TextBox 26"/>
            <p:cNvSpPr txBox="1"/>
            <p:nvPr/>
          </p:nvSpPr>
          <p:spPr>
            <a:xfrm>
              <a:off x="127000" y="-38100"/>
              <a:ext cx="5588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011809" y="2351042"/>
            <a:ext cx="8132191" cy="1028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458"/>
              </a:lnSpc>
              <a:spcBef>
                <a:spcPct val="0"/>
              </a:spcBef>
            </a:pPr>
            <a:r>
              <a:rPr lang="en-US" sz="6041">
                <a:solidFill>
                  <a:srgbClr val="FFFFFF"/>
                </a:solidFill>
                <a:latin typeface="Montserrat Extra-Bold"/>
              </a:rPr>
              <a:t>HUMAN RESOURCE 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11809" y="3262685"/>
            <a:ext cx="6009786" cy="959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778"/>
              </a:lnSpc>
              <a:spcBef>
                <a:spcPct val="0"/>
              </a:spcBef>
            </a:pPr>
            <a:r>
              <a:rPr lang="en-US" sz="5555" dirty="0">
                <a:solidFill>
                  <a:srgbClr val="FFFFFF"/>
                </a:solidFill>
                <a:latin typeface="Montserrat Extra-Bold"/>
              </a:rPr>
              <a:t>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4713B7-DCDF-6A6B-C780-3F96CAD5FC98}"/>
              </a:ext>
            </a:extLst>
          </p:cNvPr>
          <p:cNvSpPr txBox="1"/>
          <p:nvPr/>
        </p:nvSpPr>
        <p:spPr>
          <a:xfrm>
            <a:off x="4817736" y="7560024"/>
            <a:ext cx="6324600" cy="1243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US" sz="2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Name</a:t>
            </a:r>
            <a:r>
              <a:rPr lang="en-US" sz="2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S</a:t>
            </a:r>
            <a:r>
              <a:rPr lang="en-IN" sz="24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imran</a:t>
            </a:r>
            <a:r>
              <a:rPr lang="en-IN" sz="2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Kaur Mangat</a:t>
            </a:r>
            <a:endParaRPr lang="en-IN" sz="24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IN" sz="2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Student’s ID</a:t>
            </a:r>
            <a:r>
              <a:rPr lang="en-IN" sz="2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2239617</a:t>
            </a:r>
            <a:endParaRPr lang="en-IN" sz="24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66747" y="2961794"/>
            <a:ext cx="7036880" cy="1087074"/>
            <a:chOff x="0" y="0"/>
            <a:chExt cx="1853335" cy="28630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853335" cy="286307"/>
            </a:xfrm>
            <a:custGeom>
              <a:avLst/>
              <a:gdLst/>
              <a:ahLst/>
              <a:cxnLst/>
              <a:rect l="l" t="t" r="r" b="b"/>
              <a:pathLst>
                <a:path w="1853335" h="286307">
                  <a:moveTo>
                    <a:pt x="0" y="0"/>
                  </a:moveTo>
                  <a:lnTo>
                    <a:pt x="1853335" y="0"/>
                  </a:lnTo>
                  <a:lnTo>
                    <a:pt x="1853335" y="286307"/>
                  </a:lnTo>
                  <a:lnTo>
                    <a:pt x="0" y="286307"/>
                  </a:lnTo>
                  <a:close/>
                </a:path>
              </a:pathLst>
            </a:custGeom>
            <a:solidFill>
              <a:srgbClr val="5D0606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2867283"/>
            <a:ext cx="1276095" cy="1276095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B80101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676272" y="4457703"/>
            <a:ext cx="7036880" cy="1066545"/>
            <a:chOff x="0" y="0"/>
            <a:chExt cx="1853335" cy="28090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853335" cy="280901"/>
            </a:xfrm>
            <a:custGeom>
              <a:avLst/>
              <a:gdLst/>
              <a:ahLst/>
              <a:cxnLst/>
              <a:rect l="l" t="t" r="r" b="b"/>
              <a:pathLst>
                <a:path w="1853335" h="280901">
                  <a:moveTo>
                    <a:pt x="0" y="0"/>
                  </a:moveTo>
                  <a:lnTo>
                    <a:pt x="1853335" y="0"/>
                  </a:lnTo>
                  <a:lnTo>
                    <a:pt x="1853335" y="280901"/>
                  </a:lnTo>
                  <a:lnTo>
                    <a:pt x="0" y="280901"/>
                  </a:lnTo>
                  <a:close/>
                </a:path>
              </a:pathLst>
            </a:custGeom>
            <a:solidFill>
              <a:srgbClr val="5D0606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38225" y="4343403"/>
            <a:ext cx="1276095" cy="1276095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B80101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685797" y="5914855"/>
            <a:ext cx="7036880" cy="1085428"/>
            <a:chOff x="0" y="0"/>
            <a:chExt cx="1853335" cy="285874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853335" cy="285874"/>
            </a:xfrm>
            <a:custGeom>
              <a:avLst/>
              <a:gdLst/>
              <a:ahLst/>
              <a:cxnLst/>
              <a:rect l="l" t="t" r="r" b="b"/>
              <a:pathLst>
                <a:path w="1853335" h="285874">
                  <a:moveTo>
                    <a:pt x="0" y="0"/>
                  </a:moveTo>
                  <a:lnTo>
                    <a:pt x="1853335" y="0"/>
                  </a:lnTo>
                  <a:lnTo>
                    <a:pt x="1853335" y="285874"/>
                  </a:lnTo>
                  <a:lnTo>
                    <a:pt x="0" y="285874"/>
                  </a:lnTo>
                  <a:close/>
                </a:path>
              </a:pathLst>
            </a:custGeom>
            <a:solidFill>
              <a:srgbClr val="5D0606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047750" y="5819522"/>
            <a:ext cx="1276095" cy="1276095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B80101"/>
            </a:solidFill>
          </p:spPr>
        </p:sp>
        <p:sp>
          <p:nvSpPr>
            <p:cNvPr id="19" name="TextBox 1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695322" y="7388514"/>
            <a:ext cx="7036880" cy="1090350"/>
            <a:chOff x="0" y="0"/>
            <a:chExt cx="1853335" cy="28717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853335" cy="287170"/>
            </a:xfrm>
            <a:custGeom>
              <a:avLst/>
              <a:gdLst/>
              <a:ahLst/>
              <a:cxnLst/>
              <a:rect l="l" t="t" r="r" b="b"/>
              <a:pathLst>
                <a:path w="1853335" h="287170">
                  <a:moveTo>
                    <a:pt x="0" y="0"/>
                  </a:moveTo>
                  <a:lnTo>
                    <a:pt x="1853335" y="0"/>
                  </a:lnTo>
                  <a:lnTo>
                    <a:pt x="1853335" y="287170"/>
                  </a:lnTo>
                  <a:lnTo>
                    <a:pt x="0" y="287170"/>
                  </a:lnTo>
                  <a:close/>
                </a:path>
              </a:pathLst>
            </a:custGeom>
            <a:solidFill>
              <a:srgbClr val="5D0606"/>
            </a:solidFill>
          </p:spPr>
        </p:sp>
        <p:sp>
          <p:nvSpPr>
            <p:cNvPr id="22" name="TextBox 22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057275" y="7295642"/>
            <a:ext cx="1276095" cy="1276095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B80101"/>
            </a:solidFill>
          </p:spPr>
        </p:sp>
        <p:sp>
          <p:nvSpPr>
            <p:cNvPr id="25" name="TextBox 2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9782047" y="3785803"/>
            <a:ext cx="7036880" cy="886600"/>
            <a:chOff x="0" y="0"/>
            <a:chExt cx="1853335" cy="233508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1853335" cy="233508"/>
            </a:xfrm>
            <a:custGeom>
              <a:avLst/>
              <a:gdLst/>
              <a:ahLst/>
              <a:cxnLst/>
              <a:rect l="l" t="t" r="r" b="b"/>
              <a:pathLst>
                <a:path w="1853335" h="233508">
                  <a:moveTo>
                    <a:pt x="0" y="0"/>
                  </a:moveTo>
                  <a:lnTo>
                    <a:pt x="1853335" y="0"/>
                  </a:lnTo>
                  <a:lnTo>
                    <a:pt x="1853335" y="233508"/>
                  </a:lnTo>
                  <a:lnTo>
                    <a:pt x="0" y="233508"/>
                  </a:lnTo>
                  <a:close/>
                </a:path>
              </a:pathLst>
            </a:custGeom>
            <a:solidFill>
              <a:srgbClr val="5D0606"/>
            </a:solidFill>
          </p:spPr>
        </p:sp>
        <p:sp>
          <p:nvSpPr>
            <p:cNvPr id="28" name="TextBox 28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144000" y="3591056"/>
            <a:ext cx="1276095" cy="1276095"/>
            <a:chOff x="0" y="0"/>
            <a:chExt cx="812800" cy="812800"/>
          </a:xfrm>
        </p:grpSpPr>
        <p:sp>
          <p:nvSpPr>
            <p:cNvPr id="30" name="Freeform 3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B80101"/>
            </a:solidFill>
          </p:spPr>
        </p:sp>
        <p:sp>
          <p:nvSpPr>
            <p:cNvPr id="31" name="TextBox 3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9791572" y="5261922"/>
            <a:ext cx="7036880" cy="886600"/>
            <a:chOff x="0" y="0"/>
            <a:chExt cx="1853335" cy="233508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1853335" cy="233508"/>
            </a:xfrm>
            <a:custGeom>
              <a:avLst/>
              <a:gdLst/>
              <a:ahLst/>
              <a:cxnLst/>
              <a:rect l="l" t="t" r="r" b="b"/>
              <a:pathLst>
                <a:path w="1853335" h="233508">
                  <a:moveTo>
                    <a:pt x="0" y="0"/>
                  </a:moveTo>
                  <a:lnTo>
                    <a:pt x="1853335" y="0"/>
                  </a:lnTo>
                  <a:lnTo>
                    <a:pt x="1853335" y="233508"/>
                  </a:lnTo>
                  <a:lnTo>
                    <a:pt x="0" y="233508"/>
                  </a:lnTo>
                  <a:close/>
                </a:path>
              </a:pathLst>
            </a:custGeom>
            <a:solidFill>
              <a:srgbClr val="5D0606"/>
            </a:solidFill>
          </p:spPr>
        </p:sp>
        <p:sp>
          <p:nvSpPr>
            <p:cNvPr id="34" name="TextBox 3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153525" y="5067175"/>
            <a:ext cx="1276095" cy="1276095"/>
            <a:chOff x="0" y="0"/>
            <a:chExt cx="812800" cy="812800"/>
          </a:xfrm>
        </p:grpSpPr>
        <p:sp>
          <p:nvSpPr>
            <p:cNvPr id="36" name="Freeform 36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B80101"/>
            </a:solidFill>
          </p:spPr>
        </p:sp>
        <p:sp>
          <p:nvSpPr>
            <p:cNvPr id="37" name="TextBox 3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9801097" y="6738042"/>
            <a:ext cx="7036880" cy="886600"/>
            <a:chOff x="0" y="0"/>
            <a:chExt cx="1853335" cy="233508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1853335" cy="233508"/>
            </a:xfrm>
            <a:custGeom>
              <a:avLst/>
              <a:gdLst/>
              <a:ahLst/>
              <a:cxnLst/>
              <a:rect l="l" t="t" r="r" b="b"/>
              <a:pathLst>
                <a:path w="1853335" h="233508">
                  <a:moveTo>
                    <a:pt x="0" y="0"/>
                  </a:moveTo>
                  <a:lnTo>
                    <a:pt x="1853335" y="0"/>
                  </a:lnTo>
                  <a:lnTo>
                    <a:pt x="1853335" y="233508"/>
                  </a:lnTo>
                  <a:lnTo>
                    <a:pt x="0" y="233508"/>
                  </a:lnTo>
                  <a:close/>
                </a:path>
              </a:pathLst>
            </a:custGeom>
            <a:solidFill>
              <a:srgbClr val="5D0606"/>
            </a:solidFill>
          </p:spPr>
        </p:sp>
        <p:sp>
          <p:nvSpPr>
            <p:cNvPr id="40" name="TextBox 40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163050" y="6543295"/>
            <a:ext cx="1276095" cy="1276095"/>
            <a:chOff x="0" y="0"/>
            <a:chExt cx="812800" cy="812800"/>
          </a:xfrm>
        </p:grpSpPr>
        <p:sp>
          <p:nvSpPr>
            <p:cNvPr id="42" name="Freeform 4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B80101"/>
            </a:solidFill>
          </p:spPr>
        </p:sp>
        <p:sp>
          <p:nvSpPr>
            <p:cNvPr id="43" name="TextBox 4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44" name="Freeform 44"/>
          <p:cNvSpPr/>
          <p:nvPr/>
        </p:nvSpPr>
        <p:spPr>
          <a:xfrm>
            <a:off x="1122471" y="2961054"/>
            <a:ext cx="1088553" cy="1088553"/>
          </a:xfrm>
          <a:custGeom>
            <a:avLst/>
            <a:gdLst/>
            <a:ahLst/>
            <a:cxnLst/>
            <a:rect l="l" t="t" r="r" b="b"/>
            <a:pathLst>
              <a:path w="1088553" h="1088553">
                <a:moveTo>
                  <a:pt x="0" y="0"/>
                </a:moveTo>
                <a:lnTo>
                  <a:pt x="1088553" y="0"/>
                </a:lnTo>
                <a:lnTo>
                  <a:pt x="1088553" y="1088553"/>
                </a:lnTo>
                <a:lnTo>
                  <a:pt x="0" y="10885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5" name="Freeform 45"/>
          <p:cNvSpPr/>
          <p:nvPr/>
        </p:nvSpPr>
        <p:spPr>
          <a:xfrm>
            <a:off x="1145189" y="4469417"/>
            <a:ext cx="1043117" cy="1043117"/>
          </a:xfrm>
          <a:custGeom>
            <a:avLst/>
            <a:gdLst/>
            <a:ahLst/>
            <a:cxnLst/>
            <a:rect l="l" t="t" r="r" b="b"/>
            <a:pathLst>
              <a:path w="1043117" h="1043117">
                <a:moveTo>
                  <a:pt x="0" y="0"/>
                </a:moveTo>
                <a:lnTo>
                  <a:pt x="1043117" y="0"/>
                </a:lnTo>
                <a:lnTo>
                  <a:pt x="1043117" y="1043116"/>
                </a:lnTo>
                <a:lnTo>
                  <a:pt x="0" y="104311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6" name="Freeform 46"/>
          <p:cNvSpPr/>
          <p:nvPr/>
        </p:nvSpPr>
        <p:spPr>
          <a:xfrm>
            <a:off x="1125595" y="5914772"/>
            <a:ext cx="1085428" cy="1085428"/>
          </a:xfrm>
          <a:custGeom>
            <a:avLst/>
            <a:gdLst/>
            <a:ahLst/>
            <a:cxnLst/>
            <a:rect l="l" t="t" r="r" b="b"/>
            <a:pathLst>
              <a:path w="1085428" h="1085428">
                <a:moveTo>
                  <a:pt x="0" y="0"/>
                </a:moveTo>
                <a:lnTo>
                  <a:pt x="1085429" y="0"/>
                </a:lnTo>
                <a:lnTo>
                  <a:pt x="1085429" y="1085429"/>
                </a:lnTo>
                <a:lnTo>
                  <a:pt x="0" y="108542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47" name="Freeform 47"/>
          <p:cNvSpPr/>
          <p:nvPr/>
        </p:nvSpPr>
        <p:spPr>
          <a:xfrm>
            <a:off x="1152525" y="7390892"/>
            <a:ext cx="1090350" cy="1090350"/>
          </a:xfrm>
          <a:custGeom>
            <a:avLst/>
            <a:gdLst/>
            <a:ahLst/>
            <a:cxnLst/>
            <a:rect l="l" t="t" r="r" b="b"/>
            <a:pathLst>
              <a:path w="1090350" h="1090350">
                <a:moveTo>
                  <a:pt x="0" y="0"/>
                </a:moveTo>
                <a:lnTo>
                  <a:pt x="1090350" y="0"/>
                </a:lnTo>
                <a:lnTo>
                  <a:pt x="1090350" y="1090350"/>
                </a:lnTo>
                <a:lnTo>
                  <a:pt x="0" y="109035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48" name="Freeform 48"/>
          <p:cNvSpPr/>
          <p:nvPr/>
        </p:nvSpPr>
        <p:spPr>
          <a:xfrm>
            <a:off x="9236916" y="3683971"/>
            <a:ext cx="1090263" cy="1090263"/>
          </a:xfrm>
          <a:custGeom>
            <a:avLst/>
            <a:gdLst/>
            <a:ahLst/>
            <a:cxnLst/>
            <a:rect l="l" t="t" r="r" b="b"/>
            <a:pathLst>
              <a:path w="1090263" h="1090263">
                <a:moveTo>
                  <a:pt x="0" y="0"/>
                </a:moveTo>
                <a:lnTo>
                  <a:pt x="1090263" y="0"/>
                </a:lnTo>
                <a:lnTo>
                  <a:pt x="1090263" y="1090263"/>
                </a:lnTo>
                <a:lnTo>
                  <a:pt x="0" y="109026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49" name="Freeform 49"/>
          <p:cNvSpPr/>
          <p:nvPr/>
        </p:nvSpPr>
        <p:spPr>
          <a:xfrm>
            <a:off x="9199983" y="5113633"/>
            <a:ext cx="1183179" cy="1183179"/>
          </a:xfrm>
          <a:custGeom>
            <a:avLst/>
            <a:gdLst/>
            <a:ahLst/>
            <a:cxnLst/>
            <a:rect l="l" t="t" r="r" b="b"/>
            <a:pathLst>
              <a:path w="1183179" h="1183179">
                <a:moveTo>
                  <a:pt x="0" y="0"/>
                </a:moveTo>
                <a:lnTo>
                  <a:pt x="1183179" y="0"/>
                </a:lnTo>
                <a:lnTo>
                  <a:pt x="1183179" y="1183179"/>
                </a:lnTo>
                <a:lnTo>
                  <a:pt x="0" y="118317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50" name="Freeform 50"/>
          <p:cNvSpPr/>
          <p:nvPr/>
        </p:nvSpPr>
        <p:spPr>
          <a:xfrm>
            <a:off x="9199983" y="6571286"/>
            <a:ext cx="1220112" cy="1220112"/>
          </a:xfrm>
          <a:custGeom>
            <a:avLst/>
            <a:gdLst/>
            <a:ahLst/>
            <a:cxnLst/>
            <a:rect l="l" t="t" r="r" b="b"/>
            <a:pathLst>
              <a:path w="1220112" h="1220112">
                <a:moveTo>
                  <a:pt x="0" y="0"/>
                </a:moveTo>
                <a:lnTo>
                  <a:pt x="1220112" y="0"/>
                </a:lnTo>
                <a:lnTo>
                  <a:pt x="1220112" y="1220112"/>
                </a:lnTo>
                <a:lnTo>
                  <a:pt x="0" y="1220112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51" name="TextBox 51"/>
          <p:cNvSpPr txBox="1"/>
          <p:nvPr/>
        </p:nvSpPr>
        <p:spPr>
          <a:xfrm>
            <a:off x="1057275" y="1344591"/>
            <a:ext cx="9618618" cy="11321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227"/>
              </a:lnSpc>
              <a:spcBef>
                <a:spcPct val="0"/>
              </a:spcBef>
            </a:pPr>
            <a:r>
              <a:rPr lang="en-US" sz="6590">
                <a:solidFill>
                  <a:srgbClr val="000000"/>
                </a:solidFill>
                <a:latin typeface="Montserrat Extra-Bold"/>
              </a:rPr>
              <a:t>TABLE OF CONTENT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2387068" y="3112728"/>
            <a:ext cx="5986526" cy="6577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627"/>
              </a:lnSpc>
              <a:spcBef>
                <a:spcPct val="0"/>
              </a:spcBef>
            </a:pPr>
            <a:r>
              <a:rPr lang="en-US" sz="3600" dirty="0">
                <a:solidFill>
                  <a:srgbClr val="FFFFFF"/>
                </a:solidFill>
                <a:latin typeface="Canva Sans"/>
              </a:rPr>
              <a:t>Summary of three articles 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2406118" y="6057647"/>
            <a:ext cx="5967476" cy="6577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627"/>
              </a:lnSpc>
              <a:spcBef>
                <a:spcPct val="0"/>
              </a:spcBef>
            </a:pPr>
            <a:r>
              <a:rPr lang="en-US" sz="3600" dirty="0">
                <a:solidFill>
                  <a:srgbClr val="FFFFFF"/>
                </a:solidFill>
                <a:latin typeface="Canva Sans"/>
              </a:rPr>
              <a:t>Research-based theories 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2406118" y="7533601"/>
            <a:ext cx="5967476" cy="6445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627"/>
              </a:lnSpc>
              <a:spcBef>
                <a:spcPct val="0"/>
              </a:spcBef>
            </a:pPr>
            <a:r>
              <a:rPr lang="en-US" sz="3200" dirty="0">
                <a:solidFill>
                  <a:srgbClr val="FFFFFF"/>
                </a:solidFill>
                <a:latin typeface="Canva Sans"/>
              </a:rPr>
              <a:t>Functional/Cultural Strategies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0591544" y="3837240"/>
            <a:ext cx="6020184" cy="6313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627"/>
              </a:lnSpc>
              <a:spcBef>
                <a:spcPct val="0"/>
              </a:spcBef>
            </a:pPr>
            <a:r>
              <a:rPr lang="en-US" sz="2800" dirty="0">
                <a:solidFill>
                  <a:srgbClr val="FFFFFF"/>
                </a:solidFill>
                <a:latin typeface="Canva Sans"/>
              </a:rPr>
              <a:t>Positional/Regulatory Strategies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0647317" y="5313359"/>
            <a:ext cx="5832051" cy="6842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627"/>
              </a:lnSpc>
              <a:spcBef>
                <a:spcPct val="0"/>
              </a:spcBef>
            </a:pPr>
            <a:r>
              <a:rPr lang="en-US" sz="4000" dirty="0">
                <a:solidFill>
                  <a:srgbClr val="FFFFFF"/>
                </a:solidFill>
                <a:latin typeface="Canva Sans"/>
              </a:rPr>
              <a:t>Conclusion 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10647318" y="6790945"/>
            <a:ext cx="5567948" cy="6477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53"/>
              </a:lnSpc>
              <a:spcBef>
                <a:spcPct val="0"/>
              </a:spcBef>
            </a:pPr>
            <a:r>
              <a:rPr lang="en-US" sz="3752" dirty="0">
                <a:solidFill>
                  <a:srgbClr val="FFFFFF"/>
                </a:solidFill>
                <a:latin typeface="Canva Sans"/>
              </a:rPr>
              <a:t>Recommendations </a:t>
            </a:r>
          </a:p>
        </p:txBody>
      </p:sp>
      <p:grpSp>
        <p:nvGrpSpPr>
          <p:cNvPr id="58" name="Group 58"/>
          <p:cNvGrpSpPr/>
          <p:nvPr/>
        </p:nvGrpSpPr>
        <p:grpSpPr>
          <a:xfrm rot="-5400000">
            <a:off x="15698002" y="8699429"/>
            <a:ext cx="4603771" cy="2454196"/>
            <a:chOff x="0" y="0"/>
            <a:chExt cx="597789" cy="318672"/>
          </a:xfrm>
        </p:grpSpPr>
        <p:sp>
          <p:nvSpPr>
            <p:cNvPr id="59" name="Freeform 59"/>
            <p:cNvSpPr/>
            <p:nvPr/>
          </p:nvSpPr>
          <p:spPr>
            <a:xfrm>
              <a:off x="0" y="0"/>
              <a:ext cx="597789" cy="318672"/>
            </a:xfrm>
            <a:custGeom>
              <a:avLst/>
              <a:gdLst/>
              <a:ahLst/>
              <a:cxnLst/>
              <a:rect l="l" t="t" r="r" b="b"/>
              <a:pathLst>
                <a:path w="597789" h="318672">
                  <a:moveTo>
                    <a:pt x="203200" y="0"/>
                  </a:moveTo>
                  <a:lnTo>
                    <a:pt x="394589" y="0"/>
                  </a:lnTo>
                  <a:lnTo>
                    <a:pt x="597789" y="318672"/>
                  </a:lnTo>
                  <a:lnTo>
                    <a:pt x="0" y="318672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B80101"/>
            </a:solidFill>
          </p:spPr>
        </p:sp>
        <p:sp>
          <p:nvSpPr>
            <p:cNvPr id="60" name="TextBox 60"/>
            <p:cNvSpPr txBox="1"/>
            <p:nvPr/>
          </p:nvSpPr>
          <p:spPr>
            <a:xfrm>
              <a:off x="127000" y="-38100"/>
              <a:ext cx="5588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1" name="Group 61"/>
          <p:cNvGrpSpPr/>
          <p:nvPr/>
        </p:nvGrpSpPr>
        <p:grpSpPr>
          <a:xfrm rot="5400000">
            <a:off x="-1937160" y="8616051"/>
            <a:ext cx="4437015" cy="2454196"/>
            <a:chOff x="0" y="0"/>
            <a:chExt cx="576136" cy="318672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576136" cy="318672"/>
            </a:xfrm>
            <a:custGeom>
              <a:avLst/>
              <a:gdLst/>
              <a:ahLst/>
              <a:cxnLst/>
              <a:rect l="l" t="t" r="r" b="b"/>
              <a:pathLst>
                <a:path w="576136" h="318672">
                  <a:moveTo>
                    <a:pt x="203200" y="0"/>
                  </a:moveTo>
                  <a:lnTo>
                    <a:pt x="372936" y="0"/>
                  </a:lnTo>
                  <a:lnTo>
                    <a:pt x="576136" y="318672"/>
                  </a:lnTo>
                  <a:lnTo>
                    <a:pt x="0" y="318672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B80101"/>
            </a:solidFill>
          </p:spPr>
        </p:sp>
        <p:sp>
          <p:nvSpPr>
            <p:cNvPr id="63" name="TextBox 63"/>
            <p:cNvSpPr txBox="1"/>
            <p:nvPr/>
          </p:nvSpPr>
          <p:spPr>
            <a:xfrm>
              <a:off x="127000" y="-38100"/>
              <a:ext cx="5588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2387068" y="4599112"/>
            <a:ext cx="5986526" cy="6445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627"/>
              </a:lnSpc>
              <a:spcBef>
                <a:spcPct val="0"/>
              </a:spcBef>
            </a:pPr>
            <a:r>
              <a:rPr lang="en-US" sz="3200" dirty="0">
                <a:solidFill>
                  <a:srgbClr val="FFFFFF"/>
                </a:solidFill>
                <a:latin typeface="Canva Sans"/>
              </a:rPr>
              <a:t>Summary of The Main Article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/>
          <p:cNvSpPr txBox="1"/>
          <p:nvPr/>
        </p:nvSpPr>
        <p:spPr>
          <a:xfrm>
            <a:off x="911597" y="865485"/>
            <a:ext cx="9207193" cy="9600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448"/>
              </a:lnSpc>
              <a:spcBef>
                <a:spcPct val="0"/>
              </a:spcBef>
            </a:pPr>
            <a:r>
              <a:rPr lang="en-US" sz="4800" dirty="0">
                <a:solidFill>
                  <a:srgbClr val="000000"/>
                </a:solidFill>
                <a:latin typeface="Montserrat Extra-Bold"/>
              </a:rPr>
              <a:t>Summary of three articles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50865" y="2916433"/>
            <a:ext cx="8674135" cy="60553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ts val="3383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16" dirty="0">
                <a:solidFill>
                  <a:srgbClr val="000000"/>
                </a:solidFill>
                <a:latin typeface="Montserrat Classic"/>
              </a:rPr>
              <a:t>The first article examines how green HRM practices, innovation, and environmental strategy interact an organization's environmental performance in a developing country. </a:t>
            </a:r>
          </a:p>
          <a:p>
            <a:pPr marL="342900" indent="-342900" algn="just">
              <a:lnSpc>
                <a:spcPts val="3383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16" dirty="0">
              <a:solidFill>
                <a:srgbClr val="000000"/>
              </a:solidFill>
              <a:latin typeface="Montserrat Classic"/>
            </a:endParaRPr>
          </a:p>
          <a:p>
            <a:pPr marL="342900" indent="-342900" algn="just">
              <a:lnSpc>
                <a:spcPts val="3383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16" dirty="0">
                <a:solidFill>
                  <a:srgbClr val="000000"/>
                </a:solidFill>
                <a:latin typeface="Montserrat Classic"/>
              </a:rPr>
              <a:t>The second article focuses on the need for businesses to prioritize HRD initiatives, such as training and development programs, to improve leadership capacities amid crises. </a:t>
            </a:r>
          </a:p>
          <a:p>
            <a:pPr marL="342900" indent="-342900" algn="just">
              <a:lnSpc>
                <a:spcPts val="3383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16" dirty="0">
              <a:solidFill>
                <a:srgbClr val="000000"/>
              </a:solidFill>
              <a:latin typeface="Montserrat Classic"/>
            </a:endParaRPr>
          </a:p>
          <a:p>
            <a:pPr marL="342900" indent="-342900" algn="just">
              <a:lnSpc>
                <a:spcPts val="3383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16" dirty="0">
                <a:solidFill>
                  <a:srgbClr val="000000"/>
                </a:solidFill>
                <a:latin typeface="Montserrat Classic"/>
              </a:rPr>
              <a:t>According to the third article, Green HRM initiatives, including environmental training, communication, and employee participation, support the development of an eco-aware workplace culture.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-838201" y="9791699"/>
            <a:ext cx="9031507" cy="495301"/>
            <a:chOff x="0" y="0"/>
            <a:chExt cx="2806271" cy="6096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806271" cy="609600"/>
            </a:xfrm>
            <a:custGeom>
              <a:avLst/>
              <a:gdLst/>
              <a:ahLst/>
              <a:cxnLst/>
              <a:rect l="l" t="t" r="r" b="b"/>
              <a:pathLst>
                <a:path w="2806271" h="609600">
                  <a:moveTo>
                    <a:pt x="203200" y="0"/>
                  </a:moveTo>
                  <a:lnTo>
                    <a:pt x="2806271" y="0"/>
                  </a:lnTo>
                  <a:lnTo>
                    <a:pt x="2603071" y="609600"/>
                  </a:lnTo>
                  <a:lnTo>
                    <a:pt x="0" y="60960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9D0D0D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315201" y="9791699"/>
            <a:ext cx="11582400" cy="495301"/>
            <a:chOff x="0" y="0"/>
            <a:chExt cx="4194275" cy="6096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4194275" cy="609600"/>
            </a:xfrm>
            <a:custGeom>
              <a:avLst/>
              <a:gdLst/>
              <a:ahLst/>
              <a:cxnLst/>
              <a:rect l="l" t="t" r="r" b="b"/>
              <a:pathLst>
                <a:path w="4194275" h="609600">
                  <a:moveTo>
                    <a:pt x="203200" y="0"/>
                  </a:moveTo>
                  <a:lnTo>
                    <a:pt x="4194275" y="0"/>
                  </a:lnTo>
                  <a:lnTo>
                    <a:pt x="3991075" y="609600"/>
                  </a:lnTo>
                  <a:lnTo>
                    <a:pt x="0" y="60960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221B1B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pic>
        <p:nvPicPr>
          <p:cNvPr id="18" name="Picture 17">
            <a:extLst>
              <a:ext uri="{FF2B5EF4-FFF2-40B4-BE49-F238E27FC236}">
                <a16:creationId xmlns:a16="http://schemas.microsoft.com/office/drawing/2014/main" id="{B45FD3F1-143E-D170-BDC2-5650DA3460C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00" t="10000" r="20834"/>
          <a:stretch/>
        </p:blipFill>
        <p:spPr>
          <a:xfrm>
            <a:off x="11277600" y="2019300"/>
            <a:ext cx="6629400" cy="622027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78804" y="2424619"/>
            <a:ext cx="9479596" cy="69450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In response to the Covid-19 pandemic, the paper "Leadership Competencies and the Essential Role of Human Resource Development in Times of Crisis: A Response to Covid-19 Pandemic" clarifies the crucial function of human resource management (HRM) in such situations. </a:t>
            </a: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HRM's responsibilities go above and beyond their usual duties in times of crisis. To successfully handle new issues, organizational leaders and HR experts work together as strategic partners. </a:t>
            </a: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HRM develops a culture that helps workers to overcome uncertainties and obstacles by encouraging open communication, offering emotional support, and boosting employee well-being. 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-567035" y="9921242"/>
            <a:ext cx="8214744" cy="427091"/>
            <a:chOff x="0" y="0"/>
            <a:chExt cx="2806271" cy="6096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806271" cy="609600"/>
            </a:xfrm>
            <a:custGeom>
              <a:avLst/>
              <a:gdLst/>
              <a:ahLst/>
              <a:cxnLst/>
              <a:rect l="l" t="t" r="r" b="b"/>
              <a:pathLst>
                <a:path w="2806271" h="609600">
                  <a:moveTo>
                    <a:pt x="203200" y="0"/>
                  </a:moveTo>
                  <a:lnTo>
                    <a:pt x="2806271" y="0"/>
                  </a:lnTo>
                  <a:lnTo>
                    <a:pt x="2603071" y="609600"/>
                  </a:lnTo>
                  <a:lnTo>
                    <a:pt x="0" y="60960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9D0D0D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7010400" y="9835068"/>
            <a:ext cx="11963400" cy="513265"/>
            <a:chOff x="-509305" y="-38100"/>
            <a:chExt cx="4703580" cy="732599"/>
          </a:xfrm>
        </p:grpSpPr>
        <p:sp>
          <p:nvSpPr>
            <p:cNvPr id="12" name="Freeform 12"/>
            <p:cNvSpPr/>
            <p:nvPr/>
          </p:nvSpPr>
          <p:spPr>
            <a:xfrm>
              <a:off x="-509305" y="84897"/>
              <a:ext cx="4703580" cy="609602"/>
            </a:xfrm>
            <a:custGeom>
              <a:avLst/>
              <a:gdLst/>
              <a:ahLst/>
              <a:cxnLst/>
              <a:rect l="l" t="t" r="r" b="b"/>
              <a:pathLst>
                <a:path w="4194275" h="609600">
                  <a:moveTo>
                    <a:pt x="203200" y="0"/>
                  </a:moveTo>
                  <a:lnTo>
                    <a:pt x="4194275" y="0"/>
                  </a:lnTo>
                  <a:lnTo>
                    <a:pt x="3991075" y="609600"/>
                  </a:lnTo>
                  <a:lnTo>
                    <a:pt x="0" y="60960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221B1B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914400" y="913033"/>
            <a:ext cx="9639300" cy="9600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400"/>
              </a:lnSpc>
              <a:spcBef>
                <a:spcPct val="0"/>
              </a:spcBef>
            </a:pPr>
            <a:r>
              <a:rPr lang="en-US" sz="4800" dirty="0">
                <a:solidFill>
                  <a:srgbClr val="000000"/>
                </a:solidFill>
                <a:latin typeface="Montserrat Extra-Bold"/>
              </a:rPr>
              <a:t>Summary of The Main Article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67E21CB-260B-207C-5CC8-0290A2818C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8400" y="2705100"/>
            <a:ext cx="8229600" cy="63246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>
            <a:extLst>
              <a:ext uri="{FF2B5EF4-FFF2-40B4-BE49-F238E27FC236}">
                <a16:creationId xmlns:a16="http://schemas.microsoft.com/office/drawing/2014/main" id="{2196BBE2-99B7-DE50-AD35-644CFAABA273}"/>
              </a:ext>
            </a:extLst>
          </p:cNvPr>
          <p:cNvGrpSpPr/>
          <p:nvPr/>
        </p:nvGrpSpPr>
        <p:grpSpPr>
          <a:xfrm>
            <a:off x="-567035" y="9921242"/>
            <a:ext cx="8214744" cy="427091"/>
            <a:chOff x="0" y="0"/>
            <a:chExt cx="2806271" cy="609600"/>
          </a:xfrm>
        </p:grpSpPr>
        <p:sp>
          <p:nvSpPr>
            <p:cNvPr id="3" name="Freeform 9">
              <a:extLst>
                <a:ext uri="{FF2B5EF4-FFF2-40B4-BE49-F238E27FC236}">
                  <a16:creationId xmlns:a16="http://schemas.microsoft.com/office/drawing/2014/main" id="{0030194A-0D5C-4A34-F9D8-2247DD4F58DD}"/>
                </a:ext>
              </a:extLst>
            </p:cNvPr>
            <p:cNvSpPr/>
            <p:nvPr/>
          </p:nvSpPr>
          <p:spPr>
            <a:xfrm>
              <a:off x="0" y="0"/>
              <a:ext cx="2806271" cy="609600"/>
            </a:xfrm>
            <a:custGeom>
              <a:avLst/>
              <a:gdLst/>
              <a:ahLst/>
              <a:cxnLst/>
              <a:rect l="l" t="t" r="r" b="b"/>
              <a:pathLst>
                <a:path w="2806271" h="609600">
                  <a:moveTo>
                    <a:pt x="203200" y="0"/>
                  </a:moveTo>
                  <a:lnTo>
                    <a:pt x="2806271" y="0"/>
                  </a:lnTo>
                  <a:lnTo>
                    <a:pt x="2603071" y="609600"/>
                  </a:lnTo>
                  <a:lnTo>
                    <a:pt x="0" y="60960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9D0D0D"/>
            </a:solidFill>
          </p:spPr>
        </p:sp>
        <p:sp>
          <p:nvSpPr>
            <p:cNvPr id="4" name="TextBox 10">
              <a:extLst>
                <a:ext uri="{FF2B5EF4-FFF2-40B4-BE49-F238E27FC236}">
                  <a16:creationId xmlns:a16="http://schemas.microsoft.com/office/drawing/2014/main" id="{426F3EA1-3F17-AB87-0C5F-652D36A1BD5C}"/>
                </a:ext>
              </a:extLst>
            </p:cNvPr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11">
            <a:extLst>
              <a:ext uri="{FF2B5EF4-FFF2-40B4-BE49-F238E27FC236}">
                <a16:creationId xmlns:a16="http://schemas.microsoft.com/office/drawing/2014/main" id="{6B870587-4E96-E04C-2418-8B06EB7DFF9E}"/>
              </a:ext>
            </a:extLst>
          </p:cNvPr>
          <p:cNvGrpSpPr/>
          <p:nvPr/>
        </p:nvGrpSpPr>
        <p:grpSpPr>
          <a:xfrm>
            <a:off x="7010400" y="9835068"/>
            <a:ext cx="11963400" cy="513265"/>
            <a:chOff x="-509305" y="-38100"/>
            <a:chExt cx="4703580" cy="732599"/>
          </a:xfrm>
        </p:grpSpPr>
        <p:sp>
          <p:nvSpPr>
            <p:cNvPr id="6" name="Freeform 12">
              <a:extLst>
                <a:ext uri="{FF2B5EF4-FFF2-40B4-BE49-F238E27FC236}">
                  <a16:creationId xmlns:a16="http://schemas.microsoft.com/office/drawing/2014/main" id="{88A487A9-1310-24D6-47C6-CD2DD2327187}"/>
                </a:ext>
              </a:extLst>
            </p:cNvPr>
            <p:cNvSpPr/>
            <p:nvPr/>
          </p:nvSpPr>
          <p:spPr>
            <a:xfrm>
              <a:off x="-509305" y="84897"/>
              <a:ext cx="4703580" cy="609602"/>
            </a:xfrm>
            <a:custGeom>
              <a:avLst/>
              <a:gdLst/>
              <a:ahLst/>
              <a:cxnLst/>
              <a:rect l="l" t="t" r="r" b="b"/>
              <a:pathLst>
                <a:path w="4194275" h="609600">
                  <a:moveTo>
                    <a:pt x="203200" y="0"/>
                  </a:moveTo>
                  <a:lnTo>
                    <a:pt x="4194275" y="0"/>
                  </a:lnTo>
                  <a:lnTo>
                    <a:pt x="3991075" y="609600"/>
                  </a:lnTo>
                  <a:lnTo>
                    <a:pt x="0" y="60960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221B1B"/>
            </a:solidFill>
          </p:spPr>
        </p:sp>
        <p:sp>
          <p:nvSpPr>
            <p:cNvPr id="7" name="TextBox 13">
              <a:extLst>
                <a:ext uri="{FF2B5EF4-FFF2-40B4-BE49-F238E27FC236}">
                  <a16:creationId xmlns:a16="http://schemas.microsoft.com/office/drawing/2014/main" id="{8E3CCEF0-F22A-C18C-F5AE-18C99C15170A}"/>
                </a:ext>
              </a:extLst>
            </p:cNvPr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15">
            <a:extLst>
              <a:ext uri="{FF2B5EF4-FFF2-40B4-BE49-F238E27FC236}">
                <a16:creationId xmlns:a16="http://schemas.microsoft.com/office/drawing/2014/main" id="{A6B888A7-832D-E732-A8C9-D3F39AFE6790}"/>
              </a:ext>
            </a:extLst>
          </p:cNvPr>
          <p:cNvSpPr txBox="1"/>
          <p:nvPr/>
        </p:nvSpPr>
        <p:spPr>
          <a:xfrm>
            <a:off x="914400" y="913033"/>
            <a:ext cx="9639300" cy="9600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400"/>
              </a:lnSpc>
              <a:spcBef>
                <a:spcPct val="0"/>
              </a:spcBef>
            </a:pPr>
            <a:r>
              <a:rPr lang="en-US" sz="4800" dirty="0">
                <a:solidFill>
                  <a:srgbClr val="000000"/>
                </a:solidFill>
                <a:latin typeface="Montserrat Extra-Bold"/>
              </a:rPr>
              <a:t>Research-based theories </a:t>
            </a:r>
          </a:p>
        </p:txBody>
      </p:sp>
      <p:sp>
        <p:nvSpPr>
          <p:cNvPr id="9" name="TextBox 2">
            <a:extLst>
              <a:ext uri="{FF2B5EF4-FFF2-40B4-BE49-F238E27FC236}">
                <a16:creationId xmlns:a16="http://schemas.microsoft.com/office/drawing/2014/main" id="{FC2423DB-170C-4481-0261-77C4FB74EF05}"/>
              </a:ext>
            </a:extLst>
          </p:cNvPr>
          <p:cNvSpPr txBox="1"/>
          <p:nvPr/>
        </p:nvSpPr>
        <p:spPr>
          <a:xfrm>
            <a:off x="578804" y="2424619"/>
            <a:ext cx="8565196" cy="86891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37"/>
              </a:lnSpc>
              <a:spcBef>
                <a:spcPct val="0"/>
              </a:spcBef>
            </a:pPr>
            <a:r>
              <a:rPr lang="en-US" sz="2455" b="1" u="sng" dirty="0">
                <a:solidFill>
                  <a:srgbClr val="000000"/>
                </a:solidFill>
                <a:latin typeface="Montserrat Semi-Bold"/>
              </a:rPr>
              <a:t>Resource-Based View (RBV)</a:t>
            </a:r>
          </a:p>
          <a:p>
            <a:pPr>
              <a:lnSpc>
                <a:spcPts val="3437"/>
              </a:lnSpc>
              <a:spcBef>
                <a:spcPct val="0"/>
              </a:spcBef>
            </a:pPr>
            <a:endParaRPr lang="en-US" sz="2455" b="1" i="1" u="sng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RBV contends that strategically managing human resources may result in a sustainable competitive advantage in HRM. </a:t>
            </a: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Talent acquisition, training, and development are HRM activities that may increase employee skills, enhancing performance and competitive advantage.</a:t>
            </a: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RBV provides insightful information, but firms should also think about external issues and a larger strategic view when developing HRM initiatives.</a:t>
            </a:r>
          </a:p>
          <a:p>
            <a:pPr>
              <a:lnSpc>
                <a:spcPts val="3437"/>
              </a:lnSpc>
              <a:spcBef>
                <a:spcPct val="0"/>
              </a:spcBef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>
              <a:lnSpc>
                <a:spcPts val="3437"/>
              </a:lnSpc>
              <a:spcBef>
                <a:spcPct val="0"/>
              </a:spcBef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CA1F660-435E-E73C-9599-D4E870C942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4714" y="2424619"/>
            <a:ext cx="7258886" cy="6693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9760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5">
            <a:extLst>
              <a:ext uri="{FF2B5EF4-FFF2-40B4-BE49-F238E27FC236}">
                <a16:creationId xmlns:a16="http://schemas.microsoft.com/office/drawing/2014/main" id="{E0A7FD40-A053-3020-F972-D129A937FE76}"/>
              </a:ext>
            </a:extLst>
          </p:cNvPr>
          <p:cNvSpPr txBox="1"/>
          <p:nvPr/>
        </p:nvSpPr>
        <p:spPr>
          <a:xfrm>
            <a:off x="914400" y="913033"/>
            <a:ext cx="9639300" cy="9600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400"/>
              </a:lnSpc>
              <a:spcBef>
                <a:spcPct val="0"/>
              </a:spcBef>
            </a:pPr>
            <a:r>
              <a:rPr lang="en-US" sz="4800" dirty="0">
                <a:solidFill>
                  <a:srgbClr val="000000"/>
                </a:solidFill>
                <a:latin typeface="Montserrat Extra-Bold"/>
              </a:rPr>
              <a:t>Research-based theories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955C46-30AE-AA6C-0B8D-B2230C698C06}"/>
              </a:ext>
            </a:extLst>
          </p:cNvPr>
          <p:cNvSpPr txBox="1"/>
          <p:nvPr/>
        </p:nvSpPr>
        <p:spPr>
          <a:xfrm>
            <a:off x="564949" y="2476500"/>
            <a:ext cx="8565196" cy="86891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37"/>
              </a:lnSpc>
              <a:spcBef>
                <a:spcPct val="0"/>
              </a:spcBef>
            </a:pPr>
            <a:r>
              <a:rPr lang="en-US" sz="2455" b="1" u="sng" dirty="0">
                <a:solidFill>
                  <a:srgbClr val="000000"/>
                </a:solidFill>
                <a:latin typeface="Montserrat Semi-Bold"/>
              </a:rPr>
              <a:t>High-Performance Work Systems (HPWS)</a:t>
            </a:r>
          </a:p>
          <a:p>
            <a:pPr>
              <a:lnSpc>
                <a:spcPts val="3437"/>
              </a:lnSpc>
              <a:spcBef>
                <a:spcPct val="0"/>
              </a:spcBef>
            </a:pPr>
            <a:endParaRPr lang="en-US" sz="2455" b="1" i="1" u="sng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According to HPWS, various interconnected HRM procedures may boost workers' abilities, motivation, and dedication, improving organizational performance. </a:t>
            </a: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Employees may be motivated to accomplish corporate objectives via performance-based incentive programs can be increased by participation in decision-making processes.</a:t>
            </a: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Careful consideration of several aspects, including corporate culture, leadership support, and employee empowerment, is necessary to implement HPWS effectively. </a:t>
            </a:r>
          </a:p>
          <a:p>
            <a:pPr>
              <a:lnSpc>
                <a:spcPts val="3437"/>
              </a:lnSpc>
              <a:spcBef>
                <a:spcPct val="0"/>
              </a:spcBef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</p:txBody>
      </p:sp>
      <p:grpSp>
        <p:nvGrpSpPr>
          <p:cNvPr id="4" name="Group 8">
            <a:extLst>
              <a:ext uri="{FF2B5EF4-FFF2-40B4-BE49-F238E27FC236}">
                <a16:creationId xmlns:a16="http://schemas.microsoft.com/office/drawing/2014/main" id="{13AF7E99-23FE-DD8C-3ECA-4F9213E90435}"/>
              </a:ext>
            </a:extLst>
          </p:cNvPr>
          <p:cNvGrpSpPr/>
          <p:nvPr/>
        </p:nvGrpSpPr>
        <p:grpSpPr>
          <a:xfrm>
            <a:off x="-567035" y="9921242"/>
            <a:ext cx="8214744" cy="427091"/>
            <a:chOff x="0" y="0"/>
            <a:chExt cx="2806271" cy="609600"/>
          </a:xfrm>
        </p:grpSpPr>
        <p:sp>
          <p:nvSpPr>
            <p:cNvPr id="5" name="Freeform 9">
              <a:extLst>
                <a:ext uri="{FF2B5EF4-FFF2-40B4-BE49-F238E27FC236}">
                  <a16:creationId xmlns:a16="http://schemas.microsoft.com/office/drawing/2014/main" id="{77D02752-7E9D-6E93-7E6F-466282320C1F}"/>
                </a:ext>
              </a:extLst>
            </p:cNvPr>
            <p:cNvSpPr/>
            <p:nvPr/>
          </p:nvSpPr>
          <p:spPr>
            <a:xfrm>
              <a:off x="0" y="0"/>
              <a:ext cx="2806271" cy="609600"/>
            </a:xfrm>
            <a:custGeom>
              <a:avLst/>
              <a:gdLst/>
              <a:ahLst/>
              <a:cxnLst/>
              <a:rect l="l" t="t" r="r" b="b"/>
              <a:pathLst>
                <a:path w="2806271" h="609600">
                  <a:moveTo>
                    <a:pt x="203200" y="0"/>
                  </a:moveTo>
                  <a:lnTo>
                    <a:pt x="2806271" y="0"/>
                  </a:lnTo>
                  <a:lnTo>
                    <a:pt x="2603071" y="609600"/>
                  </a:lnTo>
                  <a:lnTo>
                    <a:pt x="0" y="60960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9D0D0D"/>
            </a:solidFill>
          </p:spPr>
        </p:sp>
        <p:sp>
          <p:nvSpPr>
            <p:cNvPr id="6" name="TextBox 10">
              <a:extLst>
                <a:ext uri="{FF2B5EF4-FFF2-40B4-BE49-F238E27FC236}">
                  <a16:creationId xmlns:a16="http://schemas.microsoft.com/office/drawing/2014/main" id="{7EBE47F2-9C08-6157-087B-95C86B2ACDD9}"/>
                </a:ext>
              </a:extLst>
            </p:cNvPr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" name="Group 11">
            <a:extLst>
              <a:ext uri="{FF2B5EF4-FFF2-40B4-BE49-F238E27FC236}">
                <a16:creationId xmlns:a16="http://schemas.microsoft.com/office/drawing/2014/main" id="{1CC26F04-0B73-DAF7-CBA5-7FA278C1A3B4}"/>
              </a:ext>
            </a:extLst>
          </p:cNvPr>
          <p:cNvGrpSpPr/>
          <p:nvPr/>
        </p:nvGrpSpPr>
        <p:grpSpPr>
          <a:xfrm>
            <a:off x="7010400" y="9835068"/>
            <a:ext cx="11963400" cy="513265"/>
            <a:chOff x="-509305" y="-38100"/>
            <a:chExt cx="4703580" cy="732599"/>
          </a:xfrm>
        </p:grpSpPr>
        <p:sp>
          <p:nvSpPr>
            <p:cNvPr id="8" name="Freeform 12">
              <a:extLst>
                <a:ext uri="{FF2B5EF4-FFF2-40B4-BE49-F238E27FC236}">
                  <a16:creationId xmlns:a16="http://schemas.microsoft.com/office/drawing/2014/main" id="{0FC535A8-0EEB-4F3F-2F11-ACB3131D7E64}"/>
                </a:ext>
              </a:extLst>
            </p:cNvPr>
            <p:cNvSpPr/>
            <p:nvPr/>
          </p:nvSpPr>
          <p:spPr>
            <a:xfrm>
              <a:off x="-509305" y="84897"/>
              <a:ext cx="4703580" cy="609602"/>
            </a:xfrm>
            <a:custGeom>
              <a:avLst/>
              <a:gdLst/>
              <a:ahLst/>
              <a:cxnLst/>
              <a:rect l="l" t="t" r="r" b="b"/>
              <a:pathLst>
                <a:path w="4194275" h="609600">
                  <a:moveTo>
                    <a:pt x="203200" y="0"/>
                  </a:moveTo>
                  <a:lnTo>
                    <a:pt x="4194275" y="0"/>
                  </a:lnTo>
                  <a:lnTo>
                    <a:pt x="3991075" y="609600"/>
                  </a:lnTo>
                  <a:lnTo>
                    <a:pt x="0" y="60960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221B1B"/>
            </a:solidFill>
          </p:spPr>
        </p:sp>
        <p:sp>
          <p:nvSpPr>
            <p:cNvPr id="9" name="TextBox 13">
              <a:extLst>
                <a:ext uri="{FF2B5EF4-FFF2-40B4-BE49-F238E27FC236}">
                  <a16:creationId xmlns:a16="http://schemas.microsoft.com/office/drawing/2014/main" id="{E3B34D78-014C-A6CE-7B78-EA41FE3B6E6D}"/>
                </a:ext>
              </a:extLst>
            </p:cNvPr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59E96D94-DD81-54F2-47FA-CC45669B5B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4714" y="2685087"/>
            <a:ext cx="7315200" cy="6688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05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57AB0A3-E696-E976-9664-A648F1A3086E}"/>
              </a:ext>
            </a:extLst>
          </p:cNvPr>
          <p:cNvSpPr txBox="1"/>
          <p:nvPr/>
        </p:nvSpPr>
        <p:spPr>
          <a:xfrm>
            <a:off x="564949" y="2476500"/>
            <a:ext cx="8565196" cy="73810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37"/>
              </a:lnSpc>
              <a:spcBef>
                <a:spcPct val="0"/>
              </a:spcBef>
            </a:pPr>
            <a:endParaRPr lang="en-US" sz="2455" b="1" i="1" u="sng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BBC has a realistic plan for creating and distributing educational, entertaining, and instructional content across several media platforms. </a:t>
            </a: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The BBC is committed to promoting diversity and inclusion, with at least 50% of on-screen and off-screen staff from underrepresented groups by 2020.</a:t>
            </a: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BBC also interacts with its viewers via digital media, encouraging involvement and engagement. </a:t>
            </a: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</p:txBody>
      </p:sp>
      <p:sp>
        <p:nvSpPr>
          <p:cNvPr id="3" name="TextBox 15">
            <a:extLst>
              <a:ext uri="{FF2B5EF4-FFF2-40B4-BE49-F238E27FC236}">
                <a16:creationId xmlns:a16="http://schemas.microsoft.com/office/drawing/2014/main" id="{A48B251F-BEFC-CDCD-DE7C-EE5FA8944C76}"/>
              </a:ext>
            </a:extLst>
          </p:cNvPr>
          <p:cNvSpPr txBox="1"/>
          <p:nvPr/>
        </p:nvSpPr>
        <p:spPr>
          <a:xfrm>
            <a:off x="838200" y="1203959"/>
            <a:ext cx="9144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spcBef>
                <a:spcPct val="0"/>
              </a:spcBef>
            </a:pPr>
            <a:r>
              <a:rPr lang="en-US" sz="4000" dirty="0">
                <a:solidFill>
                  <a:srgbClr val="000000"/>
                </a:solidFill>
                <a:latin typeface="Montserrat Extra-Bold"/>
              </a:rPr>
              <a:t>Functional/Cultural Strategies: </a:t>
            </a:r>
            <a:r>
              <a:rPr lang="en-US" sz="4000" dirty="0">
                <a:solidFill>
                  <a:srgbClr val="FF0000"/>
                </a:solidFill>
                <a:latin typeface="Montserrat Extra-Bold"/>
              </a:rPr>
              <a:t>BBC</a:t>
            </a:r>
          </a:p>
        </p:txBody>
      </p:sp>
      <p:grpSp>
        <p:nvGrpSpPr>
          <p:cNvPr id="4" name="Group 8">
            <a:extLst>
              <a:ext uri="{FF2B5EF4-FFF2-40B4-BE49-F238E27FC236}">
                <a16:creationId xmlns:a16="http://schemas.microsoft.com/office/drawing/2014/main" id="{B7B96934-F48F-DB0A-436A-52DBED0DEEE7}"/>
              </a:ext>
            </a:extLst>
          </p:cNvPr>
          <p:cNvGrpSpPr/>
          <p:nvPr/>
        </p:nvGrpSpPr>
        <p:grpSpPr>
          <a:xfrm>
            <a:off x="-567035" y="9921242"/>
            <a:ext cx="8214744" cy="427091"/>
            <a:chOff x="0" y="0"/>
            <a:chExt cx="2806271" cy="609600"/>
          </a:xfrm>
        </p:grpSpPr>
        <p:sp>
          <p:nvSpPr>
            <p:cNvPr id="5" name="Freeform 9">
              <a:extLst>
                <a:ext uri="{FF2B5EF4-FFF2-40B4-BE49-F238E27FC236}">
                  <a16:creationId xmlns:a16="http://schemas.microsoft.com/office/drawing/2014/main" id="{FE1AC9AD-399A-8A56-08C8-6ABF872DDAAC}"/>
                </a:ext>
              </a:extLst>
            </p:cNvPr>
            <p:cNvSpPr/>
            <p:nvPr/>
          </p:nvSpPr>
          <p:spPr>
            <a:xfrm>
              <a:off x="0" y="0"/>
              <a:ext cx="2806271" cy="609600"/>
            </a:xfrm>
            <a:custGeom>
              <a:avLst/>
              <a:gdLst/>
              <a:ahLst/>
              <a:cxnLst/>
              <a:rect l="l" t="t" r="r" b="b"/>
              <a:pathLst>
                <a:path w="2806271" h="609600">
                  <a:moveTo>
                    <a:pt x="203200" y="0"/>
                  </a:moveTo>
                  <a:lnTo>
                    <a:pt x="2806271" y="0"/>
                  </a:lnTo>
                  <a:lnTo>
                    <a:pt x="2603071" y="609600"/>
                  </a:lnTo>
                  <a:lnTo>
                    <a:pt x="0" y="60960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9D0D0D"/>
            </a:solidFill>
          </p:spPr>
        </p:sp>
        <p:sp>
          <p:nvSpPr>
            <p:cNvPr id="6" name="TextBox 10">
              <a:extLst>
                <a:ext uri="{FF2B5EF4-FFF2-40B4-BE49-F238E27FC236}">
                  <a16:creationId xmlns:a16="http://schemas.microsoft.com/office/drawing/2014/main" id="{E204EA4E-93C3-3259-FDDA-B17E4D24FE91}"/>
                </a:ext>
              </a:extLst>
            </p:cNvPr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" name="Group 11">
            <a:extLst>
              <a:ext uri="{FF2B5EF4-FFF2-40B4-BE49-F238E27FC236}">
                <a16:creationId xmlns:a16="http://schemas.microsoft.com/office/drawing/2014/main" id="{69FD06E0-1ECB-DAA6-96AF-00BBC6666483}"/>
              </a:ext>
            </a:extLst>
          </p:cNvPr>
          <p:cNvGrpSpPr/>
          <p:nvPr/>
        </p:nvGrpSpPr>
        <p:grpSpPr>
          <a:xfrm>
            <a:off x="7010400" y="9835068"/>
            <a:ext cx="11963400" cy="513265"/>
            <a:chOff x="-509305" y="-38100"/>
            <a:chExt cx="4703580" cy="732599"/>
          </a:xfrm>
        </p:grpSpPr>
        <p:sp>
          <p:nvSpPr>
            <p:cNvPr id="8" name="Freeform 12">
              <a:extLst>
                <a:ext uri="{FF2B5EF4-FFF2-40B4-BE49-F238E27FC236}">
                  <a16:creationId xmlns:a16="http://schemas.microsoft.com/office/drawing/2014/main" id="{CD0848F9-327D-AF85-D479-97CA56367DC9}"/>
                </a:ext>
              </a:extLst>
            </p:cNvPr>
            <p:cNvSpPr/>
            <p:nvPr/>
          </p:nvSpPr>
          <p:spPr>
            <a:xfrm>
              <a:off x="-509305" y="84897"/>
              <a:ext cx="4703580" cy="609602"/>
            </a:xfrm>
            <a:custGeom>
              <a:avLst/>
              <a:gdLst/>
              <a:ahLst/>
              <a:cxnLst/>
              <a:rect l="l" t="t" r="r" b="b"/>
              <a:pathLst>
                <a:path w="4194275" h="609600">
                  <a:moveTo>
                    <a:pt x="203200" y="0"/>
                  </a:moveTo>
                  <a:lnTo>
                    <a:pt x="4194275" y="0"/>
                  </a:lnTo>
                  <a:lnTo>
                    <a:pt x="3991075" y="609600"/>
                  </a:lnTo>
                  <a:lnTo>
                    <a:pt x="0" y="60960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221B1B"/>
            </a:solidFill>
          </p:spPr>
        </p:sp>
        <p:sp>
          <p:nvSpPr>
            <p:cNvPr id="9" name="TextBox 13">
              <a:extLst>
                <a:ext uri="{FF2B5EF4-FFF2-40B4-BE49-F238E27FC236}">
                  <a16:creationId xmlns:a16="http://schemas.microsoft.com/office/drawing/2014/main" id="{87E09B98-199B-1941-B520-B09F35198E4C}"/>
                </a:ext>
              </a:extLst>
            </p:cNvPr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25CFFFAF-CB3A-A2C4-A879-59E5447D9E7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4" t="5994" r="1619" b="1993"/>
          <a:stretch/>
        </p:blipFill>
        <p:spPr>
          <a:xfrm>
            <a:off x="9374101" y="2247900"/>
            <a:ext cx="8420100" cy="662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1291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5">
            <a:extLst>
              <a:ext uri="{FF2B5EF4-FFF2-40B4-BE49-F238E27FC236}">
                <a16:creationId xmlns:a16="http://schemas.microsoft.com/office/drawing/2014/main" id="{E306AF9C-7961-6E97-856A-93D5AC8AEAFF}"/>
              </a:ext>
            </a:extLst>
          </p:cNvPr>
          <p:cNvSpPr txBox="1"/>
          <p:nvPr/>
        </p:nvSpPr>
        <p:spPr>
          <a:xfrm>
            <a:off x="914400" y="913033"/>
            <a:ext cx="105918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spcBef>
                <a:spcPct val="0"/>
              </a:spcBef>
            </a:pPr>
            <a:r>
              <a:rPr lang="en-US" sz="4000" dirty="0">
                <a:solidFill>
                  <a:srgbClr val="000000"/>
                </a:solidFill>
                <a:latin typeface="Montserrat Extra-Bold"/>
              </a:rPr>
              <a:t>Functional/Cultural Strategies: </a:t>
            </a:r>
            <a:r>
              <a:rPr lang="en-US" sz="4000" dirty="0">
                <a:solidFill>
                  <a:srgbClr val="FF0000"/>
                </a:solidFill>
                <a:latin typeface="Montserrat Extra-Bold"/>
              </a:rPr>
              <a:t>Vodafone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B21AB4-0B46-6D0B-1367-81287AAF2D2D}"/>
              </a:ext>
            </a:extLst>
          </p:cNvPr>
          <p:cNvSpPr txBox="1"/>
          <p:nvPr/>
        </p:nvSpPr>
        <p:spPr>
          <a:xfrm>
            <a:off x="564949" y="2476500"/>
            <a:ext cx="8565196" cy="69450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37"/>
              </a:lnSpc>
              <a:spcBef>
                <a:spcPct val="0"/>
              </a:spcBef>
            </a:pPr>
            <a:endParaRPr lang="en-US" sz="2455" b="1" i="1" u="sng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Vodafone highly value fostering an innovative and agile culture to develop fresh concepts, try novel technology, and adjust to shifting market circumstances. </a:t>
            </a: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To satisfy the increasing client needs, the corporation has significantly invested in boosting network quality and coverage.</a:t>
            </a: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To meet changing consumer expectations and improve operational efficiency, the firm has embraced digital transformation and invested in technologies like 5G, IoT, and cloud services.</a:t>
            </a: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</p:txBody>
      </p:sp>
      <p:grpSp>
        <p:nvGrpSpPr>
          <p:cNvPr id="4" name="Group 8">
            <a:extLst>
              <a:ext uri="{FF2B5EF4-FFF2-40B4-BE49-F238E27FC236}">
                <a16:creationId xmlns:a16="http://schemas.microsoft.com/office/drawing/2014/main" id="{6EC41136-345E-2656-FF9F-92D8D40F5537}"/>
              </a:ext>
            </a:extLst>
          </p:cNvPr>
          <p:cNvGrpSpPr/>
          <p:nvPr/>
        </p:nvGrpSpPr>
        <p:grpSpPr>
          <a:xfrm>
            <a:off x="-567035" y="9921242"/>
            <a:ext cx="8214744" cy="427091"/>
            <a:chOff x="0" y="0"/>
            <a:chExt cx="2806271" cy="609600"/>
          </a:xfrm>
        </p:grpSpPr>
        <p:sp>
          <p:nvSpPr>
            <p:cNvPr id="5" name="Freeform 9">
              <a:extLst>
                <a:ext uri="{FF2B5EF4-FFF2-40B4-BE49-F238E27FC236}">
                  <a16:creationId xmlns:a16="http://schemas.microsoft.com/office/drawing/2014/main" id="{62B7F95C-3506-C6C7-9852-E5ED4092875A}"/>
                </a:ext>
              </a:extLst>
            </p:cNvPr>
            <p:cNvSpPr/>
            <p:nvPr/>
          </p:nvSpPr>
          <p:spPr>
            <a:xfrm>
              <a:off x="0" y="0"/>
              <a:ext cx="2806271" cy="609600"/>
            </a:xfrm>
            <a:custGeom>
              <a:avLst/>
              <a:gdLst/>
              <a:ahLst/>
              <a:cxnLst/>
              <a:rect l="l" t="t" r="r" b="b"/>
              <a:pathLst>
                <a:path w="2806271" h="609600">
                  <a:moveTo>
                    <a:pt x="203200" y="0"/>
                  </a:moveTo>
                  <a:lnTo>
                    <a:pt x="2806271" y="0"/>
                  </a:lnTo>
                  <a:lnTo>
                    <a:pt x="2603071" y="609600"/>
                  </a:lnTo>
                  <a:lnTo>
                    <a:pt x="0" y="60960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9D0D0D"/>
            </a:solidFill>
          </p:spPr>
        </p:sp>
        <p:sp>
          <p:nvSpPr>
            <p:cNvPr id="6" name="TextBox 10">
              <a:extLst>
                <a:ext uri="{FF2B5EF4-FFF2-40B4-BE49-F238E27FC236}">
                  <a16:creationId xmlns:a16="http://schemas.microsoft.com/office/drawing/2014/main" id="{BEE6C19A-436B-CB5E-CB3C-A47FCB6D69DE}"/>
                </a:ext>
              </a:extLst>
            </p:cNvPr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" name="Group 11">
            <a:extLst>
              <a:ext uri="{FF2B5EF4-FFF2-40B4-BE49-F238E27FC236}">
                <a16:creationId xmlns:a16="http://schemas.microsoft.com/office/drawing/2014/main" id="{668F4C9D-4A6A-9B17-99F4-A34A4AF57890}"/>
              </a:ext>
            </a:extLst>
          </p:cNvPr>
          <p:cNvGrpSpPr/>
          <p:nvPr/>
        </p:nvGrpSpPr>
        <p:grpSpPr>
          <a:xfrm>
            <a:off x="7010400" y="9835068"/>
            <a:ext cx="11963400" cy="513265"/>
            <a:chOff x="-509305" y="-38100"/>
            <a:chExt cx="4703580" cy="732599"/>
          </a:xfrm>
        </p:grpSpPr>
        <p:sp>
          <p:nvSpPr>
            <p:cNvPr id="8" name="Freeform 12">
              <a:extLst>
                <a:ext uri="{FF2B5EF4-FFF2-40B4-BE49-F238E27FC236}">
                  <a16:creationId xmlns:a16="http://schemas.microsoft.com/office/drawing/2014/main" id="{CDE697C0-AF9C-5416-C2F6-68C1AB042D8E}"/>
                </a:ext>
              </a:extLst>
            </p:cNvPr>
            <p:cNvSpPr/>
            <p:nvPr/>
          </p:nvSpPr>
          <p:spPr>
            <a:xfrm>
              <a:off x="-509305" y="84897"/>
              <a:ext cx="4703580" cy="609602"/>
            </a:xfrm>
            <a:custGeom>
              <a:avLst/>
              <a:gdLst/>
              <a:ahLst/>
              <a:cxnLst/>
              <a:rect l="l" t="t" r="r" b="b"/>
              <a:pathLst>
                <a:path w="4194275" h="609600">
                  <a:moveTo>
                    <a:pt x="203200" y="0"/>
                  </a:moveTo>
                  <a:lnTo>
                    <a:pt x="4194275" y="0"/>
                  </a:lnTo>
                  <a:lnTo>
                    <a:pt x="3991075" y="609600"/>
                  </a:lnTo>
                  <a:lnTo>
                    <a:pt x="0" y="60960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221B1B"/>
            </a:solidFill>
          </p:spPr>
        </p:sp>
        <p:sp>
          <p:nvSpPr>
            <p:cNvPr id="9" name="TextBox 13">
              <a:extLst>
                <a:ext uri="{FF2B5EF4-FFF2-40B4-BE49-F238E27FC236}">
                  <a16:creationId xmlns:a16="http://schemas.microsoft.com/office/drawing/2014/main" id="{268E7A0C-81EB-17DE-69FD-70A29906F259}"/>
                </a:ext>
              </a:extLst>
            </p:cNvPr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44AD7A98-D621-E4CC-307A-AA05E1CFA5F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2" t="14336" r="13141" b="8667"/>
          <a:stretch/>
        </p:blipFill>
        <p:spPr>
          <a:xfrm>
            <a:off x="9708196" y="2705100"/>
            <a:ext cx="8014855" cy="6003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8189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>
            <a:extLst>
              <a:ext uri="{FF2B5EF4-FFF2-40B4-BE49-F238E27FC236}">
                <a16:creationId xmlns:a16="http://schemas.microsoft.com/office/drawing/2014/main" id="{B45C5D8C-23FA-B078-02A1-A14FCC579BA6}"/>
              </a:ext>
            </a:extLst>
          </p:cNvPr>
          <p:cNvGrpSpPr/>
          <p:nvPr/>
        </p:nvGrpSpPr>
        <p:grpSpPr>
          <a:xfrm>
            <a:off x="-567035" y="9921242"/>
            <a:ext cx="8214744" cy="427091"/>
            <a:chOff x="0" y="0"/>
            <a:chExt cx="2806271" cy="609600"/>
          </a:xfrm>
        </p:grpSpPr>
        <p:sp>
          <p:nvSpPr>
            <p:cNvPr id="3" name="Freeform 9">
              <a:extLst>
                <a:ext uri="{FF2B5EF4-FFF2-40B4-BE49-F238E27FC236}">
                  <a16:creationId xmlns:a16="http://schemas.microsoft.com/office/drawing/2014/main" id="{BDC28E46-E321-B19C-87F8-9097E2090F42}"/>
                </a:ext>
              </a:extLst>
            </p:cNvPr>
            <p:cNvSpPr/>
            <p:nvPr/>
          </p:nvSpPr>
          <p:spPr>
            <a:xfrm>
              <a:off x="0" y="0"/>
              <a:ext cx="2806271" cy="609600"/>
            </a:xfrm>
            <a:custGeom>
              <a:avLst/>
              <a:gdLst/>
              <a:ahLst/>
              <a:cxnLst/>
              <a:rect l="l" t="t" r="r" b="b"/>
              <a:pathLst>
                <a:path w="2806271" h="609600">
                  <a:moveTo>
                    <a:pt x="203200" y="0"/>
                  </a:moveTo>
                  <a:lnTo>
                    <a:pt x="2806271" y="0"/>
                  </a:lnTo>
                  <a:lnTo>
                    <a:pt x="2603071" y="609600"/>
                  </a:lnTo>
                  <a:lnTo>
                    <a:pt x="0" y="60960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9D0D0D"/>
            </a:solidFill>
          </p:spPr>
        </p:sp>
        <p:sp>
          <p:nvSpPr>
            <p:cNvPr id="4" name="TextBox 10">
              <a:extLst>
                <a:ext uri="{FF2B5EF4-FFF2-40B4-BE49-F238E27FC236}">
                  <a16:creationId xmlns:a16="http://schemas.microsoft.com/office/drawing/2014/main" id="{633960FC-2714-C575-71F6-BFDDA2854323}"/>
                </a:ext>
              </a:extLst>
            </p:cNvPr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11">
            <a:extLst>
              <a:ext uri="{FF2B5EF4-FFF2-40B4-BE49-F238E27FC236}">
                <a16:creationId xmlns:a16="http://schemas.microsoft.com/office/drawing/2014/main" id="{DF8D09FC-7A0F-B5F7-7EF7-AB20D0D97FFF}"/>
              </a:ext>
            </a:extLst>
          </p:cNvPr>
          <p:cNvGrpSpPr/>
          <p:nvPr/>
        </p:nvGrpSpPr>
        <p:grpSpPr>
          <a:xfrm>
            <a:off x="7010400" y="9835068"/>
            <a:ext cx="11963400" cy="513265"/>
            <a:chOff x="-509305" y="-38100"/>
            <a:chExt cx="4703580" cy="732599"/>
          </a:xfrm>
        </p:grpSpPr>
        <p:sp>
          <p:nvSpPr>
            <p:cNvPr id="6" name="Freeform 12">
              <a:extLst>
                <a:ext uri="{FF2B5EF4-FFF2-40B4-BE49-F238E27FC236}">
                  <a16:creationId xmlns:a16="http://schemas.microsoft.com/office/drawing/2014/main" id="{0A602D5B-24D5-1F6C-5E39-53350EB319C4}"/>
                </a:ext>
              </a:extLst>
            </p:cNvPr>
            <p:cNvSpPr/>
            <p:nvPr/>
          </p:nvSpPr>
          <p:spPr>
            <a:xfrm>
              <a:off x="-509305" y="84897"/>
              <a:ext cx="4703580" cy="609602"/>
            </a:xfrm>
            <a:custGeom>
              <a:avLst/>
              <a:gdLst/>
              <a:ahLst/>
              <a:cxnLst/>
              <a:rect l="l" t="t" r="r" b="b"/>
              <a:pathLst>
                <a:path w="4194275" h="609600">
                  <a:moveTo>
                    <a:pt x="203200" y="0"/>
                  </a:moveTo>
                  <a:lnTo>
                    <a:pt x="4194275" y="0"/>
                  </a:lnTo>
                  <a:lnTo>
                    <a:pt x="3991075" y="609600"/>
                  </a:lnTo>
                  <a:lnTo>
                    <a:pt x="0" y="60960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221B1B"/>
            </a:solidFill>
          </p:spPr>
        </p:sp>
        <p:sp>
          <p:nvSpPr>
            <p:cNvPr id="7" name="TextBox 13">
              <a:extLst>
                <a:ext uri="{FF2B5EF4-FFF2-40B4-BE49-F238E27FC236}">
                  <a16:creationId xmlns:a16="http://schemas.microsoft.com/office/drawing/2014/main" id="{13BE5B09-19E6-116D-3DD3-384DBBEFF8EF}"/>
                </a:ext>
              </a:extLst>
            </p:cNvPr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D1752209-F9C8-8755-188F-9EA034343E61}"/>
              </a:ext>
            </a:extLst>
          </p:cNvPr>
          <p:cNvSpPr txBox="1"/>
          <p:nvPr/>
        </p:nvSpPr>
        <p:spPr>
          <a:xfrm>
            <a:off x="564949" y="2476500"/>
            <a:ext cx="8565196" cy="69450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37"/>
              </a:lnSpc>
              <a:spcBef>
                <a:spcPct val="0"/>
              </a:spcBef>
            </a:pPr>
            <a:endParaRPr lang="en-US" sz="2455" b="1" i="1" u="sng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The BBC seeks to maintain a dominant position in the broadcasting sector by capitalizing on its brand awareness, substantial programming portfolio, and public financing model. </a:t>
            </a: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BBC Charter is a key document describing the BBC's public service mandate, financing scheme, and governance structure. </a:t>
            </a: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Another important component of the BBC's regulatory policy is adhering to the broadcasting guidelines established by regulatory organizations like Ofcom. </a:t>
            </a: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</p:txBody>
      </p:sp>
      <p:sp>
        <p:nvSpPr>
          <p:cNvPr id="9" name="TextBox 15">
            <a:extLst>
              <a:ext uri="{FF2B5EF4-FFF2-40B4-BE49-F238E27FC236}">
                <a16:creationId xmlns:a16="http://schemas.microsoft.com/office/drawing/2014/main" id="{99BD1653-5AC7-5281-CE40-2910794C47AA}"/>
              </a:ext>
            </a:extLst>
          </p:cNvPr>
          <p:cNvSpPr txBox="1"/>
          <p:nvPr/>
        </p:nvSpPr>
        <p:spPr>
          <a:xfrm>
            <a:off x="914400" y="1050438"/>
            <a:ext cx="98298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spcBef>
                <a:spcPct val="0"/>
              </a:spcBef>
            </a:pPr>
            <a:r>
              <a:rPr lang="en-US" sz="4000" dirty="0">
                <a:solidFill>
                  <a:srgbClr val="000000"/>
                </a:solidFill>
                <a:latin typeface="Montserrat Extra-Bold"/>
              </a:rPr>
              <a:t>Positional/Regulatory  Strategies: </a:t>
            </a:r>
            <a:r>
              <a:rPr lang="en-US" sz="4000" dirty="0">
                <a:solidFill>
                  <a:srgbClr val="FF0000"/>
                </a:solidFill>
                <a:latin typeface="Montserrat Extra-Bold"/>
              </a:rPr>
              <a:t>BBC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E3ACB07-8E5A-1E32-4F52-4D66CDFD14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50513" y="4206240"/>
            <a:ext cx="8565196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0792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>
            <a:extLst>
              <a:ext uri="{FF2B5EF4-FFF2-40B4-BE49-F238E27FC236}">
                <a16:creationId xmlns:a16="http://schemas.microsoft.com/office/drawing/2014/main" id="{D7BB0170-0816-5AA6-364A-87E16B439648}"/>
              </a:ext>
            </a:extLst>
          </p:cNvPr>
          <p:cNvGrpSpPr/>
          <p:nvPr/>
        </p:nvGrpSpPr>
        <p:grpSpPr>
          <a:xfrm>
            <a:off x="-567035" y="9921242"/>
            <a:ext cx="8214744" cy="427091"/>
            <a:chOff x="0" y="0"/>
            <a:chExt cx="2806271" cy="609600"/>
          </a:xfrm>
        </p:grpSpPr>
        <p:sp>
          <p:nvSpPr>
            <p:cNvPr id="3" name="Freeform 9">
              <a:extLst>
                <a:ext uri="{FF2B5EF4-FFF2-40B4-BE49-F238E27FC236}">
                  <a16:creationId xmlns:a16="http://schemas.microsoft.com/office/drawing/2014/main" id="{AC60AF61-F4EB-3282-4320-7BAAA944C74D}"/>
                </a:ext>
              </a:extLst>
            </p:cNvPr>
            <p:cNvSpPr/>
            <p:nvPr/>
          </p:nvSpPr>
          <p:spPr>
            <a:xfrm>
              <a:off x="0" y="0"/>
              <a:ext cx="2806271" cy="609600"/>
            </a:xfrm>
            <a:custGeom>
              <a:avLst/>
              <a:gdLst/>
              <a:ahLst/>
              <a:cxnLst/>
              <a:rect l="l" t="t" r="r" b="b"/>
              <a:pathLst>
                <a:path w="2806271" h="609600">
                  <a:moveTo>
                    <a:pt x="203200" y="0"/>
                  </a:moveTo>
                  <a:lnTo>
                    <a:pt x="2806271" y="0"/>
                  </a:lnTo>
                  <a:lnTo>
                    <a:pt x="2603071" y="609600"/>
                  </a:lnTo>
                  <a:lnTo>
                    <a:pt x="0" y="60960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9D0D0D"/>
            </a:solidFill>
          </p:spPr>
        </p:sp>
        <p:sp>
          <p:nvSpPr>
            <p:cNvPr id="4" name="TextBox 10">
              <a:extLst>
                <a:ext uri="{FF2B5EF4-FFF2-40B4-BE49-F238E27FC236}">
                  <a16:creationId xmlns:a16="http://schemas.microsoft.com/office/drawing/2014/main" id="{074BACB6-F317-6D07-03BA-C9E3249710AB}"/>
                </a:ext>
              </a:extLst>
            </p:cNvPr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11">
            <a:extLst>
              <a:ext uri="{FF2B5EF4-FFF2-40B4-BE49-F238E27FC236}">
                <a16:creationId xmlns:a16="http://schemas.microsoft.com/office/drawing/2014/main" id="{3F3DBAB9-691D-EAE0-19BE-6A83F7BCC5A5}"/>
              </a:ext>
            </a:extLst>
          </p:cNvPr>
          <p:cNvGrpSpPr/>
          <p:nvPr/>
        </p:nvGrpSpPr>
        <p:grpSpPr>
          <a:xfrm>
            <a:off x="7010400" y="9835068"/>
            <a:ext cx="11963400" cy="513265"/>
            <a:chOff x="-509305" y="-38100"/>
            <a:chExt cx="4703580" cy="732599"/>
          </a:xfrm>
        </p:grpSpPr>
        <p:sp>
          <p:nvSpPr>
            <p:cNvPr id="6" name="Freeform 12">
              <a:extLst>
                <a:ext uri="{FF2B5EF4-FFF2-40B4-BE49-F238E27FC236}">
                  <a16:creationId xmlns:a16="http://schemas.microsoft.com/office/drawing/2014/main" id="{A7F470EA-EF27-28A1-7722-796179490E82}"/>
                </a:ext>
              </a:extLst>
            </p:cNvPr>
            <p:cNvSpPr/>
            <p:nvPr/>
          </p:nvSpPr>
          <p:spPr>
            <a:xfrm>
              <a:off x="-509305" y="84897"/>
              <a:ext cx="4703580" cy="609602"/>
            </a:xfrm>
            <a:custGeom>
              <a:avLst/>
              <a:gdLst/>
              <a:ahLst/>
              <a:cxnLst/>
              <a:rect l="l" t="t" r="r" b="b"/>
              <a:pathLst>
                <a:path w="4194275" h="609600">
                  <a:moveTo>
                    <a:pt x="203200" y="0"/>
                  </a:moveTo>
                  <a:lnTo>
                    <a:pt x="4194275" y="0"/>
                  </a:lnTo>
                  <a:lnTo>
                    <a:pt x="3991075" y="609600"/>
                  </a:lnTo>
                  <a:lnTo>
                    <a:pt x="0" y="60960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221B1B"/>
            </a:solidFill>
          </p:spPr>
        </p:sp>
        <p:sp>
          <p:nvSpPr>
            <p:cNvPr id="7" name="TextBox 13">
              <a:extLst>
                <a:ext uri="{FF2B5EF4-FFF2-40B4-BE49-F238E27FC236}">
                  <a16:creationId xmlns:a16="http://schemas.microsoft.com/office/drawing/2014/main" id="{D0750006-E4F5-8920-AFA1-753F4B28B241}"/>
                </a:ext>
              </a:extLst>
            </p:cNvPr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15">
            <a:extLst>
              <a:ext uri="{FF2B5EF4-FFF2-40B4-BE49-F238E27FC236}">
                <a16:creationId xmlns:a16="http://schemas.microsoft.com/office/drawing/2014/main" id="{82A8A980-98FD-0F24-BF0B-173A8FBE15E2}"/>
              </a:ext>
            </a:extLst>
          </p:cNvPr>
          <p:cNvSpPr txBox="1"/>
          <p:nvPr/>
        </p:nvSpPr>
        <p:spPr>
          <a:xfrm>
            <a:off x="914400" y="1050438"/>
            <a:ext cx="98298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spcBef>
                <a:spcPct val="0"/>
              </a:spcBef>
            </a:pPr>
            <a:r>
              <a:rPr lang="en-US" sz="4000" dirty="0">
                <a:solidFill>
                  <a:srgbClr val="000000"/>
                </a:solidFill>
                <a:latin typeface="Montserrat Extra-Bold"/>
              </a:rPr>
              <a:t>Positional/Regulatory  Strategies: </a:t>
            </a:r>
            <a:r>
              <a:rPr lang="en-US" sz="4000" dirty="0">
                <a:solidFill>
                  <a:srgbClr val="FF0000"/>
                </a:solidFill>
                <a:latin typeface="Montserrat Extra-Bold"/>
              </a:rPr>
              <a:t>Vodafone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D57A5DA-4F32-10CE-3E4A-4CD6D51B5A07}"/>
              </a:ext>
            </a:extLst>
          </p:cNvPr>
          <p:cNvSpPr txBox="1"/>
          <p:nvPr/>
        </p:nvSpPr>
        <p:spPr>
          <a:xfrm>
            <a:off x="564949" y="2476500"/>
            <a:ext cx="8565196" cy="69450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37"/>
              </a:lnSpc>
              <a:spcBef>
                <a:spcPct val="0"/>
              </a:spcBef>
            </a:pPr>
            <a:endParaRPr lang="en-US" sz="2455" b="1" i="1" u="sng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Vodafone aspires to stand out from rivals and provide clients with better services by reinvesting in its network coverage and using cutting-edge technology. </a:t>
            </a: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Vodafone's regulatory approach includes abiding by license specifications and following privacy and data protection laws. </a:t>
            </a: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Vodafone collaborates extensively with regulatory organizations to help create laws that support the expansion of the telecommunications sector and encourage fair competition among service providers.</a:t>
            </a: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A552F6F-B807-E26D-CADD-E9B27382CF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7400" y="2281544"/>
            <a:ext cx="8305800" cy="6595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04109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>
            <a:extLst>
              <a:ext uri="{FF2B5EF4-FFF2-40B4-BE49-F238E27FC236}">
                <a16:creationId xmlns:a16="http://schemas.microsoft.com/office/drawing/2014/main" id="{8DEE349E-D1D2-C841-E151-7E65308E0556}"/>
              </a:ext>
            </a:extLst>
          </p:cNvPr>
          <p:cNvGrpSpPr/>
          <p:nvPr/>
        </p:nvGrpSpPr>
        <p:grpSpPr>
          <a:xfrm>
            <a:off x="-567035" y="9921242"/>
            <a:ext cx="8214744" cy="427091"/>
            <a:chOff x="0" y="0"/>
            <a:chExt cx="2806271" cy="609600"/>
          </a:xfrm>
        </p:grpSpPr>
        <p:sp>
          <p:nvSpPr>
            <p:cNvPr id="3" name="Freeform 9">
              <a:extLst>
                <a:ext uri="{FF2B5EF4-FFF2-40B4-BE49-F238E27FC236}">
                  <a16:creationId xmlns:a16="http://schemas.microsoft.com/office/drawing/2014/main" id="{968FE847-69F3-6531-61A6-F22341677BC8}"/>
                </a:ext>
              </a:extLst>
            </p:cNvPr>
            <p:cNvSpPr/>
            <p:nvPr/>
          </p:nvSpPr>
          <p:spPr>
            <a:xfrm>
              <a:off x="0" y="0"/>
              <a:ext cx="2806271" cy="609600"/>
            </a:xfrm>
            <a:custGeom>
              <a:avLst/>
              <a:gdLst/>
              <a:ahLst/>
              <a:cxnLst/>
              <a:rect l="l" t="t" r="r" b="b"/>
              <a:pathLst>
                <a:path w="2806271" h="609600">
                  <a:moveTo>
                    <a:pt x="203200" y="0"/>
                  </a:moveTo>
                  <a:lnTo>
                    <a:pt x="2806271" y="0"/>
                  </a:lnTo>
                  <a:lnTo>
                    <a:pt x="2603071" y="609600"/>
                  </a:lnTo>
                  <a:lnTo>
                    <a:pt x="0" y="60960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9D0D0D"/>
            </a:solidFill>
          </p:spPr>
        </p:sp>
        <p:sp>
          <p:nvSpPr>
            <p:cNvPr id="4" name="TextBox 10">
              <a:extLst>
                <a:ext uri="{FF2B5EF4-FFF2-40B4-BE49-F238E27FC236}">
                  <a16:creationId xmlns:a16="http://schemas.microsoft.com/office/drawing/2014/main" id="{4233EE0A-B4E3-EC6E-75DC-B36B5D05C63C}"/>
                </a:ext>
              </a:extLst>
            </p:cNvPr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11">
            <a:extLst>
              <a:ext uri="{FF2B5EF4-FFF2-40B4-BE49-F238E27FC236}">
                <a16:creationId xmlns:a16="http://schemas.microsoft.com/office/drawing/2014/main" id="{31A0F978-AECB-A619-33DE-CC941DE793FC}"/>
              </a:ext>
            </a:extLst>
          </p:cNvPr>
          <p:cNvGrpSpPr/>
          <p:nvPr/>
        </p:nvGrpSpPr>
        <p:grpSpPr>
          <a:xfrm>
            <a:off x="7010400" y="9835068"/>
            <a:ext cx="11963400" cy="513265"/>
            <a:chOff x="-509305" y="-38100"/>
            <a:chExt cx="4703580" cy="732599"/>
          </a:xfrm>
        </p:grpSpPr>
        <p:sp>
          <p:nvSpPr>
            <p:cNvPr id="6" name="Freeform 12">
              <a:extLst>
                <a:ext uri="{FF2B5EF4-FFF2-40B4-BE49-F238E27FC236}">
                  <a16:creationId xmlns:a16="http://schemas.microsoft.com/office/drawing/2014/main" id="{517E9D39-2C06-47D7-932B-B15A9D853670}"/>
                </a:ext>
              </a:extLst>
            </p:cNvPr>
            <p:cNvSpPr/>
            <p:nvPr/>
          </p:nvSpPr>
          <p:spPr>
            <a:xfrm>
              <a:off x="-509305" y="84897"/>
              <a:ext cx="4703580" cy="609602"/>
            </a:xfrm>
            <a:custGeom>
              <a:avLst/>
              <a:gdLst/>
              <a:ahLst/>
              <a:cxnLst/>
              <a:rect l="l" t="t" r="r" b="b"/>
              <a:pathLst>
                <a:path w="4194275" h="609600">
                  <a:moveTo>
                    <a:pt x="203200" y="0"/>
                  </a:moveTo>
                  <a:lnTo>
                    <a:pt x="4194275" y="0"/>
                  </a:lnTo>
                  <a:lnTo>
                    <a:pt x="3991075" y="609600"/>
                  </a:lnTo>
                  <a:lnTo>
                    <a:pt x="0" y="60960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221B1B"/>
            </a:solidFill>
          </p:spPr>
        </p:sp>
        <p:sp>
          <p:nvSpPr>
            <p:cNvPr id="7" name="TextBox 13">
              <a:extLst>
                <a:ext uri="{FF2B5EF4-FFF2-40B4-BE49-F238E27FC236}">
                  <a16:creationId xmlns:a16="http://schemas.microsoft.com/office/drawing/2014/main" id="{AFC8D228-3F3B-FA40-6EE1-92033B1204AA}"/>
                </a:ext>
              </a:extLst>
            </p:cNvPr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7CC1A6C7-5F5C-DC02-DA92-0C1F42705E12}"/>
              </a:ext>
            </a:extLst>
          </p:cNvPr>
          <p:cNvSpPr txBox="1"/>
          <p:nvPr/>
        </p:nvSpPr>
        <p:spPr>
          <a:xfrm>
            <a:off x="571877" y="2324100"/>
            <a:ext cx="8565196" cy="65090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37"/>
              </a:lnSpc>
              <a:spcBef>
                <a:spcPct val="0"/>
              </a:spcBef>
            </a:pPr>
            <a:endParaRPr lang="en-US" sz="2455" b="1" i="1" u="sng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To produce high-quality public services, encourage diversity and inclusion, and uphold public responsibility, British Broadcasting Corporation (BBC) strongly emphasize functional and cultural strategy. </a:t>
            </a: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Vodafone use functional and cultural strategies to achieve performance focus, customer centricity, and market competitiveness. </a:t>
            </a: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By successfully applying these tactics, organizations may improve their overall performance, accomplish their strategic goals, and adapt to the changing business environment.</a:t>
            </a:r>
          </a:p>
        </p:txBody>
      </p:sp>
      <p:sp>
        <p:nvSpPr>
          <p:cNvPr id="9" name="TextBox 15">
            <a:extLst>
              <a:ext uri="{FF2B5EF4-FFF2-40B4-BE49-F238E27FC236}">
                <a16:creationId xmlns:a16="http://schemas.microsoft.com/office/drawing/2014/main" id="{493D9BD9-2C25-2283-E716-63742E7FB26F}"/>
              </a:ext>
            </a:extLst>
          </p:cNvPr>
          <p:cNvSpPr txBox="1"/>
          <p:nvPr/>
        </p:nvSpPr>
        <p:spPr>
          <a:xfrm>
            <a:off x="914400" y="1050438"/>
            <a:ext cx="9829800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spcBef>
                <a:spcPct val="0"/>
              </a:spcBef>
            </a:pPr>
            <a:r>
              <a:rPr lang="en-US" sz="4000" dirty="0">
                <a:solidFill>
                  <a:srgbClr val="000000"/>
                </a:solidFill>
                <a:latin typeface="Montserrat Extra-Bold"/>
              </a:rPr>
              <a:t>Conclusion </a:t>
            </a:r>
            <a:endParaRPr lang="en-US" sz="4000" dirty="0">
              <a:solidFill>
                <a:srgbClr val="FF0000"/>
              </a:solidFill>
              <a:latin typeface="Montserrat Extra-Bold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C69A305-D85D-89C4-AFF4-3C5BD58E17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4200" y="3467100"/>
            <a:ext cx="7543800" cy="6427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1974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5">
            <a:extLst>
              <a:ext uri="{FF2B5EF4-FFF2-40B4-BE49-F238E27FC236}">
                <a16:creationId xmlns:a16="http://schemas.microsoft.com/office/drawing/2014/main" id="{3B86D633-5A40-D3C6-3998-5FDF3AC45AA7}"/>
              </a:ext>
            </a:extLst>
          </p:cNvPr>
          <p:cNvSpPr txBox="1"/>
          <p:nvPr/>
        </p:nvSpPr>
        <p:spPr>
          <a:xfrm>
            <a:off x="914400" y="1050438"/>
            <a:ext cx="9829800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spcBef>
                <a:spcPct val="0"/>
              </a:spcBef>
            </a:pPr>
            <a:r>
              <a:rPr lang="en-US" sz="4000" dirty="0">
                <a:solidFill>
                  <a:srgbClr val="000000"/>
                </a:solidFill>
                <a:latin typeface="Montserrat Extra-Bold"/>
              </a:rPr>
              <a:t>Recommendations </a:t>
            </a:r>
            <a:endParaRPr lang="en-US" sz="4000" dirty="0">
              <a:solidFill>
                <a:srgbClr val="FF0000"/>
              </a:solidFill>
              <a:latin typeface="Montserrat Extra-Bold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3095F3-AF3C-3D79-2BD2-8788C341330C}"/>
              </a:ext>
            </a:extLst>
          </p:cNvPr>
          <p:cNvSpPr txBox="1"/>
          <p:nvPr/>
        </p:nvSpPr>
        <p:spPr>
          <a:xfrm>
            <a:off x="571876" y="2324100"/>
            <a:ext cx="9829799" cy="69450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37"/>
              </a:lnSpc>
              <a:spcBef>
                <a:spcPct val="0"/>
              </a:spcBef>
            </a:pPr>
            <a:endParaRPr lang="en-US" sz="2455" b="1" i="1" u="sng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Vodafone may sponsor socially beneficial initiatives with government bodies. These alliances may improve service delivery, knowledge exchange, and innovative solutions for enterprises and society. </a:t>
            </a: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Vodafone may concentrate on upskilling staff to improve their technological know-how and customer service skills. </a:t>
            </a: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BBC, for instance, may use digital platforms, artificial intelligence, data analytics to tailor programming selections and improve audience engagement. </a:t>
            </a: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  <a:p>
            <a:pPr marL="342900" indent="-342900">
              <a:lnSpc>
                <a:spcPts val="343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55" dirty="0">
                <a:solidFill>
                  <a:srgbClr val="000000"/>
                </a:solidFill>
                <a:latin typeface="Montserrat Semi-Bold"/>
              </a:rPr>
              <a:t>BBC may set an example by practicing ethical content creation, responsible journalism, and environmental sustainability.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DC782A-188F-BAA2-F711-51C9C0358F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34558" y="2324100"/>
            <a:ext cx="6881566" cy="7277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7192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5">
            <a:extLst>
              <a:ext uri="{FF2B5EF4-FFF2-40B4-BE49-F238E27FC236}">
                <a16:creationId xmlns:a16="http://schemas.microsoft.com/office/drawing/2014/main" id="{01F0E4F6-D85A-54A1-38F4-C4F11D92480C}"/>
              </a:ext>
            </a:extLst>
          </p:cNvPr>
          <p:cNvSpPr txBox="1"/>
          <p:nvPr/>
        </p:nvSpPr>
        <p:spPr>
          <a:xfrm>
            <a:off x="7010400" y="1195562"/>
            <a:ext cx="9829800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spcBef>
                <a:spcPct val="0"/>
              </a:spcBef>
            </a:pPr>
            <a:r>
              <a:rPr lang="en-US" sz="4000" dirty="0">
                <a:solidFill>
                  <a:srgbClr val="000000"/>
                </a:solidFill>
                <a:latin typeface="Montserrat Extra-Bold"/>
              </a:rPr>
              <a:t>References </a:t>
            </a:r>
            <a:endParaRPr lang="en-US" sz="4000" dirty="0">
              <a:solidFill>
                <a:srgbClr val="FF0000"/>
              </a:solidFill>
              <a:latin typeface="Montserrat Extra-Bold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B8719C-971B-4C62-06D2-D861833B56D8}"/>
              </a:ext>
            </a:extLst>
          </p:cNvPr>
          <p:cNvSpPr txBox="1"/>
          <p:nvPr/>
        </p:nvSpPr>
        <p:spPr>
          <a:xfrm>
            <a:off x="571876" y="2324100"/>
            <a:ext cx="17335124" cy="4047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37"/>
              </a:lnSpc>
              <a:spcBef>
                <a:spcPct val="0"/>
              </a:spcBef>
            </a:pPr>
            <a:endParaRPr lang="en-US" sz="2455" dirty="0">
              <a:solidFill>
                <a:srgbClr val="000000"/>
              </a:solidFill>
              <a:latin typeface="Montserrat Semi-Bold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D8B050-DF82-5218-447F-E2F78875A91C}"/>
              </a:ext>
            </a:extLst>
          </p:cNvPr>
          <p:cNvSpPr txBox="1"/>
          <p:nvPr/>
        </p:nvSpPr>
        <p:spPr>
          <a:xfrm>
            <a:off x="914400" y="2327564"/>
            <a:ext cx="16154400" cy="62087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IN" dirty="0">
                <a:latin typeface="Montserrat Semi-Bold" panose="020B0604020202020204" charset="0"/>
              </a:rPr>
              <a:t>Aftab, J., Abid, N., </a:t>
            </a:r>
            <a:r>
              <a:rPr lang="en-IN" dirty="0" err="1">
                <a:latin typeface="Montserrat Semi-Bold" panose="020B0604020202020204" charset="0"/>
              </a:rPr>
              <a:t>Cucari</a:t>
            </a:r>
            <a:r>
              <a:rPr lang="en-IN" dirty="0">
                <a:latin typeface="Montserrat Semi-Bold" panose="020B0604020202020204" charset="0"/>
              </a:rPr>
              <a:t>, N. and </a:t>
            </a:r>
            <a:r>
              <a:rPr lang="en-IN" dirty="0" err="1">
                <a:latin typeface="Montserrat Semi-Bold" panose="020B0604020202020204" charset="0"/>
              </a:rPr>
              <a:t>Savastano</a:t>
            </a:r>
            <a:r>
              <a:rPr lang="en-IN" dirty="0">
                <a:latin typeface="Montserrat Semi-Bold" panose="020B0604020202020204" charset="0"/>
              </a:rPr>
              <a:t>, M., 2023. Green human resource management and environmental performance: The role of green innovation and environmental strategy in a developing country. Business Strategy and the Environment, 32(4), pp.1782-1798. https://onlinelibrary.wiley.com/doi/full/10.1002/bse.3219</a:t>
            </a:r>
          </a:p>
          <a:p>
            <a:pPr marL="285750" indent="-28575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IN" dirty="0" err="1">
                <a:latin typeface="Montserrat Semi-Bold" panose="020B0604020202020204" charset="0"/>
              </a:rPr>
              <a:t>Dirani</a:t>
            </a:r>
            <a:r>
              <a:rPr lang="en-IN" dirty="0">
                <a:latin typeface="Montserrat Semi-Bold" panose="020B0604020202020204" charset="0"/>
              </a:rPr>
              <a:t>, K.M., Abadi, M., Alizadeh, A., </a:t>
            </a:r>
            <a:r>
              <a:rPr lang="en-IN" dirty="0" err="1">
                <a:latin typeface="Montserrat Semi-Bold" panose="020B0604020202020204" charset="0"/>
              </a:rPr>
              <a:t>Barhate</a:t>
            </a:r>
            <a:r>
              <a:rPr lang="en-IN" dirty="0">
                <a:latin typeface="Montserrat Semi-Bold" panose="020B0604020202020204" charset="0"/>
              </a:rPr>
              <a:t>, B., Garza, R.C., </a:t>
            </a:r>
            <a:r>
              <a:rPr lang="en-IN" dirty="0" err="1">
                <a:latin typeface="Montserrat Semi-Bold" panose="020B0604020202020204" charset="0"/>
              </a:rPr>
              <a:t>Gunasekara</a:t>
            </a:r>
            <a:r>
              <a:rPr lang="en-IN" dirty="0">
                <a:latin typeface="Montserrat Semi-Bold" panose="020B0604020202020204" charset="0"/>
              </a:rPr>
              <a:t>, N., Ibrahim, G. and </a:t>
            </a:r>
            <a:r>
              <a:rPr lang="en-IN" dirty="0" err="1">
                <a:latin typeface="Montserrat Semi-Bold" panose="020B0604020202020204" charset="0"/>
              </a:rPr>
              <a:t>Majzun</a:t>
            </a:r>
            <a:r>
              <a:rPr lang="en-IN" dirty="0">
                <a:latin typeface="Montserrat Semi-Bold" panose="020B0604020202020204" charset="0"/>
              </a:rPr>
              <a:t>, Z., 2020. Leadership competencies and the essential role of human resource development in times of crisis: a response to Covid-19 pandemic. Human resource development international, 23(4), pp.380-394. https://www.tandfonline.com/doi/abs/10.1080/13678868.2020.1780078</a:t>
            </a:r>
          </a:p>
          <a:p>
            <a:pPr marL="285750" indent="-28575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IN" dirty="0">
                <a:latin typeface="Montserrat Semi-Bold" panose="020B0604020202020204" charset="0"/>
              </a:rPr>
              <a:t>Kim, Y.J., Kim, W.G., Choi, H.M. and </a:t>
            </a:r>
            <a:r>
              <a:rPr lang="en-IN" dirty="0" err="1">
                <a:latin typeface="Montserrat Semi-Bold" panose="020B0604020202020204" charset="0"/>
              </a:rPr>
              <a:t>Phetvaroon</a:t>
            </a:r>
            <a:r>
              <a:rPr lang="en-IN" dirty="0">
                <a:latin typeface="Montserrat Semi-Bold" panose="020B0604020202020204" charset="0"/>
              </a:rPr>
              <a:t>, K., 2019. The effect of green human resource management on hotel employees’ eco-friendly </a:t>
            </a:r>
            <a:r>
              <a:rPr lang="en-IN" dirty="0" err="1">
                <a:latin typeface="Montserrat Semi-Bold" panose="020B0604020202020204" charset="0"/>
              </a:rPr>
              <a:t>behavior</a:t>
            </a:r>
            <a:r>
              <a:rPr lang="en-IN" dirty="0">
                <a:latin typeface="Montserrat Semi-Bold" panose="020B0604020202020204" charset="0"/>
              </a:rPr>
              <a:t> and environmental performance. International journal of hospitality management, 76, pp.83-93. https://www.sciencedirect.com/science/article/abs/pii/S0278431917306588</a:t>
            </a:r>
          </a:p>
        </p:txBody>
      </p:sp>
    </p:spTree>
    <p:extLst>
      <p:ext uri="{BB962C8B-B14F-4D97-AF65-F5344CB8AC3E}">
        <p14:creationId xmlns:p14="http://schemas.microsoft.com/office/powerpoint/2010/main" val="6793781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0FBA46D-04FC-8893-5CB0-26CAAF495C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9173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</TotalTime>
  <Words>1055</Words>
  <Application>Microsoft Macintosh PowerPoint</Application>
  <PresentationFormat>Custom</PresentationFormat>
  <Paragraphs>94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Canva Sans</vt:lpstr>
      <vt:lpstr>Arial</vt:lpstr>
      <vt:lpstr>Montserrat Classic</vt:lpstr>
      <vt:lpstr>Times New Roman</vt:lpstr>
      <vt:lpstr>Montserrat Semi-Bold</vt:lpstr>
      <vt:lpstr>Montserrat Extra-Bold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Black And Red Modern Business Human Resource Management Presentation</dc:title>
  <cp:lastModifiedBy>Tarun Kumar</cp:lastModifiedBy>
  <cp:revision>5</cp:revision>
  <dcterms:created xsi:type="dcterms:W3CDTF">2006-08-16T00:00:00Z</dcterms:created>
  <dcterms:modified xsi:type="dcterms:W3CDTF">2023-07-05T15:00:24Z</dcterms:modified>
  <dc:identifier>DAFnwWKKiNg</dc:identifier>
</cp:coreProperties>
</file>