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72" autoAdjust="0"/>
    <p:restoredTop sz="94637" autoAdjust="0"/>
  </p:normalViewPr>
  <p:slideViewPr>
    <p:cSldViewPr snapToObjects="1">
      <p:cViewPr varScale="1">
        <p:scale>
          <a:sx n="81" d="100"/>
          <a:sy n="81" d="100"/>
        </p:scale>
        <p:origin x="60" y="52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64384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00028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5202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9774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9285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730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70399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48537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37887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8050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16971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7384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93195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115374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26330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84639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5181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29315348"/>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youtube.com/watch?v=9fxm85Fy4sQ"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228600"/>
            <a:ext cx="8676222" cy="3200400"/>
          </a:xfrm>
        </p:spPr>
        <p:txBody>
          <a:bodyPr>
            <a:normAutofit/>
          </a:bodyPr>
          <a:lstStyle/>
          <a:p>
            <a:pPr algn="ctr"/>
            <a:r>
              <a:rPr lang="en-GB" sz="4800" b="1" dirty="0" smtClean="0"/>
              <a:t>The circulatory system</a:t>
            </a:r>
            <a:endParaRPr lang="en-US" sz="4800" b="1" dirty="0"/>
          </a:p>
        </p:txBody>
      </p:sp>
      <p:sp>
        <p:nvSpPr>
          <p:cNvPr id="3" name="Subtitle 2"/>
          <p:cNvSpPr>
            <a:spLocks noGrp="1"/>
          </p:cNvSpPr>
          <p:nvPr>
            <p:ph type="subTitle" idx="1"/>
          </p:nvPr>
        </p:nvSpPr>
        <p:spPr>
          <a:xfrm>
            <a:off x="4800600" y="3642428"/>
            <a:ext cx="9448800" cy="685800"/>
          </a:xfrm>
        </p:spPr>
        <p:txBody>
          <a:bodyPr/>
          <a:lstStyle/>
          <a:p>
            <a:r>
              <a:rPr lang="en-GB" b="1" dirty="0" smtClean="0"/>
              <a:t>An Introduction</a:t>
            </a:r>
            <a:endParaRPr lang="en-US" b="1" dirty="0"/>
          </a:p>
        </p:txBody>
      </p:sp>
    </p:spTree>
    <p:extLst>
      <p:ext uri="{BB962C8B-B14F-4D97-AF65-F5344CB8AC3E}">
        <p14:creationId xmlns:p14="http://schemas.microsoft.com/office/powerpoint/2010/main" val="846930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6856" y="2133600"/>
            <a:ext cx="9905998" cy="3124201"/>
          </a:xfrm>
        </p:spPr>
        <p:txBody>
          <a:bodyPr/>
          <a:lstStyle/>
          <a:p>
            <a:pPr marL="0" indent="0" algn="ctr">
              <a:buNone/>
            </a:pPr>
            <a:r>
              <a:rPr lang="en-GB" sz="2400" b="1" dirty="0" smtClean="0"/>
              <a:t>The Circulatory System</a:t>
            </a:r>
          </a:p>
          <a:p>
            <a:pPr marL="0" indent="0" algn="ctr">
              <a:buNone/>
            </a:pPr>
            <a:endParaRPr lang="en-GB" sz="2400" dirty="0" smtClean="0"/>
          </a:p>
          <a:p>
            <a:pPr marL="0" indent="0" algn="ctr">
              <a:buNone/>
            </a:pPr>
            <a:r>
              <a:rPr lang="en-GB" altLang="en-US" sz="2400" dirty="0">
                <a:solidFill>
                  <a:schemeClr val="bg1"/>
                </a:solidFill>
                <a:cs typeface="Arial" charset="0"/>
                <a:hlinkClick r:id="rId2"/>
              </a:rPr>
              <a:t>http://</a:t>
            </a:r>
            <a:r>
              <a:rPr lang="en-GB" altLang="en-US" sz="2400" dirty="0" smtClean="0">
                <a:solidFill>
                  <a:schemeClr val="bg1"/>
                </a:solidFill>
                <a:cs typeface="Arial" charset="0"/>
                <a:hlinkClick r:id="rId2"/>
              </a:rPr>
              <a:t>www.youtube.com/watch?v=9fxm85Fy4sQ</a:t>
            </a:r>
            <a:endParaRPr lang="en-GB" altLang="en-US" sz="2400" dirty="0" smtClean="0">
              <a:solidFill>
                <a:schemeClr val="bg1"/>
              </a:solidFill>
              <a:cs typeface="Arial" charset="0"/>
            </a:endParaRPr>
          </a:p>
          <a:p>
            <a:pPr marL="0" indent="0">
              <a:buNone/>
            </a:pPr>
            <a:endParaRPr lang="en-GB" altLang="en-US" dirty="0">
              <a:solidFill>
                <a:schemeClr val="bg1"/>
              </a:solidFill>
              <a:cs typeface="Arial" charset="0"/>
            </a:endParaRPr>
          </a:p>
          <a:p>
            <a:pPr marL="0" indent="0">
              <a:buNone/>
            </a:pPr>
            <a:endParaRPr lang="en-GB" dirty="0"/>
          </a:p>
        </p:txBody>
      </p:sp>
    </p:spTree>
    <p:extLst>
      <p:ext uri="{BB962C8B-B14F-4D97-AF65-F5344CB8AC3E}">
        <p14:creationId xmlns:p14="http://schemas.microsoft.com/office/powerpoint/2010/main" val="553342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7742" y="838200"/>
            <a:ext cx="9905998" cy="3124201"/>
          </a:xfrm>
        </p:spPr>
        <p:txBody>
          <a:bodyPr/>
          <a:lstStyle/>
          <a:p>
            <a:pPr marL="0" indent="0" algn="ctr">
              <a:buNone/>
            </a:pPr>
            <a:r>
              <a:rPr lang="en-GB" altLang="en-US" sz="2800" b="1" dirty="0"/>
              <a:t>What is the heart?</a:t>
            </a:r>
          </a:p>
          <a:p>
            <a:pPr algn="ctr"/>
            <a:endParaRPr lang="en-GB" altLang="en-US" sz="2800" dirty="0"/>
          </a:p>
          <a:p>
            <a:pPr marL="0" indent="0" algn="ctr">
              <a:buNone/>
            </a:pPr>
            <a:r>
              <a:rPr lang="en-GB" altLang="en-US" sz="2800" dirty="0"/>
              <a:t>The heart is the centre of the circulatory system. If the blood is the body’s fuel, the heart is the engine. </a:t>
            </a:r>
            <a:endParaRPr lang="en-GB" altLang="en-US" sz="2800" dirty="0" smtClean="0"/>
          </a:p>
          <a:p>
            <a:pPr marL="0" indent="0" algn="ctr">
              <a:buNone/>
            </a:pPr>
            <a:endParaRPr lang="en-GB" altLang="en-US" dirty="0"/>
          </a:p>
          <a:p>
            <a:pPr marL="0" indent="0" algn="ctr">
              <a:buNone/>
            </a:pPr>
            <a:endParaRPr lang="en-GB" altLang="en-US" dirty="0"/>
          </a:p>
          <a:p>
            <a:endParaRPr lang="en-GB" dirty="0"/>
          </a:p>
        </p:txBody>
      </p:sp>
      <p:pic>
        <p:nvPicPr>
          <p:cNvPr id="4" name="Picture 2" descr="http://upload.wikimedia.org/wikipedia/commons/thumb/e/e5/Diagram_of_the_human_heart_(cropped).svg/650px-Diagram_of_the_human_heart_(cropped).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0" y="2914650"/>
            <a:ext cx="3562350" cy="356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43530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38201"/>
            <a:ext cx="10439399" cy="4953000"/>
          </a:xfrm>
        </p:spPr>
        <p:txBody>
          <a:bodyPr>
            <a:noAutofit/>
          </a:bodyPr>
          <a:lstStyle/>
          <a:p>
            <a:pPr marL="0" indent="0" algn="ctr">
              <a:buNone/>
            </a:pPr>
            <a:r>
              <a:rPr lang="en-GB" altLang="en-US" b="1" dirty="0"/>
              <a:t>What does the heart look like? </a:t>
            </a:r>
          </a:p>
          <a:p>
            <a:pPr algn="ctr"/>
            <a:endParaRPr lang="en-GB" altLang="en-US" dirty="0"/>
          </a:p>
          <a:p>
            <a:pPr marL="0" indent="0" algn="ctr">
              <a:buNone/>
            </a:pPr>
            <a:r>
              <a:rPr lang="en-GB" altLang="en-US" dirty="0"/>
              <a:t>The heart is a hollow red organ, approximately the size of it’s owner’s fist, positioned in the centre of the thorax and divided into four chambers. These are the:</a:t>
            </a:r>
          </a:p>
          <a:p>
            <a:pPr algn="ctr"/>
            <a:endParaRPr lang="en-GB" altLang="en-US" dirty="0"/>
          </a:p>
          <a:p>
            <a:pPr marL="0" indent="0" algn="ctr">
              <a:buNone/>
            </a:pPr>
            <a:r>
              <a:rPr lang="en-GB" altLang="en-US" dirty="0"/>
              <a:t>Right Atria</a:t>
            </a:r>
          </a:p>
          <a:p>
            <a:pPr marL="0" indent="0" algn="ctr">
              <a:buNone/>
            </a:pPr>
            <a:r>
              <a:rPr lang="en-GB" altLang="en-US" dirty="0"/>
              <a:t>Left Atria</a:t>
            </a:r>
          </a:p>
          <a:p>
            <a:pPr marL="0" indent="0" algn="ctr">
              <a:buNone/>
            </a:pPr>
            <a:r>
              <a:rPr lang="en-GB" altLang="en-US" dirty="0"/>
              <a:t>Right Ventricle</a:t>
            </a:r>
          </a:p>
          <a:p>
            <a:pPr marL="0" indent="0" algn="ctr">
              <a:buNone/>
            </a:pPr>
            <a:r>
              <a:rPr lang="en-GB" altLang="en-US" dirty="0"/>
              <a:t>Left Ventricle</a:t>
            </a:r>
          </a:p>
          <a:p>
            <a:pPr algn="ctr"/>
            <a:endParaRPr lang="en-GB" altLang="en-US" dirty="0"/>
          </a:p>
          <a:p>
            <a:pPr marL="0" indent="0" algn="ctr">
              <a:buNone/>
            </a:pPr>
            <a:r>
              <a:rPr lang="en-GB" altLang="en-US" dirty="0"/>
              <a:t>The septum, a muscular wall, separates the right and left side of the heart. This prevents blood from the veins on the right coming into contact with blood going to the arteries on the left. </a:t>
            </a:r>
          </a:p>
          <a:p>
            <a:endParaRPr lang="en-GB" dirty="0"/>
          </a:p>
        </p:txBody>
      </p:sp>
    </p:spTree>
    <p:extLst>
      <p:ext uri="{BB962C8B-B14F-4D97-AF65-F5344CB8AC3E}">
        <p14:creationId xmlns:p14="http://schemas.microsoft.com/office/powerpoint/2010/main" val="3813116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2299" y="1447800"/>
            <a:ext cx="9905998" cy="3124201"/>
          </a:xfrm>
        </p:spPr>
        <p:txBody>
          <a:bodyPr>
            <a:noAutofit/>
          </a:bodyPr>
          <a:lstStyle/>
          <a:p>
            <a:pPr marL="0" indent="0" algn="ctr">
              <a:buNone/>
            </a:pPr>
            <a:r>
              <a:rPr lang="en-GB" altLang="en-US" sz="3600" b="1" dirty="0"/>
              <a:t>What does the heart do</a:t>
            </a:r>
            <a:r>
              <a:rPr lang="en-GB" altLang="en-US" sz="3600" b="1" dirty="0" smtClean="0"/>
              <a:t>?</a:t>
            </a:r>
          </a:p>
          <a:p>
            <a:pPr marL="0" indent="0" algn="ctr">
              <a:buNone/>
            </a:pPr>
            <a:endParaRPr lang="en-GB" altLang="en-US" sz="3600" dirty="0"/>
          </a:p>
          <a:p>
            <a:pPr marL="0" indent="0" algn="ctr">
              <a:buNone/>
            </a:pPr>
            <a:r>
              <a:rPr lang="en-GB" altLang="en-US" sz="3600" dirty="0"/>
              <a:t>The heart is the pump that drives the whole circulation system. It receives and propels blood, rhythmically contracting, forcing the blood through a system of vessels. The hearts action is controlled by the autonomic nervous system. </a:t>
            </a:r>
          </a:p>
          <a:p>
            <a:endParaRPr lang="en-GB" sz="3600" dirty="0"/>
          </a:p>
        </p:txBody>
      </p:sp>
    </p:spTree>
    <p:extLst>
      <p:ext uri="{BB962C8B-B14F-4D97-AF65-F5344CB8AC3E}">
        <p14:creationId xmlns:p14="http://schemas.microsoft.com/office/powerpoint/2010/main" val="3473741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54083" y="1524000"/>
            <a:ext cx="4800600" cy="4401205"/>
          </a:xfrm>
          <a:prstGeom prst="rect">
            <a:avLst/>
          </a:prstGeom>
        </p:spPr>
        <p:txBody>
          <a:bodyPr wrap="square">
            <a:spAutoFit/>
          </a:bodyPr>
          <a:lstStyle/>
          <a:p>
            <a:pPr algn="ctr"/>
            <a:r>
              <a:rPr lang="en-GB" altLang="en-US" sz="2800" dirty="0"/>
              <a:t>Blood is pumped from the heart around the body through a transport system of arteries and veins. It distributes oxygen and essential nutrients to the whole body  as well as removing potentially damaging waste products and carbon dioxide. </a:t>
            </a:r>
          </a:p>
        </p:txBody>
      </p:sp>
      <p:pic>
        <p:nvPicPr>
          <p:cNvPr id="5" name="Picture 2" descr="http://www.urgomedical.com/var/ezflow_site/storage/images/media/images/venous-system-02/2059-1-eng-GB/venous-system-0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1905000"/>
            <a:ext cx="3752850"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26039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066800"/>
            <a:ext cx="10972799" cy="5791200"/>
          </a:xfrm>
        </p:spPr>
        <p:txBody>
          <a:bodyPr>
            <a:normAutofit/>
          </a:bodyPr>
          <a:lstStyle/>
          <a:p>
            <a:pPr marL="0" indent="0" algn="ctr">
              <a:buNone/>
            </a:pPr>
            <a:r>
              <a:rPr lang="en-GB" altLang="en-US" sz="2400" b="1" dirty="0"/>
              <a:t>How does the blood circulate?</a:t>
            </a:r>
          </a:p>
          <a:p>
            <a:pPr algn="ctr"/>
            <a:endParaRPr lang="en-GB" altLang="en-US" sz="2400" dirty="0"/>
          </a:p>
          <a:p>
            <a:pPr marL="0" indent="0" algn="ctr">
              <a:buNone/>
            </a:pPr>
            <a:r>
              <a:rPr lang="en-GB" altLang="en-US" sz="2400" dirty="0"/>
              <a:t>Blood is pumped from the heart, around the body through a transport system of arteries, veins and capillaries. </a:t>
            </a:r>
          </a:p>
          <a:p>
            <a:pPr algn="ctr"/>
            <a:endParaRPr lang="en-GB" altLang="en-US" sz="2400" dirty="0"/>
          </a:p>
          <a:p>
            <a:pPr marL="0" indent="0" algn="ctr">
              <a:buNone/>
            </a:pPr>
            <a:r>
              <a:rPr lang="en-GB" altLang="en-US" sz="2400" dirty="0"/>
              <a:t>Pulmonary circulation is the transport of blood from the heart to the lungs and back again. </a:t>
            </a:r>
          </a:p>
          <a:p>
            <a:pPr algn="ctr"/>
            <a:endParaRPr lang="en-GB" altLang="en-US" sz="2400" dirty="0"/>
          </a:p>
          <a:p>
            <a:pPr marL="0" indent="0" algn="ctr">
              <a:buNone/>
            </a:pPr>
            <a:r>
              <a:rPr lang="en-GB" altLang="en-US" sz="2400" dirty="0"/>
              <a:t>Systemic circulation is the transport of blood from the heart to the rest of the body and back. </a:t>
            </a:r>
          </a:p>
          <a:p>
            <a:pPr algn="ctr"/>
            <a:endParaRPr lang="en-GB" altLang="en-US" sz="2400" dirty="0"/>
          </a:p>
          <a:p>
            <a:pPr marL="0" indent="0" algn="ctr">
              <a:buNone/>
            </a:pPr>
            <a:r>
              <a:rPr lang="en-GB" altLang="en-US" sz="2400" dirty="0"/>
              <a:t>The blood circulation is two closed systems. </a:t>
            </a:r>
          </a:p>
          <a:p>
            <a:pPr algn="ctr"/>
            <a:endParaRPr lang="en-GB" altLang="en-US" sz="2400" dirty="0"/>
          </a:p>
          <a:p>
            <a:pPr marL="0" indent="0">
              <a:buNone/>
            </a:pPr>
            <a:endParaRPr lang="en-GB" sz="2400" dirty="0"/>
          </a:p>
        </p:txBody>
      </p:sp>
    </p:spTree>
    <p:extLst>
      <p:ext uri="{BB962C8B-B14F-4D97-AF65-F5344CB8AC3E}">
        <p14:creationId xmlns:p14="http://schemas.microsoft.com/office/powerpoint/2010/main" val="1305952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1219200"/>
            <a:ext cx="10667999" cy="5105400"/>
          </a:xfrm>
        </p:spPr>
        <p:txBody>
          <a:bodyPr>
            <a:normAutofit/>
          </a:bodyPr>
          <a:lstStyle/>
          <a:p>
            <a:pPr marL="0" indent="0" algn="ctr">
              <a:buNone/>
            </a:pPr>
            <a:r>
              <a:rPr lang="en-GB" altLang="en-US" sz="3600" b="1" dirty="0"/>
              <a:t>What is pulmonary circulation?</a:t>
            </a:r>
          </a:p>
          <a:p>
            <a:pPr algn="ctr"/>
            <a:endParaRPr lang="en-GB" altLang="en-US" sz="3600" dirty="0"/>
          </a:p>
          <a:p>
            <a:pPr marL="0" indent="0" algn="ctr">
              <a:buNone/>
            </a:pPr>
            <a:r>
              <a:rPr lang="en-GB" altLang="en-US" sz="3600" dirty="0"/>
              <a:t>The circulation of blood from the heart to the lungs and back. Deoxygenated blood travels from the heart to the lungs in the pulmonary artery. The blood gets rid of it carbon dioxide and replaces it with oxygen. It then returns to the heart via the pulmonary veins ready to be pumped around the body. </a:t>
            </a:r>
          </a:p>
          <a:p>
            <a:pPr marL="0" indent="0">
              <a:buNone/>
            </a:pPr>
            <a:endParaRPr lang="en-GB" dirty="0"/>
          </a:p>
        </p:txBody>
      </p:sp>
    </p:spTree>
    <p:extLst>
      <p:ext uri="{BB962C8B-B14F-4D97-AF65-F5344CB8AC3E}">
        <p14:creationId xmlns:p14="http://schemas.microsoft.com/office/powerpoint/2010/main" val="1507225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1524000"/>
            <a:ext cx="9905998" cy="4267200"/>
          </a:xfrm>
        </p:spPr>
        <p:txBody>
          <a:bodyPr>
            <a:normAutofit lnSpcReduction="10000"/>
          </a:bodyPr>
          <a:lstStyle/>
          <a:p>
            <a:pPr marL="0" indent="0" algn="ctr">
              <a:buNone/>
            </a:pPr>
            <a:r>
              <a:rPr lang="en-GB" altLang="en-US" sz="3200" b="1" dirty="0"/>
              <a:t>What is systemic circulation? </a:t>
            </a:r>
          </a:p>
          <a:p>
            <a:pPr algn="ctr"/>
            <a:endParaRPr lang="en-GB" altLang="en-US" sz="3200" dirty="0"/>
          </a:p>
          <a:p>
            <a:pPr marL="0" indent="0" algn="ctr">
              <a:buNone/>
            </a:pPr>
            <a:r>
              <a:rPr lang="en-GB" altLang="en-US" sz="3200" dirty="0"/>
              <a:t>Systemic circulation is the circulation of blood from the heart to the body. Blood leaves the heart by the aorta, the largest artery in the body, travels throughout  the body and returns to the heart through the vena cava. An extensive network of arteries, veins and capillaries transports blood to every cell in the body. </a:t>
            </a:r>
          </a:p>
          <a:p>
            <a:pPr marL="0" indent="0">
              <a:buNone/>
            </a:pPr>
            <a:endParaRPr lang="en-GB" sz="2400" dirty="0"/>
          </a:p>
        </p:txBody>
      </p:sp>
    </p:spTree>
    <p:extLst>
      <p:ext uri="{BB962C8B-B14F-4D97-AF65-F5344CB8AC3E}">
        <p14:creationId xmlns:p14="http://schemas.microsoft.com/office/powerpoint/2010/main" val="655871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0422" y="1036320"/>
            <a:ext cx="9905998" cy="5105400"/>
          </a:xfrm>
        </p:spPr>
        <p:txBody>
          <a:bodyPr/>
          <a:lstStyle/>
          <a:p>
            <a:pPr marL="0" indent="0">
              <a:buNone/>
            </a:pPr>
            <a:endParaRPr lang="en-GB" altLang="en-US" b="1" dirty="0" smtClean="0">
              <a:solidFill>
                <a:schemeClr val="bg1"/>
              </a:solidFill>
            </a:endParaRPr>
          </a:p>
          <a:p>
            <a:pPr marL="0" indent="0" algn="ctr">
              <a:buNone/>
            </a:pPr>
            <a:r>
              <a:rPr lang="en-GB" altLang="en-US" sz="2800" b="1" dirty="0" smtClean="0"/>
              <a:t>What </a:t>
            </a:r>
            <a:r>
              <a:rPr lang="en-GB" altLang="en-US" sz="2800" b="1" dirty="0"/>
              <a:t>is the difference between veins and arteries</a:t>
            </a:r>
            <a:r>
              <a:rPr lang="en-GB" altLang="en-US" sz="2800" b="1" dirty="0" smtClean="0"/>
              <a:t>?</a:t>
            </a:r>
          </a:p>
          <a:p>
            <a:pPr marL="0" indent="0">
              <a:buNone/>
            </a:pPr>
            <a:endParaRPr lang="en-GB" altLang="en-US" b="1" dirty="0" smtClean="0">
              <a:solidFill>
                <a:schemeClr val="bg1"/>
              </a:solidFill>
            </a:endParaRPr>
          </a:p>
          <a:p>
            <a:pPr marL="0" indent="0">
              <a:buNone/>
            </a:pPr>
            <a:endParaRPr lang="en-GB" altLang="en-US" b="1" dirty="0" smtClean="0">
              <a:solidFill>
                <a:schemeClr val="bg1"/>
              </a:solidFill>
            </a:endParaRPr>
          </a:p>
          <a:p>
            <a:pPr marL="0" indent="0">
              <a:buNone/>
            </a:pPr>
            <a:endParaRPr lang="en-GB" altLang="en-US" b="1" dirty="0">
              <a:solidFill>
                <a:schemeClr val="bg1"/>
              </a:solidFill>
            </a:endParaRPr>
          </a:p>
          <a:p>
            <a:pPr marL="0" indent="0">
              <a:buNone/>
            </a:pPr>
            <a:endParaRPr lang="en-GB" altLang="en-US" b="1" dirty="0" smtClean="0">
              <a:solidFill>
                <a:schemeClr val="bg1"/>
              </a:solidFill>
            </a:endParaRPr>
          </a:p>
          <a:p>
            <a:pPr marL="0" indent="0">
              <a:buNone/>
            </a:pPr>
            <a:endParaRPr lang="en-GB" b="1" dirty="0">
              <a:solidFill>
                <a:schemeClr val="bg1"/>
              </a:solidFill>
            </a:endParaRPr>
          </a:p>
          <a:p>
            <a:pPr marL="0" indent="0">
              <a:buNone/>
            </a:pPr>
            <a:endParaRPr lang="en-GB" b="1" dirty="0" smtClean="0">
              <a:solidFill>
                <a:schemeClr val="bg1"/>
              </a:solidFill>
            </a:endParaRPr>
          </a:p>
          <a:p>
            <a:pPr marL="0" indent="0">
              <a:buNone/>
            </a:pPr>
            <a:endParaRPr lang="en-GB" b="1" dirty="0">
              <a:solidFill>
                <a:schemeClr val="bg1"/>
              </a:solidFill>
            </a:endParaRPr>
          </a:p>
          <a:p>
            <a:pPr marL="0" indent="0">
              <a:buNone/>
            </a:pPr>
            <a:endParaRPr lang="en-GB" b="1" dirty="0" smtClean="0">
              <a:solidFill>
                <a:schemeClr val="bg1"/>
              </a:solidFill>
            </a:endParaRPr>
          </a:p>
          <a:p>
            <a:pPr marL="0" indent="0">
              <a:buNone/>
            </a:pPr>
            <a:endParaRPr lang="en-GB" b="1" dirty="0">
              <a:solidFill>
                <a:schemeClr val="bg1"/>
              </a:solidFill>
            </a:endParaRP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140883090"/>
              </p:ext>
            </p:extLst>
          </p:nvPr>
        </p:nvGraphicFramePr>
        <p:xfrm>
          <a:off x="1140422" y="2209800"/>
          <a:ext cx="10136188" cy="3931920"/>
        </p:xfrm>
        <a:graphic>
          <a:graphicData uri="http://schemas.openxmlformats.org/drawingml/2006/table">
            <a:tbl>
              <a:tblPr firstRow="1" bandRow="1">
                <a:tableStyleId>{5C22544A-7EE6-4342-B048-85BDC9FD1C3A}</a:tableStyleId>
              </a:tblPr>
              <a:tblGrid>
                <a:gridCol w="5068094"/>
                <a:gridCol w="5068094"/>
              </a:tblGrid>
              <a:tr h="0">
                <a:tc>
                  <a:txBody>
                    <a:bodyPr/>
                    <a:lstStyle/>
                    <a:p>
                      <a:pPr algn="ctr"/>
                      <a:r>
                        <a:rPr lang="en-GB" sz="2400" dirty="0" smtClean="0">
                          <a:solidFill>
                            <a:schemeClr val="bg1"/>
                          </a:solidFill>
                        </a:rPr>
                        <a:t>Arteries</a:t>
                      </a:r>
                      <a:endParaRPr lang="en-GB" sz="2400" dirty="0">
                        <a:solidFill>
                          <a:schemeClr val="bg1"/>
                        </a:solidFill>
                      </a:endParaRPr>
                    </a:p>
                  </a:txBody>
                  <a:tcPr/>
                </a:tc>
                <a:tc>
                  <a:txBody>
                    <a:bodyPr/>
                    <a:lstStyle/>
                    <a:p>
                      <a:pPr algn="ctr"/>
                      <a:r>
                        <a:rPr lang="en-GB" sz="2400" dirty="0" smtClean="0">
                          <a:solidFill>
                            <a:schemeClr val="bg1"/>
                          </a:solidFill>
                        </a:rPr>
                        <a:t>Veins</a:t>
                      </a:r>
                      <a:endParaRPr lang="en-GB" sz="2400" dirty="0">
                        <a:solidFill>
                          <a:schemeClr val="bg1"/>
                        </a:solidFill>
                      </a:endParaRPr>
                    </a:p>
                  </a:txBody>
                  <a:tcPr/>
                </a:tc>
              </a:tr>
              <a:tr h="370840">
                <a:tc>
                  <a:txBody>
                    <a:bodyPr/>
                    <a:lstStyle/>
                    <a:p>
                      <a:pPr algn="ctr"/>
                      <a:r>
                        <a:rPr lang="en-GB" sz="2400" dirty="0" smtClean="0"/>
                        <a:t>Transport blood from the heart</a:t>
                      </a:r>
                      <a:endParaRPr lang="en-GB" sz="2400" dirty="0"/>
                    </a:p>
                  </a:txBody>
                  <a:tcPr/>
                </a:tc>
                <a:tc>
                  <a:txBody>
                    <a:bodyPr/>
                    <a:lstStyle/>
                    <a:p>
                      <a:pPr algn="ctr"/>
                      <a:r>
                        <a:rPr lang="en-GB" sz="2400" dirty="0" smtClean="0"/>
                        <a:t>Transports blood to the heart </a:t>
                      </a:r>
                      <a:endParaRPr lang="en-GB" sz="2400" dirty="0"/>
                    </a:p>
                  </a:txBody>
                  <a:tcPr/>
                </a:tc>
              </a:tr>
              <a:tr h="370840">
                <a:tc>
                  <a:txBody>
                    <a:bodyPr/>
                    <a:lstStyle/>
                    <a:p>
                      <a:pPr algn="ctr"/>
                      <a:r>
                        <a:rPr lang="en-GB" sz="2400" dirty="0" smtClean="0"/>
                        <a:t>Oxygenated blood</a:t>
                      </a:r>
                      <a:endParaRPr lang="en-GB" sz="2400" dirty="0"/>
                    </a:p>
                  </a:txBody>
                  <a:tcPr/>
                </a:tc>
                <a:tc>
                  <a:txBody>
                    <a:bodyPr/>
                    <a:lstStyle/>
                    <a:p>
                      <a:pPr algn="ctr"/>
                      <a:r>
                        <a:rPr lang="en-GB" sz="2400" dirty="0" smtClean="0"/>
                        <a:t>Deoxygenated blood</a:t>
                      </a:r>
                      <a:endParaRPr lang="en-GB" sz="2400" dirty="0"/>
                    </a:p>
                  </a:txBody>
                  <a:tcPr/>
                </a:tc>
              </a:tr>
              <a:tr h="370840">
                <a:tc>
                  <a:txBody>
                    <a:bodyPr/>
                    <a:lstStyle/>
                    <a:p>
                      <a:pPr algn="ctr"/>
                      <a:r>
                        <a:rPr lang="en-GB" sz="2400" dirty="0" smtClean="0"/>
                        <a:t>The passage is small</a:t>
                      </a:r>
                      <a:endParaRPr lang="en-GB" sz="2400" dirty="0"/>
                    </a:p>
                  </a:txBody>
                  <a:tcPr/>
                </a:tc>
                <a:tc>
                  <a:txBody>
                    <a:bodyPr/>
                    <a:lstStyle/>
                    <a:p>
                      <a:pPr algn="ctr"/>
                      <a:r>
                        <a:rPr lang="en-GB" sz="2400" dirty="0" smtClean="0"/>
                        <a:t>The passage is large</a:t>
                      </a:r>
                      <a:endParaRPr lang="en-GB" sz="2400" dirty="0"/>
                    </a:p>
                  </a:txBody>
                  <a:tcPr/>
                </a:tc>
              </a:tr>
              <a:tr h="370840">
                <a:tc>
                  <a:txBody>
                    <a:bodyPr/>
                    <a:lstStyle/>
                    <a:p>
                      <a:pPr algn="ctr"/>
                      <a:r>
                        <a:rPr lang="en-GB" sz="2400" dirty="0" smtClean="0"/>
                        <a:t>Pumped</a:t>
                      </a:r>
                      <a:r>
                        <a:rPr lang="en-GB" sz="2400" baseline="0" dirty="0" smtClean="0"/>
                        <a:t> by heart and muscle tissue</a:t>
                      </a:r>
                      <a:endParaRPr lang="en-GB" sz="2400" dirty="0"/>
                    </a:p>
                  </a:txBody>
                  <a:tcPr/>
                </a:tc>
                <a:tc>
                  <a:txBody>
                    <a:bodyPr/>
                    <a:lstStyle/>
                    <a:p>
                      <a:pPr algn="ctr"/>
                      <a:r>
                        <a:rPr lang="en-GB" sz="2400" dirty="0" smtClean="0"/>
                        <a:t>Pumped by skeletal</a:t>
                      </a:r>
                      <a:r>
                        <a:rPr lang="en-GB" sz="2400" baseline="0" dirty="0" smtClean="0"/>
                        <a:t> muscle pump</a:t>
                      </a:r>
                      <a:endParaRPr lang="en-GB" sz="2400" dirty="0"/>
                    </a:p>
                  </a:txBody>
                  <a:tcPr/>
                </a:tc>
              </a:tr>
              <a:tr h="370840">
                <a:tc>
                  <a:txBody>
                    <a:bodyPr/>
                    <a:lstStyle/>
                    <a:p>
                      <a:pPr algn="ctr"/>
                      <a:r>
                        <a:rPr lang="en-GB" sz="2400" dirty="0" smtClean="0"/>
                        <a:t>Thick, muscular and elastic walls</a:t>
                      </a:r>
                      <a:endParaRPr lang="en-GB" sz="2400" dirty="0"/>
                    </a:p>
                  </a:txBody>
                  <a:tcPr/>
                </a:tc>
                <a:tc>
                  <a:txBody>
                    <a:bodyPr/>
                    <a:lstStyle/>
                    <a:p>
                      <a:pPr algn="ctr"/>
                      <a:r>
                        <a:rPr lang="en-GB" sz="2400" dirty="0" smtClean="0"/>
                        <a:t>Thin walls, not muscular or elastic</a:t>
                      </a:r>
                      <a:endParaRPr lang="en-GB" sz="2400" dirty="0"/>
                    </a:p>
                  </a:txBody>
                  <a:tcPr/>
                </a:tc>
              </a:tr>
              <a:tr h="370840">
                <a:tc>
                  <a:txBody>
                    <a:bodyPr/>
                    <a:lstStyle/>
                    <a:p>
                      <a:pPr algn="ctr"/>
                      <a:r>
                        <a:rPr lang="en-GB" sz="2400" dirty="0" smtClean="0"/>
                        <a:t>Contains a high concentration of nutrients</a:t>
                      </a:r>
                      <a:endParaRPr lang="en-GB" sz="2400" dirty="0"/>
                    </a:p>
                  </a:txBody>
                  <a:tcPr/>
                </a:tc>
                <a:tc>
                  <a:txBody>
                    <a:bodyPr/>
                    <a:lstStyle/>
                    <a:p>
                      <a:pPr algn="ctr"/>
                      <a:r>
                        <a:rPr lang="en-GB" sz="2400" dirty="0" smtClean="0"/>
                        <a:t>Venous</a:t>
                      </a:r>
                      <a:r>
                        <a:rPr lang="en-GB" sz="2400" baseline="0" dirty="0" smtClean="0"/>
                        <a:t> blood contains a high concentration of waste products</a:t>
                      </a:r>
                      <a:endParaRPr lang="en-GB" sz="2400" dirty="0"/>
                    </a:p>
                  </a:txBody>
                  <a:tcPr/>
                </a:tc>
              </a:tr>
            </a:tbl>
          </a:graphicData>
        </a:graphic>
      </p:graphicFrame>
    </p:spTree>
    <p:extLst>
      <p:ext uri="{BB962C8B-B14F-4D97-AF65-F5344CB8AC3E}">
        <p14:creationId xmlns:p14="http://schemas.microsoft.com/office/powerpoint/2010/main" val="304347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1066800"/>
            <a:ext cx="9905998" cy="5029200"/>
          </a:xfrm>
        </p:spPr>
        <p:txBody>
          <a:bodyPr/>
          <a:lstStyle/>
          <a:p>
            <a:pPr marL="0" indent="0" algn="ctr">
              <a:buNone/>
            </a:pPr>
            <a:r>
              <a:rPr lang="en-GB" altLang="en-US" sz="2400" b="1" dirty="0"/>
              <a:t>Why is a knowledge of the circulatory system important to you as a dancer</a:t>
            </a:r>
            <a:r>
              <a:rPr lang="en-GB" altLang="en-US" sz="2400" b="1" dirty="0" smtClean="0"/>
              <a:t>?</a:t>
            </a:r>
            <a:endParaRPr lang="en-GB" altLang="en-US" sz="2400" b="1" dirty="0"/>
          </a:p>
          <a:p>
            <a:pPr marL="0" indent="0" algn="ctr">
              <a:buNone/>
            </a:pPr>
            <a:r>
              <a:rPr lang="en-GB" altLang="en-US" sz="2400" dirty="0"/>
              <a:t>Discuss in pairs and feedback your finding. </a:t>
            </a:r>
            <a:endParaRPr lang="en-GB" altLang="en-US" sz="2400" dirty="0" smtClean="0"/>
          </a:p>
          <a:p>
            <a:pPr marL="0" indent="0" algn="ctr">
              <a:buNone/>
            </a:pPr>
            <a:endParaRPr lang="en-GB" altLang="en-US" dirty="0"/>
          </a:p>
          <a:p>
            <a:pPr marL="0" indent="0" algn="ctr">
              <a:buNone/>
            </a:pPr>
            <a:endParaRPr lang="en-GB" altLang="en-US" dirty="0" smtClean="0"/>
          </a:p>
          <a:p>
            <a:pPr marL="0" indent="0" algn="ctr">
              <a:buNone/>
            </a:pPr>
            <a:endParaRPr lang="en-GB" altLang="en-US" dirty="0"/>
          </a:p>
          <a:p>
            <a:pPr marL="0" indent="0" algn="ctr">
              <a:buNone/>
            </a:pPr>
            <a:endParaRPr lang="en-GB" altLang="en-US" dirty="0" smtClean="0"/>
          </a:p>
          <a:p>
            <a:pPr marL="0" indent="0" algn="ctr">
              <a:buNone/>
            </a:pPr>
            <a:endParaRPr lang="en-GB" altLang="en-US" dirty="0"/>
          </a:p>
          <a:p>
            <a:pPr marL="0" indent="0" algn="ctr">
              <a:buNone/>
            </a:pPr>
            <a:endParaRPr lang="en-GB" altLang="en-US" dirty="0"/>
          </a:p>
          <a:p>
            <a:pPr marL="0" indent="0">
              <a:buNone/>
            </a:pPr>
            <a:endParaRPr lang="en-GB" dirty="0"/>
          </a:p>
        </p:txBody>
      </p:sp>
      <p:pic>
        <p:nvPicPr>
          <p:cNvPr id="4" name="Picture 2" descr="http://t3.gstatic.com/images?q=tbn:ANd9GcQPUzAjdenfSH-MCbriuDCOvUR1cx71sX-mGEZaJUC_2c3FFyH0g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5157" y="2590800"/>
            <a:ext cx="2590800" cy="3660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475639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138</TotalTime>
  <Words>510</Words>
  <Application>Microsoft Office PowerPoint</Application>
  <PresentationFormat>Widescreen</PresentationFormat>
  <Paragraphs>69</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Century Gothic</vt:lpstr>
      <vt:lpstr>Vapor Trail</vt:lpstr>
      <vt:lpstr>The circulatory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Christy Anson-Harries</dc:creator>
  <cp:lastModifiedBy>Christy Anson-Harries</cp:lastModifiedBy>
  <cp:revision>50</cp:revision>
  <dcterms:created xsi:type="dcterms:W3CDTF">2014-10-07T10:42:29Z</dcterms:created>
  <dcterms:modified xsi:type="dcterms:W3CDTF">2017-10-23T16:01:31Z</dcterms:modified>
</cp:coreProperties>
</file>