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7A725A-60D4-BD4E-8425-19981D86979F}" v="163" dt="2026-03-23T10:30:56.902"/>
    <p1510:client id="{A5A0B5A7-AE77-5DB9-D7B3-A086D4093C1D}" v="2" dt="2026-03-22T11:53:23.891"/>
    <p1510:client id="{D08A2AD4-D921-C88C-2CD3-DB59C426158E}" v="51" dt="2026-03-23T07:57:06.118"/>
    <p1510:client id="{DFEC4FFC-7922-6C9E-38DB-E66BCFF45FAD}" v="3" dt="2026-03-22T12:39:45.852"/>
  </p1510:revLst>
</p1510:revInfo>
</file>

<file path=ppt/tableStyles.xml><?xml version="1.0" encoding="utf-8"?>
<a:tblStyleLst xmlns:a="http://schemas.openxmlformats.org/drawingml/2006/main" def="{5C22544A-7EE6-4342-B048-85BDC9FD1C3A}">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kendi Matumba (2426801)" userId="13e384f8-7922-44eb-a9ad-839868dbcc5e" providerId="ADAL" clId="{3D56A6F7-074B-43A9-9355-FEAD44B4ABD1}"/>
    <pc:docChg chg="undo custSel addSld delSld modSld">
      <pc:chgData name="Mukendi Matumba (2426801)" userId="13e384f8-7922-44eb-a9ad-839868dbcc5e" providerId="ADAL" clId="{3D56A6F7-074B-43A9-9355-FEAD44B4ABD1}" dt="2026-03-23T10:30:56.902" v="162" actId="27636"/>
      <pc:docMkLst>
        <pc:docMk/>
      </pc:docMkLst>
      <pc:sldChg chg="addSp delSp modSp mod">
        <pc:chgData name="Mukendi Matumba (2426801)" userId="13e384f8-7922-44eb-a9ad-839868dbcc5e" providerId="ADAL" clId="{3D56A6F7-074B-43A9-9355-FEAD44B4ABD1}" dt="2026-03-23T10:30:56.902" v="162" actId="27636"/>
        <pc:sldMkLst>
          <pc:docMk/>
          <pc:sldMk cId="4180068174" sldId="256"/>
        </pc:sldMkLst>
        <pc:spChg chg="mod">
          <ac:chgData name="Mukendi Matumba (2426801)" userId="13e384f8-7922-44eb-a9ad-839868dbcc5e" providerId="ADAL" clId="{3D56A6F7-074B-43A9-9355-FEAD44B4ABD1}" dt="2026-03-23T10:28:36.157" v="121" actId="14100"/>
          <ac:spMkLst>
            <pc:docMk/>
            <pc:sldMk cId="4180068174" sldId="256"/>
            <ac:spMk id="2" creationId="{0F16E770-3BBE-C50A-4F9B-11E7DC0074A8}"/>
          </ac:spMkLst>
        </pc:spChg>
        <pc:spChg chg="mod">
          <ac:chgData name="Mukendi Matumba (2426801)" userId="13e384f8-7922-44eb-a9ad-839868dbcc5e" providerId="ADAL" clId="{3D56A6F7-074B-43A9-9355-FEAD44B4ABD1}" dt="2026-03-23T10:30:56.902" v="162" actId="27636"/>
          <ac:spMkLst>
            <pc:docMk/>
            <pc:sldMk cId="4180068174" sldId="256"/>
            <ac:spMk id="3" creationId="{C36971B2-1CB9-299E-7384-A456D29726C8}"/>
          </ac:spMkLst>
        </pc:spChg>
        <pc:spChg chg="mod">
          <ac:chgData name="Mukendi Matumba (2426801)" userId="13e384f8-7922-44eb-a9ad-839868dbcc5e" providerId="ADAL" clId="{3D56A6F7-074B-43A9-9355-FEAD44B4ABD1}" dt="2026-03-23T10:30:20.378" v="152" actId="1076"/>
          <ac:spMkLst>
            <pc:docMk/>
            <pc:sldMk cId="4180068174" sldId="256"/>
            <ac:spMk id="6" creationId="{E51BC725-2967-C45B-3A64-F69BC54B737B}"/>
          </ac:spMkLst>
        </pc:spChg>
        <pc:spChg chg="add del">
          <ac:chgData name="Mukendi Matumba (2426801)" userId="13e384f8-7922-44eb-a9ad-839868dbcc5e" providerId="ADAL" clId="{3D56A6F7-074B-43A9-9355-FEAD44B4ABD1}" dt="2026-03-22T20:33:47.426" v="1" actId="22"/>
          <ac:spMkLst>
            <pc:docMk/>
            <pc:sldMk cId="4180068174" sldId="256"/>
            <ac:spMk id="7" creationId="{F22A5E7D-EAC4-CBDD-9FF7-89AC548227E4}"/>
          </ac:spMkLst>
        </pc:spChg>
        <pc:picChg chg="mod">
          <ac:chgData name="Mukendi Matumba (2426801)" userId="13e384f8-7922-44eb-a9ad-839868dbcc5e" providerId="ADAL" clId="{3D56A6F7-074B-43A9-9355-FEAD44B4ABD1}" dt="2026-03-23T10:30:32.848" v="154" actId="14100"/>
          <ac:picMkLst>
            <pc:docMk/>
            <pc:sldMk cId="4180068174" sldId="256"/>
            <ac:picMk id="5" creationId="{668C9EF9-B42C-5A66-BACB-A512D4F223A5}"/>
          </ac:picMkLst>
        </pc:picChg>
      </pc:sldChg>
      <pc:sldChg chg="addSp delSp modSp mod">
        <pc:chgData name="Mukendi Matumba (2426801)" userId="13e384f8-7922-44eb-a9ad-839868dbcc5e" providerId="ADAL" clId="{3D56A6F7-074B-43A9-9355-FEAD44B4ABD1}" dt="2026-03-23T10:13:35.537" v="41" actId="27636"/>
        <pc:sldMkLst>
          <pc:docMk/>
          <pc:sldMk cId="2601190251" sldId="270"/>
        </pc:sldMkLst>
        <pc:spChg chg="add del mod">
          <ac:chgData name="Mukendi Matumba (2426801)" userId="13e384f8-7922-44eb-a9ad-839868dbcc5e" providerId="ADAL" clId="{3D56A6F7-074B-43A9-9355-FEAD44B4ABD1}" dt="2026-03-23T10:13:35.537" v="41" actId="27636"/>
          <ac:spMkLst>
            <pc:docMk/>
            <pc:sldMk cId="2601190251" sldId="270"/>
            <ac:spMk id="3" creationId="{F2E15A94-9837-6622-0480-E3B32D53C3EB}"/>
          </ac:spMkLst>
        </pc:spChg>
      </pc:sldChg>
      <pc:sldChg chg="new del">
        <pc:chgData name="Mukendi Matumba (2426801)" userId="13e384f8-7922-44eb-a9ad-839868dbcc5e" providerId="ADAL" clId="{3D56A6F7-074B-43A9-9355-FEAD44B4ABD1}" dt="2026-03-23T10:02:19.564" v="17" actId="2696"/>
        <pc:sldMkLst>
          <pc:docMk/>
          <pc:sldMk cId="226990420" sldId="271"/>
        </pc:sldMkLst>
      </pc:sldChg>
      <pc:sldChg chg="addSp delSp modSp new mod modClrScheme chgLayout">
        <pc:chgData name="Mukendi Matumba (2426801)" userId="13e384f8-7922-44eb-a9ad-839868dbcc5e" providerId="ADAL" clId="{3D56A6F7-074B-43A9-9355-FEAD44B4ABD1}" dt="2026-03-23T10:20:11.191" v="86" actId="14100"/>
        <pc:sldMkLst>
          <pc:docMk/>
          <pc:sldMk cId="1007763708" sldId="271"/>
        </pc:sldMkLst>
        <pc:spChg chg="del mod ord">
          <ac:chgData name="Mukendi Matumba (2426801)" userId="13e384f8-7922-44eb-a9ad-839868dbcc5e" providerId="ADAL" clId="{3D56A6F7-074B-43A9-9355-FEAD44B4ABD1}" dt="2026-03-23T10:18:08.547" v="75" actId="478"/>
          <ac:spMkLst>
            <pc:docMk/>
            <pc:sldMk cId="1007763708" sldId="271"/>
            <ac:spMk id="2" creationId="{16839B79-C782-4999-E086-C3C6CB29DFEC}"/>
          </ac:spMkLst>
        </pc:spChg>
        <pc:spChg chg="mod ord">
          <ac:chgData name="Mukendi Matumba (2426801)" userId="13e384f8-7922-44eb-a9ad-839868dbcc5e" providerId="ADAL" clId="{3D56A6F7-074B-43A9-9355-FEAD44B4ABD1}" dt="2026-03-23T10:20:11.191" v="86" actId="14100"/>
          <ac:spMkLst>
            <pc:docMk/>
            <pc:sldMk cId="1007763708" sldId="271"/>
            <ac:spMk id="3" creationId="{186914CB-05B7-A1E6-1F39-E56F7681F9C8}"/>
          </ac:spMkLst>
        </pc:spChg>
        <pc:spChg chg="add mod ord">
          <ac:chgData name="Mukendi Matumba (2426801)" userId="13e384f8-7922-44eb-a9ad-839868dbcc5e" providerId="ADAL" clId="{3D56A6F7-074B-43A9-9355-FEAD44B4ABD1}" dt="2026-03-23T10:19:35.712" v="83" actId="27636"/>
          <ac:spMkLst>
            <pc:docMk/>
            <pc:sldMk cId="1007763708" sldId="271"/>
            <ac:spMk id="4" creationId="{42B9FCFA-BC47-638A-7DF9-F494940ABBEB}"/>
          </ac:spMkLst>
        </pc:spChg>
      </pc:sldChg>
      <pc:sldChg chg="addSp delSp modSp new del mod modClrScheme chgLayout">
        <pc:chgData name="Mukendi Matumba (2426801)" userId="13e384f8-7922-44eb-a9ad-839868dbcc5e" providerId="ADAL" clId="{3D56A6F7-074B-43A9-9355-FEAD44B4ABD1}" dt="2026-03-23T10:17:26.115" v="70" actId="2696"/>
        <pc:sldMkLst>
          <pc:docMk/>
          <pc:sldMk cId="1104375004" sldId="271"/>
        </pc:sldMkLst>
        <pc:spChg chg="del mod ord">
          <ac:chgData name="Mukendi Matumba (2426801)" userId="13e384f8-7922-44eb-a9ad-839868dbcc5e" providerId="ADAL" clId="{3D56A6F7-074B-43A9-9355-FEAD44B4ABD1}" dt="2026-03-23T10:16:38.884" v="66" actId="478"/>
          <ac:spMkLst>
            <pc:docMk/>
            <pc:sldMk cId="1104375004" sldId="271"/>
            <ac:spMk id="2" creationId="{CACF8ED1-3090-B58D-816F-14803A20228D}"/>
          </ac:spMkLst>
        </pc:spChg>
        <pc:spChg chg="mod ord">
          <ac:chgData name="Mukendi Matumba (2426801)" userId="13e384f8-7922-44eb-a9ad-839868dbcc5e" providerId="ADAL" clId="{3D56A6F7-074B-43A9-9355-FEAD44B4ABD1}" dt="2026-03-23T10:16:20.562" v="61" actId="27636"/>
          <ac:spMkLst>
            <pc:docMk/>
            <pc:sldMk cId="1104375004" sldId="271"/>
            <ac:spMk id="3" creationId="{A2CBC34E-48C5-4D59-8342-B5A129FA7D4E}"/>
          </ac:spMkLst>
        </pc:spChg>
        <pc:spChg chg="add mod ord">
          <ac:chgData name="Mukendi Matumba (2426801)" userId="13e384f8-7922-44eb-a9ad-839868dbcc5e" providerId="ADAL" clId="{3D56A6F7-074B-43A9-9355-FEAD44B4ABD1}" dt="2026-03-23T10:16:48.869" v="69" actId="1076"/>
          <ac:spMkLst>
            <pc:docMk/>
            <pc:sldMk cId="1104375004" sldId="271"/>
            <ac:spMk id="4" creationId="{9CAE1E36-D31B-48B0-4375-C51079995216}"/>
          </ac:spMkLst>
        </pc:spChg>
      </pc:sldChg>
      <pc:sldChg chg="modSp new del mod">
        <pc:chgData name="Mukendi Matumba (2426801)" userId="13e384f8-7922-44eb-a9ad-839868dbcc5e" providerId="ADAL" clId="{3D56A6F7-074B-43A9-9355-FEAD44B4ABD1}" dt="2026-03-23T10:12:19.753" v="39" actId="2696"/>
        <pc:sldMkLst>
          <pc:docMk/>
          <pc:sldMk cId="4132823767" sldId="271"/>
        </pc:sldMkLst>
        <pc:spChg chg="mod">
          <ac:chgData name="Mukendi Matumba (2426801)" userId="13e384f8-7922-44eb-a9ad-839868dbcc5e" providerId="ADAL" clId="{3D56A6F7-074B-43A9-9355-FEAD44B4ABD1}" dt="2026-03-23T10:12:08.185" v="38" actId="14100"/>
          <ac:spMkLst>
            <pc:docMk/>
            <pc:sldMk cId="4132823767" sldId="271"/>
            <ac:spMk id="3" creationId="{A7E25CCC-739B-CE38-F1F4-0C613F3D0077}"/>
          </ac:spMkLst>
        </pc:spChg>
      </pc:sldChg>
    </pc:docChg>
  </pc:docChgLst>
  <pc:docChgLst>
    <pc:chgData name="Mukendi Matumba (2426801)" userId="S::2426801@student.uwtsd.ac.uk::13e384f8-7922-44eb-a9ad-839868dbcc5e" providerId="AD" clId="Web-{D08A2AD4-D921-C88C-2CD3-DB59C426158E}"/>
    <pc:docChg chg="modSld">
      <pc:chgData name="Mukendi Matumba (2426801)" userId="S::2426801@student.uwtsd.ac.uk::13e384f8-7922-44eb-a9ad-839868dbcc5e" providerId="AD" clId="Web-{D08A2AD4-D921-C88C-2CD3-DB59C426158E}" dt="2026-03-23T07:57:06.118" v="50" actId="1076"/>
      <pc:docMkLst>
        <pc:docMk/>
      </pc:docMkLst>
      <pc:sldChg chg="addSp modSp modMedia addAnim">
        <pc:chgData name="Mukendi Matumba (2426801)" userId="S::2426801@student.uwtsd.ac.uk::13e384f8-7922-44eb-a9ad-839868dbcc5e" providerId="AD" clId="Web-{D08A2AD4-D921-C88C-2CD3-DB59C426158E}" dt="2026-03-22T20:43:35.265" v="6" actId="1076"/>
        <pc:sldMkLst>
          <pc:docMk/>
          <pc:sldMk cId="4180068174" sldId="256"/>
        </pc:sldMkLst>
        <pc:picChg chg="add mod">
          <ac:chgData name="Mukendi Matumba (2426801)" userId="S::2426801@student.uwtsd.ac.uk::13e384f8-7922-44eb-a9ad-839868dbcc5e" providerId="AD" clId="Web-{D08A2AD4-D921-C88C-2CD3-DB59C426158E}" dt="2026-03-22T20:43:35.265" v="6" actId="1076"/>
          <ac:picMkLst>
            <pc:docMk/>
            <pc:sldMk cId="4180068174" sldId="256"/>
            <ac:picMk id="4" creationId="{26C27759-3371-005A-9677-D1B65116B38E}"/>
          </ac:picMkLst>
        </pc:picChg>
      </pc:sldChg>
      <pc:sldChg chg="addSp modSp modMedia addAnim">
        <pc:chgData name="Mukendi Matumba (2426801)" userId="S::2426801@student.uwtsd.ac.uk::13e384f8-7922-44eb-a9ad-839868dbcc5e" providerId="AD" clId="Web-{D08A2AD4-D921-C88C-2CD3-DB59C426158E}" dt="2026-03-22T21:06:46.224" v="28" actId="1076"/>
        <pc:sldMkLst>
          <pc:docMk/>
          <pc:sldMk cId="2079892941" sldId="257"/>
        </pc:sldMkLst>
        <pc:picChg chg="add mod">
          <ac:chgData name="Mukendi Matumba (2426801)" userId="S::2426801@student.uwtsd.ac.uk::13e384f8-7922-44eb-a9ad-839868dbcc5e" providerId="AD" clId="Web-{D08A2AD4-D921-C88C-2CD3-DB59C426158E}" dt="2026-03-22T21:06:46.224" v="28" actId="1076"/>
          <ac:picMkLst>
            <pc:docMk/>
            <pc:sldMk cId="2079892941" sldId="257"/>
            <ac:picMk id="5" creationId="{BC676AAD-41E5-3EC5-1A94-C867AEF743CC}"/>
          </ac:picMkLst>
        </pc:picChg>
      </pc:sldChg>
      <pc:sldChg chg="addSp delSp modSp modMedia addAnim delAnim">
        <pc:chgData name="Mukendi Matumba (2426801)" userId="S::2426801@student.uwtsd.ac.uk::13e384f8-7922-44eb-a9ad-839868dbcc5e" providerId="AD" clId="Web-{D08A2AD4-D921-C88C-2CD3-DB59C426158E}" dt="2026-03-22T21:02:59.149" v="24" actId="1076"/>
        <pc:sldMkLst>
          <pc:docMk/>
          <pc:sldMk cId="337922928" sldId="258"/>
        </pc:sldMkLst>
        <pc:picChg chg="del">
          <ac:chgData name="Mukendi Matumba (2426801)" userId="S::2426801@student.uwtsd.ac.uk::13e384f8-7922-44eb-a9ad-839868dbcc5e" providerId="AD" clId="Web-{D08A2AD4-D921-C88C-2CD3-DB59C426158E}" dt="2026-03-22T20:51:49.333" v="11"/>
          <ac:picMkLst>
            <pc:docMk/>
            <pc:sldMk cId="337922928" sldId="258"/>
            <ac:picMk id="5" creationId="{747BDD15-BD8E-6F95-A054-53129239032C}"/>
          </ac:picMkLst>
        </pc:picChg>
        <pc:picChg chg="add del mod">
          <ac:chgData name="Mukendi Matumba (2426801)" userId="S::2426801@student.uwtsd.ac.uk::13e384f8-7922-44eb-a9ad-839868dbcc5e" providerId="AD" clId="Web-{D08A2AD4-D921-C88C-2CD3-DB59C426158E}" dt="2026-03-22T20:51:40.473" v="10"/>
          <ac:picMkLst>
            <pc:docMk/>
            <pc:sldMk cId="337922928" sldId="258"/>
            <ac:picMk id="6" creationId="{06F2AB38-C843-DCAE-C1B4-BEE0694A18E0}"/>
          </ac:picMkLst>
        </pc:picChg>
        <pc:picChg chg="add del mod">
          <ac:chgData name="Mukendi Matumba (2426801)" userId="S::2426801@student.uwtsd.ac.uk::13e384f8-7922-44eb-a9ad-839868dbcc5e" providerId="AD" clId="Web-{D08A2AD4-D921-C88C-2CD3-DB59C426158E}" dt="2026-03-22T21:02:24.992" v="22"/>
          <ac:picMkLst>
            <pc:docMk/>
            <pc:sldMk cId="337922928" sldId="258"/>
            <ac:picMk id="7" creationId="{DE64B4FF-541A-5848-56F5-198D7A964059}"/>
          </ac:picMkLst>
        </pc:picChg>
        <pc:picChg chg="add mod">
          <ac:chgData name="Mukendi Matumba (2426801)" userId="S::2426801@student.uwtsd.ac.uk::13e384f8-7922-44eb-a9ad-839868dbcc5e" providerId="AD" clId="Web-{D08A2AD4-D921-C88C-2CD3-DB59C426158E}" dt="2026-03-22T21:02:59.149" v="24" actId="1076"/>
          <ac:picMkLst>
            <pc:docMk/>
            <pc:sldMk cId="337922928" sldId="258"/>
            <ac:picMk id="8" creationId="{8D1BB72F-0BC8-F7C1-0D1C-F1E2CBACCA1A}"/>
          </ac:picMkLst>
        </pc:picChg>
      </pc:sldChg>
      <pc:sldChg chg="addSp delSp modSp modMedia addAnim delAnim">
        <pc:chgData name="Mukendi Matumba (2426801)" userId="S::2426801@student.uwtsd.ac.uk::13e384f8-7922-44eb-a9ad-839868dbcc5e" providerId="AD" clId="Web-{D08A2AD4-D921-C88C-2CD3-DB59C426158E}" dt="2026-03-22T21:04:02.556" v="26" actId="1076"/>
        <pc:sldMkLst>
          <pc:docMk/>
          <pc:sldMk cId="3780074281" sldId="259"/>
        </pc:sldMkLst>
        <pc:picChg chg="add del mod">
          <ac:chgData name="Mukendi Matumba (2426801)" userId="S::2426801@student.uwtsd.ac.uk::13e384f8-7922-44eb-a9ad-839868dbcc5e" providerId="AD" clId="Web-{D08A2AD4-D921-C88C-2CD3-DB59C426158E}" dt="2026-03-22T20:58:26.798" v="15"/>
          <ac:picMkLst>
            <pc:docMk/>
            <pc:sldMk cId="3780074281" sldId="259"/>
            <ac:picMk id="4" creationId="{6AFF726D-6A63-3F90-2DFE-8D75D8D42340}"/>
          </ac:picMkLst>
        </pc:picChg>
        <pc:picChg chg="add mod">
          <ac:chgData name="Mukendi Matumba (2426801)" userId="S::2426801@student.uwtsd.ac.uk::13e384f8-7922-44eb-a9ad-839868dbcc5e" providerId="AD" clId="Web-{D08A2AD4-D921-C88C-2CD3-DB59C426158E}" dt="2026-03-22T21:04:02.556" v="26" actId="1076"/>
          <ac:picMkLst>
            <pc:docMk/>
            <pc:sldMk cId="3780074281" sldId="259"/>
            <ac:picMk id="6" creationId="{B7F7ADBA-6DD8-7A8E-FD16-2E4B508B5DF5}"/>
          </ac:picMkLst>
        </pc:picChg>
      </pc:sldChg>
      <pc:sldChg chg="addSp modSp modMedia addAnim">
        <pc:chgData name="Mukendi Matumba (2426801)" userId="S::2426801@student.uwtsd.ac.uk::13e384f8-7922-44eb-a9ad-839868dbcc5e" providerId="AD" clId="Web-{D08A2AD4-D921-C88C-2CD3-DB59C426158E}" dt="2026-03-22T20:58:00.390" v="13" actId="1076"/>
        <pc:sldMkLst>
          <pc:docMk/>
          <pc:sldMk cId="3224785093" sldId="260"/>
        </pc:sldMkLst>
        <pc:picChg chg="add mod">
          <ac:chgData name="Mukendi Matumba (2426801)" userId="S::2426801@student.uwtsd.ac.uk::13e384f8-7922-44eb-a9ad-839868dbcc5e" providerId="AD" clId="Web-{D08A2AD4-D921-C88C-2CD3-DB59C426158E}" dt="2026-03-22T20:58:00.390" v="13" actId="1076"/>
          <ac:picMkLst>
            <pc:docMk/>
            <pc:sldMk cId="3224785093" sldId="260"/>
            <ac:picMk id="5" creationId="{E93007AB-3995-6E5F-ACAB-0F8972088101}"/>
          </ac:picMkLst>
        </pc:picChg>
      </pc:sldChg>
      <pc:sldChg chg="addSp delSp modSp modMedia addAnim delAnim">
        <pc:chgData name="Mukendi Matumba (2426801)" userId="S::2426801@student.uwtsd.ac.uk::13e384f8-7922-44eb-a9ad-839868dbcc5e" providerId="AD" clId="Web-{D08A2AD4-D921-C88C-2CD3-DB59C426158E}" dt="2026-03-22T21:00:57.928" v="19" actId="1076"/>
        <pc:sldMkLst>
          <pc:docMk/>
          <pc:sldMk cId="679669764" sldId="261"/>
        </pc:sldMkLst>
        <pc:picChg chg="add del mod">
          <ac:chgData name="Mukendi Matumba (2426801)" userId="S::2426801@student.uwtsd.ac.uk::13e384f8-7922-44eb-a9ad-839868dbcc5e" providerId="AD" clId="Web-{D08A2AD4-D921-C88C-2CD3-DB59C426158E}" dt="2026-03-22T21:00:36.771" v="17"/>
          <ac:picMkLst>
            <pc:docMk/>
            <pc:sldMk cId="679669764" sldId="261"/>
            <ac:picMk id="4" creationId="{2BA62A47-3FCF-D3C9-4586-89C291AA94F2}"/>
          </ac:picMkLst>
        </pc:picChg>
        <pc:picChg chg="add mod">
          <ac:chgData name="Mukendi Matumba (2426801)" userId="S::2426801@student.uwtsd.ac.uk::13e384f8-7922-44eb-a9ad-839868dbcc5e" providerId="AD" clId="Web-{D08A2AD4-D921-C88C-2CD3-DB59C426158E}" dt="2026-03-22T21:00:57.928" v="19" actId="1076"/>
          <ac:picMkLst>
            <pc:docMk/>
            <pc:sldMk cId="679669764" sldId="261"/>
            <ac:picMk id="5" creationId="{468D030D-E233-8C19-BDEE-A3AF475413E7}"/>
          </ac:picMkLst>
        </pc:picChg>
      </pc:sldChg>
      <pc:sldChg chg="addSp modSp modMedia addAnim">
        <pc:chgData name="Mukendi Matumba (2426801)" userId="S::2426801@student.uwtsd.ac.uk::13e384f8-7922-44eb-a9ad-839868dbcc5e" providerId="AD" clId="Web-{D08A2AD4-D921-C88C-2CD3-DB59C426158E}" dt="2026-03-23T05:32:52.795" v="31" actId="1076"/>
        <pc:sldMkLst>
          <pc:docMk/>
          <pc:sldMk cId="2373241227" sldId="262"/>
        </pc:sldMkLst>
        <pc:picChg chg="add mod">
          <ac:chgData name="Mukendi Matumba (2426801)" userId="S::2426801@student.uwtsd.ac.uk::13e384f8-7922-44eb-a9ad-839868dbcc5e" providerId="AD" clId="Web-{D08A2AD4-D921-C88C-2CD3-DB59C426158E}" dt="2026-03-23T05:32:52.795" v="31" actId="1076"/>
          <ac:picMkLst>
            <pc:docMk/>
            <pc:sldMk cId="2373241227" sldId="262"/>
            <ac:picMk id="4" creationId="{46FE4EFA-9E20-23B9-558D-A58B84CA6FC3}"/>
          </ac:picMkLst>
        </pc:picChg>
      </pc:sldChg>
      <pc:sldChg chg="addSp modSp modMedia addAnim">
        <pc:chgData name="Mukendi Matumba (2426801)" userId="S::2426801@student.uwtsd.ac.uk::13e384f8-7922-44eb-a9ad-839868dbcc5e" providerId="AD" clId="Web-{D08A2AD4-D921-C88C-2CD3-DB59C426158E}" dt="2026-03-23T05:35:25.526" v="35" actId="1076"/>
        <pc:sldMkLst>
          <pc:docMk/>
          <pc:sldMk cId="3739661387" sldId="263"/>
        </pc:sldMkLst>
        <pc:picChg chg="add mod">
          <ac:chgData name="Mukendi Matumba (2426801)" userId="S::2426801@student.uwtsd.ac.uk::13e384f8-7922-44eb-a9ad-839868dbcc5e" providerId="AD" clId="Web-{D08A2AD4-D921-C88C-2CD3-DB59C426158E}" dt="2026-03-23T05:35:25.526" v="35" actId="1076"/>
          <ac:picMkLst>
            <pc:docMk/>
            <pc:sldMk cId="3739661387" sldId="263"/>
            <ac:picMk id="4" creationId="{DDE8069E-AD41-038F-F593-B652A4ECD3D9}"/>
          </ac:picMkLst>
        </pc:picChg>
      </pc:sldChg>
      <pc:sldChg chg="addSp modSp modMedia addAnim">
        <pc:chgData name="Mukendi Matumba (2426801)" userId="S::2426801@student.uwtsd.ac.uk::13e384f8-7922-44eb-a9ad-839868dbcc5e" providerId="AD" clId="Web-{D08A2AD4-D921-C88C-2CD3-DB59C426158E}" dt="2026-03-23T05:41:21.900" v="40" actId="1076"/>
        <pc:sldMkLst>
          <pc:docMk/>
          <pc:sldMk cId="2318794784" sldId="264"/>
        </pc:sldMkLst>
        <pc:picChg chg="add mod">
          <ac:chgData name="Mukendi Matumba (2426801)" userId="S::2426801@student.uwtsd.ac.uk::13e384f8-7922-44eb-a9ad-839868dbcc5e" providerId="AD" clId="Web-{D08A2AD4-D921-C88C-2CD3-DB59C426158E}" dt="2026-03-23T05:41:21.900" v="40" actId="1076"/>
          <ac:picMkLst>
            <pc:docMk/>
            <pc:sldMk cId="2318794784" sldId="264"/>
            <ac:picMk id="4" creationId="{59823447-3B44-26AA-8B5E-8EBE50CEC9DB}"/>
          </ac:picMkLst>
        </pc:picChg>
      </pc:sldChg>
      <pc:sldChg chg="addSp modSp modMedia addAnim">
        <pc:chgData name="Mukendi Matumba (2426801)" userId="S::2426801@student.uwtsd.ac.uk::13e384f8-7922-44eb-a9ad-839868dbcc5e" providerId="AD" clId="Web-{D08A2AD4-D921-C88C-2CD3-DB59C426158E}" dt="2026-03-23T07:37:42.665" v="42" actId="1076"/>
        <pc:sldMkLst>
          <pc:docMk/>
          <pc:sldMk cId="1664416957" sldId="265"/>
        </pc:sldMkLst>
        <pc:picChg chg="add mod">
          <ac:chgData name="Mukendi Matumba (2426801)" userId="S::2426801@student.uwtsd.ac.uk::13e384f8-7922-44eb-a9ad-839868dbcc5e" providerId="AD" clId="Web-{D08A2AD4-D921-C88C-2CD3-DB59C426158E}" dt="2026-03-23T07:37:42.665" v="42" actId="1076"/>
          <ac:picMkLst>
            <pc:docMk/>
            <pc:sldMk cId="1664416957" sldId="265"/>
            <ac:picMk id="4" creationId="{A7143B48-91B7-9D75-EF81-824A373F6162}"/>
          </ac:picMkLst>
        </pc:picChg>
      </pc:sldChg>
      <pc:sldChg chg="addSp modSp modMedia addAnim">
        <pc:chgData name="Mukendi Matumba (2426801)" userId="S::2426801@student.uwtsd.ac.uk::13e384f8-7922-44eb-a9ad-839868dbcc5e" providerId="AD" clId="Web-{D08A2AD4-D921-C88C-2CD3-DB59C426158E}" dt="2026-03-23T07:40:46.479" v="45" actId="1076"/>
        <pc:sldMkLst>
          <pc:docMk/>
          <pc:sldMk cId="1753977479" sldId="266"/>
        </pc:sldMkLst>
        <pc:picChg chg="add mod">
          <ac:chgData name="Mukendi Matumba (2426801)" userId="S::2426801@student.uwtsd.ac.uk::13e384f8-7922-44eb-a9ad-839868dbcc5e" providerId="AD" clId="Web-{D08A2AD4-D921-C88C-2CD3-DB59C426158E}" dt="2026-03-23T07:40:46.479" v="45" actId="1076"/>
          <ac:picMkLst>
            <pc:docMk/>
            <pc:sldMk cId="1753977479" sldId="266"/>
            <ac:picMk id="5" creationId="{841AE184-BBA6-3AD8-2ABC-B95899ECCEB9}"/>
          </ac:picMkLst>
        </pc:picChg>
      </pc:sldChg>
      <pc:sldChg chg="addSp modSp modMedia addAnim">
        <pc:chgData name="Mukendi Matumba (2426801)" userId="S::2426801@student.uwtsd.ac.uk::13e384f8-7922-44eb-a9ad-839868dbcc5e" providerId="AD" clId="Web-{D08A2AD4-D921-C88C-2CD3-DB59C426158E}" dt="2026-03-23T07:42:47.213" v="47" actId="1076"/>
        <pc:sldMkLst>
          <pc:docMk/>
          <pc:sldMk cId="3184020483" sldId="267"/>
        </pc:sldMkLst>
        <pc:picChg chg="add mod">
          <ac:chgData name="Mukendi Matumba (2426801)" userId="S::2426801@student.uwtsd.ac.uk::13e384f8-7922-44eb-a9ad-839868dbcc5e" providerId="AD" clId="Web-{D08A2AD4-D921-C88C-2CD3-DB59C426158E}" dt="2026-03-23T07:42:47.213" v="47" actId="1076"/>
          <ac:picMkLst>
            <pc:docMk/>
            <pc:sldMk cId="3184020483" sldId="267"/>
            <ac:picMk id="5" creationId="{A1EE9A1C-B09F-A8D0-9EAA-13960BBD8F6F}"/>
          </ac:picMkLst>
        </pc:picChg>
      </pc:sldChg>
      <pc:sldChg chg="addSp modSp modMedia addAnim">
        <pc:chgData name="Mukendi Matumba (2426801)" userId="S::2426801@student.uwtsd.ac.uk::13e384f8-7922-44eb-a9ad-839868dbcc5e" providerId="AD" clId="Web-{D08A2AD4-D921-C88C-2CD3-DB59C426158E}" dt="2026-03-23T07:45:36.512" v="48"/>
        <pc:sldMkLst>
          <pc:docMk/>
          <pc:sldMk cId="1189090738" sldId="268"/>
        </pc:sldMkLst>
        <pc:picChg chg="add mod">
          <ac:chgData name="Mukendi Matumba (2426801)" userId="S::2426801@student.uwtsd.ac.uk::13e384f8-7922-44eb-a9ad-839868dbcc5e" providerId="AD" clId="Web-{D08A2AD4-D921-C88C-2CD3-DB59C426158E}" dt="2026-03-23T07:45:36.512" v="48"/>
          <ac:picMkLst>
            <pc:docMk/>
            <pc:sldMk cId="1189090738" sldId="268"/>
            <ac:picMk id="4" creationId="{85328981-EA61-99F9-FF6B-B6602676EF24}"/>
          </ac:picMkLst>
        </pc:picChg>
      </pc:sldChg>
      <pc:sldChg chg="addSp modSp modMedia addAnim">
        <pc:chgData name="Mukendi Matumba (2426801)" userId="S::2426801@student.uwtsd.ac.uk::13e384f8-7922-44eb-a9ad-839868dbcc5e" providerId="AD" clId="Web-{D08A2AD4-D921-C88C-2CD3-DB59C426158E}" dt="2026-03-23T07:57:06.118" v="50" actId="1076"/>
        <pc:sldMkLst>
          <pc:docMk/>
          <pc:sldMk cId="449322564" sldId="269"/>
        </pc:sldMkLst>
        <pc:picChg chg="add mod">
          <ac:chgData name="Mukendi Matumba (2426801)" userId="S::2426801@student.uwtsd.ac.uk::13e384f8-7922-44eb-a9ad-839868dbcc5e" providerId="AD" clId="Web-{D08A2AD4-D921-C88C-2CD3-DB59C426158E}" dt="2026-03-23T07:57:06.118" v="50" actId="1076"/>
          <ac:picMkLst>
            <pc:docMk/>
            <pc:sldMk cId="449322564" sldId="269"/>
            <ac:picMk id="4" creationId="{E5EA19B5-2EE3-44F3-ABEE-1A426DDF149B}"/>
          </ac:picMkLst>
        </pc:picChg>
      </pc:sldChg>
    </pc:docChg>
  </pc:docChgLst>
  <pc:docChgLst>
    <pc:chgData name="Mukendi Matumba (2426801)" userId="S::2426801@student.uwtsd.ac.uk::13e384f8-7922-44eb-a9ad-839868dbcc5e" providerId="AD" clId="Web-{A5A0B5A7-AE77-5DB9-D7B3-A086D4093C1D}"/>
    <pc:docChg chg="modSld">
      <pc:chgData name="Mukendi Matumba (2426801)" userId="S::2426801@student.uwtsd.ac.uk::13e384f8-7922-44eb-a9ad-839868dbcc5e" providerId="AD" clId="Web-{A5A0B5A7-AE77-5DB9-D7B3-A086D4093C1D}" dt="2026-03-22T11:53:23.891" v="0" actId="1076"/>
      <pc:docMkLst>
        <pc:docMk/>
      </pc:docMkLst>
      <pc:sldChg chg="modSp">
        <pc:chgData name="Mukendi Matumba (2426801)" userId="S::2426801@student.uwtsd.ac.uk::13e384f8-7922-44eb-a9ad-839868dbcc5e" providerId="AD" clId="Web-{A5A0B5A7-AE77-5DB9-D7B3-A086D4093C1D}" dt="2026-03-22T11:53:23.891" v="0" actId="1076"/>
        <pc:sldMkLst>
          <pc:docMk/>
          <pc:sldMk cId="3224785093" sldId="260"/>
        </pc:sldMkLst>
        <pc:picChg chg="mod">
          <ac:chgData name="Mukendi Matumba (2426801)" userId="S::2426801@student.uwtsd.ac.uk::13e384f8-7922-44eb-a9ad-839868dbcc5e" providerId="AD" clId="Web-{A5A0B5A7-AE77-5DB9-D7B3-A086D4093C1D}" dt="2026-03-22T11:53:23.891" v="0" actId="1076"/>
          <ac:picMkLst>
            <pc:docMk/>
            <pc:sldMk cId="3224785093" sldId="260"/>
            <ac:picMk id="6146" creationId="{4AD7CEB7-EE8A-84BA-D6D9-11A283D84A59}"/>
          </ac:picMkLst>
        </pc:picChg>
      </pc:sldChg>
    </pc:docChg>
  </pc:docChgLst>
  <pc:docChgLst>
    <pc:chgData name="Mukendi Matumba (2426801)" userId="S::2426801@student.uwtsd.ac.uk::13e384f8-7922-44eb-a9ad-839868dbcc5e" providerId="AD" clId="Web-{DFEC4FFC-7922-6C9E-38DB-E66BCFF45FAD}"/>
    <pc:docChg chg="modSld">
      <pc:chgData name="Mukendi Matumba (2426801)" userId="S::2426801@student.uwtsd.ac.uk::13e384f8-7922-44eb-a9ad-839868dbcc5e" providerId="AD" clId="Web-{DFEC4FFC-7922-6C9E-38DB-E66BCFF45FAD}" dt="2026-03-22T12:39:45.852" v="2" actId="1076"/>
      <pc:docMkLst>
        <pc:docMk/>
      </pc:docMkLst>
      <pc:sldChg chg="addSp modSp modMedia addAnim">
        <pc:chgData name="Mukendi Matumba (2426801)" userId="S::2426801@student.uwtsd.ac.uk::13e384f8-7922-44eb-a9ad-839868dbcc5e" providerId="AD" clId="Web-{DFEC4FFC-7922-6C9E-38DB-E66BCFF45FAD}" dt="2026-03-22T12:39:45.852" v="2" actId="1076"/>
        <pc:sldMkLst>
          <pc:docMk/>
          <pc:sldMk cId="337922928" sldId="258"/>
        </pc:sldMkLst>
        <pc:picChg chg="add mod">
          <ac:chgData name="Mukendi Matumba (2426801)" userId="S::2426801@student.uwtsd.ac.uk::13e384f8-7922-44eb-a9ad-839868dbcc5e" providerId="AD" clId="Web-{DFEC4FFC-7922-6C9E-38DB-E66BCFF45FAD}" dt="2026-03-22T12:39:45.852" v="2" actId="1076"/>
          <ac:picMkLst>
            <pc:docMk/>
            <pc:sldMk cId="337922928" sldId="258"/>
            <ac:picMk id="5" creationId="{747BDD15-BD8E-6F95-A054-53129239032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E96DCA-A922-4360-ACB7-AA342B3205AA}" type="datetimeFigureOut">
              <a:rPr lang="en-US" smtClean="0"/>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8A5EEA-9E91-4331-9DD9-C2C15F1A12F7}" type="slidenum">
              <a:rPr lang="en-US" smtClean="0"/>
              <a:t>‹#›</a:t>
            </a:fld>
            <a:endParaRPr lang="en-US"/>
          </a:p>
        </p:txBody>
      </p:sp>
    </p:spTree>
    <p:extLst>
      <p:ext uri="{BB962C8B-B14F-4D97-AF65-F5344CB8AC3E}">
        <p14:creationId xmlns:p14="http://schemas.microsoft.com/office/powerpoint/2010/main" val="2418489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This presentation outlines a care plan for a fictional patient with coronary artery disease, which is a form of cardiovascular disease that affects the coronary arteries. This presentation will show the knowledge of the human body systems involved and how the disease impacts those systems, as well as how it will build an evidence-based care plan according to professional guidelines. Risk factors, ethical aspects, and the significance of lifestyle management will also be covered during the presentation. All sources of information utilised in this presentation rely on credible academic, clinical and guideline sources, and the formatting style applied is UWTSD Harvard style.</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1</a:t>
            </a:fld>
            <a:endParaRPr lang="en-US"/>
          </a:p>
        </p:txBody>
      </p:sp>
    </p:spTree>
    <p:extLst>
      <p:ext uri="{BB962C8B-B14F-4D97-AF65-F5344CB8AC3E}">
        <p14:creationId xmlns:p14="http://schemas.microsoft.com/office/powerpoint/2010/main" val="2328723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Cardiovascular disease is listed among the biggest causes of mortality globally and is currently a significant health issue in the United Kingdom. The British Heart Foundation says that heart and circulatory diseases are diagnosed in millions of people, and coronary artery disease is the most widespread (British Heart Foundation, 2024). Coronary artery disease occurs in cases where the coronary arteries are constricted or clogged, resulting in failure of the heart muscle to receive an adequate blood supply. This may result in a heart attack, heart failure or chest pain unless properly treated. The condition typically occurs gradually because of lifestyle and age-related reasons, and appropriate planning of care is essential to avoid severe complications (</a:t>
            </a:r>
            <a:r>
              <a:rPr lang="en-GB" sz="1800" err="1">
                <a:effectLst/>
                <a:latin typeface="Times New Roman" panose="02020603050405020304" pitchFamily="18" charset="0"/>
                <a:ea typeface="Aptos" panose="020B0004020202020204" pitchFamily="34" charset="0"/>
                <a:cs typeface="Times New Roman" panose="02020603050405020304" pitchFamily="18" charset="0"/>
              </a:rPr>
              <a:t>Shahjehan</a:t>
            </a:r>
            <a:r>
              <a:rPr lang="en-GB" sz="1800">
                <a:effectLst/>
                <a:latin typeface="Times New Roman" panose="02020603050405020304" pitchFamily="18" charset="0"/>
                <a:ea typeface="Aptos" panose="020B0004020202020204" pitchFamily="34" charset="0"/>
                <a:cs typeface="Times New Roman" panose="02020603050405020304" pitchFamily="18" charset="0"/>
              </a:rPr>
              <a:t> et al., 2024).</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2</a:t>
            </a:fld>
            <a:endParaRPr lang="en-US"/>
          </a:p>
        </p:txBody>
      </p:sp>
    </p:spTree>
    <p:extLst>
      <p:ext uri="{BB962C8B-B14F-4D97-AF65-F5344CB8AC3E}">
        <p14:creationId xmlns:p14="http://schemas.microsoft.com/office/powerpoint/2010/main" val="352633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The circulatory system involves the transportation of blood, oxygen and nutrients in the body. It consists of the heart, blood vessels, and blood. The heart serves as a pump, driving oxygenated blood to every organ so that they may operate effectively. The coronary arteries are quite vital as they deliver oxygenated blood directly to the heart muscle. When such arteries are destroyed, clogged up or damaged, the heart is not able to perform its function well. To live, healthy circulation is required, and cardiovascular diseases may be severe due to issues in the coronary arteries (</a:t>
            </a:r>
            <a:r>
              <a:rPr lang="en-GB" sz="1800" err="1">
                <a:effectLst/>
                <a:latin typeface="Times New Roman" panose="02020603050405020304" pitchFamily="18" charset="0"/>
                <a:ea typeface="Aptos" panose="020B0004020202020204" pitchFamily="34" charset="0"/>
                <a:cs typeface="Times New Roman" panose="02020603050405020304" pitchFamily="18" charset="0"/>
              </a:rPr>
              <a:t>Shahjehan</a:t>
            </a:r>
            <a:r>
              <a:rPr lang="en-GB" sz="1800">
                <a:effectLst/>
                <a:latin typeface="Times New Roman" panose="02020603050405020304" pitchFamily="18" charset="0"/>
                <a:ea typeface="Aptos" panose="020B0004020202020204" pitchFamily="34" charset="0"/>
                <a:cs typeface="Times New Roman" panose="02020603050405020304" pitchFamily="18" charset="0"/>
              </a:rPr>
              <a:t> et al., 2024). The clinical guidelines can elaborate on the fact that an injury to the coronary arteries decreases the blood supply and exposes the patient to the danger of heart-related complications (Lawton et al., 2021).</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3</a:t>
            </a:fld>
            <a:endParaRPr lang="en-US"/>
          </a:p>
        </p:txBody>
      </p:sp>
    </p:spTree>
    <p:extLst>
      <p:ext uri="{BB962C8B-B14F-4D97-AF65-F5344CB8AC3E}">
        <p14:creationId xmlns:p14="http://schemas.microsoft.com/office/powerpoint/2010/main" val="3932988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Coronary artery disease arises as a result of the constriction of the coronary arteries through the accumulation of fatty deposits known as plaque. This is called atherosclerosis, and it decreases the quantity of blood that is able to flow to the heart muscle. When sufficient oxygen is not supplied to the heart, the individual might report chest pains commonly referred to as angina. Once the artery slips up completely, it could lead to a heart attack that could permanently damage the heart. Clinical practises demonstrate that the decreased blood circulation places the heart under greater responsibility and poses the chance of severe complications. Treatment, including surgery or revascularization may be needed in some cases to restore blood flow in severe cases (Virani et al., 2023; Cardoso et al., 2022).</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4</a:t>
            </a:fld>
            <a:endParaRPr lang="en-US"/>
          </a:p>
        </p:txBody>
      </p:sp>
    </p:spTree>
    <p:extLst>
      <p:ext uri="{BB962C8B-B14F-4D97-AF65-F5344CB8AC3E}">
        <p14:creationId xmlns:p14="http://schemas.microsoft.com/office/powerpoint/2010/main" val="1779111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The respiratory system is interdependent with the circulatory system to distribute oxygen throughout the body. During breathing, oxygen is received into the lungs and into the blood via small air cavities referred to as alveoli. This oxygen-rich blood is then transported to the heart, which pumps it to the rest of the body. The heart requires oxygen to be sustained continuously. Studies indicate that respiratory issues may elevate the risk of heart diseases since the heart must exert itself more when the level of oxygen is low. Heart issues are a common concern in persons with lung disease as these two bodies are directly interrelated (Campos-Rodríguez et al., 2024).</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5</a:t>
            </a:fld>
            <a:endParaRPr lang="en-US"/>
          </a:p>
        </p:txBody>
      </p:sp>
    </p:spTree>
    <p:extLst>
      <p:ext uri="{BB962C8B-B14F-4D97-AF65-F5344CB8AC3E}">
        <p14:creationId xmlns:p14="http://schemas.microsoft.com/office/powerpoint/2010/main" val="3032950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In the case of coronary artery disease, the heart's blood supply is already reduced due to the fact that the arteries are constricted, and hence the supply of oxygen is of even greater value. Without an oxygen supply from the respiratory system, the heart muscle is weak and cannot pump. It may lead to such effects as breathlessness, fatigue and decreased physical ability. Research indicates that patients suffering from respiratory illness tend to develop cardiovascular disease more severely, as the heart has to overwork to maintain normalcy due to the low oxygen levels. Breathing is good, lungs are healthy, and oxygen supply is proper to decrease the rate of load on the heart and facilitate the overall circulation (ESC, 2025).</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6</a:t>
            </a:fld>
            <a:endParaRPr lang="en-US"/>
          </a:p>
        </p:txBody>
      </p:sp>
    </p:spTree>
    <p:extLst>
      <p:ext uri="{BB962C8B-B14F-4D97-AF65-F5344CB8AC3E}">
        <p14:creationId xmlns:p14="http://schemas.microsoft.com/office/powerpoint/2010/main" val="3476964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The fictional patient presented in this presentation is a 58-year-old male office worker who was recently diagnosed with coronary artery disease. He has a sedentary lifestyle and does not exercise regularly. He is complaining of high blood pressure and daily smoking, which puts him at risk of damage to the blood vessels. He is also a high cholesterol patient that may cause deposition of plaque in the arteries. Clinical instruction reveals that hypertension and high cholesterol are the prime contributors to coronary artery disease, chiefly in level-headed adults. All these risk factors need to be managed without causing any additional harm to the heart and blood vessels (Mancia, 2023; Khatib and Neely, 2024).</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7</a:t>
            </a:fld>
            <a:endParaRPr lang="en-US"/>
          </a:p>
        </p:txBody>
      </p:sp>
    </p:spTree>
    <p:extLst>
      <p:ext uri="{BB962C8B-B14F-4D97-AF65-F5344CB8AC3E}">
        <p14:creationId xmlns:p14="http://schemas.microsoft.com/office/powerpoint/2010/main" val="2550429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Coronary artery disease has numerous risk factors that make a person prone to developing the disease. Smoking will weaken the inner lining of the blood vessels and increase the probability of plaque buildup. High blood pressure strains the arteries and, in the long run, results in thickening and constriction of the arteries. This is caused by high cholesterol, which causes the development of fatty deposits within the arteries, which stops the blood flow to the heart. Physical inactivity and obesity are also known to increase the heart workload. It was found that the probability of developing cardiovascular disease is significantly increased in adults with multiple risk factors compared to healthy adults (Couch et al., 2025). To minimise the long-term harm, proper blood pressure control should also be used (Mancia, 2023).</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8</a:t>
            </a:fld>
            <a:endParaRPr lang="en-US"/>
          </a:p>
        </p:txBody>
      </p:sp>
    </p:spTree>
    <p:extLst>
      <p:ext uri="{BB962C8B-B14F-4D97-AF65-F5344CB8AC3E}">
        <p14:creationId xmlns:p14="http://schemas.microsoft.com/office/powerpoint/2010/main" val="3617439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Care planning of this patient should be based on evidence-based practise to minimise the probability of complications. A person will have to monitor blood pressure and cholesterol levels regularly to ensure that the condition does not get out of control. According to the recommendation by NICE, patients at risk of cardiovascular disease need to undergo the appropriate assessment and treatment to avoid additional injuries to the heart. Such medication like statins can help decrease the level of cholesterol and minimise the chances of clogged vessels. The patient should also make consistent visits to the medical check-ups to ensure that any modification of the symptoms is identified promptly. National clinical guidance assists in enhancing patient safety and the results of treatment (NICE, 2023; Patel, 2024).</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9</a:t>
            </a:fld>
            <a:endParaRPr lang="en-US"/>
          </a:p>
        </p:txBody>
      </p:sp>
    </p:spTree>
    <p:extLst>
      <p:ext uri="{BB962C8B-B14F-4D97-AF65-F5344CB8AC3E}">
        <p14:creationId xmlns:p14="http://schemas.microsoft.com/office/powerpoint/2010/main" val="1844381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Besides medical therapy, lifestyle modification forms a significant component of the management plan of coronary heart disease. Reducing cholesterol and blood pressure should include a low-saturated-fat and low-salt diet in the form of healthy eating on the part of patients. Physical activity is advised by NICE as physical exercises promote better circulation and heart strength. The patient is supposed to quit smoking since smokes rupture the arteries and minimises the supply of oxygen. It is also essential to stress about stress management since stress may accelerate the heart rate and blood pressure. The studies have indicated that the risk of heart issues in the future and the quality of life can be greatly decreased through long-term lifestyle modifications (NICE, 2020; </a:t>
            </a:r>
            <a:r>
              <a:rPr lang="en-GB" sz="1800" err="1">
                <a:effectLst/>
                <a:latin typeface="Times New Roman" panose="02020603050405020304" pitchFamily="18" charset="0"/>
                <a:ea typeface="Aptos" panose="020B0004020202020204" pitchFamily="34" charset="0"/>
                <a:cs typeface="Times New Roman" panose="02020603050405020304" pitchFamily="18" charset="0"/>
              </a:rPr>
              <a:t>Faghy</a:t>
            </a:r>
            <a:r>
              <a:rPr lang="en-GB" sz="1800">
                <a:effectLst/>
                <a:latin typeface="Times New Roman" panose="02020603050405020304" pitchFamily="18" charset="0"/>
                <a:ea typeface="Aptos" panose="020B0004020202020204" pitchFamily="34" charset="0"/>
                <a:cs typeface="Times New Roman" panose="02020603050405020304" pitchFamily="18" charset="0"/>
              </a:rPr>
              <a:t> et al., 2023).</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10</a:t>
            </a:fld>
            <a:endParaRPr lang="en-US"/>
          </a:p>
        </p:txBody>
      </p:sp>
    </p:spTree>
    <p:extLst>
      <p:ext uri="{BB962C8B-B14F-4D97-AF65-F5344CB8AC3E}">
        <p14:creationId xmlns:p14="http://schemas.microsoft.com/office/powerpoint/2010/main" val="23656319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Evidence-based guidelines are adopted so as to ensure that patients are provided with safe and effective treatment. According to the NICE guidelines, individuals at risk of cardiovascular issues are supposed to undergo frequent evaluation and management in order to avoid severe complications. The guidelines allow medical practitioners to make choices regarding the use of medicine, observation or lifestyle intervention that is most appropriate to the patient. In serious cases, other procedures, like revascularisation, to reinstate blood flow in the coronary arteries, are also advised by clinical guidelines. Professional guidance is important because it leads to research and clinical evidence-based treatment, which enhances patient safety and minimises the possibility of heart attack or permanent harm (NICE, 2023; Ferrari et al., 2025).</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11</a:t>
            </a:fld>
            <a:endParaRPr lang="en-US"/>
          </a:p>
        </p:txBody>
      </p:sp>
    </p:spTree>
    <p:extLst>
      <p:ext uri="{BB962C8B-B14F-4D97-AF65-F5344CB8AC3E}">
        <p14:creationId xmlns:p14="http://schemas.microsoft.com/office/powerpoint/2010/main" val="611115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Lifestyle significantly affects both the circulation system and the respiratory system, which directly has a direct impact on coronary artery diseases. Smoking causes the destruction of blood vessels and decreases blood oxygen supply, causing the heart to exert increased effort. Unhealthy eating may elevate the levels of cholesterol and cause the deposits of plaque in the arteries. Exercising less is a form of weakening the heart muscle and decreasing blood circulation. It has been demonstrated that adults who live unhealthy lifestyles are at a greater risk of having cardiovascular diseases and complications (Couch et al., 2025). Heart disease can also be aggravated by respiratory issues since the inadequacy of oxygen levels may lead to an elevated stress on the heart and the lack of its efficient force to pump the blood (Campos-Rodríguez et al., 2024).</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12</a:t>
            </a:fld>
            <a:endParaRPr lang="en-US"/>
          </a:p>
        </p:txBody>
      </p:sp>
    </p:spTree>
    <p:extLst>
      <p:ext uri="{BB962C8B-B14F-4D97-AF65-F5344CB8AC3E}">
        <p14:creationId xmlns:p14="http://schemas.microsoft.com/office/powerpoint/2010/main" val="3469353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Ethical principles play a vital role in developing and implementing a care plan for a patient with coronary artery disease. Practitioners will be required to secure informed consent prior to initiating any therapy, and this implies that the patient will have to be made aware of what will occur in the process and will have to consent to it. Participants must also be assured of confidentiality, and only a trained practitioner can be guaranteed access to the information used when dealing with personal health. The patient should be treated with dignity and respect at all times, irrespective of age and condition. Harm is to be avoided, and safe and professional practise is necessary. Adhering to ethical standards contributes to the establishment of trusting relationships between patients and healthcare workers, as well as flawless, respectful, and responsible provision of care.</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13</a:t>
            </a:fld>
            <a:endParaRPr lang="en-US"/>
          </a:p>
        </p:txBody>
      </p:sp>
    </p:spTree>
    <p:extLst>
      <p:ext uri="{BB962C8B-B14F-4D97-AF65-F5344CB8AC3E}">
        <p14:creationId xmlns:p14="http://schemas.microsoft.com/office/powerpoint/2010/main" val="6436616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Times New Roman" panose="02020603050405020304" pitchFamily="18" charset="0"/>
                <a:ea typeface="Aptos" panose="020B0004020202020204" pitchFamily="34" charset="0"/>
                <a:cs typeface="Times New Roman" panose="02020603050405020304" pitchFamily="18" charset="0"/>
              </a:rPr>
              <a:t>To sum up, coronary artery disease is a severe illness which primarily involves the circulatory system but also bears some close resemblance to the respiratory system. Coronary artery constriction causes a decrease in blood flow to the heart and might have serious complications in case of failure to treat. Smoking, hypertension and excessive cholesterol levels are some of the risk factors which predispose a person to this disease. With proper medication, lifestyle habits to follow and frequent monitoring, the condition could be managed through a proper care plan. By adherence to evidence-based practises, ethical standards, it is possible to provide the patient with safe, professional, and quality care, which enhances his or her health outcome in the long term.</a:t>
            </a:r>
            <a:endParaRPr lang="en-US" sz="18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14</a:t>
            </a:fld>
            <a:endParaRPr lang="en-US"/>
          </a:p>
        </p:txBody>
      </p:sp>
    </p:spTree>
    <p:extLst>
      <p:ext uri="{BB962C8B-B14F-4D97-AF65-F5344CB8AC3E}">
        <p14:creationId xmlns:p14="http://schemas.microsoft.com/office/powerpoint/2010/main" val="1335660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800"/>
              </a:lnSpc>
              <a:buNone/>
            </a:pPr>
            <a:r>
              <a:rPr lang="en-US" b="0" i="0">
                <a:solidFill>
                  <a:srgbClr val="000000"/>
                </a:solidFill>
                <a:effectLst/>
                <a:latin typeface="Times New Roman" panose="02020603050405020304" pitchFamily="18" charset="0"/>
              </a:rPr>
              <a:t>British Heart Foundation (2023) </a:t>
            </a:r>
            <a:r>
              <a:rPr lang="en-US" b="0" i="1">
                <a:solidFill>
                  <a:srgbClr val="000000"/>
                </a:solidFill>
                <a:effectLst/>
                <a:latin typeface="Times New Roman" panose="02020603050405020304" pitchFamily="18" charset="0"/>
              </a:rPr>
              <a:t>Heart &amp; Circulatory Disease Statistics 2023</a:t>
            </a:r>
            <a:r>
              <a:rPr lang="en-US" b="0" i="0">
                <a:solidFill>
                  <a:srgbClr val="000000"/>
                </a:solidFill>
                <a:effectLst/>
                <a:latin typeface="Times New Roman" panose="02020603050405020304" pitchFamily="18" charset="0"/>
              </a:rPr>
              <a:t>. Available at: https://www.bhf.org.uk/what-we-do/our-research/heart-statistics/heart-statistics-publications/cardiovascular-disease-statistics-2023.</a:t>
            </a:r>
          </a:p>
          <a:p>
            <a:pPr algn="l">
              <a:lnSpc>
                <a:spcPts val="1800"/>
              </a:lnSpc>
              <a:buNone/>
            </a:pPr>
            <a:r>
              <a:rPr lang="en-US" b="0" i="0">
                <a:solidFill>
                  <a:srgbClr val="000000"/>
                </a:solidFill>
                <a:effectLst/>
                <a:latin typeface="Times New Roman" panose="02020603050405020304" pitchFamily="18" charset="0"/>
              </a:rPr>
              <a:t>British Heart Foundation (2024) </a:t>
            </a:r>
            <a:r>
              <a:rPr lang="en-US" b="0" i="1">
                <a:solidFill>
                  <a:srgbClr val="000000"/>
                </a:solidFill>
                <a:effectLst/>
                <a:latin typeface="Times New Roman" panose="02020603050405020304" pitchFamily="18" charset="0"/>
              </a:rPr>
              <a:t>Heart and Circulatory Disease Statistics 2024</a:t>
            </a:r>
            <a:r>
              <a:rPr lang="en-US" b="0" i="0">
                <a:solidFill>
                  <a:srgbClr val="000000"/>
                </a:solidFill>
                <a:effectLst/>
                <a:latin typeface="Times New Roman" panose="02020603050405020304" pitchFamily="18" charset="0"/>
              </a:rPr>
              <a:t>. Available at: https://www.bhf.org.uk/-/media/files/for-professionals/research/heart-statistics/bhf-cvd-statistics-compendium-2024-v3.pdf.</a:t>
            </a:r>
          </a:p>
          <a:p>
            <a:pPr algn="l">
              <a:lnSpc>
                <a:spcPts val="1800"/>
              </a:lnSpc>
              <a:buNone/>
            </a:pPr>
            <a:r>
              <a:rPr lang="en-US" b="0" i="0">
                <a:solidFill>
                  <a:srgbClr val="000000"/>
                </a:solidFill>
                <a:effectLst/>
                <a:latin typeface="Times New Roman" panose="02020603050405020304" pitchFamily="18" charset="0"/>
              </a:rPr>
              <a:t>Campos-Rodríguez, F. et al. (2024) ‘Respiratory pathology and cardiovascular diseases: A Scoping Review’. </a:t>
            </a:r>
            <a:r>
              <a:rPr lang="en-US" b="0" i="1">
                <a:solidFill>
                  <a:srgbClr val="000000"/>
                </a:solidFill>
                <a:effectLst/>
                <a:latin typeface="Times New Roman" panose="02020603050405020304" pitchFamily="18" charset="0"/>
              </a:rPr>
              <a:t>Open Respiratory Archives</a:t>
            </a:r>
            <a:r>
              <a:rPr lang="en-US" b="0" i="0">
                <a:solidFill>
                  <a:srgbClr val="000000"/>
                </a:solidFill>
                <a:effectLst/>
                <a:latin typeface="Times New Roman" panose="02020603050405020304" pitchFamily="18" charset="0"/>
              </a:rPr>
              <a:t> 7(1), p. 100392. Available at: https://www.sciencedirect.com/science/article/pii/S2659663624001140.</a:t>
            </a:r>
          </a:p>
          <a:p>
            <a:pPr algn="l">
              <a:lnSpc>
                <a:spcPts val="1800"/>
              </a:lnSpc>
              <a:buNone/>
            </a:pPr>
            <a:r>
              <a:rPr lang="en-US" b="0" i="0">
                <a:solidFill>
                  <a:srgbClr val="000000"/>
                </a:solidFill>
                <a:effectLst/>
                <a:latin typeface="Times New Roman" panose="02020603050405020304" pitchFamily="18" charset="0"/>
              </a:rPr>
              <a:t>Cardoso, R., </a:t>
            </a:r>
            <a:r>
              <a:rPr lang="en-US" b="0" i="0" err="1">
                <a:solidFill>
                  <a:srgbClr val="000000"/>
                </a:solidFill>
                <a:effectLst/>
                <a:latin typeface="Times New Roman" panose="02020603050405020304" pitchFamily="18" charset="0"/>
              </a:rPr>
              <a:t>Abovich</a:t>
            </a:r>
            <a:r>
              <a:rPr lang="en-US" b="0" i="0">
                <a:solidFill>
                  <a:srgbClr val="000000"/>
                </a:solidFill>
                <a:effectLst/>
                <a:latin typeface="Times New Roman" panose="02020603050405020304" pitchFamily="18" charset="0"/>
              </a:rPr>
              <a:t>, A., Boden, W.E., Arbab-Zadeh, A., Blankstein, R. and Blumenthal, R.S. (2022) ‘Coronary Artery Revascularization Recommendations’. </a:t>
            </a:r>
            <a:r>
              <a:rPr lang="en-US" b="0" i="1">
                <a:solidFill>
                  <a:srgbClr val="000000"/>
                </a:solidFill>
                <a:effectLst/>
                <a:latin typeface="Times New Roman" panose="02020603050405020304" pitchFamily="18" charset="0"/>
              </a:rPr>
              <a:t>JACC: Advances</a:t>
            </a:r>
            <a:r>
              <a:rPr lang="en-US" b="0" i="0">
                <a:solidFill>
                  <a:srgbClr val="000000"/>
                </a:solidFill>
                <a:effectLst/>
                <a:latin typeface="Times New Roman" panose="02020603050405020304" pitchFamily="18" charset="0"/>
              </a:rPr>
              <a:t> 1(1), p. 100006. </a:t>
            </a:r>
            <a:r>
              <a:rPr lang="en-US" b="0" i="0" err="1">
                <a:solidFill>
                  <a:srgbClr val="000000"/>
                </a:solidFill>
                <a:effectLst/>
                <a:latin typeface="Times New Roman" panose="02020603050405020304" pitchFamily="18" charset="0"/>
              </a:rPr>
              <a:t>doi</a:t>
            </a:r>
            <a:r>
              <a:rPr lang="en-US" b="0" i="0">
                <a:solidFill>
                  <a:srgbClr val="000000"/>
                </a:solidFill>
                <a:effectLst/>
                <a:latin typeface="Times New Roman" panose="02020603050405020304" pitchFamily="18" charset="0"/>
              </a:rPr>
              <a:t>: https://doi.org/10.1016/j.jacadv.2022.100006.</a:t>
            </a:r>
          </a:p>
          <a:p>
            <a:pPr algn="l">
              <a:lnSpc>
                <a:spcPts val="1800"/>
              </a:lnSpc>
              <a:buNone/>
            </a:pPr>
            <a:r>
              <a:rPr lang="en-US" b="0" i="0">
                <a:solidFill>
                  <a:srgbClr val="000000"/>
                </a:solidFill>
                <a:effectLst/>
                <a:latin typeface="Times New Roman" panose="02020603050405020304" pitchFamily="18" charset="0"/>
              </a:rPr>
              <a:t>Cleveland Clinic (2023) </a:t>
            </a:r>
            <a:r>
              <a:rPr lang="en-US" b="0" i="1">
                <a:solidFill>
                  <a:srgbClr val="000000"/>
                </a:solidFill>
                <a:effectLst/>
                <a:latin typeface="Times New Roman" panose="02020603050405020304" pitchFamily="18" charset="0"/>
              </a:rPr>
              <a:t>Coronary Artery Disease</a:t>
            </a:r>
            <a:r>
              <a:rPr lang="en-US" b="0" i="0">
                <a:solidFill>
                  <a:srgbClr val="000000"/>
                </a:solidFill>
                <a:effectLst/>
                <a:latin typeface="Times New Roman" panose="02020603050405020304" pitchFamily="18" charset="0"/>
              </a:rPr>
              <a:t>. Available at: https://my.clevelandclinic.org/health/diseases/16898-coronary-artery-disease.</a:t>
            </a:r>
          </a:p>
          <a:p>
            <a:pPr algn="l">
              <a:lnSpc>
                <a:spcPts val="1800"/>
              </a:lnSpc>
              <a:buNone/>
            </a:pPr>
            <a:r>
              <a:rPr lang="en-US" b="0" i="0">
                <a:solidFill>
                  <a:srgbClr val="000000"/>
                </a:solidFill>
                <a:effectLst/>
                <a:latin typeface="Times New Roman" panose="02020603050405020304" pitchFamily="18" charset="0"/>
              </a:rPr>
              <a:t>Cleveland Clinic (2024) </a:t>
            </a:r>
            <a:r>
              <a:rPr lang="en-US" b="0" i="1">
                <a:solidFill>
                  <a:srgbClr val="000000"/>
                </a:solidFill>
                <a:effectLst/>
                <a:latin typeface="Times New Roman" panose="02020603050405020304" pitchFamily="18" charset="0"/>
              </a:rPr>
              <a:t>Respiratory System: Functions, Facts, Organs &amp; Anatomy</a:t>
            </a:r>
            <a:r>
              <a:rPr lang="en-US" b="0" i="0">
                <a:solidFill>
                  <a:srgbClr val="000000"/>
                </a:solidFill>
                <a:effectLst/>
                <a:latin typeface="Times New Roman" panose="02020603050405020304" pitchFamily="18" charset="0"/>
              </a:rPr>
              <a:t>. Available at: https://my.clevelandclinic.org/health/body/21205-respiratory-system.</a:t>
            </a:r>
          </a:p>
          <a:p>
            <a:pPr algn="l">
              <a:lnSpc>
                <a:spcPts val="1800"/>
              </a:lnSpc>
              <a:buNone/>
            </a:pPr>
            <a:r>
              <a:rPr lang="en-US" b="0" i="0">
                <a:solidFill>
                  <a:srgbClr val="000000"/>
                </a:solidFill>
                <a:effectLst/>
                <a:latin typeface="Times New Roman" panose="02020603050405020304" pitchFamily="18" charset="0"/>
              </a:rPr>
              <a:t>Couch, C., Mascarenhas, R., Stierman, B., Fryar, C. and </a:t>
            </a:r>
            <a:r>
              <a:rPr lang="en-US" b="0" i="0" err="1">
                <a:solidFill>
                  <a:srgbClr val="000000"/>
                </a:solidFill>
                <a:effectLst/>
                <a:latin typeface="Times New Roman" panose="02020603050405020304" pitchFamily="18" charset="0"/>
              </a:rPr>
              <a:t>Zablotsky</a:t>
            </a:r>
            <a:r>
              <a:rPr lang="en-US" b="0" i="0">
                <a:solidFill>
                  <a:srgbClr val="000000"/>
                </a:solidFill>
                <a:effectLst/>
                <a:latin typeface="Times New Roman" panose="02020603050405020304" pitchFamily="18" charset="0"/>
              </a:rPr>
              <a:t>, B. (2025) ‘Prevalence of Cardiovascular Disease Risk Factors in Adults: United States, August 2021–August 2023’. </a:t>
            </a:r>
            <a:r>
              <a:rPr lang="en-US" b="0" i="1">
                <a:solidFill>
                  <a:srgbClr val="000000"/>
                </a:solidFill>
                <a:effectLst/>
                <a:latin typeface="Times New Roman" panose="02020603050405020304" pitchFamily="18" charset="0"/>
              </a:rPr>
              <a:t>NCHS data brief</a:t>
            </a:r>
            <a:r>
              <a:rPr lang="en-US" b="0" i="0">
                <a:solidFill>
                  <a:srgbClr val="000000"/>
                </a:solidFill>
                <a:effectLst/>
                <a:latin typeface="Times New Roman" panose="02020603050405020304" pitchFamily="18" charset="0"/>
              </a:rPr>
              <a:t> . Available at: https://www.cdc.gov/nchs/products/databriefs/db540.htm.</a:t>
            </a:r>
          </a:p>
          <a:p>
            <a:pPr algn="l">
              <a:lnSpc>
                <a:spcPts val="1800"/>
              </a:lnSpc>
              <a:buNone/>
            </a:pPr>
            <a:r>
              <a:rPr lang="en-US" b="0" i="0">
                <a:solidFill>
                  <a:srgbClr val="000000"/>
                </a:solidFill>
                <a:effectLst/>
                <a:latin typeface="Times New Roman" panose="02020603050405020304" pitchFamily="18" charset="0"/>
              </a:rPr>
              <a:t>ESC (2025) </a:t>
            </a:r>
            <a:r>
              <a:rPr lang="en-US" b="0" i="1">
                <a:solidFill>
                  <a:srgbClr val="000000"/>
                </a:solidFill>
                <a:effectLst/>
                <a:latin typeface="Times New Roman" panose="02020603050405020304" pitchFamily="18" charset="0"/>
              </a:rPr>
              <a:t>Cardiovascular risk in chronic obstructive pulmonary disease</a:t>
            </a:r>
            <a:r>
              <a:rPr lang="en-US" b="0" i="0">
                <a:solidFill>
                  <a:srgbClr val="000000"/>
                </a:solidFill>
                <a:effectLst/>
                <a:latin typeface="Times New Roman" panose="02020603050405020304" pitchFamily="18" charset="0"/>
              </a:rPr>
              <a:t>. Available at: https://www.escardio.org/communities/councils/cardiology-practice/education/cardiopractice/cardiovascular-risk-in-chronic-obstructive-pulmonary-disease/.</a:t>
            </a:r>
          </a:p>
          <a:p>
            <a:pPr algn="l">
              <a:lnSpc>
                <a:spcPts val="1800"/>
              </a:lnSpc>
              <a:buNone/>
            </a:pPr>
            <a:r>
              <a:rPr lang="en-US" b="0" i="0" err="1">
                <a:solidFill>
                  <a:srgbClr val="000000"/>
                </a:solidFill>
                <a:effectLst/>
                <a:latin typeface="Times New Roman" panose="02020603050405020304" pitchFamily="18" charset="0"/>
              </a:rPr>
              <a:t>Faghy</a:t>
            </a:r>
            <a:r>
              <a:rPr lang="en-US" b="0" i="0">
                <a:solidFill>
                  <a:srgbClr val="000000"/>
                </a:solidFill>
                <a:effectLst/>
                <a:latin typeface="Times New Roman" panose="02020603050405020304" pitchFamily="18" charset="0"/>
              </a:rPr>
              <a:t>, M.A. et al. (2023) ‘Cardiovascular disease prevention and management in the COVID-19 era and beyond: An international perspective’. </a:t>
            </a:r>
            <a:r>
              <a:rPr lang="en-US" b="0" i="1">
                <a:solidFill>
                  <a:srgbClr val="000000"/>
                </a:solidFill>
                <a:effectLst/>
                <a:latin typeface="Times New Roman" panose="02020603050405020304" pitchFamily="18" charset="0"/>
              </a:rPr>
              <a:t>Progress in Cardiovascular Diseases</a:t>
            </a:r>
            <a:r>
              <a:rPr lang="en-US" b="0" i="0">
                <a:solidFill>
                  <a:srgbClr val="000000"/>
                </a:solidFill>
                <a:effectLst/>
                <a:latin typeface="Times New Roman" panose="02020603050405020304" pitchFamily="18" charset="0"/>
              </a:rPr>
              <a:t> 76. Available at: https://www.sciencedirect.com/science/article/pii/S0033062023000026.</a:t>
            </a:r>
          </a:p>
          <a:p>
            <a:pPr algn="l">
              <a:lnSpc>
                <a:spcPts val="1800"/>
              </a:lnSpc>
              <a:buNone/>
            </a:pPr>
            <a:r>
              <a:rPr lang="en-US" b="0" i="0">
                <a:solidFill>
                  <a:srgbClr val="000000"/>
                </a:solidFill>
                <a:effectLst/>
                <a:latin typeface="Times New Roman" panose="02020603050405020304" pitchFamily="18" charset="0"/>
              </a:rPr>
              <a:t>Ferrari, R. et al. (2025) ‘The European Society of Cardiology 2024 Guidelines on Chronic Coronary Syndromes: A Critical Appraisal’. </a:t>
            </a:r>
            <a:r>
              <a:rPr lang="en-US" b="0" i="1">
                <a:solidFill>
                  <a:srgbClr val="000000"/>
                </a:solidFill>
                <a:effectLst/>
                <a:latin typeface="Times New Roman" panose="02020603050405020304" pitchFamily="18" charset="0"/>
              </a:rPr>
              <a:t>Journal of Clinical Medicine</a:t>
            </a:r>
            <a:r>
              <a:rPr lang="en-US" b="0" i="0">
                <a:solidFill>
                  <a:srgbClr val="000000"/>
                </a:solidFill>
                <a:effectLst/>
                <a:latin typeface="Times New Roman" panose="02020603050405020304" pitchFamily="18" charset="0"/>
              </a:rPr>
              <a:t> 14(4), pp. 1161–1161. </a:t>
            </a:r>
            <a:r>
              <a:rPr lang="en-US" b="0" i="0" err="1">
                <a:solidFill>
                  <a:srgbClr val="000000"/>
                </a:solidFill>
                <a:effectLst/>
                <a:latin typeface="Times New Roman" panose="02020603050405020304" pitchFamily="18" charset="0"/>
              </a:rPr>
              <a:t>doi</a:t>
            </a:r>
            <a:r>
              <a:rPr lang="en-US" b="0" i="0">
                <a:solidFill>
                  <a:srgbClr val="000000"/>
                </a:solidFill>
                <a:effectLst/>
                <a:latin typeface="Times New Roman" panose="02020603050405020304" pitchFamily="18" charset="0"/>
              </a:rPr>
              <a:t>: https://doi.org/10.3390/jcm14041161.</a:t>
            </a:r>
          </a:p>
          <a:p>
            <a:pPr algn="l">
              <a:lnSpc>
                <a:spcPts val="1800"/>
              </a:lnSpc>
              <a:buNone/>
            </a:pPr>
            <a:r>
              <a:rPr lang="en-US" b="0" i="0">
                <a:solidFill>
                  <a:srgbClr val="000000"/>
                </a:solidFill>
                <a:effectLst/>
                <a:latin typeface="Times New Roman" panose="02020603050405020304" pitchFamily="18" charset="0"/>
              </a:rPr>
              <a:t>Khatib, R. and Neely, D. (2024) ‘Summary of National Guidance for Lipid Management for Primary and Secondary Prevention of CVD’. </a:t>
            </a:r>
            <a:r>
              <a:rPr lang="en-US" b="0" i="1">
                <a:solidFill>
                  <a:srgbClr val="000000"/>
                </a:solidFill>
                <a:effectLst/>
                <a:latin typeface="Times New Roman" panose="02020603050405020304" pitchFamily="18" charset="0"/>
              </a:rPr>
              <a:t>Summary of National Guidance for Lipid Management for Primary and Secondary Prevention of CVD</a:t>
            </a:r>
            <a:r>
              <a:rPr lang="en-US" b="0" i="0">
                <a:solidFill>
                  <a:srgbClr val="000000"/>
                </a:solidFill>
                <a:effectLst/>
                <a:latin typeface="Times New Roman" panose="02020603050405020304" pitchFamily="18" charset="0"/>
              </a:rPr>
              <a:t> . Available at: https://www.england.nhs.uk/aac/wp-content/uploads/sites/50/2020/04/National-Guidance-for-Lipid-Management-Prevention-Dec-2022.pdf.</a:t>
            </a:r>
          </a:p>
          <a:p>
            <a:pPr algn="l">
              <a:lnSpc>
                <a:spcPts val="1800"/>
              </a:lnSpc>
              <a:buNone/>
            </a:pPr>
            <a:r>
              <a:rPr lang="en-US" b="0" i="0">
                <a:solidFill>
                  <a:srgbClr val="000000"/>
                </a:solidFill>
                <a:effectLst/>
                <a:latin typeface="Times New Roman" panose="02020603050405020304" pitchFamily="18" charset="0"/>
              </a:rPr>
              <a:t>Lawton, J.S. et al. (2021) ‘Guideline for Coronary Artery Revascularization’. </a:t>
            </a:r>
            <a:r>
              <a:rPr lang="en-US" b="0" i="1">
                <a:solidFill>
                  <a:srgbClr val="000000"/>
                </a:solidFill>
                <a:effectLst/>
                <a:latin typeface="Times New Roman" panose="02020603050405020304" pitchFamily="18" charset="0"/>
              </a:rPr>
              <a:t>Journal of the American College of Cardiology</a:t>
            </a:r>
            <a:r>
              <a:rPr lang="en-US" b="0" i="0">
                <a:solidFill>
                  <a:srgbClr val="000000"/>
                </a:solidFill>
                <a:effectLst/>
                <a:latin typeface="Times New Roman" panose="02020603050405020304" pitchFamily="18" charset="0"/>
              </a:rPr>
              <a:t> 79(2). </a:t>
            </a:r>
            <a:r>
              <a:rPr lang="en-US" b="0" i="0" err="1">
                <a:solidFill>
                  <a:srgbClr val="000000"/>
                </a:solidFill>
                <a:effectLst/>
                <a:latin typeface="Times New Roman" panose="02020603050405020304" pitchFamily="18" charset="0"/>
              </a:rPr>
              <a:t>doi</a:t>
            </a:r>
            <a:r>
              <a:rPr lang="en-US" b="0" i="0">
                <a:solidFill>
                  <a:srgbClr val="000000"/>
                </a:solidFill>
                <a:effectLst/>
                <a:latin typeface="Times New Roman" panose="02020603050405020304" pitchFamily="18" charset="0"/>
              </a:rPr>
              <a:t>: https://doi.org/10.1016/j.jacc.2021.09.006.</a:t>
            </a:r>
          </a:p>
          <a:p>
            <a:pPr algn="l">
              <a:lnSpc>
                <a:spcPts val="1800"/>
              </a:lnSpc>
              <a:buNone/>
            </a:pPr>
            <a:r>
              <a:rPr lang="en-US" b="0" i="0">
                <a:solidFill>
                  <a:srgbClr val="000000"/>
                </a:solidFill>
                <a:effectLst/>
                <a:latin typeface="Times New Roman" panose="02020603050405020304" pitchFamily="18" charset="0"/>
              </a:rPr>
              <a:t>Mancia , G. et al. (2023) ‘2023 ESH Guidelines for the management of arterial hypertension The Task Force for the management of arterial hypertension of the European Society of Hypertension Endorsed by the European Renal Association (ERA) and the International Society of Hypertension (ISH)’. </a:t>
            </a:r>
            <a:r>
              <a:rPr lang="en-US" b="0" i="1">
                <a:solidFill>
                  <a:srgbClr val="000000"/>
                </a:solidFill>
                <a:effectLst/>
                <a:latin typeface="Times New Roman" panose="02020603050405020304" pitchFamily="18" charset="0"/>
              </a:rPr>
              <a:t>Journal of Hypertension</a:t>
            </a:r>
            <a:r>
              <a:rPr lang="en-US" b="0" i="0">
                <a:solidFill>
                  <a:srgbClr val="000000"/>
                </a:solidFill>
                <a:effectLst/>
                <a:latin typeface="Times New Roman" panose="02020603050405020304" pitchFamily="18" charset="0"/>
              </a:rPr>
              <a:t> Publish Ahead of Print(12). Available at: https://journals.lww.com/jhypertension/Fulltext/9900/2023_ESH_Guidelines_for_the_management_of_arterial.271.aspx.</a:t>
            </a:r>
          </a:p>
          <a:p>
            <a:pPr algn="l">
              <a:lnSpc>
                <a:spcPts val="1800"/>
              </a:lnSpc>
              <a:buNone/>
            </a:pPr>
            <a:r>
              <a:rPr lang="en-US" b="0" i="0">
                <a:solidFill>
                  <a:srgbClr val="000000"/>
                </a:solidFill>
                <a:effectLst/>
                <a:latin typeface="Times New Roman" panose="02020603050405020304" pitchFamily="18" charset="0"/>
              </a:rPr>
              <a:t>National Institute for Health and Care Excellence (2023) </a:t>
            </a:r>
            <a:r>
              <a:rPr lang="en-US" b="0" i="1">
                <a:solidFill>
                  <a:srgbClr val="000000"/>
                </a:solidFill>
                <a:effectLst/>
                <a:latin typeface="Times New Roman" panose="02020603050405020304" pitchFamily="18" charset="0"/>
              </a:rPr>
              <a:t>Cardiovascular disease: Risk Assessment and reduction, Including Lipid Modification | Guidance | NICE</a:t>
            </a:r>
            <a:r>
              <a:rPr lang="en-US" b="0" i="0">
                <a:solidFill>
                  <a:srgbClr val="000000"/>
                </a:solidFill>
                <a:effectLst/>
                <a:latin typeface="Times New Roman" panose="02020603050405020304" pitchFamily="18" charset="0"/>
              </a:rPr>
              <a:t>. Available at: https://www.nice.org.uk/guidance/ng238.</a:t>
            </a:r>
          </a:p>
          <a:p>
            <a:pPr algn="l">
              <a:lnSpc>
                <a:spcPts val="1800"/>
              </a:lnSpc>
              <a:buNone/>
            </a:pPr>
            <a:r>
              <a:rPr lang="en-US" b="0" i="0">
                <a:solidFill>
                  <a:srgbClr val="000000"/>
                </a:solidFill>
                <a:effectLst/>
                <a:latin typeface="Times New Roman" panose="02020603050405020304" pitchFamily="18" charset="0"/>
              </a:rPr>
              <a:t>NICE (2020) </a:t>
            </a:r>
            <a:r>
              <a:rPr lang="en-US" b="0" i="1">
                <a:solidFill>
                  <a:srgbClr val="000000"/>
                </a:solidFill>
                <a:effectLst/>
                <a:latin typeface="Times New Roman" panose="02020603050405020304" pitchFamily="18" charset="0"/>
              </a:rPr>
              <a:t>Acute coronary syndromes</a:t>
            </a:r>
            <a:r>
              <a:rPr lang="en-US" b="0" i="0">
                <a:solidFill>
                  <a:srgbClr val="000000"/>
                </a:solidFill>
                <a:effectLst/>
                <a:latin typeface="Times New Roman" panose="02020603050405020304" pitchFamily="18" charset="0"/>
              </a:rPr>
              <a:t>. Available at: https://www.nice.org.uk/Guidance/NG185.</a:t>
            </a:r>
          </a:p>
          <a:p>
            <a:pPr algn="l">
              <a:lnSpc>
                <a:spcPts val="1800"/>
              </a:lnSpc>
              <a:buNone/>
            </a:pPr>
            <a:r>
              <a:rPr lang="en-US" b="0" i="0">
                <a:solidFill>
                  <a:srgbClr val="000000"/>
                </a:solidFill>
                <a:effectLst/>
                <a:latin typeface="Times New Roman" panose="02020603050405020304" pitchFamily="18" charset="0"/>
              </a:rPr>
              <a:t>Patel, P.R. (2024) </a:t>
            </a:r>
            <a:r>
              <a:rPr lang="en-US" b="0" i="1">
                <a:solidFill>
                  <a:srgbClr val="000000"/>
                </a:solidFill>
                <a:effectLst/>
                <a:latin typeface="Times New Roman" panose="02020603050405020304" pitchFamily="18" charset="0"/>
              </a:rPr>
              <a:t>Implementing NICE Guidance on Lipid Modification for Secondary Prevention of Cardiovascular Disease</a:t>
            </a:r>
            <a:r>
              <a:rPr lang="en-US" b="0" i="0">
                <a:solidFill>
                  <a:srgbClr val="000000"/>
                </a:solidFill>
                <a:effectLst/>
                <a:latin typeface="Times New Roman" panose="02020603050405020304" pitchFamily="18" charset="0"/>
              </a:rPr>
              <a:t>. Available at: https://reference.medscape.com/cc1/p10/implementing-nice-guidance-lipid-modification-secondary-2024a10001uc.</a:t>
            </a:r>
          </a:p>
          <a:p>
            <a:pPr algn="l">
              <a:lnSpc>
                <a:spcPts val="1800"/>
              </a:lnSpc>
              <a:buNone/>
            </a:pPr>
            <a:r>
              <a:rPr lang="en-US" b="0" i="0" err="1">
                <a:solidFill>
                  <a:srgbClr val="000000"/>
                </a:solidFill>
                <a:effectLst/>
                <a:latin typeface="Times New Roman" panose="02020603050405020304" pitchFamily="18" charset="0"/>
              </a:rPr>
              <a:t>Shahjehan</a:t>
            </a:r>
            <a:r>
              <a:rPr lang="en-US" b="0" i="0">
                <a:solidFill>
                  <a:srgbClr val="000000"/>
                </a:solidFill>
                <a:effectLst/>
                <a:latin typeface="Times New Roman" panose="02020603050405020304" pitchFamily="18" charset="0"/>
              </a:rPr>
              <a:t>, R.D., Bhutta, B.S. and Sharma, S. (2024) </a:t>
            </a:r>
            <a:r>
              <a:rPr lang="en-US" b="0" i="1">
                <a:solidFill>
                  <a:srgbClr val="000000"/>
                </a:solidFill>
                <a:effectLst/>
                <a:latin typeface="Times New Roman" panose="02020603050405020304" pitchFamily="18" charset="0"/>
              </a:rPr>
              <a:t>Coronary artery disease</a:t>
            </a:r>
            <a:r>
              <a:rPr lang="en-US" b="0" i="0">
                <a:solidFill>
                  <a:srgbClr val="000000"/>
                </a:solidFill>
                <a:effectLst/>
                <a:latin typeface="Times New Roman" panose="02020603050405020304" pitchFamily="18" charset="0"/>
              </a:rPr>
              <a:t>. Available at: https://www.ncbi.nlm.nih.gov/books/NBK564304/.</a:t>
            </a:r>
          </a:p>
          <a:p>
            <a:pPr algn="l">
              <a:lnSpc>
                <a:spcPts val="1800"/>
              </a:lnSpc>
              <a:buNone/>
            </a:pPr>
            <a:r>
              <a:rPr lang="en-US" b="0" i="0">
                <a:solidFill>
                  <a:srgbClr val="000000"/>
                </a:solidFill>
                <a:effectLst/>
                <a:latin typeface="Times New Roman" panose="02020603050405020304" pitchFamily="18" charset="0"/>
              </a:rPr>
              <a:t>Shutterstock (2018) </a:t>
            </a:r>
            <a:r>
              <a:rPr lang="en-US" b="0" i="1">
                <a:solidFill>
                  <a:srgbClr val="000000"/>
                </a:solidFill>
                <a:effectLst/>
                <a:latin typeface="Times New Roman" panose="02020603050405020304" pitchFamily="18" charset="0"/>
              </a:rPr>
              <a:t>Human Circulatory System Diagram Circulatory System Stock Vector (Royalty Free) 1048102738</a:t>
            </a:r>
            <a:r>
              <a:rPr lang="en-US" b="0" i="0">
                <a:solidFill>
                  <a:srgbClr val="000000"/>
                </a:solidFill>
                <a:effectLst/>
                <a:latin typeface="Times New Roman" panose="02020603050405020304" pitchFamily="18" charset="0"/>
              </a:rPr>
              <a:t>. Available at: https://www.shutterstock.com/image-vector/human-circulatory-system-diagram-main-parts-1048102738.</a:t>
            </a:r>
          </a:p>
          <a:p>
            <a:pPr algn="l">
              <a:lnSpc>
                <a:spcPts val="1800"/>
              </a:lnSpc>
              <a:buNone/>
            </a:pPr>
            <a:r>
              <a:rPr lang="en-US" b="0" i="0">
                <a:solidFill>
                  <a:srgbClr val="000000"/>
                </a:solidFill>
                <a:effectLst/>
                <a:latin typeface="Times New Roman" panose="02020603050405020304" pitchFamily="18" charset="0"/>
              </a:rPr>
              <a:t>Shutterstock (2023) </a:t>
            </a:r>
            <a:r>
              <a:rPr lang="en-US" b="0" i="1">
                <a:solidFill>
                  <a:srgbClr val="000000"/>
                </a:solidFill>
                <a:effectLst/>
                <a:latin typeface="Times New Roman" panose="02020603050405020304" pitchFamily="18" charset="0"/>
              </a:rPr>
              <a:t>Atherosclerosis Arteriosclerotic Vascular Disease Artery Plaque Stock Vector (Royalty Free) 2354693413</a:t>
            </a:r>
            <a:r>
              <a:rPr lang="en-US" b="0" i="0">
                <a:solidFill>
                  <a:srgbClr val="000000"/>
                </a:solidFill>
                <a:effectLst/>
                <a:latin typeface="Times New Roman" panose="02020603050405020304" pitchFamily="18" charset="0"/>
              </a:rPr>
              <a:t>. Available at: https://www.shutterstock.com/image-vector/atherosclerosis-arteriosclerotic-vascular-disease-artery-plaque-2354693413.</a:t>
            </a:r>
          </a:p>
          <a:p>
            <a:pPr algn="l">
              <a:lnSpc>
                <a:spcPts val="1800"/>
              </a:lnSpc>
            </a:pPr>
            <a:r>
              <a:rPr lang="en-US" b="0" i="0">
                <a:solidFill>
                  <a:srgbClr val="000000"/>
                </a:solidFill>
                <a:effectLst/>
                <a:latin typeface="Times New Roman" panose="02020603050405020304" pitchFamily="18" charset="0"/>
              </a:rPr>
              <a:t>Virani, S.S. et al. (2023) ‘Guideline for the Management of Patients with Chronic Coronary disease: A Report of the American Heart Association/American College of Cardiology Joint Committee on Clinical Practice Guidelines’. </a:t>
            </a:r>
            <a:r>
              <a:rPr lang="en-US" b="0" i="1">
                <a:solidFill>
                  <a:srgbClr val="000000"/>
                </a:solidFill>
                <a:effectLst/>
                <a:latin typeface="Times New Roman" panose="02020603050405020304" pitchFamily="18" charset="0"/>
              </a:rPr>
              <a:t>Circulation</a:t>
            </a:r>
            <a:r>
              <a:rPr lang="en-US" b="0" i="0">
                <a:solidFill>
                  <a:srgbClr val="000000"/>
                </a:solidFill>
                <a:effectLst/>
                <a:latin typeface="Times New Roman" panose="02020603050405020304" pitchFamily="18" charset="0"/>
              </a:rPr>
              <a:t> 148(9). Available at: https://pubmed.ncbi.nlm.nih.gov/37471501/.</a:t>
            </a:r>
          </a:p>
          <a:p>
            <a:endParaRPr lang="en-US"/>
          </a:p>
        </p:txBody>
      </p:sp>
      <p:sp>
        <p:nvSpPr>
          <p:cNvPr id="4" name="Slide Number Placeholder 3"/>
          <p:cNvSpPr>
            <a:spLocks noGrp="1"/>
          </p:cNvSpPr>
          <p:nvPr>
            <p:ph type="sldNum" sz="quarter" idx="5"/>
          </p:nvPr>
        </p:nvSpPr>
        <p:spPr/>
        <p:txBody>
          <a:bodyPr/>
          <a:lstStyle/>
          <a:p>
            <a:fld id="{118A5EEA-9E91-4331-9DD9-C2C15F1A12F7}" type="slidenum">
              <a:rPr lang="en-US" smtClean="0"/>
              <a:t>15</a:t>
            </a:fld>
            <a:endParaRPr lang="en-US"/>
          </a:p>
        </p:txBody>
      </p:sp>
    </p:spTree>
    <p:extLst>
      <p:ext uri="{BB962C8B-B14F-4D97-AF65-F5344CB8AC3E}">
        <p14:creationId xmlns:p14="http://schemas.microsoft.com/office/powerpoint/2010/main" val="1765629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4183C-5D41-6C5C-ED3F-FB0F6BF21E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4F2907C-8801-25C6-9977-36DE29EEF5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DFE6870-1341-0A8E-A210-1B0B32489852}"/>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5" name="Footer Placeholder 4">
            <a:extLst>
              <a:ext uri="{FF2B5EF4-FFF2-40B4-BE49-F238E27FC236}">
                <a16:creationId xmlns:a16="http://schemas.microsoft.com/office/drawing/2014/main" id="{73834245-3464-80A2-D44C-ABBD630413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0444B9-BD3B-9AC6-4C1D-5AEA770D755F}"/>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3251859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5F312-F3BA-2466-5B0C-C9E43EF983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C9021E0-2CE5-AD84-9F6A-BE6E754F0C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01284-E7CE-CA53-BE39-29266D5DA776}"/>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5" name="Footer Placeholder 4">
            <a:extLst>
              <a:ext uri="{FF2B5EF4-FFF2-40B4-BE49-F238E27FC236}">
                <a16:creationId xmlns:a16="http://schemas.microsoft.com/office/drawing/2014/main" id="{15EA30F7-3B5A-6A3A-9799-C040BF195B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DE3A67-AC4C-834D-7A2D-1C5B24F25CAC}"/>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310594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C47E1-CC2A-C68D-D422-F2282CEDB2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C176028-DCFF-BEA2-FBF0-01056F5172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C4558D-CC9A-243A-5771-2C0D818AF011}"/>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5" name="Footer Placeholder 4">
            <a:extLst>
              <a:ext uri="{FF2B5EF4-FFF2-40B4-BE49-F238E27FC236}">
                <a16:creationId xmlns:a16="http://schemas.microsoft.com/office/drawing/2014/main" id="{A8B1A766-4433-9825-F499-FFB255B592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109433-1070-F0D0-6083-2D223C520B9C}"/>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5429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00956-8CBB-CD09-2E95-363F884CB1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E34B8E-9391-F4A4-84E7-C75F24F832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423CAE-1080-9922-094A-3A518F0BEA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57E70EE-3911-2E89-99CD-5BD2F6504F52}"/>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6" name="Footer Placeholder 5">
            <a:extLst>
              <a:ext uri="{FF2B5EF4-FFF2-40B4-BE49-F238E27FC236}">
                <a16:creationId xmlns:a16="http://schemas.microsoft.com/office/drawing/2014/main" id="{B32DCAA7-1D61-FD03-D57F-29E3BB091D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893B41-BB07-23CE-3BD5-E817BD178286}"/>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1317519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822BC-A055-72A4-90D5-F32344F3411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9F439F9-B667-F656-2E9E-2D730B1510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ECC165-AC5C-10E1-F08A-994AF04ED5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E3B5BB-AC0A-F877-20C9-3104AA25E3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EE5381-159D-4ACD-5430-F36ACAAA3B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C164C66-0CB0-BA52-C55F-71CDACE56D5F}"/>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8" name="Footer Placeholder 7">
            <a:extLst>
              <a:ext uri="{FF2B5EF4-FFF2-40B4-BE49-F238E27FC236}">
                <a16:creationId xmlns:a16="http://schemas.microsoft.com/office/drawing/2014/main" id="{7487CC07-679A-0533-CF08-CE22CC5BE5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5715F0-2981-2977-D8DE-B20571BF1628}"/>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2395943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6BB8A-DD58-4E2E-E3A5-D18BF414918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23F4D2-A1B9-3C73-B192-1E2DD45DA0AA}"/>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4" name="Footer Placeholder 3">
            <a:extLst>
              <a:ext uri="{FF2B5EF4-FFF2-40B4-BE49-F238E27FC236}">
                <a16:creationId xmlns:a16="http://schemas.microsoft.com/office/drawing/2014/main" id="{9FD7799A-9C95-4524-BCE5-1C141A69FD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D7527B-3261-6840-C5E2-7D724ED9F338}"/>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19006526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1B448A-6A88-FE84-5937-137E5B2BB1BA}"/>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3" name="Footer Placeholder 2">
            <a:extLst>
              <a:ext uri="{FF2B5EF4-FFF2-40B4-BE49-F238E27FC236}">
                <a16:creationId xmlns:a16="http://schemas.microsoft.com/office/drawing/2014/main" id="{8BC41496-C0C4-46A9-1D65-A9E8DF9AD3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39ECEB-0251-55EE-ACED-FB1F3E408356}"/>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934817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B0F36-271C-6065-3E3C-CFCDAE1345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9F033B1-9548-AEF1-C1D2-4ACE0086CB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BC556F2-C251-07B7-1DA1-7888E0FBFB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E009D0-5468-7A28-A18E-CB9B6A1AF793}"/>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6" name="Footer Placeholder 5">
            <a:extLst>
              <a:ext uri="{FF2B5EF4-FFF2-40B4-BE49-F238E27FC236}">
                <a16:creationId xmlns:a16="http://schemas.microsoft.com/office/drawing/2014/main" id="{A8F7307F-7893-A590-2C3F-96A3F636E6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9C407D-C48D-9C9D-3F83-D1DF97DD1E27}"/>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3323850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D7FDA-0AB8-B860-3053-1A147501BA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4A6E74F-480D-86A0-FD25-DC7B27DE2C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EAC5FB-343F-B553-71AB-8830466F64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4BE06-8BB0-16B7-C999-E78B746C6E91}"/>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6" name="Footer Placeholder 5">
            <a:extLst>
              <a:ext uri="{FF2B5EF4-FFF2-40B4-BE49-F238E27FC236}">
                <a16:creationId xmlns:a16="http://schemas.microsoft.com/office/drawing/2014/main" id="{4E86617A-5B0F-FB47-A376-C98CB20400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EBFD13-A011-66ED-EF53-86649CAC3E17}"/>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3083262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B50F5-5663-9608-B57D-96AE9D8FC0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765724A-F665-CC88-4C49-2E91896487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5252B-18C0-168E-49DF-C79CF0463A36}"/>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5" name="Footer Placeholder 4">
            <a:extLst>
              <a:ext uri="{FF2B5EF4-FFF2-40B4-BE49-F238E27FC236}">
                <a16:creationId xmlns:a16="http://schemas.microsoft.com/office/drawing/2014/main" id="{61203883-E311-D52E-B05A-D9F6B4D1E1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0B12EF-C14E-E267-2FCF-0D1F854330A7}"/>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2417804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F10CE9-7DDC-C524-EDE5-142F82D079B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3DA5442-3023-D5BA-303E-992F1EE48D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D7CB0C-D527-69A3-EF97-148B09A70892}"/>
              </a:ext>
            </a:extLst>
          </p:cNvPr>
          <p:cNvSpPr>
            <a:spLocks noGrp="1"/>
          </p:cNvSpPr>
          <p:nvPr>
            <p:ph type="dt" sz="half" idx="10"/>
          </p:nvPr>
        </p:nvSpPr>
        <p:spPr/>
        <p:txBody>
          <a:bodyPr/>
          <a:lstStyle/>
          <a:p>
            <a:fld id="{4CB2981F-5969-4AC7-8C5D-20253353704E}" type="datetimeFigureOut">
              <a:rPr lang="en-US" smtClean="0"/>
              <a:t>3/23/2026</a:t>
            </a:fld>
            <a:endParaRPr lang="en-US"/>
          </a:p>
        </p:txBody>
      </p:sp>
      <p:sp>
        <p:nvSpPr>
          <p:cNvPr id="5" name="Footer Placeholder 4">
            <a:extLst>
              <a:ext uri="{FF2B5EF4-FFF2-40B4-BE49-F238E27FC236}">
                <a16:creationId xmlns:a16="http://schemas.microsoft.com/office/drawing/2014/main" id="{A08F41D2-F9A5-6BCF-80D6-5C32B20CEF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C51AE8-52BC-79CB-1510-260EE78D050C}"/>
              </a:ext>
            </a:extLst>
          </p:cNvPr>
          <p:cNvSpPr>
            <a:spLocks noGrp="1"/>
          </p:cNvSpPr>
          <p:nvPr>
            <p:ph type="sldNum" sz="quarter" idx="12"/>
          </p:nvPr>
        </p:nvSpPr>
        <p:spPr/>
        <p:txBody>
          <a:bodyPr/>
          <a:lstStyle/>
          <a:p>
            <a:fld id="{51BF8523-CA57-4339-8BEE-DA58C1BD8F08}" type="slidenum">
              <a:rPr lang="en-US" smtClean="0"/>
              <a:t>‹#›</a:t>
            </a:fld>
            <a:endParaRPr lang="en-US"/>
          </a:p>
        </p:txBody>
      </p:sp>
    </p:spTree>
    <p:extLst>
      <p:ext uri="{BB962C8B-B14F-4D97-AF65-F5344CB8AC3E}">
        <p14:creationId xmlns:p14="http://schemas.microsoft.com/office/powerpoint/2010/main" val="3586408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41029D-D214-1A9B-B89B-E6F24192F0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C0C4A3D-448F-65EA-7F6C-1A06C1A948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BEBE8A-4768-A50A-4CDF-2207380673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CB2981F-5969-4AC7-8C5D-20253353704E}" type="datetimeFigureOut">
              <a:rPr lang="en-US" smtClean="0"/>
              <a:t>3/23/2026</a:t>
            </a:fld>
            <a:endParaRPr lang="en-US"/>
          </a:p>
        </p:txBody>
      </p:sp>
      <p:sp>
        <p:nvSpPr>
          <p:cNvPr id="5" name="Footer Placeholder 4">
            <a:extLst>
              <a:ext uri="{FF2B5EF4-FFF2-40B4-BE49-F238E27FC236}">
                <a16:creationId xmlns:a16="http://schemas.microsoft.com/office/drawing/2014/main" id="{DBD75394-6061-BE24-114D-5BC2874718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25D47E4-718F-4820-77E0-E97E041F56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BF8523-CA57-4339-8BEE-DA58C1BD8F08}" type="slidenum">
              <a:rPr lang="en-US" smtClean="0"/>
              <a:t>‹#›</a:t>
            </a:fld>
            <a:endParaRPr lang="en-US"/>
          </a:p>
        </p:txBody>
      </p:sp>
    </p:spTree>
    <p:extLst>
      <p:ext uri="{BB962C8B-B14F-4D97-AF65-F5344CB8AC3E}">
        <p14:creationId xmlns:p14="http://schemas.microsoft.com/office/powerpoint/2010/main" val="950964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p3"/><Relationship Id="rId1" Type="http://schemas.microsoft.com/office/2007/relationships/media" Target="../media/media10.mp3"/><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nk desk with doctor items">
            <a:extLst>
              <a:ext uri="{FF2B5EF4-FFF2-40B4-BE49-F238E27FC236}">
                <a16:creationId xmlns:a16="http://schemas.microsoft.com/office/drawing/2014/main" id="{668C9EF9-B42C-5A66-BACB-A512D4F223A5}"/>
              </a:ext>
            </a:extLst>
          </p:cNvPr>
          <p:cNvPicPr>
            <a:picLocks noChangeAspect="1"/>
          </p:cNvPicPr>
          <p:nvPr/>
        </p:nvPicPr>
        <p:blipFill>
          <a:blip r:embed="rId5"/>
          <a:srcRect t="15730"/>
          <a:stretch>
            <a:fillRect/>
          </a:stretch>
        </p:blipFill>
        <p:spPr>
          <a:xfrm>
            <a:off x="-1459143" y="-110383"/>
            <a:ext cx="15308191" cy="8610859"/>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6E770-3BBE-C50A-4F9B-11E7DC0074A8}"/>
              </a:ext>
            </a:extLst>
          </p:cNvPr>
          <p:cNvSpPr>
            <a:spLocks noGrp="1"/>
          </p:cNvSpPr>
          <p:nvPr>
            <p:ph type="ctrTitle"/>
          </p:nvPr>
        </p:nvSpPr>
        <p:spPr>
          <a:xfrm>
            <a:off x="2090529" y="2084552"/>
            <a:ext cx="4568684" cy="1645137"/>
          </a:xfrm>
        </p:spPr>
        <p:txBody>
          <a:bodyPr anchor="t">
            <a:normAutofit/>
          </a:bodyPr>
          <a:lstStyle/>
          <a:p>
            <a:r>
              <a:rPr lang="en-US" sz="2800"/>
              <a:t>Care plan for coronary artery disease</a:t>
            </a:r>
          </a:p>
        </p:txBody>
      </p:sp>
      <p:sp>
        <p:nvSpPr>
          <p:cNvPr id="3" name="Subtitle 2">
            <a:extLst>
              <a:ext uri="{FF2B5EF4-FFF2-40B4-BE49-F238E27FC236}">
                <a16:creationId xmlns:a16="http://schemas.microsoft.com/office/drawing/2014/main" id="{C36971B2-1CB9-299E-7384-A456D29726C8}"/>
              </a:ext>
            </a:extLst>
          </p:cNvPr>
          <p:cNvSpPr>
            <a:spLocks noGrp="1"/>
          </p:cNvSpPr>
          <p:nvPr>
            <p:ph type="subTitle" idx="1"/>
          </p:nvPr>
        </p:nvSpPr>
        <p:spPr>
          <a:xfrm>
            <a:off x="2090529" y="3019339"/>
            <a:ext cx="4191938" cy="598548"/>
          </a:xfrm>
        </p:spPr>
        <p:txBody>
          <a:bodyPr anchor="ctr">
            <a:normAutofit fontScale="70000" lnSpcReduction="20000"/>
          </a:bodyPr>
          <a:lstStyle/>
          <a:p>
            <a:r>
              <a:rPr lang="fr-FR" sz="1800" err="1"/>
              <a:t>Physiology</a:t>
            </a:r>
            <a:r>
              <a:rPr lang="fr-FR" sz="1800"/>
              <a:t> :  </a:t>
            </a:r>
          </a:p>
          <a:p>
            <a:r>
              <a:rPr lang="en-US" sz="1800"/>
              <a:t>Cardiovascular disease presentation</a:t>
            </a:r>
            <a:r>
              <a:rPr lang="fr-FR" sz="1800"/>
              <a:t> with </a:t>
            </a:r>
            <a:r>
              <a:rPr lang="fr-FR" sz="1800" err="1"/>
              <a:t>voice</a:t>
            </a:r>
            <a:r>
              <a:rPr lang="fr-FR" sz="1800"/>
              <a:t> record </a:t>
            </a:r>
            <a:endParaRPr lang="en-US" sz="1800"/>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51BC725-2967-C45B-3A64-F69BC54B737B}"/>
              </a:ext>
            </a:extLst>
          </p:cNvPr>
          <p:cNvSpPr txBox="1"/>
          <p:nvPr/>
        </p:nvSpPr>
        <p:spPr>
          <a:xfrm>
            <a:off x="1683934" y="4034776"/>
            <a:ext cx="5905828" cy="1477328"/>
          </a:xfrm>
          <a:prstGeom prst="rect">
            <a:avLst/>
          </a:prstGeom>
          <a:noFill/>
        </p:spPr>
        <p:txBody>
          <a:bodyPr wrap="square">
            <a:spAutoFit/>
          </a:bodyPr>
          <a:lstStyle/>
          <a:p>
            <a:pPr>
              <a:buNone/>
            </a:pPr>
            <a:r>
              <a:rPr lang="en-US"/>
              <a:t>Student name: </a:t>
            </a:r>
            <a:r>
              <a:rPr lang="en-US" sz="1800">
                <a:effectLst/>
                <a:latin typeface="Arial" panose="020B0604020202020204" pitchFamily="34" charset="0"/>
                <a:ea typeface="Arial" panose="020B0604020202020204" pitchFamily="34" charset="0"/>
              </a:rPr>
              <a:t>M</a:t>
            </a:r>
            <a:r>
              <a:rPr lang="fr-FR" sz="1800" err="1">
                <a:effectLst/>
                <a:latin typeface="Arial" panose="020B0604020202020204" pitchFamily="34" charset="0"/>
                <a:ea typeface="Arial" panose="020B0604020202020204" pitchFamily="34" charset="0"/>
              </a:rPr>
              <a:t>ukendi</a:t>
            </a:r>
            <a:r>
              <a:rPr lang="fr-FR" sz="1800">
                <a:effectLst/>
                <a:latin typeface="Arial" panose="020B0604020202020204" pitchFamily="34" charset="0"/>
                <a:ea typeface="Arial" panose="020B0604020202020204" pitchFamily="34" charset="0"/>
              </a:rPr>
              <a:t> Matumba</a:t>
            </a:r>
            <a:br>
              <a:rPr lang="en-US"/>
            </a:br>
            <a:r>
              <a:rPr lang="en-US"/>
              <a:t>Student number:</a:t>
            </a:r>
            <a:r>
              <a:rPr lang="fr-FR"/>
              <a:t> 2426801</a:t>
            </a:r>
          </a:p>
          <a:p>
            <a:pPr>
              <a:buNone/>
            </a:pPr>
            <a:r>
              <a:rPr lang="fr-FR" err="1"/>
              <a:t>Lecturer</a:t>
            </a:r>
            <a:r>
              <a:rPr lang="fr-FR"/>
              <a:t> name: Robert </a:t>
            </a:r>
            <a:r>
              <a:rPr lang="fr-FR" err="1"/>
              <a:t>Nartwoski</a:t>
            </a:r>
            <a:endParaRPr lang="fr-FR"/>
          </a:p>
          <a:p>
            <a:pPr>
              <a:buNone/>
            </a:pPr>
            <a:endParaRPr lang="fr-FR"/>
          </a:p>
          <a:p>
            <a:pPr>
              <a:buNone/>
            </a:pPr>
            <a:endParaRPr lang="en-US"/>
          </a:p>
        </p:txBody>
      </p:sp>
      <p:pic>
        <p:nvPicPr>
          <p:cNvPr id="4" name="Slide ">
            <a:hlinkClick r:id="" action="ppaction://media"/>
            <a:extLst>
              <a:ext uri="{FF2B5EF4-FFF2-40B4-BE49-F238E27FC236}">
                <a16:creationId xmlns:a16="http://schemas.microsoft.com/office/drawing/2014/main" id="{26C27759-3371-005A-9677-D1B65116B3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25799" y="4558567"/>
            <a:ext cx="730250" cy="730250"/>
          </a:xfrm>
          <a:prstGeom prst="rect">
            <a:avLst/>
          </a:prstGeom>
        </p:spPr>
      </p:pic>
    </p:spTree>
    <p:extLst>
      <p:ext uri="{BB962C8B-B14F-4D97-AF65-F5344CB8AC3E}">
        <p14:creationId xmlns:p14="http://schemas.microsoft.com/office/powerpoint/2010/main" val="418006817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13A91-F0D1-CB8B-2355-8D2301CE82D0}"/>
              </a:ext>
            </a:extLst>
          </p:cNvPr>
          <p:cNvSpPr>
            <a:spLocks noGrp="1"/>
          </p:cNvSpPr>
          <p:nvPr>
            <p:ph type="title"/>
          </p:nvPr>
        </p:nvSpPr>
        <p:spPr>
          <a:xfrm>
            <a:off x="630936" y="640080"/>
            <a:ext cx="4818888" cy="1481328"/>
          </a:xfrm>
        </p:spPr>
        <p:txBody>
          <a:bodyPr anchor="b">
            <a:normAutofit/>
          </a:bodyPr>
          <a:lstStyle/>
          <a:p>
            <a:r>
              <a:rPr lang="en-US" sz="5400"/>
              <a:t>Introduction</a:t>
            </a:r>
          </a:p>
        </p:txBody>
      </p:sp>
      <p:sp>
        <p:nvSpPr>
          <p:cNvPr id="308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0DD2C5-2605-6B7C-5BDD-A70E7D24CA56}"/>
              </a:ext>
            </a:extLst>
          </p:cNvPr>
          <p:cNvSpPr>
            <a:spLocks noGrp="1"/>
          </p:cNvSpPr>
          <p:nvPr>
            <p:ph idx="1"/>
          </p:nvPr>
        </p:nvSpPr>
        <p:spPr>
          <a:xfrm>
            <a:off x="630936" y="2660904"/>
            <a:ext cx="4818888" cy="3547872"/>
          </a:xfrm>
        </p:spPr>
        <p:txBody>
          <a:bodyPr anchor="t">
            <a:normAutofit/>
          </a:bodyPr>
          <a:lstStyle/>
          <a:p>
            <a:pPr>
              <a:buFont typeface="Arial" panose="020B0604020202020204" pitchFamily="34" charset="0"/>
              <a:buChar char="•"/>
            </a:pPr>
            <a:r>
              <a:rPr lang="en-US" sz="1700"/>
              <a:t>Cardiovascular disease is the leading cause of death worldwide</a:t>
            </a:r>
          </a:p>
          <a:p>
            <a:pPr>
              <a:buFont typeface="Arial" panose="020B0604020202020204" pitchFamily="34" charset="0"/>
              <a:buChar char="•"/>
            </a:pPr>
            <a:r>
              <a:rPr lang="en-US" sz="1700"/>
              <a:t>Around 7.6 million people in the UK live with heart disease (British Heart Foundation, 2023)</a:t>
            </a:r>
          </a:p>
          <a:p>
            <a:pPr>
              <a:buFont typeface="Arial" panose="020B0604020202020204" pitchFamily="34" charset="0"/>
              <a:buChar char="•"/>
            </a:pPr>
            <a:r>
              <a:rPr lang="en-US" sz="1700"/>
              <a:t>Coronary artery disease occurs when the coronary arteries become narrowed</a:t>
            </a:r>
          </a:p>
          <a:p>
            <a:pPr>
              <a:buFont typeface="Arial" panose="020B0604020202020204" pitchFamily="34" charset="0"/>
              <a:buChar char="•"/>
            </a:pPr>
            <a:r>
              <a:rPr lang="en-US" sz="1700"/>
              <a:t>Reduced blood supply can damage the heart muscle</a:t>
            </a:r>
          </a:p>
          <a:p>
            <a:pPr>
              <a:buFont typeface="Arial" panose="020B0604020202020204" pitchFamily="34" charset="0"/>
              <a:buChar char="•"/>
            </a:pPr>
            <a:r>
              <a:rPr lang="en-US" sz="1700"/>
              <a:t>Lifestyle factors increase the risk of coronary disease</a:t>
            </a:r>
          </a:p>
          <a:p>
            <a:pPr>
              <a:buFont typeface="Arial" panose="020B0604020202020204" pitchFamily="34" charset="0"/>
              <a:buChar char="•"/>
            </a:pPr>
            <a:r>
              <a:rPr lang="en-US" sz="1700"/>
              <a:t>Care planning helps reduce complications and improve survival</a:t>
            </a:r>
          </a:p>
          <a:p>
            <a:endParaRPr lang="en-US" sz="1700"/>
          </a:p>
        </p:txBody>
      </p:sp>
      <p:pic>
        <p:nvPicPr>
          <p:cNvPr id="3074" name="Picture 2" descr="Coronary Artery Disease (CAD): Symptoms &amp; Treatment">
            <a:extLst>
              <a:ext uri="{FF2B5EF4-FFF2-40B4-BE49-F238E27FC236}">
                <a16:creationId xmlns:a16="http://schemas.microsoft.com/office/drawing/2014/main" id="{FF3012E7-909F-211E-3AA4-1BED03665AA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9048" y="760929"/>
            <a:ext cx="5458968" cy="533614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C78E0F6-B338-5F4B-4E3E-C3C5C573E901}"/>
              </a:ext>
            </a:extLst>
          </p:cNvPr>
          <p:cNvSpPr>
            <a:spLocks noChangeArrowheads="1"/>
          </p:cNvSpPr>
          <p:nvPr/>
        </p:nvSpPr>
        <p:spPr bwMode="auto">
          <a:xfrm>
            <a:off x="7305367" y="6015869"/>
            <a:ext cx="387391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kumimoji="0" lang="en-US" altLang="en-US" sz="1200" b="0" i="0" u="none" strike="noStrike" cap="none" normalizeH="0" baseline="0">
                <a:ln>
                  <a:noFill/>
                </a:ln>
                <a:solidFill>
                  <a:schemeClr val="tx1"/>
                </a:solidFill>
                <a:effectLst/>
                <a:cs typeface="Times New Roman" panose="02020603050405020304" pitchFamily="18" charset="0"/>
              </a:rPr>
              <a:t>Figure: </a:t>
            </a:r>
            <a:r>
              <a:rPr lang="en-US" sz="1200">
                <a:solidFill>
                  <a:srgbClr val="202124"/>
                </a:solidFill>
                <a:latin typeface="Arial" panose="020B0604020202020204" pitchFamily="34" charset="0"/>
              </a:rPr>
              <a:t>Coronary Artery Disease</a:t>
            </a:r>
            <a:endParaRPr kumimoji="0" lang="en-US" altLang="en-US" sz="1200" b="0" i="0" u="none" strike="noStrike" cap="none" normalizeH="0" baseline="0">
              <a:ln>
                <a:noFill/>
              </a:ln>
              <a:solidFill>
                <a:schemeClr val="tx1"/>
              </a:solidFill>
              <a:effectLst/>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cs typeface="Times New Roman" panose="02020603050405020304" pitchFamily="18" charset="0"/>
              </a:rPr>
              <a:t>Source: Cleveland Clinic (2023)</a:t>
            </a:r>
            <a:endParaRPr kumimoji="0" lang="en-US" altLang="en-US" sz="1800" b="0" i="0" u="none" strike="noStrike" cap="none" normalizeH="0" baseline="0">
              <a:ln>
                <a:noFill/>
              </a:ln>
              <a:solidFill>
                <a:schemeClr val="tx1"/>
              </a:solidFill>
              <a:effectLst/>
            </a:endParaRPr>
          </a:p>
        </p:txBody>
      </p:sp>
      <p:pic>
        <p:nvPicPr>
          <p:cNvPr id="5" name="Slide2">
            <a:hlinkClick r:id="" action="ppaction://media"/>
            <a:extLst>
              <a:ext uri="{FF2B5EF4-FFF2-40B4-BE49-F238E27FC236}">
                <a16:creationId xmlns:a16="http://schemas.microsoft.com/office/drawing/2014/main" id="{BC676AAD-41E5-3EC5-1A94-C867AEF743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893724" y="402095"/>
            <a:ext cx="730250" cy="730250"/>
          </a:xfrm>
          <a:prstGeom prst="rect">
            <a:avLst/>
          </a:prstGeom>
        </p:spPr>
      </p:pic>
    </p:spTree>
    <p:extLst>
      <p:ext uri="{BB962C8B-B14F-4D97-AF65-F5344CB8AC3E}">
        <p14:creationId xmlns:p14="http://schemas.microsoft.com/office/powerpoint/2010/main" val="20798929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54C22-7727-5C57-BE07-15385D838BF0}"/>
              </a:ext>
            </a:extLst>
          </p:cNvPr>
          <p:cNvSpPr>
            <a:spLocks noGrp="1"/>
          </p:cNvSpPr>
          <p:nvPr>
            <p:ph type="title"/>
          </p:nvPr>
        </p:nvSpPr>
        <p:spPr>
          <a:xfrm>
            <a:off x="640080" y="325369"/>
            <a:ext cx="4368602" cy="1956841"/>
          </a:xfrm>
        </p:spPr>
        <p:txBody>
          <a:bodyPr anchor="b">
            <a:normAutofit/>
          </a:bodyPr>
          <a:lstStyle/>
          <a:p>
            <a:r>
              <a:rPr lang="en-US" sz="4600"/>
              <a:t>Circulatory system overview</a:t>
            </a:r>
          </a:p>
        </p:txBody>
      </p:sp>
      <p:sp>
        <p:nvSpPr>
          <p:cNvPr id="410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B21CAD-E714-7B3A-A28F-22A47D38E083}"/>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US" sz="1700"/>
              <a:t>The circulatory system includes heart, blood vessels and blood (Shahjehan et al., 2024)</a:t>
            </a:r>
          </a:p>
          <a:p>
            <a:pPr>
              <a:buFont typeface="Arial" panose="020B0604020202020204" pitchFamily="34" charset="0"/>
              <a:buChar char="•"/>
            </a:pPr>
            <a:r>
              <a:rPr lang="en-US" sz="1700"/>
              <a:t>The heart pumps oxygenated blood around the body</a:t>
            </a:r>
          </a:p>
          <a:p>
            <a:pPr>
              <a:buFont typeface="Arial" panose="020B0604020202020204" pitchFamily="34" charset="0"/>
              <a:buChar char="•"/>
            </a:pPr>
            <a:r>
              <a:rPr lang="en-US" sz="1700"/>
              <a:t>Coronary arteries supply blood to the heart muscle (Lawton et al., 2021)</a:t>
            </a:r>
          </a:p>
          <a:p>
            <a:pPr>
              <a:buFont typeface="Arial" panose="020B0604020202020204" pitchFamily="34" charset="0"/>
              <a:buChar char="•"/>
            </a:pPr>
            <a:r>
              <a:rPr lang="en-US" sz="1700"/>
              <a:t>Arteries carry oxygen-rich blood to organs</a:t>
            </a:r>
          </a:p>
          <a:p>
            <a:pPr>
              <a:buFont typeface="Arial" panose="020B0604020202020204" pitchFamily="34" charset="0"/>
              <a:buChar char="•"/>
            </a:pPr>
            <a:r>
              <a:rPr lang="en-US" sz="1700"/>
              <a:t>Veins return blood back to the heart</a:t>
            </a:r>
          </a:p>
          <a:p>
            <a:pPr>
              <a:buFont typeface="Arial" panose="020B0604020202020204" pitchFamily="34" charset="0"/>
              <a:buChar char="•"/>
            </a:pPr>
            <a:r>
              <a:rPr lang="en-US" sz="1700"/>
              <a:t>Proper circulation keeps tissues alive</a:t>
            </a:r>
          </a:p>
          <a:p>
            <a:endParaRPr lang="en-US" sz="1700"/>
          </a:p>
        </p:txBody>
      </p:sp>
      <p:pic>
        <p:nvPicPr>
          <p:cNvPr id="4098" name="Picture 2" descr="Human Circulatory System Diagram Circulatory System Stock Vector (Royalty  Free) 1048102738 | Shutterstock">
            <a:extLst>
              <a:ext uri="{FF2B5EF4-FFF2-40B4-BE49-F238E27FC236}">
                <a16:creationId xmlns:a16="http://schemas.microsoft.com/office/drawing/2014/main" id="{AA5A49FB-2996-08CB-B2A6-2590891257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2"/>
          <a:stretch>
            <a:fillRect/>
          </a:stretch>
        </p:blipFill>
        <p:spPr bwMode="auto">
          <a:xfrm>
            <a:off x="5311702" y="10"/>
            <a:ext cx="6878775" cy="617526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EE71050-ED62-EB82-7724-7EB3F67B11C3}"/>
              </a:ext>
            </a:extLst>
          </p:cNvPr>
          <p:cNvSpPr>
            <a:spLocks noChangeArrowheads="1"/>
          </p:cNvSpPr>
          <p:nvPr/>
        </p:nvSpPr>
        <p:spPr bwMode="auto">
          <a:xfrm>
            <a:off x="7104186" y="6175279"/>
            <a:ext cx="329380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lang="en-US" sz="1200">
                <a:solidFill>
                  <a:srgbClr val="202124"/>
                </a:solidFill>
                <a:latin typeface="Arial" panose="020B0604020202020204" pitchFamily="34" charset="0"/>
              </a:rPr>
              <a:t>Figure: Human Circulatory System Diagram</a:t>
            </a:r>
            <a:br>
              <a:rPr kumimoji="0" lang="en-US" altLang="en-US" sz="1200" b="0" i="0" u="none" strike="noStrike" cap="none" normalizeH="0" baseline="0">
                <a:ln>
                  <a:noFill/>
                </a:ln>
                <a:solidFill>
                  <a:schemeClr val="tx1"/>
                </a:solidFill>
                <a:effectLst/>
                <a:cs typeface="Times New Roman" panose="02020603050405020304" pitchFamily="18" charset="0"/>
              </a:rPr>
            </a:br>
            <a:r>
              <a:rPr kumimoji="0" lang="en-US" altLang="en-US" sz="1200" b="0" i="0" u="none" strike="noStrike" cap="none" normalizeH="0" baseline="0">
                <a:ln>
                  <a:noFill/>
                </a:ln>
                <a:solidFill>
                  <a:schemeClr val="tx1"/>
                </a:solidFill>
                <a:effectLst/>
                <a:cs typeface="Times New Roman" panose="02020603050405020304" pitchFamily="18" charset="0"/>
              </a:rPr>
              <a:t>Source: Shutterstock (2018)</a:t>
            </a:r>
            <a:endParaRPr kumimoji="0" lang="en-US" altLang="en-US" sz="1800" b="0" i="0" u="none" strike="noStrike" cap="none" normalizeH="0" baseline="0">
              <a:ln>
                <a:noFill/>
              </a:ln>
              <a:solidFill>
                <a:schemeClr val="tx1"/>
              </a:solidFill>
              <a:effectLst/>
            </a:endParaRPr>
          </a:p>
        </p:txBody>
      </p:sp>
      <p:pic>
        <p:nvPicPr>
          <p:cNvPr id="8" name="Audio_03_22_2026_13_38_56">
            <a:hlinkClick r:id="" action="ppaction://media"/>
            <a:extLst>
              <a:ext uri="{FF2B5EF4-FFF2-40B4-BE49-F238E27FC236}">
                <a16:creationId xmlns:a16="http://schemas.microsoft.com/office/drawing/2014/main" id="{8D1BB72F-0BC8-F7C1-0D1C-F1E2CBACCA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60491" y="5830039"/>
            <a:ext cx="730250" cy="730250"/>
          </a:xfrm>
          <a:prstGeom prst="rect">
            <a:avLst/>
          </a:prstGeom>
        </p:spPr>
      </p:pic>
    </p:spTree>
    <p:extLst>
      <p:ext uri="{BB962C8B-B14F-4D97-AF65-F5344CB8AC3E}">
        <p14:creationId xmlns:p14="http://schemas.microsoft.com/office/powerpoint/2010/main" val="33792292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nextCondLst>
                <p:cond evt="onClick" delay="0">
                  <p:tgtEl>
                    <p:spTgt spid="8"/>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therosclerosis Arteriosclerotic Vascular Disease Artery Plaque">
            <a:extLst>
              <a:ext uri="{FF2B5EF4-FFF2-40B4-BE49-F238E27FC236}">
                <a16:creationId xmlns:a16="http://schemas.microsoft.com/office/drawing/2014/main" id="{6E6FCAF6-C2EC-2768-1507-DC6C9AF2372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1" y="-2"/>
            <a:ext cx="5410198" cy="6240080"/>
          </a:xfrm>
          <a:prstGeom prst="rect">
            <a:avLst/>
          </a:prstGeom>
          <a:noFill/>
          <a:extLst>
            <a:ext uri="{909E8E84-426E-40DD-AFC4-6F175D3DCCD1}">
              <a14:hiddenFill xmlns:a14="http://schemas.microsoft.com/office/drawing/2010/main">
                <a:solidFill>
                  <a:srgbClr val="FFFFFF"/>
                </a:solidFill>
              </a14:hiddenFill>
            </a:ext>
          </a:extLst>
        </p:spPr>
      </p:pic>
      <p:sp useBgFill="1">
        <p:nvSpPr>
          <p:cNvPr id="5129" name="Rectangle 512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DFBC0-302E-11AC-100A-D4BD8B71BCFF}"/>
              </a:ext>
            </a:extLst>
          </p:cNvPr>
          <p:cNvSpPr>
            <a:spLocks noGrp="1"/>
          </p:cNvSpPr>
          <p:nvPr>
            <p:ph type="title"/>
          </p:nvPr>
        </p:nvSpPr>
        <p:spPr>
          <a:xfrm>
            <a:off x="6115317" y="405685"/>
            <a:ext cx="5464968" cy="1559301"/>
          </a:xfrm>
        </p:spPr>
        <p:txBody>
          <a:bodyPr>
            <a:normAutofit/>
          </a:bodyPr>
          <a:lstStyle/>
          <a:p>
            <a:r>
              <a:rPr lang="en-US" sz="3400"/>
              <a:t>Application of the circulatory system to coronary artery disease</a:t>
            </a:r>
          </a:p>
        </p:txBody>
      </p:sp>
      <p:sp>
        <p:nvSpPr>
          <p:cNvPr id="3" name="Content Placeholder 2">
            <a:extLst>
              <a:ext uri="{FF2B5EF4-FFF2-40B4-BE49-F238E27FC236}">
                <a16:creationId xmlns:a16="http://schemas.microsoft.com/office/drawing/2014/main" id="{0F67B926-6662-6CAE-D41D-B70E67C177DC}"/>
              </a:ext>
            </a:extLst>
          </p:cNvPr>
          <p:cNvSpPr>
            <a:spLocks noGrp="1"/>
          </p:cNvSpPr>
          <p:nvPr>
            <p:ph idx="1"/>
          </p:nvPr>
        </p:nvSpPr>
        <p:spPr>
          <a:xfrm>
            <a:off x="6115317" y="2743200"/>
            <a:ext cx="5247340" cy="3496878"/>
          </a:xfrm>
        </p:spPr>
        <p:txBody>
          <a:bodyPr anchor="ctr">
            <a:normAutofit/>
          </a:bodyPr>
          <a:lstStyle/>
          <a:p>
            <a:pPr>
              <a:buFont typeface="Arial" panose="020B0604020202020204" pitchFamily="34" charset="0"/>
              <a:buChar char="•"/>
            </a:pPr>
            <a:r>
              <a:rPr lang="en-US" sz="1900"/>
              <a:t>Coronary artery disease happens when arteries become narrowed by plaque (Virani et al., 2023)</a:t>
            </a:r>
          </a:p>
          <a:p>
            <a:pPr>
              <a:buFont typeface="Arial" panose="020B0604020202020204" pitchFamily="34" charset="0"/>
              <a:buChar char="•"/>
            </a:pPr>
            <a:r>
              <a:rPr lang="en-US" sz="1900"/>
              <a:t>Reduced blood flow causes chest pain and heart damage</a:t>
            </a:r>
          </a:p>
          <a:p>
            <a:pPr>
              <a:buFont typeface="Arial" panose="020B0604020202020204" pitchFamily="34" charset="0"/>
              <a:buChar char="•"/>
            </a:pPr>
            <a:r>
              <a:rPr lang="en-US" sz="1900"/>
              <a:t>Lack of oxygen can lead to heart attack</a:t>
            </a:r>
          </a:p>
          <a:p>
            <a:pPr>
              <a:buFont typeface="Arial" panose="020B0604020202020204" pitchFamily="34" charset="0"/>
              <a:buChar char="•"/>
            </a:pPr>
            <a:r>
              <a:rPr lang="en-US" sz="1900"/>
              <a:t>Blocked arteries reduce heart pumping ability</a:t>
            </a:r>
          </a:p>
          <a:p>
            <a:pPr>
              <a:buFont typeface="Arial" panose="020B0604020202020204" pitchFamily="34" charset="0"/>
              <a:buChar char="•"/>
            </a:pPr>
            <a:r>
              <a:rPr lang="en-US" sz="1900"/>
              <a:t>Severe blockage may require surgery (Cardoso et al., 2022)</a:t>
            </a:r>
          </a:p>
          <a:p>
            <a:pPr>
              <a:buFont typeface="Arial" panose="020B0604020202020204" pitchFamily="34" charset="0"/>
              <a:buChar char="•"/>
            </a:pPr>
            <a:r>
              <a:rPr lang="en-US" sz="1900"/>
              <a:t>Early treatment reduces risk of complications</a:t>
            </a:r>
          </a:p>
          <a:p>
            <a:endParaRPr lang="en-US" sz="1900"/>
          </a:p>
        </p:txBody>
      </p:sp>
      <p:sp>
        <p:nvSpPr>
          <p:cNvPr id="5" name="TextBox 4">
            <a:extLst>
              <a:ext uri="{FF2B5EF4-FFF2-40B4-BE49-F238E27FC236}">
                <a16:creationId xmlns:a16="http://schemas.microsoft.com/office/drawing/2014/main" id="{9A2A0671-3C8E-E0A8-4A43-D3544AF1E196}"/>
              </a:ext>
            </a:extLst>
          </p:cNvPr>
          <p:cNvSpPr txBox="1"/>
          <p:nvPr/>
        </p:nvSpPr>
        <p:spPr>
          <a:xfrm>
            <a:off x="474404" y="5916913"/>
            <a:ext cx="4935794" cy="646331"/>
          </a:xfrm>
          <a:prstGeom prst="rect">
            <a:avLst/>
          </a:prstGeom>
          <a:noFill/>
        </p:spPr>
        <p:txBody>
          <a:bodyPr wrap="square">
            <a:spAutoFit/>
          </a:bodyPr>
          <a:lstStyle/>
          <a:p>
            <a:pPr algn="ctr"/>
            <a:r>
              <a:rPr lang="en-US"/>
              <a:t>Figure: Artery with plaque diagram</a:t>
            </a:r>
          </a:p>
          <a:p>
            <a:pPr algn="ctr"/>
            <a:r>
              <a:rPr kumimoji="0" lang="en-US" altLang="en-US" sz="1800" b="0" i="0" u="none" strike="noStrike" cap="none" normalizeH="0" baseline="0">
                <a:ln>
                  <a:noFill/>
                </a:ln>
                <a:solidFill>
                  <a:schemeClr val="tx1"/>
                </a:solidFill>
                <a:effectLst/>
                <a:cs typeface="Times New Roman" panose="02020603050405020304" pitchFamily="18" charset="0"/>
              </a:rPr>
              <a:t>Source: Shutterstock (2023)</a:t>
            </a:r>
            <a:endParaRPr kumimoji="0" lang="en-US" altLang="en-US" sz="2800" b="0" i="0" u="none" strike="noStrike" cap="none" normalizeH="0" baseline="0">
              <a:ln>
                <a:noFill/>
              </a:ln>
              <a:solidFill>
                <a:schemeClr val="tx1"/>
              </a:solidFill>
              <a:effectLst/>
            </a:endParaRPr>
          </a:p>
        </p:txBody>
      </p:sp>
      <p:pic>
        <p:nvPicPr>
          <p:cNvPr id="6" name="Audio_03_22_2026_13_53_18">
            <a:hlinkClick r:id="" action="ppaction://media"/>
            <a:extLst>
              <a:ext uri="{FF2B5EF4-FFF2-40B4-BE49-F238E27FC236}">
                <a16:creationId xmlns:a16="http://schemas.microsoft.com/office/drawing/2014/main" id="{B7F7ADBA-6DD8-7A8E-FD16-2E4B508B5D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41505" y="5516889"/>
            <a:ext cx="730250" cy="730250"/>
          </a:xfrm>
          <a:prstGeom prst="rect">
            <a:avLst/>
          </a:prstGeom>
        </p:spPr>
      </p:pic>
    </p:spTree>
    <p:extLst>
      <p:ext uri="{BB962C8B-B14F-4D97-AF65-F5344CB8AC3E}">
        <p14:creationId xmlns:p14="http://schemas.microsoft.com/office/powerpoint/2010/main" val="37800742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2460A-ED0D-8695-2151-F07EE835AA1B}"/>
              </a:ext>
            </a:extLst>
          </p:cNvPr>
          <p:cNvSpPr>
            <a:spLocks noGrp="1"/>
          </p:cNvSpPr>
          <p:nvPr>
            <p:ph type="title"/>
          </p:nvPr>
        </p:nvSpPr>
        <p:spPr>
          <a:xfrm>
            <a:off x="761800" y="762001"/>
            <a:ext cx="5334197" cy="1708242"/>
          </a:xfrm>
        </p:spPr>
        <p:txBody>
          <a:bodyPr anchor="ctr">
            <a:normAutofit/>
          </a:bodyPr>
          <a:lstStyle/>
          <a:p>
            <a:r>
              <a:rPr lang="en-US" sz="4000"/>
              <a:t>Respiratory system overview</a:t>
            </a:r>
          </a:p>
        </p:txBody>
      </p:sp>
      <p:sp>
        <p:nvSpPr>
          <p:cNvPr id="3" name="Content Placeholder 2">
            <a:extLst>
              <a:ext uri="{FF2B5EF4-FFF2-40B4-BE49-F238E27FC236}">
                <a16:creationId xmlns:a16="http://schemas.microsoft.com/office/drawing/2014/main" id="{6AA8C37A-8A14-6F81-3816-244EB9B6ED60}"/>
              </a:ext>
            </a:extLst>
          </p:cNvPr>
          <p:cNvSpPr>
            <a:spLocks noGrp="1"/>
          </p:cNvSpPr>
          <p:nvPr>
            <p:ph idx="1"/>
          </p:nvPr>
        </p:nvSpPr>
        <p:spPr>
          <a:xfrm>
            <a:off x="761800" y="2470244"/>
            <a:ext cx="5334197" cy="3769835"/>
          </a:xfrm>
        </p:spPr>
        <p:txBody>
          <a:bodyPr anchor="ctr">
            <a:normAutofit/>
          </a:bodyPr>
          <a:lstStyle/>
          <a:p>
            <a:pPr>
              <a:buFont typeface="Arial" panose="020B0604020202020204" pitchFamily="34" charset="0"/>
              <a:buChar char="•"/>
            </a:pPr>
            <a:r>
              <a:rPr lang="en-US" sz="2000"/>
              <a:t>Respiratory system provides oxygen needed for heart function (Campos-Rodríguez et al., 2024)</a:t>
            </a:r>
          </a:p>
          <a:p>
            <a:pPr>
              <a:buFont typeface="Arial" panose="020B0604020202020204" pitchFamily="34" charset="0"/>
              <a:buChar char="•"/>
            </a:pPr>
            <a:r>
              <a:rPr lang="en-US" sz="2000"/>
              <a:t>Lungs exchange oxygen and carbon dioxide during breathing</a:t>
            </a:r>
          </a:p>
          <a:p>
            <a:pPr>
              <a:buFont typeface="Arial" panose="020B0604020202020204" pitchFamily="34" charset="0"/>
              <a:buChar char="•"/>
            </a:pPr>
            <a:r>
              <a:rPr lang="en-US" sz="2000"/>
              <a:t>Oxygen enters blood through alveoli</a:t>
            </a:r>
          </a:p>
          <a:p>
            <a:pPr>
              <a:buFont typeface="Arial" panose="020B0604020202020204" pitchFamily="34" charset="0"/>
              <a:buChar char="•"/>
            </a:pPr>
            <a:r>
              <a:rPr lang="en-US" sz="2000"/>
              <a:t>Heart depends on oxygen to pump effectively</a:t>
            </a:r>
          </a:p>
          <a:p>
            <a:pPr>
              <a:buFont typeface="Arial" panose="020B0604020202020204" pitchFamily="34" charset="0"/>
              <a:buChar char="•"/>
            </a:pPr>
            <a:r>
              <a:rPr lang="en-US" sz="2000"/>
              <a:t>Poor lung function can affect circulation</a:t>
            </a:r>
          </a:p>
          <a:p>
            <a:pPr>
              <a:buFont typeface="Arial" panose="020B0604020202020204" pitchFamily="34" charset="0"/>
              <a:buChar char="•"/>
            </a:pPr>
            <a:r>
              <a:rPr lang="en-US" sz="2000"/>
              <a:t>Respiratory disease increases cardiovascular risk</a:t>
            </a:r>
          </a:p>
        </p:txBody>
      </p:sp>
      <p:pic>
        <p:nvPicPr>
          <p:cNvPr id="6146" name="Picture 2" descr="Respiratory System: Organs, Facts, Anatomy &amp; Function">
            <a:extLst>
              <a:ext uri="{FF2B5EF4-FFF2-40B4-BE49-F238E27FC236}">
                <a16:creationId xmlns:a16="http://schemas.microsoft.com/office/drawing/2014/main" id="{4AD7CEB7-EE8A-84BA-D6D9-11A283D84A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1"/>
          <a:stretch>
            <a:fillRect/>
          </a:stretch>
        </p:blipFill>
        <p:spPr bwMode="auto">
          <a:xfrm>
            <a:off x="6630334" y="159224"/>
            <a:ext cx="5047623" cy="6089301"/>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Rectangle 5">
            <a:extLst>
              <a:ext uri="{FF2B5EF4-FFF2-40B4-BE49-F238E27FC236}">
                <a16:creationId xmlns:a16="http://schemas.microsoft.com/office/drawing/2014/main" id="{DDEAB39F-A7E1-E799-2A16-47CE4FF23C24}"/>
              </a:ext>
            </a:extLst>
          </p:cNvPr>
          <p:cNvSpPr>
            <a:spLocks noChangeArrowheads="1"/>
          </p:cNvSpPr>
          <p:nvPr/>
        </p:nvSpPr>
        <p:spPr bwMode="auto">
          <a:xfrm>
            <a:off x="7343411" y="6240079"/>
            <a:ext cx="423370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cs typeface="Times New Roman" panose="02020603050405020304" pitchFamily="18" charset="0"/>
              </a:rPr>
              <a:t>Figure: </a:t>
            </a:r>
            <a:r>
              <a:rPr lang="en-US" sz="1200" kern="1200">
                <a:solidFill>
                  <a:srgbClr val="000000"/>
                </a:solidFill>
                <a:effectLst/>
                <a:latin typeface="Aptos Display" panose="020B0004020202020204" pitchFamily="34" charset="0"/>
                <a:ea typeface="+mj-ea"/>
                <a:cs typeface="+mj-cs"/>
              </a:rPr>
              <a:t>Respiratory system </a:t>
            </a:r>
            <a:endParaRPr kumimoji="0" lang="en-US" altLang="en-US" sz="1200" b="0" i="0" u="none" strike="noStrike" cap="none" normalizeH="0" baseline="0">
              <a:ln>
                <a:noFill/>
              </a:ln>
              <a:solidFill>
                <a:schemeClr val="tx1"/>
              </a:solidFill>
              <a:effectLst/>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cs typeface="Times New Roman" panose="02020603050405020304" pitchFamily="18" charset="0"/>
              </a:rPr>
              <a:t>Source: Cleveland Clinic (2024)</a:t>
            </a:r>
            <a:endParaRPr kumimoji="0" lang="en-US" altLang="en-US" sz="1200" b="0" i="0" u="none" strike="noStrike" cap="none" normalizeH="0" baseline="0">
              <a:ln>
                <a:noFill/>
              </a:ln>
              <a:solidFill>
                <a:schemeClr val="tx1"/>
              </a:solidFill>
              <a:effectLst/>
            </a:endParaRPr>
          </a:p>
        </p:txBody>
      </p:sp>
      <p:pic>
        <p:nvPicPr>
          <p:cNvPr id="5" name="Slide 5">
            <a:hlinkClick r:id="" action="ppaction://media"/>
            <a:extLst>
              <a:ext uri="{FF2B5EF4-FFF2-40B4-BE49-F238E27FC236}">
                <a16:creationId xmlns:a16="http://schemas.microsoft.com/office/drawing/2014/main" id="{E93007AB-3995-6E5F-ACAB-0F89720881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15396" y="5308122"/>
            <a:ext cx="730250" cy="730250"/>
          </a:xfrm>
          <a:prstGeom prst="rect">
            <a:avLst/>
          </a:prstGeom>
        </p:spPr>
      </p:pic>
    </p:spTree>
    <p:extLst>
      <p:ext uri="{BB962C8B-B14F-4D97-AF65-F5344CB8AC3E}">
        <p14:creationId xmlns:p14="http://schemas.microsoft.com/office/powerpoint/2010/main" val="322478509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Shortness of Breath Treatment Singapore - Cadence Heart Centre">
            <a:extLst>
              <a:ext uri="{FF2B5EF4-FFF2-40B4-BE49-F238E27FC236}">
                <a16:creationId xmlns:a16="http://schemas.microsoft.com/office/drawing/2014/main" id="{C8A5110E-B525-6DEF-CFD8-0A665B62C047}"/>
              </a:ext>
            </a:extLst>
          </p:cNvPr>
          <p:cNvPicPr>
            <a:picLocks noChangeAspect="1" noChangeArrowheads="1"/>
          </p:cNvPicPr>
          <p:nvPr/>
        </p:nvPicPr>
        <p:blipFill rotWithShape="1">
          <a:blip r:embed="rId5">
            <a:alphaModFix amt="60000"/>
            <a:extLst>
              <a:ext uri="{28A0092B-C50C-407E-A947-70E740481C1C}">
                <a14:useLocalDpi xmlns:a14="http://schemas.microsoft.com/office/drawing/2010/main" val="0"/>
              </a:ext>
            </a:extLst>
          </a:blip>
          <a:srcRect/>
          <a:stretch/>
        </p:blipFill>
        <p:spPr bwMode="auto">
          <a:xfrm>
            <a:off x="180975" y="244984"/>
            <a:ext cx="11823637" cy="63680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0835559-2A02-8061-1DA2-6342A1775DF4}"/>
              </a:ext>
            </a:extLst>
          </p:cNvPr>
          <p:cNvSpPr>
            <a:spLocks noGrp="1"/>
          </p:cNvSpPr>
          <p:nvPr>
            <p:ph type="title"/>
          </p:nvPr>
        </p:nvSpPr>
        <p:spPr>
          <a:xfrm>
            <a:off x="838200" y="1178437"/>
            <a:ext cx="10165218" cy="1414411"/>
          </a:xfrm>
        </p:spPr>
        <p:txBody>
          <a:bodyPr anchor="b">
            <a:normAutofit/>
          </a:bodyPr>
          <a:lstStyle/>
          <a:p>
            <a:r>
              <a:rPr lang="en-US" sz="4000">
                <a:solidFill>
                  <a:srgbClr val="FFFFFF"/>
                </a:solidFill>
              </a:rPr>
              <a:t>Application of respiratory system to coronary artery disease</a:t>
            </a:r>
          </a:p>
        </p:txBody>
      </p:sp>
      <p:sp>
        <p:nvSpPr>
          <p:cNvPr id="3" name="Content Placeholder 2">
            <a:extLst>
              <a:ext uri="{FF2B5EF4-FFF2-40B4-BE49-F238E27FC236}">
                <a16:creationId xmlns:a16="http://schemas.microsoft.com/office/drawing/2014/main" id="{7A5035FF-4568-EBB8-32BC-F495AD4D048E}"/>
              </a:ext>
            </a:extLst>
          </p:cNvPr>
          <p:cNvSpPr>
            <a:spLocks noGrp="1"/>
          </p:cNvSpPr>
          <p:nvPr>
            <p:ph idx="1"/>
          </p:nvPr>
        </p:nvSpPr>
        <p:spPr>
          <a:xfrm>
            <a:off x="838200" y="2765153"/>
            <a:ext cx="10165218" cy="2588458"/>
          </a:xfrm>
        </p:spPr>
        <p:txBody>
          <a:bodyPr>
            <a:normAutofit/>
          </a:bodyPr>
          <a:lstStyle/>
          <a:p>
            <a:pPr>
              <a:buFont typeface="Arial" panose="020B0604020202020204" pitchFamily="34" charset="0"/>
              <a:buChar char="•"/>
            </a:pPr>
            <a:r>
              <a:rPr lang="en-US" sz="2000">
                <a:solidFill>
                  <a:srgbClr val="FFFFFF"/>
                </a:solidFill>
              </a:rPr>
              <a:t>Low oxygen supply increases stress on the heart </a:t>
            </a:r>
          </a:p>
          <a:p>
            <a:pPr>
              <a:buFont typeface="Arial" panose="020B0604020202020204" pitchFamily="34" charset="0"/>
              <a:buChar char="•"/>
            </a:pPr>
            <a:r>
              <a:rPr lang="en-US" sz="2000">
                <a:solidFill>
                  <a:srgbClr val="FFFFFF"/>
                </a:solidFill>
              </a:rPr>
              <a:t>Breathlessness is common in coronary artery disease</a:t>
            </a:r>
          </a:p>
          <a:p>
            <a:pPr>
              <a:buFont typeface="Arial" panose="020B0604020202020204" pitchFamily="34" charset="0"/>
              <a:buChar char="•"/>
            </a:pPr>
            <a:r>
              <a:rPr lang="en-US" sz="2000">
                <a:solidFill>
                  <a:srgbClr val="FFFFFF"/>
                </a:solidFill>
              </a:rPr>
              <a:t>Reduced oxygen makes heart work harder</a:t>
            </a:r>
          </a:p>
          <a:p>
            <a:pPr>
              <a:buFont typeface="Arial" panose="020B0604020202020204" pitchFamily="34" charset="0"/>
              <a:buChar char="•"/>
            </a:pPr>
            <a:r>
              <a:rPr lang="en-US" sz="2000">
                <a:solidFill>
                  <a:srgbClr val="FFFFFF"/>
                </a:solidFill>
              </a:rPr>
              <a:t>Lung disease can worsen heart problems (ESC, 2025)</a:t>
            </a:r>
          </a:p>
          <a:p>
            <a:pPr>
              <a:buFont typeface="Arial" panose="020B0604020202020204" pitchFamily="34" charset="0"/>
              <a:buChar char="•"/>
            </a:pPr>
            <a:r>
              <a:rPr lang="en-US" sz="2000">
                <a:solidFill>
                  <a:srgbClr val="FFFFFF"/>
                </a:solidFill>
              </a:rPr>
              <a:t>Poor oxygen supply may lead to fatigue</a:t>
            </a:r>
          </a:p>
          <a:p>
            <a:pPr>
              <a:buFont typeface="Arial" panose="020B0604020202020204" pitchFamily="34" charset="0"/>
              <a:buChar char="•"/>
            </a:pPr>
            <a:r>
              <a:rPr lang="en-US" sz="2000">
                <a:solidFill>
                  <a:srgbClr val="FFFFFF"/>
                </a:solidFill>
              </a:rPr>
              <a:t>Good breathing improves heart function</a:t>
            </a:r>
          </a:p>
        </p:txBody>
      </p:sp>
      <p:pic>
        <p:nvPicPr>
          <p:cNvPr id="5" name="Audio_03_22_2026_14_13_01">
            <a:hlinkClick r:id="" action="ppaction://media"/>
            <a:extLst>
              <a:ext uri="{FF2B5EF4-FFF2-40B4-BE49-F238E27FC236}">
                <a16:creationId xmlns:a16="http://schemas.microsoft.com/office/drawing/2014/main" id="{468D030D-E233-8C19-BDEE-A3AF475413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02245" y="5756971"/>
            <a:ext cx="730250" cy="730250"/>
          </a:xfrm>
          <a:prstGeom prst="rect">
            <a:avLst/>
          </a:prstGeom>
        </p:spPr>
      </p:pic>
    </p:spTree>
    <p:extLst>
      <p:ext uri="{BB962C8B-B14F-4D97-AF65-F5344CB8AC3E}">
        <p14:creationId xmlns:p14="http://schemas.microsoft.com/office/powerpoint/2010/main" val="6796697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7B15089-6424-A8A2-8559-C019690A3013}"/>
              </a:ext>
            </a:extLst>
          </p:cNvPr>
          <p:cNvPicPr>
            <a:picLocks noChangeAspect="1"/>
          </p:cNvPicPr>
          <p:nvPr/>
        </p:nvPicPr>
        <p:blipFill>
          <a:blip r:embed="rId5"/>
          <a:srcRect l="6796" t="1" r="-914" b="-3"/>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EC02B-3601-0463-951F-949EDFDB8472}"/>
              </a:ext>
            </a:extLst>
          </p:cNvPr>
          <p:cNvSpPr>
            <a:spLocks noGrp="1"/>
          </p:cNvSpPr>
          <p:nvPr>
            <p:ph type="title"/>
          </p:nvPr>
        </p:nvSpPr>
        <p:spPr>
          <a:xfrm>
            <a:off x="7531610" y="365125"/>
            <a:ext cx="3822189" cy="1899912"/>
          </a:xfrm>
        </p:spPr>
        <p:txBody>
          <a:bodyPr>
            <a:normAutofit/>
          </a:bodyPr>
          <a:lstStyle/>
          <a:p>
            <a:r>
              <a:rPr lang="en-US" sz="4000"/>
              <a:t>Fictional patient</a:t>
            </a:r>
          </a:p>
        </p:txBody>
      </p:sp>
      <p:sp>
        <p:nvSpPr>
          <p:cNvPr id="3" name="Content Placeholder 2">
            <a:extLst>
              <a:ext uri="{FF2B5EF4-FFF2-40B4-BE49-F238E27FC236}">
                <a16:creationId xmlns:a16="http://schemas.microsoft.com/office/drawing/2014/main" id="{18E98039-DA4A-FEDF-41FC-C71809D7E79E}"/>
              </a:ext>
            </a:extLst>
          </p:cNvPr>
          <p:cNvSpPr>
            <a:spLocks noGrp="1"/>
          </p:cNvSpPr>
          <p:nvPr>
            <p:ph idx="1"/>
          </p:nvPr>
        </p:nvSpPr>
        <p:spPr>
          <a:xfrm>
            <a:off x="7531610" y="2434201"/>
            <a:ext cx="3822189" cy="3742762"/>
          </a:xfrm>
        </p:spPr>
        <p:txBody>
          <a:bodyPr>
            <a:normAutofit/>
          </a:bodyPr>
          <a:lstStyle/>
          <a:p>
            <a:pPr>
              <a:buFont typeface="Arial" panose="020B0604020202020204" pitchFamily="34" charset="0"/>
              <a:buChar char="•"/>
            </a:pPr>
            <a:r>
              <a:rPr lang="en-US" sz="1700"/>
              <a:t>Patient name: Mr A, 58-year-old male</a:t>
            </a:r>
          </a:p>
          <a:p>
            <a:pPr>
              <a:buFont typeface="Arial" panose="020B0604020202020204" pitchFamily="34" charset="0"/>
              <a:buChar char="•"/>
            </a:pPr>
            <a:r>
              <a:rPr lang="en-US" sz="1700"/>
              <a:t>Office worker with low physical activity</a:t>
            </a:r>
          </a:p>
          <a:p>
            <a:pPr>
              <a:buFont typeface="Arial" panose="020B0604020202020204" pitchFamily="34" charset="0"/>
              <a:buChar char="•"/>
            </a:pPr>
            <a:r>
              <a:rPr lang="en-US" sz="1700"/>
              <a:t>Smokes 10 cigarettes daily</a:t>
            </a:r>
          </a:p>
          <a:p>
            <a:pPr>
              <a:buFont typeface="Arial" panose="020B0604020202020204" pitchFamily="34" charset="0"/>
              <a:buChar char="•"/>
            </a:pPr>
            <a:r>
              <a:rPr lang="en-US" sz="1700"/>
              <a:t>High blood pressure diagnosed last year (Mancia, 2023)</a:t>
            </a:r>
          </a:p>
          <a:p>
            <a:pPr>
              <a:buFont typeface="Arial" panose="020B0604020202020204" pitchFamily="34" charset="0"/>
              <a:buChar char="•"/>
            </a:pPr>
            <a:r>
              <a:rPr lang="en-US" sz="1700"/>
              <a:t>High cholesterol increases risk of artery blockage (Khatib and Neely, 2024)</a:t>
            </a:r>
          </a:p>
          <a:p>
            <a:pPr>
              <a:buFont typeface="Arial" panose="020B0604020202020204" pitchFamily="34" charset="0"/>
              <a:buChar char="•"/>
            </a:pPr>
            <a:r>
              <a:rPr lang="en-US" sz="1700"/>
              <a:t>Recently diagnosed with coronary artery disease</a:t>
            </a:r>
          </a:p>
          <a:p>
            <a:endParaRPr lang="en-US" sz="1700"/>
          </a:p>
        </p:txBody>
      </p:sp>
      <p:pic>
        <p:nvPicPr>
          <p:cNvPr id="4" name="Audio_03_23_2026_04_23_28">
            <a:hlinkClick r:id="" action="ppaction://media"/>
            <a:extLst>
              <a:ext uri="{FF2B5EF4-FFF2-40B4-BE49-F238E27FC236}">
                <a16:creationId xmlns:a16="http://schemas.microsoft.com/office/drawing/2014/main" id="{46FE4EFA-9E20-23B9-558D-A58B84CA6F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920848" y="5266368"/>
            <a:ext cx="730250" cy="730250"/>
          </a:xfrm>
          <a:prstGeom prst="rect">
            <a:avLst/>
          </a:prstGeom>
        </p:spPr>
      </p:pic>
    </p:spTree>
    <p:extLst>
      <p:ext uri="{BB962C8B-B14F-4D97-AF65-F5344CB8AC3E}">
        <p14:creationId xmlns:p14="http://schemas.microsoft.com/office/powerpoint/2010/main" val="23732412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76B926-195C-2E44-DA96-AB5E5F614F04}"/>
              </a:ext>
            </a:extLst>
          </p:cNvPr>
          <p:cNvSpPr>
            <a:spLocks noGrp="1"/>
          </p:cNvSpPr>
          <p:nvPr>
            <p:ph type="title"/>
          </p:nvPr>
        </p:nvSpPr>
        <p:spPr>
          <a:xfrm>
            <a:off x="793662" y="386930"/>
            <a:ext cx="10066122" cy="1298448"/>
          </a:xfrm>
        </p:spPr>
        <p:txBody>
          <a:bodyPr anchor="b">
            <a:normAutofit/>
          </a:bodyPr>
          <a:lstStyle/>
          <a:p>
            <a:r>
              <a:rPr lang="en-US" sz="4800"/>
              <a:t>Risk factors for coronary artery disease</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EB70FD-24AD-F7C3-2A88-10AA0625DFFB}"/>
              </a:ext>
            </a:extLst>
          </p:cNvPr>
          <p:cNvSpPr>
            <a:spLocks noGrp="1"/>
          </p:cNvSpPr>
          <p:nvPr>
            <p:ph idx="1"/>
          </p:nvPr>
        </p:nvSpPr>
        <p:spPr>
          <a:xfrm>
            <a:off x="793661" y="2599509"/>
            <a:ext cx="4530898" cy="3639450"/>
          </a:xfrm>
        </p:spPr>
        <p:txBody>
          <a:bodyPr anchor="ctr">
            <a:normAutofit/>
          </a:bodyPr>
          <a:lstStyle/>
          <a:p>
            <a:pPr>
              <a:buFont typeface="Arial" panose="020B0604020202020204" pitchFamily="34" charset="0"/>
              <a:buChar char="•"/>
            </a:pPr>
            <a:r>
              <a:rPr lang="en-US" sz="2000"/>
              <a:t>Smoking damages blood vessels and increases risk (Couch et al., 2025)</a:t>
            </a:r>
          </a:p>
          <a:p>
            <a:pPr>
              <a:buFont typeface="Arial" panose="020B0604020202020204" pitchFamily="34" charset="0"/>
              <a:buChar char="•"/>
            </a:pPr>
            <a:r>
              <a:rPr lang="en-US" sz="2000"/>
              <a:t>High cholesterol leads to plaque formation</a:t>
            </a:r>
          </a:p>
          <a:p>
            <a:pPr>
              <a:buFont typeface="Arial" panose="020B0604020202020204" pitchFamily="34" charset="0"/>
              <a:buChar char="•"/>
            </a:pPr>
            <a:r>
              <a:rPr lang="en-US" sz="2000"/>
              <a:t>High blood pressure damages arteries (Mancia, 2023)</a:t>
            </a:r>
          </a:p>
          <a:p>
            <a:pPr>
              <a:buFont typeface="Arial" panose="020B0604020202020204" pitchFamily="34" charset="0"/>
              <a:buChar char="•"/>
            </a:pPr>
            <a:r>
              <a:rPr lang="en-US" sz="2000"/>
              <a:t>Obesity increases heart workload</a:t>
            </a:r>
          </a:p>
          <a:p>
            <a:pPr>
              <a:buFont typeface="Arial" panose="020B0604020202020204" pitchFamily="34" charset="0"/>
              <a:buChar char="•"/>
            </a:pPr>
            <a:r>
              <a:rPr lang="en-US" sz="2000"/>
              <a:t>Lack of exercise weakens circulation</a:t>
            </a:r>
          </a:p>
          <a:p>
            <a:pPr>
              <a:buFont typeface="Arial" panose="020B0604020202020204" pitchFamily="34" charset="0"/>
              <a:buChar char="•"/>
            </a:pPr>
            <a:r>
              <a:rPr lang="en-US" sz="2000"/>
              <a:t>Family history increases risk</a:t>
            </a:r>
          </a:p>
          <a:p>
            <a:endParaRPr lang="en-US" sz="2000"/>
          </a:p>
        </p:txBody>
      </p:sp>
      <p:pic>
        <p:nvPicPr>
          <p:cNvPr id="5" name="Picture 4" descr="A close-up of a chart&#10;&#10;AI-generated content may be incorrect.">
            <a:extLst>
              <a:ext uri="{FF2B5EF4-FFF2-40B4-BE49-F238E27FC236}">
                <a16:creationId xmlns:a16="http://schemas.microsoft.com/office/drawing/2014/main" id="{83219794-B72D-71B0-4484-8D52362CF436}"/>
              </a:ext>
            </a:extLst>
          </p:cNvPr>
          <p:cNvPicPr>
            <a:picLocks noChangeAspect="1"/>
          </p:cNvPicPr>
          <p:nvPr/>
        </p:nvPicPr>
        <p:blipFill>
          <a:blip r:embed="rId5"/>
          <a:stretch>
            <a:fillRect/>
          </a:stretch>
        </p:blipFill>
        <p:spPr>
          <a:xfrm>
            <a:off x="5911532" y="2622472"/>
            <a:ext cx="5150277" cy="3437809"/>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_03_23_2026_04_29_03">
            <a:hlinkClick r:id="" action="ppaction://media"/>
            <a:extLst>
              <a:ext uri="{FF2B5EF4-FFF2-40B4-BE49-F238E27FC236}">
                <a16:creationId xmlns:a16="http://schemas.microsoft.com/office/drawing/2014/main" id="{DDE8069E-AD41-038F-F593-B652A4ECD3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77642" y="5130669"/>
            <a:ext cx="730250" cy="730250"/>
          </a:xfrm>
          <a:prstGeom prst="rect">
            <a:avLst/>
          </a:prstGeom>
        </p:spPr>
      </p:pic>
    </p:spTree>
    <p:extLst>
      <p:ext uri="{BB962C8B-B14F-4D97-AF65-F5344CB8AC3E}">
        <p14:creationId xmlns:p14="http://schemas.microsoft.com/office/powerpoint/2010/main" val="37396613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42769-6219-1834-36AA-6C060EF0F85D}"/>
              </a:ext>
            </a:extLst>
          </p:cNvPr>
          <p:cNvSpPr>
            <a:spLocks noGrp="1"/>
          </p:cNvSpPr>
          <p:nvPr>
            <p:ph type="title"/>
          </p:nvPr>
        </p:nvSpPr>
        <p:spPr>
          <a:xfrm>
            <a:off x="761995" y="307447"/>
            <a:ext cx="10693884" cy="1109932"/>
          </a:xfrm>
        </p:spPr>
        <p:txBody>
          <a:bodyPr>
            <a:normAutofit/>
          </a:bodyPr>
          <a:lstStyle/>
          <a:p>
            <a:r>
              <a:rPr lang="en-US" sz="4000"/>
              <a:t>Personal care plan (part 1)</a:t>
            </a:r>
          </a:p>
        </p:txBody>
      </p:sp>
      <p:pic>
        <p:nvPicPr>
          <p:cNvPr id="5" name="Picture 4" descr="A diagram of a medical procedure&#10;&#10;AI-generated content may be incorrect.">
            <a:extLst>
              <a:ext uri="{FF2B5EF4-FFF2-40B4-BE49-F238E27FC236}">
                <a16:creationId xmlns:a16="http://schemas.microsoft.com/office/drawing/2014/main" id="{DDFF5B1D-AC91-F5D4-C26B-956B8B96BF7C}"/>
              </a:ext>
            </a:extLst>
          </p:cNvPr>
          <p:cNvPicPr>
            <a:picLocks noChangeAspect="1"/>
          </p:cNvPicPr>
          <p:nvPr/>
        </p:nvPicPr>
        <p:blipFill>
          <a:blip r:embed="rId5"/>
          <a:stretch>
            <a:fillRect/>
          </a:stretch>
        </p:blipFill>
        <p:spPr>
          <a:xfrm>
            <a:off x="465040" y="2036564"/>
            <a:ext cx="6286782" cy="4196427"/>
          </a:xfrm>
          <a:prstGeom prst="rect">
            <a:avLst/>
          </a:prstGeom>
        </p:spPr>
      </p:pic>
      <p:sp>
        <p:nvSpPr>
          <p:cNvPr id="3" name="Content Placeholder 2">
            <a:extLst>
              <a:ext uri="{FF2B5EF4-FFF2-40B4-BE49-F238E27FC236}">
                <a16:creationId xmlns:a16="http://schemas.microsoft.com/office/drawing/2014/main" id="{26CF1363-59F5-79AC-F368-6E37DD4054F7}"/>
              </a:ext>
            </a:extLst>
          </p:cNvPr>
          <p:cNvSpPr>
            <a:spLocks noGrp="1"/>
          </p:cNvSpPr>
          <p:nvPr>
            <p:ph idx="1"/>
          </p:nvPr>
        </p:nvSpPr>
        <p:spPr>
          <a:xfrm>
            <a:off x="7190509" y="2357888"/>
            <a:ext cx="4265370" cy="3902635"/>
          </a:xfrm>
        </p:spPr>
        <p:txBody>
          <a:bodyPr anchor="ctr">
            <a:normAutofit/>
          </a:bodyPr>
          <a:lstStyle/>
          <a:p>
            <a:r>
              <a:rPr lang="en-US" sz="2000"/>
              <a:t>Regular blood pressure monitoring recommended (NICE, 2023)</a:t>
            </a:r>
          </a:p>
          <a:p>
            <a:pPr>
              <a:buFont typeface="Arial" panose="020B0604020202020204" pitchFamily="34" charset="0"/>
              <a:buChar char="•"/>
            </a:pPr>
            <a:r>
              <a:rPr lang="en-US" sz="2000"/>
              <a:t>Cholesterol control reduces heart risk (Patel, 2024)</a:t>
            </a:r>
          </a:p>
          <a:p>
            <a:pPr>
              <a:buFont typeface="Arial" panose="020B0604020202020204" pitchFamily="34" charset="0"/>
              <a:buChar char="•"/>
            </a:pPr>
            <a:r>
              <a:rPr lang="en-US" sz="2000"/>
              <a:t>Daily medication must be taken as prescribed</a:t>
            </a:r>
          </a:p>
          <a:p>
            <a:pPr>
              <a:buFont typeface="Arial" panose="020B0604020202020204" pitchFamily="34" charset="0"/>
              <a:buChar char="•"/>
            </a:pPr>
            <a:r>
              <a:rPr lang="en-US" sz="2000"/>
              <a:t>Regular GP follow-up required</a:t>
            </a:r>
          </a:p>
          <a:p>
            <a:pPr>
              <a:buFont typeface="Arial" panose="020B0604020202020204" pitchFamily="34" charset="0"/>
              <a:buChar char="•"/>
            </a:pPr>
            <a:r>
              <a:rPr lang="en-US" sz="2000"/>
              <a:t>Heart rate monitoring improves safety</a:t>
            </a:r>
          </a:p>
          <a:p>
            <a:pPr>
              <a:buFont typeface="Arial" panose="020B0604020202020204" pitchFamily="34" charset="0"/>
              <a:buChar char="•"/>
            </a:pPr>
            <a:r>
              <a:rPr lang="en-US" sz="2000"/>
              <a:t>Early symptom reporting prevents complications</a:t>
            </a:r>
          </a:p>
          <a:p>
            <a:endParaRPr lang="en-US" sz="2000"/>
          </a:p>
        </p:txBody>
      </p:sp>
      <p:pic>
        <p:nvPicPr>
          <p:cNvPr id="4" name="Audio_03_23_2026_04_44_55">
            <a:hlinkClick r:id="" action="ppaction://media"/>
            <a:extLst>
              <a:ext uri="{FF2B5EF4-FFF2-40B4-BE49-F238E27FC236}">
                <a16:creationId xmlns:a16="http://schemas.microsoft.com/office/drawing/2014/main" id="{59823447-3B44-26AA-8B5E-8EBE50CEC9D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29204" y="5245492"/>
            <a:ext cx="824195" cy="824195"/>
          </a:xfrm>
          <a:prstGeom prst="rect">
            <a:avLst/>
          </a:prstGeom>
        </p:spPr>
      </p:pic>
    </p:spTree>
    <p:extLst>
      <p:ext uri="{BB962C8B-B14F-4D97-AF65-F5344CB8AC3E}">
        <p14:creationId xmlns:p14="http://schemas.microsoft.com/office/powerpoint/2010/main" val="23187947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Care Lifestyle Stock Illustrations – 217,681 Care Lifestyle ...">
            <a:extLst>
              <a:ext uri="{FF2B5EF4-FFF2-40B4-BE49-F238E27FC236}">
                <a16:creationId xmlns:a16="http://schemas.microsoft.com/office/drawing/2014/main" id="{5E3731AE-347F-2AC2-6928-9F546CF6B3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62350" y="-8091"/>
            <a:ext cx="6088971"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249" name="Rectangle 10248">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51" name="Rectangle 10250">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6B494-3F32-2428-A41D-C59F4DB068B5}"/>
              </a:ext>
            </a:extLst>
          </p:cNvPr>
          <p:cNvSpPr>
            <a:spLocks noGrp="1"/>
          </p:cNvSpPr>
          <p:nvPr>
            <p:ph type="title"/>
          </p:nvPr>
        </p:nvSpPr>
        <p:spPr>
          <a:xfrm>
            <a:off x="761801" y="328512"/>
            <a:ext cx="4778387" cy="1628970"/>
          </a:xfrm>
        </p:spPr>
        <p:txBody>
          <a:bodyPr anchor="ctr">
            <a:normAutofit/>
          </a:bodyPr>
          <a:lstStyle/>
          <a:p>
            <a:r>
              <a:rPr lang="en-US" sz="4000"/>
              <a:t>Personal care plan (part 2)</a:t>
            </a:r>
          </a:p>
        </p:txBody>
      </p:sp>
      <p:sp>
        <p:nvSpPr>
          <p:cNvPr id="3" name="Content Placeholder 2">
            <a:extLst>
              <a:ext uri="{FF2B5EF4-FFF2-40B4-BE49-F238E27FC236}">
                <a16:creationId xmlns:a16="http://schemas.microsoft.com/office/drawing/2014/main" id="{FD095357-4EE0-187D-D1A6-DE807FBB0957}"/>
              </a:ext>
            </a:extLst>
          </p:cNvPr>
          <p:cNvSpPr>
            <a:spLocks noGrp="1"/>
          </p:cNvSpPr>
          <p:nvPr>
            <p:ph idx="1"/>
          </p:nvPr>
        </p:nvSpPr>
        <p:spPr>
          <a:xfrm>
            <a:off x="761801" y="2884929"/>
            <a:ext cx="4659756" cy="3374137"/>
          </a:xfrm>
        </p:spPr>
        <p:txBody>
          <a:bodyPr anchor="ctr">
            <a:normAutofit/>
          </a:bodyPr>
          <a:lstStyle/>
          <a:p>
            <a:pPr>
              <a:buFont typeface="Arial" panose="020B0604020202020204" pitchFamily="34" charset="0"/>
              <a:buChar char="•"/>
            </a:pPr>
            <a:r>
              <a:rPr lang="en-US" sz="1900"/>
              <a:t>Low-fat diet recommended for heart patients (NICE, 2020)</a:t>
            </a:r>
          </a:p>
          <a:p>
            <a:pPr>
              <a:buFont typeface="Arial" panose="020B0604020202020204" pitchFamily="34" charset="0"/>
              <a:buChar char="•"/>
            </a:pPr>
            <a:r>
              <a:rPr lang="en-US" sz="1900"/>
              <a:t>Physical activity improves circulation</a:t>
            </a:r>
          </a:p>
          <a:p>
            <a:pPr>
              <a:buFont typeface="Arial" panose="020B0604020202020204" pitchFamily="34" charset="0"/>
              <a:buChar char="•"/>
            </a:pPr>
            <a:r>
              <a:rPr lang="en-US" sz="1900"/>
              <a:t>Stop smoking to prevent artery damage</a:t>
            </a:r>
          </a:p>
          <a:p>
            <a:pPr>
              <a:buFont typeface="Arial" panose="020B0604020202020204" pitchFamily="34" charset="0"/>
              <a:buChar char="•"/>
            </a:pPr>
            <a:r>
              <a:rPr lang="en-US" sz="1900"/>
              <a:t>Stress management reduces blood pressure</a:t>
            </a:r>
          </a:p>
          <a:p>
            <a:pPr>
              <a:buFont typeface="Arial" panose="020B0604020202020204" pitchFamily="34" charset="0"/>
              <a:buChar char="•"/>
            </a:pPr>
            <a:r>
              <a:rPr lang="en-US" sz="1900"/>
              <a:t>Support from healthcare team needed</a:t>
            </a:r>
          </a:p>
          <a:p>
            <a:pPr>
              <a:buFont typeface="Arial" panose="020B0604020202020204" pitchFamily="34" charset="0"/>
              <a:buChar char="•"/>
            </a:pPr>
            <a:r>
              <a:rPr lang="en-US" sz="1900"/>
              <a:t>Healthy weight improves heart function (Faghy et al., 2023)</a:t>
            </a:r>
          </a:p>
          <a:p>
            <a:endParaRPr lang="en-US" sz="1900"/>
          </a:p>
        </p:txBody>
      </p:sp>
      <p:pic>
        <p:nvPicPr>
          <p:cNvPr id="4" name="Audio_03_23_2026_04_44_55 (1)">
            <a:hlinkClick r:id="" action="ppaction://media"/>
            <a:extLst>
              <a:ext uri="{FF2B5EF4-FFF2-40B4-BE49-F238E27FC236}">
                <a16:creationId xmlns:a16="http://schemas.microsoft.com/office/drawing/2014/main" id="{A7143B48-91B7-9D75-EF81-824A373F61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419806" y="5224615"/>
            <a:ext cx="730250" cy="730250"/>
          </a:xfrm>
          <a:prstGeom prst="rect">
            <a:avLst/>
          </a:prstGeom>
        </p:spPr>
      </p:pic>
    </p:spTree>
    <p:extLst>
      <p:ext uri="{BB962C8B-B14F-4D97-AF65-F5344CB8AC3E}">
        <p14:creationId xmlns:p14="http://schemas.microsoft.com/office/powerpoint/2010/main" val="16644169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D3BDBE-F74B-E0A5-F998-3E608F43662C}"/>
              </a:ext>
            </a:extLst>
          </p:cNvPr>
          <p:cNvSpPr>
            <a:spLocks noGrp="1"/>
          </p:cNvSpPr>
          <p:nvPr>
            <p:ph type="title"/>
          </p:nvPr>
        </p:nvSpPr>
        <p:spPr>
          <a:xfrm>
            <a:off x="5894962" y="479493"/>
            <a:ext cx="5458838" cy="1325563"/>
          </a:xfrm>
        </p:spPr>
        <p:txBody>
          <a:bodyPr>
            <a:normAutofit/>
          </a:bodyPr>
          <a:lstStyle/>
          <a:p>
            <a:r>
              <a:rPr lang="en-US" sz="3700"/>
              <a:t>Evidence-based guidelines for coronary artery disease</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2FF184F-1E34-77C6-83AF-50E77D04421F}"/>
              </a:ext>
            </a:extLst>
          </p:cNvPr>
          <p:cNvSpPr>
            <a:spLocks noGrp="1"/>
          </p:cNvSpPr>
          <p:nvPr>
            <p:ph idx="1"/>
          </p:nvPr>
        </p:nvSpPr>
        <p:spPr>
          <a:xfrm>
            <a:off x="5894962" y="1984443"/>
            <a:ext cx="5458838" cy="4192520"/>
          </a:xfrm>
        </p:spPr>
        <p:txBody>
          <a:bodyPr>
            <a:normAutofit/>
          </a:bodyPr>
          <a:lstStyle/>
          <a:p>
            <a:pPr>
              <a:buFont typeface="Arial" panose="020B0604020202020204" pitchFamily="34" charset="0"/>
              <a:buChar char="•"/>
            </a:pPr>
            <a:r>
              <a:rPr lang="en-US" sz="2200"/>
              <a:t>NICE recommends risk assessment for cardiovascular disease (NICE, 2023)</a:t>
            </a:r>
          </a:p>
          <a:p>
            <a:pPr>
              <a:buFont typeface="Arial" panose="020B0604020202020204" pitchFamily="34" charset="0"/>
              <a:buChar char="•"/>
            </a:pPr>
            <a:r>
              <a:rPr lang="en-US" sz="2200"/>
              <a:t>Revascularization may be required in severe blockage (Ferrari et al., 2025)</a:t>
            </a:r>
          </a:p>
          <a:p>
            <a:pPr>
              <a:buFont typeface="Arial" panose="020B0604020202020204" pitchFamily="34" charset="0"/>
              <a:buChar char="•"/>
            </a:pPr>
            <a:r>
              <a:rPr lang="en-US" sz="2200"/>
              <a:t>Lipid control reduces risk of future heart events</a:t>
            </a:r>
          </a:p>
          <a:p>
            <a:pPr>
              <a:buFont typeface="Arial" panose="020B0604020202020204" pitchFamily="34" charset="0"/>
              <a:buChar char="•"/>
            </a:pPr>
            <a:r>
              <a:rPr lang="en-US" sz="2200"/>
              <a:t>Medication must follow clinical guidance</a:t>
            </a:r>
          </a:p>
          <a:p>
            <a:pPr>
              <a:buFont typeface="Arial" panose="020B0604020202020204" pitchFamily="34" charset="0"/>
              <a:buChar char="•"/>
            </a:pPr>
            <a:r>
              <a:rPr lang="en-US" sz="2200"/>
              <a:t>Monitoring helps prevent complications</a:t>
            </a:r>
          </a:p>
          <a:p>
            <a:pPr>
              <a:buFont typeface="Arial" panose="020B0604020202020204" pitchFamily="34" charset="0"/>
              <a:buChar char="•"/>
            </a:pPr>
            <a:r>
              <a:rPr lang="en-US" sz="2200"/>
              <a:t>Evidence-based care improves survival</a:t>
            </a:r>
          </a:p>
          <a:p>
            <a:endParaRPr lang="en-US" sz="2200"/>
          </a:p>
        </p:txBody>
      </p:sp>
      <p:graphicFrame>
        <p:nvGraphicFramePr>
          <p:cNvPr id="4" name="Table 3">
            <a:extLst>
              <a:ext uri="{FF2B5EF4-FFF2-40B4-BE49-F238E27FC236}">
                <a16:creationId xmlns:a16="http://schemas.microsoft.com/office/drawing/2014/main" id="{A8A71C7C-DA6F-65C0-8C4A-428588EBF5F7}"/>
              </a:ext>
            </a:extLst>
          </p:cNvPr>
          <p:cNvGraphicFramePr>
            <a:graphicFrameLocks noGrp="1"/>
          </p:cNvGraphicFramePr>
          <p:nvPr>
            <p:extLst>
              <p:ext uri="{D42A27DB-BD31-4B8C-83A1-F6EECF244321}">
                <p14:modId xmlns:p14="http://schemas.microsoft.com/office/powerpoint/2010/main" val="3446602395"/>
              </p:ext>
            </p:extLst>
          </p:nvPr>
        </p:nvGraphicFramePr>
        <p:xfrm>
          <a:off x="703182" y="1675921"/>
          <a:ext cx="4777381" cy="3336416"/>
        </p:xfrm>
        <a:graphic>
          <a:graphicData uri="http://schemas.openxmlformats.org/drawingml/2006/table">
            <a:tbl>
              <a:tblPr>
                <a:tableStyleId>{E929F9F4-4A8F-4326-A1B4-22849713DDAB}</a:tableStyleId>
              </a:tblPr>
              <a:tblGrid>
                <a:gridCol w="2147341">
                  <a:extLst>
                    <a:ext uri="{9D8B030D-6E8A-4147-A177-3AD203B41FA5}">
                      <a16:colId xmlns:a16="http://schemas.microsoft.com/office/drawing/2014/main" val="2554485443"/>
                    </a:ext>
                  </a:extLst>
                </a:gridCol>
                <a:gridCol w="2630040">
                  <a:extLst>
                    <a:ext uri="{9D8B030D-6E8A-4147-A177-3AD203B41FA5}">
                      <a16:colId xmlns:a16="http://schemas.microsoft.com/office/drawing/2014/main" val="4275018420"/>
                    </a:ext>
                  </a:extLst>
                </a:gridCol>
              </a:tblGrid>
              <a:tr h="834104">
                <a:tc>
                  <a:txBody>
                    <a:bodyPr/>
                    <a:lstStyle/>
                    <a:p>
                      <a:r>
                        <a:rPr lang="en-US" sz="2800" b="1" cap="none" spc="0">
                          <a:solidFill>
                            <a:schemeClr val="bg1"/>
                          </a:solidFill>
                        </a:rPr>
                        <a:t>Guideline</a:t>
                      </a:r>
                    </a:p>
                  </a:txBody>
                  <a:tcPr marL="149711" marR="106936" marT="106936" marB="213873" anchor="ctr"/>
                </a:tc>
                <a:tc>
                  <a:txBody>
                    <a:bodyPr/>
                    <a:lstStyle/>
                    <a:p>
                      <a:r>
                        <a:rPr lang="en-US" sz="2800" b="1" cap="none" spc="0">
                          <a:solidFill>
                            <a:schemeClr val="bg1"/>
                          </a:solidFill>
                        </a:rPr>
                        <a:t>Purpose</a:t>
                      </a:r>
                    </a:p>
                  </a:txBody>
                  <a:tcPr marL="149711" marR="106936" marT="106936" marB="213873" anchor="ctr"/>
                </a:tc>
                <a:extLst>
                  <a:ext uri="{0D108BD9-81ED-4DB2-BD59-A6C34878D82A}">
                    <a16:rowId xmlns:a16="http://schemas.microsoft.com/office/drawing/2014/main" val="2895342891"/>
                  </a:ext>
                </a:extLst>
              </a:tr>
              <a:tr h="834104">
                <a:tc>
                  <a:txBody>
                    <a:bodyPr/>
                    <a:lstStyle/>
                    <a:p>
                      <a:r>
                        <a:rPr lang="en-US" sz="2800" cap="none" spc="0">
                          <a:solidFill>
                            <a:schemeClr val="bg1"/>
                          </a:solidFill>
                        </a:rPr>
                        <a:t>NICE</a:t>
                      </a:r>
                    </a:p>
                  </a:txBody>
                  <a:tcPr marL="149711" marR="106936" marT="106936" marB="213873" anchor="ctr"/>
                </a:tc>
                <a:tc>
                  <a:txBody>
                    <a:bodyPr/>
                    <a:lstStyle/>
                    <a:p>
                      <a:r>
                        <a:rPr lang="en-US" sz="2800" cap="none" spc="0">
                          <a:solidFill>
                            <a:schemeClr val="bg1"/>
                          </a:solidFill>
                        </a:rPr>
                        <a:t>Risk reduction</a:t>
                      </a:r>
                    </a:p>
                  </a:txBody>
                  <a:tcPr marL="149711" marR="106936" marT="106936" marB="213873" anchor="ctr"/>
                </a:tc>
                <a:extLst>
                  <a:ext uri="{0D108BD9-81ED-4DB2-BD59-A6C34878D82A}">
                    <a16:rowId xmlns:a16="http://schemas.microsoft.com/office/drawing/2014/main" val="2879302821"/>
                  </a:ext>
                </a:extLst>
              </a:tr>
              <a:tr h="834104">
                <a:tc>
                  <a:txBody>
                    <a:bodyPr/>
                    <a:lstStyle/>
                    <a:p>
                      <a:r>
                        <a:rPr lang="en-US" sz="2800" cap="none" spc="0">
                          <a:solidFill>
                            <a:schemeClr val="bg1"/>
                          </a:solidFill>
                        </a:rPr>
                        <a:t>ESC</a:t>
                      </a:r>
                    </a:p>
                  </a:txBody>
                  <a:tcPr marL="149711" marR="106936" marT="106936" marB="213873" anchor="ctr"/>
                </a:tc>
                <a:tc>
                  <a:txBody>
                    <a:bodyPr/>
                    <a:lstStyle/>
                    <a:p>
                      <a:r>
                        <a:rPr lang="en-US" sz="2800" cap="none" spc="0">
                          <a:solidFill>
                            <a:schemeClr val="bg1"/>
                          </a:solidFill>
                        </a:rPr>
                        <a:t>Treatment</a:t>
                      </a:r>
                    </a:p>
                  </a:txBody>
                  <a:tcPr marL="149711" marR="106936" marT="106936" marB="213873" anchor="ctr"/>
                </a:tc>
                <a:extLst>
                  <a:ext uri="{0D108BD9-81ED-4DB2-BD59-A6C34878D82A}">
                    <a16:rowId xmlns:a16="http://schemas.microsoft.com/office/drawing/2014/main" val="922751800"/>
                  </a:ext>
                </a:extLst>
              </a:tr>
              <a:tr h="834104">
                <a:tc>
                  <a:txBody>
                    <a:bodyPr/>
                    <a:lstStyle/>
                    <a:p>
                      <a:r>
                        <a:rPr lang="en-US" sz="2800" cap="none" spc="0">
                          <a:solidFill>
                            <a:schemeClr val="bg1"/>
                          </a:solidFill>
                        </a:rPr>
                        <a:t>AHA</a:t>
                      </a:r>
                    </a:p>
                  </a:txBody>
                  <a:tcPr marL="149711" marR="106936" marT="106936" marB="213873" anchor="ctr"/>
                </a:tc>
                <a:tc>
                  <a:txBody>
                    <a:bodyPr/>
                    <a:lstStyle/>
                    <a:p>
                      <a:r>
                        <a:rPr lang="en-US" sz="2800" cap="none" spc="0">
                          <a:solidFill>
                            <a:schemeClr val="bg1"/>
                          </a:solidFill>
                        </a:rPr>
                        <a:t>Management</a:t>
                      </a:r>
                    </a:p>
                  </a:txBody>
                  <a:tcPr marL="149711" marR="106936" marT="106936" marB="213873" anchor="ctr"/>
                </a:tc>
                <a:extLst>
                  <a:ext uri="{0D108BD9-81ED-4DB2-BD59-A6C34878D82A}">
                    <a16:rowId xmlns:a16="http://schemas.microsoft.com/office/drawing/2014/main" val="59865066"/>
                  </a:ext>
                </a:extLst>
              </a:tr>
            </a:tbl>
          </a:graphicData>
        </a:graphic>
      </p:graphicFrame>
      <p:pic>
        <p:nvPicPr>
          <p:cNvPr id="5" name="Audio_03_23_2026_04_44_55 (2)">
            <a:hlinkClick r:id="" action="ppaction://media"/>
            <a:extLst>
              <a:ext uri="{FF2B5EF4-FFF2-40B4-BE49-F238E27FC236}">
                <a16:creationId xmlns:a16="http://schemas.microsoft.com/office/drawing/2014/main" id="{841AE184-BBA6-3AD8-2ABC-B95899ECCE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96217" y="5276807"/>
            <a:ext cx="730250" cy="730250"/>
          </a:xfrm>
          <a:prstGeom prst="rect">
            <a:avLst/>
          </a:prstGeom>
        </p:spPr>
      </p:pic>
    </p:spTree>
    <p:extLst>
      <p:ext uri="{BB962C8B-B14F-4D97-AF65-F5344CB8AC3E}">
        <p14:creationId xmlns:p14="http://schemas.microsoft.com/office/powerpoint/2010/main" val="17539774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6AA0CC-889E-6B23-D2FA-B5AB37AC99F4}"/>
              </a:ext>
            </a:extLst>
          </p:cNvPr>
          <p:cNvSpPr>
            <a:spLocks noGrp="1"/>
          </p:cNvSpPr>
          <p:nvPr>
            <p:ph type="title"/>
          </p:nvPr>
        </p:nvSpPr>
        <p:spPr>
          <a:xfrm>
            <a:off x="838201" y="479493"/>
            <a:ext cx="5257800" cy="1325563"/>
          </a:xfrm>
        </p:spPr>
        <p:txBody>
          <a:bodyPr>
            <a:normAutofit/>
          </a:bodyPr>
          <a:lstStyle/>
          <a:p>
            <a:r>
              <a:rPr lang="en-US"/>
              <a:t>Lifestyle impact and system interaction</a:t>
            </a:r>
          </a:p>
        </p:txBody>
      </p:sp>
      <p:sp>
        <p:nvSpPr>
          <p:cNvPr id="3" name="Content Placeholder 2">
            <a:extLst>
              <a:ext uri="{FF2B5EF4-FFF2-40B4-BE49-F238E27FC236}">
                <a16:creationId xmlns:a16="http://schemas.microsoft.com/office/drawing/2014/main" id="{A453BE92-85A7-7AE8-E062-AFF126D1E781}"/>
              </a:ext>
            </a:extLst>
          </p:cNvPr>
          <p:cNvSpPr>
            <a:spLocks noGrp="1"/>
          </p:cNvSpPr>
          <p:nvPr>
            <p:ph idx="1"/>
          </p:nvPr>
        </p:nvSpPr>
        <p:spPr>
          <a:xfrm>
            <a:off x="838201" y="1984443"/>
            <a:ext cx="5257800" cy="4192520"/>
          </a:xfrm>
        </p:spPr>
        <p:txBody>
          <a:bodyPr>
            <a:normAutofit/>
          </a:bodyPr>
          <a:lstStyle/>
          <a:p>
            <a:pPr>
              <a:buFont typeface="Arial" panose="020B0604020202020204" pitchFamily="34" charset="0"/>
              <a:buChar char="•"/>
            </a:pPr>
            <a:r>
              <a:rPr lang="en-US" sz="2200"/>
              <a:t>Unhealthy lifestyle increases coronary disease risk (Couch et al., 2025)</a:t>
            </a:r>
          </a:p>
          <a:p>
            <a:pPr>
              <a:buFont typeface="Arial" panose="020B0604020202020204" pitchFamily="34" charset="0"/>
              <a:buChar char="•"/>
            </a:pPr>
            <a:r>
              <a:rPr lang="en-US" sz="2200"/>
              <a:t>Poor diet raises cholesterol levels</a:t>
            </a:r>
          </a:p>
          <a:p>
            <a:pPr>
              <a:buFont typeface="Arial" panose="020B0604020202020204" pitchFamily="34" charset="0"/>
              <a:buChar char="•"/>
            </a:pPr>
            <a:r>
              <a:rPr lang="en-US" sz="2200"/>
              <a:t>Smoking reduces oxygen supply to heart</a:t>
            </a:r>
          </a:p>
          <a:p>
            <a:pPr>
              <a:buFont typeface="Arial" panose="020B0604020202020204" pitchFamily="34" charset="0"/>
              <a:buChar char="•"/>
            </a:pPr>
            <a:r>
              <a:rPr lang="en-US" sz="2200"/>
              <a:t>Lung problems increase cardiovascular stress (Campos-Rodríguez et al., 2024)</a:t>
            </a:r>
          </a:p>
          <a:p>
            <a:pPr>
              <a:buFont typeface="Arial" panose="020B0604020202020204" pitchFamily="34" charset="0"/>
              <a:buChar char="•"/>
            </a:pPr>
            <a:r>
              <a:rPr lang="en-US" sz="2200"/>
              <a:t>Exercise improves blood circulation</a:t>
            </a:r>
          </a:p>
          <a:p>
            <a:pPr>
              <a:buFont typeface="Arial" panose="020B0604020202020204" pitchFamily="34" charset="0"/>
              <a:buChar char="•"/>
            </a:pPr>
            <a:r>
              <a:rPr lang="en-US" sz="2200"/>
              <a:t>Healthy lifestyle reduces mortality</a:t>
            </a:r>
          </a:p>
          <a:p>
            <a:endParaRPr lang="en-US" sz="2200"/>
          </a:p>
        </p:txBody>
      </p:sp>
      <p:graphicFrame>
        <p:nvGraphicFramePr>
          <p:cNvPr id="4" name="Table 3">
            <a:extLst>
              <a:ext uri="{FF2B5EF4-FFF2-40B4-BE49-F238E27FC236}">
                <a16:creationId xmlns:a16="http://schemas.microsoft.com/office/drawing/2014/main" id="{4F44C170-6550-BBE3-9CCE-19ABBE0C52DB}"/>
              </a:ext>
            </a:extLst>
          </p:cNvPr>
          <p:cNvGraphicFramePr>
            <a:graphicFrameLocks noGrp="1"/>
          </p:cNvGraphicFramePr>
          <p:nvPr>
            <p:extLst>
              <p:ext uri="{D42A27DB-BD31-4B8C-83A1-F6EECF244321}">
                <p14:modId xmlns:p14="http://schemas.microsoft.com/office/powerpoint/2010/main" val="4104046201"/>
              </p:ext>
            </p:extLst>
          </p:nvPr>
        </p:nvGraphicFramePr>
        <p:xfrm>
          <a:off x="6382436" y="1818304"/>
          <a:ext cx="5523128" cy="3429726"/>
        </p:xfrm>
        <a:graphic>
          <a:graphicData uri="http://schemas.openxmlformats.org/drawingml/2006/table">
            <a:tbl>
              <a:tblPr>
                <a:tableStyleId>{638B1855-1B75-4FBE-930C-398BA8C253C6}</a:tableStyleId>
              </a:tblPr>
              <a:tblGrid>
                <a:gridCol w="2534330">
                  <a:extLst>
                    <a:ext uri="{9D8B030D-6E8A-4147-A177-3AD203B41FA5}">
                      <a16:colId xmlns:a16="http://schemas.microsoft.com/office/drawing/2014/main" val="3508649465"/>
                    </a:ext>
                  </a:extLst>
                </a:gridCol>
                <a:gridCol w="2988798">
                  <a:extLst>
                    <a:ext uri="{9D8B030D-6E8A-4147-A177-3AD203B41FA5}">
                      <a16:colId xmlns:a16="http://schemas.microsoft.com/office/drawing/2014/main" val="3451711940"/>
                    </a:ext>
                  </a:extLst>
                </a:gridCol>
              </a:tblGrid>
              <a:tr h="732563">
                <a:tc>
                  <a:txBody>
                    <a:bodyPr/>
                    <a:lstStyle/>
                    <a:p>
                      <a:r>
                        <a:rPr lang="en-US" sz="3300" b="1"/>
                        <a:t>Factor</a:t>
                      </a:r>
                    </a:p>
                  </a:txBody>
                  <a:tcPr marL="166491" marR="166491" marT="83246" marB="83246" anchor="ctr"/>
                </a:tc>
                <a:tc>
                  <a:txBody>
                    <a:bodyPr/>
                    <a:lstStyle/>
                    <a:p>
                      <a:r>
                        <a:rPr lang="en-US" sz="3300" b="1"/>
                        <a:t>Effect</a:t>
                      </a:r>
                    </a:p>
                  </a:txBody>
                  <a:tcPr marL="166491" marR="166491" marT="83246" marB="83246" anchor="ctr"/>
                </a:tc>
                <a:extLst>
                  <a:ext uri="{0D108BD9-81ED-4DB2-BD59-A6C34878D82A}">
                    <a16:rowId xmlns:a16="http://schemas.microsoft.com/office/drawing/2014/main" val="1782021187"/>
                  </a:ext>
                </a:extLst>
              </a:tr>
              <a:tr h="1232037">
                <a:tc>
                  <a:txBody>
                    <a:bodyPr/>
                    <a:lstStyle/>
                    <a:p>
                      <a:r>
                        <a:rPr lang="en-US" sz="3300"/>
                        <a:t>Smoking</a:t>
                      </a:r>
                    </a:p>
                  </a:txBody>
                  <a:tcPr marL="166491" marR="166491" marT="83246" marB="83246" anchor="ctr"/>
                </a:tc>
                <a:tc>
                  <a:txBody>
                    <a:bodyPr/>
                    <a:lstStyle/>
                    <a:p>
                      <a:r>
                        <a:rPr lang="en-US" sz="3300"/>
                        <a:t>Artery damage</a:t>
                      </a:r>
                    </a:p>
                  </a:txBody>
                  <a:tcPr marL="166491" marR="166491" marT="83246" marB="83246" anchor="ctr"/>
                </a:tc>
                <a:extLst>
                  <a:ext uri="{0D108BD9-81ED-4DB2-BD59-A6C34878D82A}">
                    <a16:rowId xmlns:a16="http://schemas.microsoft.com/office/drawing/2014/main" val="879028716"/>
                  </a:ext>
                </a:extLst>
              </a:tr>
              <a:tr h="732563">
                <a:tc>
                  <a:txBody>
                    <a:bodyPr/>
                    <a:lstStyle/>
                    <a:p>
                      <a:r>
                        <a:rPr lang="en-US" sz="3300"/>
                        <a:t>Diet</a:t>
                      </a:r>
                    </a:p>
                  </a:txBody>
                  <a:tcPr marL="166491" marR="166491" marT="83246" marB="83246" anchor="ctr"/>
                </a:tc>
                <a:tc>
                  <a:txBody>
                    <a:bodyPr/>
                    <a:lstStyle/>
                    <a:p>
                      <a:r>
                        <a:rPr lang="en-US" sz="3300"/>
                        <a:t>Cholesterol</a:t>
                      </a:r>
                    </a:p>
                  </a:txBody>
                  <a:tcPr marL="166491" marR="166491" marT="83246" marB="83246" anchor="ctr"/>
                </a:tc>
                <a:extLst>
                  <a:ext uri="{0D108BD9-81ED-4DB2-BD59-A6C34878D82A}">
                    <a16:rowId xmlns:a16="http://schemas.microsoft.com/office/drawing/2014/main" val="2663977159"/>
                  </a:ext>
                </a:extLst>
              </a:tr>
              <a:tr h="732563">
                <a:tc>
                  <a:txBody>
                    <a:bodyPr/>
                    <a:lstStyle/>
                    <a:p>
                      <a:r>
                        <a:rPr lang="en-US" sz="3300"/>
                        <a:t>Exercise</a:t>
                      </a:r>
                    </a:p>
                  </a:txBody>
                  <a:tcPr marL="166491" marR="166491" marT="83246" marB="83246" anchor="ctr"/>
                </a:tc>
                <a:tc>
                  <a:txBody>
                    <a:bodyPr/>
                    <a:lstStyle/>
                    <a:p>
                      <a:r>
                        <a:rPr lang="en-US" sz="3300"/>
                        <a:t>Better flow</a:t>
                      </a:r>
                    </a:p>
                  </a:txBody>
                  <a:tcPr marL="166491" marR="166491" marT="83246" marB="83246" anchor="ctr"/>
                </a:tc>
                <a:extLst>
                  <a:ext uri="{0D108BD9-81ED-4DB2-BD59-A6C34878D82A}">
                    <a16:rowId xmlns:a16="http://schemas.microsoft.com/office/drawing/2014/main" val="3822006403"/>
                  </a:ext>
                </a:extLst>
              </a:tr>
            </a:tbl>
          </a:graphicData>
        </a:graphic>
      </p:graphicFrame>
      <p:pic>
        <p:nvPicPr>
          <p:cNvPr id="5" name="Audio_03_23_2026_05_08_10">
            <a:hlinkClick r:id="" action="ppaction://media"/>
            <a:extLst>
              <a:ext uri="{FF2B5EF4-FFF2-40B4-BE49-F238E27FC236}">
                <a16:creationId xmlns:a16="http://schemas.microsoft.com/office/drawing/2014/main" id="{A1EE9A1C-B09F-A8D0-9EAA-13960BBD8F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65532" y="5255930"/>
            <a:ext cx="730250" cy="730250"/>
          </a:xfrm>
          <a:prstGeom prst="rect">
            <a:avLst/>
          </a:prstGeom>
        </p:spPr>
      </p:pic>
    </p:spTree>
    <p:extLst>
      <p:ext uri="{BB962C8B-B14F-4D97-AF65-F5344CB8AC3E}">
        <p14:creationId xmlns:p14="http://schemas.microsoft.com/office/powerpoint/2010/main" val="31840204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047AF-132A-763D-4E89-0C60D262105E}"/>
              </a:ext>
            </a:extLst>
          </p:cNvPr>
          <p:cNvSpPr>
            <a:spLocks noGrp="1"/>
          </p:cNvSpPr>
          <p:nvPr>
            <p:ph type="title"/>
          </p:nvPr>
        </p:nvSpPr>
        <p:spPr>
          <a:xfrm>
            <a:off x="8153400" y="1128094"/>
            <a:ext cx="3434180" cy="1415270"/>
          </a:xfrm>
        </p:spPr>
        <p:txBody>
          <a:bodyPr anchor="t">
            <a:normAutofit/>
          </a:bodyPr>
          <a:lstStyle/>
          <a:p>
            <a:r>
              <a:rPr lang="en-US" sz="3200"/>
              <a:t>Ethics in care planning</a:t>
            </a:r>
          </a:p>
        </p:txBody>
      </p:sp>
      <p:pic>
        <p:nvPicPr>
          <p:cNvPr id="5" name="Picture 4" descr="A diagram of ethics in healthcare&#10;&#10;AI-generated content may be incorrect.">
            <a:extLst>
              <a:ext uri="{FF2B5EF4-FFF2-40B4-BE49-F238E27FC236}">
                <a16:creationId xmlns:a16="http://schemas.microsoft.com/office/drawing/2014/main" id="{53F7CB87-3D4A-1159-2D2C-FA71165BACD1}"/>
              </a:ext>
            </a:extLst>
          </p:cNvPr>
          <p:cNvPicPr>
            <a:picLocks noChangeAspect="1"/>
          </p:cNvPicPr>
          <p:nvPr/>
        </p:nvPicPr>
        <p:blipFill>
          <a:blip r:embed="rId5"/>
          <a:srcRect l="11538" r="14755" b="-1"/>
          <a:stretch>
            <a:fillRect/>
          </a:stretch>
        </p:blipFill>
        <p:spPr>
          <a:xfrm>
            <a:off x="-9886" y="10"/>
            <a:ext cx="7572605" cy="6857990"/>
          </a:xfrm>
          <a:prstGeom prst="rect">
            <a:avLst/>
          </a:prstGeom>
        </p:spPr>
      </p:pic>
      <p:cxnSp>
        <p:nvCxnSpPr>
          <p:cNvPr id="14" name="Straight Connector 1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89A8AD-FA6D-EDFB-FF2D-74C94A27B36F}"/>
              </a:ext>
            </a:extLst>
          </p:cNvPr>
          <p:cNvSpPr>
            <a:spLocks noGrp="1"/>
          </p:cNvSpPr>
          <p:nvPr>
            <p:ph idx="1"/>
          </p:nvPr>
        </p:nvSpPr>
        <p:spPr>
          <a:xfrm>
            <a:off x="8153400" y="2543364"/>
            <a:ext cx="3434180" cy="3599019"/>
          </a:xfrm>
        </p:spPr>
        <p:txBody>
          <a:bodyPr>
            <a:normAutofit/>
          </a:bodyPr>
          <a:lstStyle/>
          <a:p>
            <a:pPr>
              <a:buFont typeface="Arial" panose="020B0604020202020204" pitchFamily="34" charset="0"/>
              <a:buChar char="•"/>
            </a:pPr>
            <a:r>
              <a:rPr lang="en-US" sz="1700"/>
              <a:t>Patient consent must be obtained before treatment</a:t>
            </a:r>
          </a:p>
          <a:p>
            <a:pPr>
              <a:buFont typeface="Arial" panose="020B0604020202020204" pitchFamily="34" charset="0"/>
              <a:buChar char="•"/>
            </a:pPr>
            <a:r>
              <a:rPr lang="en-US" sz="1700"/>
              <a:t>Confidentiality must be protected</a:t>
            </a:r>
          </a:p>
          <a:p>
            <a:pPr>
              <a:buFont typeface="Arial" panose="020B0604020202020204" pitchFamily="34" charset="0"/>
              <a:buChar char="•"/>
            </a:pPr>
            <a:r>
              <a:rPr lang="en-US" sz="1700"/>
              <a:t>Dignity must be maintained during care</a:t>
            </a:r>
          </a:p>
          <a:p>
            <a:pPr>
              <a:buFont typeface="Arial" panose="020B0604020202020204" pitchFamily="34" charset="0"/>
              <a:buChar char="•"/>
            </a:pPr>
            <a:r>
              <a:rPr lang="en-US" sz="1700"/>
              <a:t>Care must follow professional standards</a:t>
            </a:r>
          </a:p>
          <a:p>
            <a:pPr>
              <a:buFont typeface="Arial" panose="020B0604020202020204" pitchFamily="34" charset="0"/>
              <a:buChar char="•"/>
            </a:pPr>
            <a:r>
              <a:rPr lang="en-US" sz="1700"/>
              <a:t>Safe treatment must be provided</a:t>
            </a:r>
          </a:p>
          <a:p>
            <a:pPr>
              <a:buFont typeface="Arial" panose="020B0604020202020204" pitchFamily="34" charset="0"/>
              <a:buChar char="•"/>
            </a:pPr>
            <a:r>
              <a:rPr lang="en-US" sz="1700"/>
              <a:t>Ethical practice improves patient trust</a:t>
            </a:r>
          </a:p>
          <a:p>
            <a:endParaRPr lang="en-US" sz="1700"/>
          </a:p>
        </p:txBody>
      </p:sp>
      <p:pic>
        <p:nvPicPr>
          <p:cNvPr id="4" name="Audio_03_23_2026_05_08_10 (2)">
            <a:hlinkClick r:id="" action="ppaction://media"/>
            <a:extLst>
              <a:ext uri="{FF2B5EF4-FFF2-40B4-BE49-F238E27FC236}">
                <a16:creationId xmlns:a16="http://schemas.microsoft.com/office/drawing/2014/main" id="{85328981-EA61-99F9-FF6B-B6602676EF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118909073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B84F-F676-D5F7-8FD7-A44A1BD4D6B8}"/>
              </a:ext>
            </a:extLst>
          </p:cNvPr>
          <p:cNvSpPr>
            <a:spLocks noGrp="1"/>
          </p:cNvSpPr>
          <p:nvPr>
            <p:ph type="title"/>
          </p:nvPr>
        </p:nvSpPr>
        <p:spPr>
          <a:xfrm>
            <a:off x="762000" y="1138036"/>
            <a:ext cx="4085665" cy="1402470"/>
          </a:xfrm>
        </p:spPr>
        <p:txBody>
          <a:bodyPr anchor="t">
            <a:normAutofit/>
          </a:bodyPr>
          <a:lstStyle/>
          <a:p>
            <a:r>
              <a:rPr lang="en-US" sz="3200"/>
              <a:t>Conclusion</a:t>
            </a:r>
          </a:p>
        </p:txBody>
      </p:sp>
      <p:cxnSp>
        <p:nvCxnSpPr>
          <p:cNvPr id="13324" name="Straight Connector 1332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DB0445-F3A6-5841-B3E7-9C4DE65B09B7}"/>
              </a:ext>
            </a:extLst>
          </p:cNvPr>
          <p:cNvSpPr>
            <a:spLocks noGrp="1"/>
          </p:cNvSpPr>
          <p:nvPr>
            <p:ph idx="1"/>
          </p:nvPr>
        </p:nvSpPr>
        <p:spPr>
          <a:xfrm>
            <a:off x="762000" y="2551176"/>
            <a:ext cx="4085665" cy="3591207"/>
          </a:xfrm>
        </p:spPr>
        <p:txBody>
          <a:bodyPr>
            <a:normAutofit/>
          </a:bodyPr>
          <a:lstStyle/>
          <a:p>
            <a:pPr>
              <a:buFont typeface="Arial" panose="020B0604020202020204" pitchFamily="34" charset="0"/>
              <a:buChar char="•"/>
            </a:pPr>
            <a:r>
              <a:rPr lang="en-US" sz="1700"/>
              <a:t>Coronary artery disease affects the circulatory system</a:t>
            </a:r>
          </a:p>
          <a:p>
            <a:pPr>
              <a:buFont typeface="Arial" panose="020B0604020202020204" pitchFamily="34" charset="0"/>
              <a:buChar char="•"/>
            </a:pPr>
            <a:r>
              <a:rPr lang="en-US" sz="1700"/>
              <a:t>Respiratory system also influences heart function</a:t>
            </a:r>
          </a:p>
          <a:p>
            <a:pPr>
              <a:buFont typeface="Arial" panose="020B0604020202020204" pitchFamily="34" charset="0"/>
              <a:buChar char="•"/>
            </a:pPr>
            <a:r>
              <a:rPr lang="en-US" sz="1700"/>
              <a:t>Risk factors increase chance of disease</a:t>
            </a:r>
          </a:p>
          <a:p>
            <a:pPr>
              <a:buFont typeface="Arial" panose="020B0604020202020204" pitchFamily="34" charset="0"/>
              <a:buChar char="•"/>
            </a:pPr>
            <a:r>
              <a:rPr lang="en-US" sz="1700"/>
              <a:t>Care plan helps manage symptoms</a:t>
            </a:r>
          </a:p>
          <a:p>
            <a:pPr>
              <a:buFont typeface="Arial" panose="020B0604020202020204" pitchFamily="34" charset="0"/>
              <a:buChar char="•"/>
            </a:pPr>
            <a:r>
              <a:rPr lang="en-US" sz="1700"/>
              <a:t>Evidence-based guidelines improve treatment</a:t>
            </a:r>
          </a:p>
          <a:p>
            <a:pPr>
              <a:buFont typeface="Arial" panose="020B0604020202020204" pitchFamily="34" charset="0"/>
              <a:buChar char="•"/>
            </a:pPr>
            <a:r>
              <a:rPr lang="en-US" sz="1700"/>
              <a:t>Proper care improves patient quality of life</a:t>
            </a:r>
          </a:p>
          <a:p>
            <a:endParaRPr lang="en-US" sz="1700"/>
          </a:p>
        </p:txBody>
      </p:sp>
      <p:pic>
        <p:nvPicPr>
          <p:cNvPr id="13316" name="Picture 4" descr="Coronary Artery Disease Management &amp; Prevention Guide">
            <a:extLst>
              <a:ext uri="{FF2B5EF4-FFF2-40B4-BE49-F238E27FC236}">
                <a16:creationId xmlns:a16="http://schemas.microsoft.com/office/drawing/2014/main" id="{3851AEE0-FD86-EC6C-59CE-A01D05AD26E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 b="-1"/>
          <a:stretch/>
        </p:blipFill>
        <p:spPr bwMode="auto">
          <a:xfrm>
            <a:off x="4847665" y="10"/>
            <a:ext cx="7344335"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_03_23_2026_05_20_32">
            <a:hlinkClick r:id="" action="ppaction://media"/>
            <a:extLst>
              <a:ext uri="{FF2B5EF4-FFF2-40B4-BE49-F238E27FC236}">
                <a16:creationId xmlns:a16="http://schemas.microsoft.com/office/drawing/2014/main" id="{E5EA19B5-2EE3-44F3-ABEE-1A426DDF14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213122" y="5235053"/>
            <a:ext cx="730250" cy="730250"/>
          </a:xfrm>
          <a:prstGeom prst="rect">
            <a:avLst/>
          </a:prstGeom>
        </p:spPr>
      </p:pic>
    </p:spTree>
    <p:extLst>
      <p:ext uri="{BB962C8B-B14F-4D97-AF65-F5344CB8AC3E}">
        <p14:creationId xmlns:p14="http://schemas.microsoft.com/office/powerpoint/2010/main" val="4493225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259EE-A054-2830-B3F9-BF435219A457}"/>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References</a:t>
            </a:r>
          </a:p>
        </p:txBody>
      </p:sp>
      <p:sp>
        <p:nvSpPr>
          <p:cNvPr id="3" name="Content Placeholder 2">
            <a:extLst>
              <a:ext uri="{FF2B5EF4-FFF2-40B4-BE49-F238E27FC236}">
                <a16:creationId xmlns:a16="http://schemas.microsoft.com/office/drawing/2014/main" id="{F2E15A94-9837-6622-0480-E3B32D53C3EB}"/>
              </a:ext>
            </a:extLst>
          </p:cNvPr>
          <p:cNvSpPr>
            <a:spLocks noGrp="1"/>
          </p:cNvSpPr>
          <p:nvPr>
            <p:ph idx="1"/>
          </p:nvPr>
        </p:nvSpPr>
        <p:spPr>
          <a:xfrm>
            <a:off x="5528016" y="-30739"/>
            <a:ext cx="6611795" cy="6636773"/>
          </a:xfrm>
        </p:spPr>
        <p:txBody>
          <a:bodyPr anchor="ctr">
            <a:normAutofit fontScale="77500" lnSpcReduction="20000"/>
          </a:bodyPr>
          <a:lstStyle/>
          <a:p>
            <a:r>
              <a:rPr lang="en-GB" sz="1800">
                <a:effectLst/>
                <a:latin typeface="Times New Roman" panose="02020603050405020304" pitchFamily="18" charset="0"/>
                <a:ea typeface="Times New Roman" panose="02020603050405020304" pitchFamily="18" charset="0"/>
              </a:rPr>
              <a:t>British Heart Foundation (2023) Heart &amp; circulatory disease statistics 2023. Available at: https://www.bhf.org.uk/what-we-do/our-research/heart-statistics/heart-statistics-publications/cardiovascular-disease-statistics-2023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British Heart Foundation (2024) Heart and circulatory disease statistics 2024. Available at: https://www.bhf.org.uk/-/media/files/for-professionals/research/heart-statistics/bhf-cvd-statistics-compendium-2024-v3.pdf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Campos-Rodríguez, F. et al. (2024) ‘Respiratory pathology and cardiovascular diseases: A scoping review’, Open Respiratory Archives, 7(1), p. 100392. Available at: https://www.sciencedirect.com/science/article/pii/S2659663624001140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Cardoso, R., Abovich, A., Boden, W.E., Arbab-Zadeh, A., Blankstein, R. and Blumenthal, R.S. (2022) ‘Coronary artery revascularization recommendations’, JACC: Advances, 1(1), p. 100006. Available at:https://doi.org/10.1016/j.jacadv.2022.100006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Cleveland Clinic (2023) Coronary artery disease. Available at: https://my.clevelandclinic.org/health/diseases/16898-coronary-artery-disease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Cleveland Clinic (2024) Respiratory system: functions, facts, organs &amp; anatomy. Available at: https://my.clevelandclinic.org/health/body/21205-respiratory-system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Couch, C., Mascarenhas, R., Stierman, B., Fryar, C. and Zablotsky, B. (2025) ‘Prevalence of cardiovascular disease risk factors in adults: United States, August 2021–August 2023’, NCHS Data Brief. Available at: https://www.cdc.gov/nchs/products/databriefs/db540.htm (Accessed: 10 March 2026).</a:t>
            </a:r>
          </a:p>
          <a:p>
            <a:r>
              <a:rPr lang="en-GB" sz="1800">
                <a:effectLst/>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2601190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6914CB-05B7-A1E6-1F39-E56F7681F9C8}"/>
              </a:ext>
            </a:extLst>
          </p:cNvPr>
          <p:cNvSpPr>
            <a:spLocks noGrp="1"/>
          </p:cNvSpPr>
          <p:nvPr>
            <p:ph sz="half" idx="1"/>
          </p:nvPr>
        </p:nvSpPr>
        <p:spPr>
          <a:xfrm>
            <a:off x="838200" y="241905"/>
            <a:ext cx="4302276" cy="5935057"/>
          </a:xfrm>
        </p:spPr>
        <p:txBody>
          <a:bodyPr>
            <a:normAutofit fontScale="25000" lnSpcReduction="20000"/>
          </a:bodyPr>
          <a:lstStyle/>
          <a:p>
            <a:r>
              <a:rPr lang="en-GB" sz="1800">
                <a:effectLst/>
                <a:latin typeface="Times New Roman" panose="02020603050405020304" pitchFamily="18" charset="0"/>
                <a:ea typeface="Times New Roman" panose="02020603050405020304" pitchFamily="18" charset="0"/>
              </a:rPr>
              <a:t>ESC (2025) Cardiovascular risk in chronic obstructive pulmonary disease. Available at: https://www.escardio.org/communities/councils/cardiology-practice/education/cardiopractice/cardiovascular-risk-in-chronic-obstructive-pulmonary-disease/ (Accessed: 11March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Faghy, M.A. et al. (2023) ‘Cardiovascular disease prevention and management in the COVID-19 era and beyond’, Progress in Cardiovascular Diseases, 76. Available at:https://www.sciencedirect.com/science/article/pii/S0033062023000026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Ferrari, R. et al. (2025) ‘The European Society of Cardiology 2024 guidelines on chronic coronary syndromes: A critical appraisal’, Journal of Clinical Medicine, 14(4), pp. 1161–1161. Available at: https://doi.org/10.3390/jcm14041161 (Accessed: 14March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Khatib, R. and Neely, D. (2024) Summary of national guidance for lipid management for primary and secondary prevention of CVD. Available at: https://www.england.nhs.uk/aac/wp-content/uploads/sites/50/2020/04/National-Guidance-for-Lipid-Management-Prevention-Dec-2022.pdf (Accessed: 14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Lawton, J.S. et al. (2021) ‘Guideline for coronary artery revascularization’, Journal of the American College of Cardiology, 79(2). Available at: https://doi.org/10.1016/j.jacc.2021.09.006 (Accessed: 15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Mancia, G. et al. (2023) ‘2023 ESH guidelines for the management of arterial hypertension’, Journal of Hypertension. Available at: https://journals.lww.com/jhypertension/Fulltext/9900/2023_ESH_Guidelines_for_the_management_of_arterial.271.aspx (Accessed: 16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National Institute for Health and Care Excellence (2023) Cardiovascular disease: risk assessment and reduction, including lipid modification. Available at: https://www.nice.org.uk/guidance/ng238 (Accessed: 20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National Institute for Health and Care Excellence (2020) Acute coronary syndromes. Available at: https://www.nice.org.uk/guidance/ng185 (Accessed: 17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Patel, P.R. (2024) Implementing NICE guidance on lipid modification for secondary prevention of cardiovascular disease. Available at: https://reference.medscape.com/cc1/p10/implementing-nice-guidance-lipid-modification-secondary-2024a10001uc (Accessed: 18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Aptos" panose="020B0004020202020204" pitchFamily="34" charset="0"/>
                <a:ea typeface="Times New Roman" panose="02020603050405020304" pitchFamily="18" charset="0"/>
                <a:cs typeface="Times New Roman" panose="02020603050405020304" pitchFamily="18" charset="0"/>
              </a:rPr>
              <a:t>Shahjehan, R.D., Bhutta, B.S. and Sharma, S. (2024) Coronary artery disease. Available at: https://www.ncbi.nlm.nih.gov/books/NBK564304/ (Accessed: 21 March 2026)</a:t>
            </a:r>
            <a:r>
              <a:rPr lang="en-GB">
                <a:effectLst/>
              </a:rPr>
              <a:t> </a:t>
            </a:r>
            <a:endParaRPr lang="en-US"/>
          </a:p>
        </p:txBody>
      </p:sp>
      <p:sp>
        <p:nvSpPr>
          <p:cNvPr id="4" name="Content Placeholder 3">
            <a:extLst>
              <a:ext uri="{FF2B5EF4-FFF2-40B4-BE49-F238E27FC236}">
                <a16:creationId xmlns:a16="http://schemas.microsoft.com/office/drawing/2014/main" id="{42B9FCFA-BC47-638A-7DF9-F494940ABBEB}"/>
              </a:ext>
            </a:extLst>
          </p:cNvPr>
          <p:cNvSpPr>
            <a:spLocks noGrp="1"/>
          </p:cNvSpPr>
          <p:nvPr>
            <p:ph sz="half" idx="2"/>
          </p:nvPr>
        </p:nvSpPr>
        <p:spPr>
          <a:xfrm>
            <a:off x="6172199" y="241905"/>
            <a:ext cx="5181601" cy="5935058"/>
          </a:xfrm>
        </p:spPr>
        <p:txBody>
          <a:bodyPr>
            <a:normAutofit fontScale="25000" lnSpcReduction="20000"/>
          </a:bodyPr>
          <a:lstStyle/>
          <a:p>
            <a:r>
              <a:rPr lang="en-GB" sz="1800">
                <a:effectLst/>
                <a:latin typeface="Times New Roman" panose="02020603050405020304" pitchFamily="18" charset="0"/>
                <a:ea typeface="Times New Roman" panose="02020603050405020304" pitchFamily="18" charset="0"/>
              </a:rPr>
              <a:t>Shutterstock (2023) Atherosclerosis artery plaque diagram. Available at: https://www.shutterstock.com/image-vector/atherosclerosis-arteriosclerotic-vascular-disease-artery-plaque-2354693413 (Accessed: 19 March 2026).</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Cleveland Clinic (2024) Respiratory system: functions, facts, organs &amp; anatomy. Available at: https://my.clevelandclinic.org/health/body/21205-respiratory-system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Couch, C., Mascarenhas, R., Stierman, B., Fryar, C. and Zablotsky, B. (2025) ‘Prevalence of cardiovascular disease risk factors in adults: United States, August 2021–August 2023’, NCHS Data Brief. Available at: https://www.cdc.gov/nchs/products/databriefs/db540.htm (Accessed: 10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ESC (2025) Cardiovascular risk in chronic obstructive pulmonary disease. Available at: https://www.escardio.org/communities/councils/cardiology-practice/education/cardiopractice/cardiovascular-risk-in-chronic-obstructive-pulmonary-disease/ (Accessed: 11March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Faghy, M.A. et al. (2023) ‘Cardiovascular disease prevention and management in the COVID-19 era and beyond’, Progress in Cardiovascular Diseases, 76. Available at:https://www.sciencedirect.com/science/article/pii/S0033062023000026 (Accessed: 22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Ferrari, R. et al. (2025) ‘The European Society of Cardiology 2024 guidelines on chronic coronary syndromes: A critical appraisal’, Journal of Clinical Medicine, 14(4), pp. 1161–1161. Available at: https://doi.org/10.3390/jcm14041161 (Accessed: 14March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Khatib, R. and Neely, D. (2024) Summary of national guidance for lipid management for primary and secondary prevention of CVD. Available at: https://www.england.nhs.uk/aac/wp-content/uploads/sites/50/2020/04/National-Guidance-for-Lipid-Management-Prevention-Dec-2022.pdf (Accessed: 14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Lawton, J.S. et al. (2021) ‘Guideline for coronary artery revascularization’, Journal of the American College of Cardiology, 79(2). Available at: https://doi.org/10.1016/j.jacc.2021.09.006 (Accessed: 15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Mancia, G. et al. (2023) ‘2023 ESH guidelines for the management of arterial hypertension’, Journal of Hypertension. Available at: https://journals.lww.com/jhypertension/Fulltext/9900/2023_ESH_Guidelines_for_the_management_of_arterial.271.aspx (Accessed: 16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National Institute for Health and Care Excellence (2023) Cardiovascular disease: risk assessment and reduction, including lipid modification. Available at: https://www.nice.org.uk/guidance/ng238 (Accessed: 20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National Institute for Health and Care Excellence (2020) Acute coronary syndromes. Available at: https://www.nice.org.uk/guidance/ng185 (Accessed: 17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Patel, P.R. (2024) Implementing NICE guidance on lipid modification for secondary prevention of cardiovascular disease. Available at: https://reference.medscape.com/cc1/p10/implementing-nice-guidance-lipid-modification-secondary-2024a10001uc (Accessed: 18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Shahjehan, R.D., Bhutta, B.S. and Sharma, S. (2024) Coronary artery disease. Available at: https://www.ncbi.nlm.nih.gov/books/NBK564304/ (Accessed: 21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Q (2018) Human circulatory system diagram. Available at: https://www.shutterstock.com/image-vector/human-circulatory-system-diagram-main-parts-1048102738 (Accessed: 20 March 2026).</a:t>
            </a:r>
          </a:p>
          <a:p>
            <a:r>
              <a:rPr lang="en-GB" sz="1800">
                <a:effectLst/>
                <a:latin typeface="Times New Roman" panose="02020603050405020304" pitchFamily="18" charset="0"/>
                <a:ea typeface="Times New Roman" panose="02020603050405020304" pitchFamily="18" charset="0"/>
              </a:rPr>
              <a:t> </a:t>
            </a:r>
          </a:p>
          <a:p>
            <a:r>
              <a:rPr lang="en-GB" sz="1800">
                <a:effectLst/>
                <a:latin typeface="Times New Roman" panose="02020603050405020304" pitchFamily="18" charset="0"/>
                <a:ea typeface="Times New Roman" panose="02020603050405020304" pitchFamily="18" charset="0"/>
              </a:rPr>
              <a:t>Shutterstock (2023) Atherosclerosis artery plaque diagram. Available at: https://www.shutterstock.com/image-vector/atherosclerosis-arteriosclerotic-vascular-disease-artery-plaque-2354693413 (Accessed: 19 March 2026).</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007763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15</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Care plan for coronary artery disease</vt:lpstr>
      <vt:lpstr>Introduction</vt:lpstr>
      <vt:lpstr>Circulatory system overview</vt:lpstr>
      <vt:lpstr>Application of the circulatory system to coronary artery disease</vt:lpstr>
      <vt:lpstr>Respiratory system overview</vt:lpstr>
      <vt:lpstr>Application of respiratory system to coronary artery disease</vt:lpstr>
      <vt:lpstr>Fictional patient</vt:lpstr>
      <vt:lpstr>Risk factors for coronary artery disease</vt:lpstr>
      <vt:lpstr>Personal care plan (part 1)</vt:lpstr>
      <vt:lpstr>Personal care plan (part 2)</vt:lpstr>
      <vt:lpstr>Evidence-based guidelines for coronary artery disease</vt:lpstr>
      <vt:lpstr>Lifestyle impact and system interaction</vt:lpstr>
      <vt:lpstr>Ethics in care planning</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coronary artery disease</dc:title>
  <dc:creator/>
  <cp:revision>1</cp:revision>
  <dcterms:created xsi:type="dcterms:W3CDTF">2026-03-19T14:33:01Z</dcterms:created>
  <dcterms:modified xsi:type="dcterms:W3CDTF">2026-03-23T10:31:28Z</dcterms:modified>
</cp:coreProperties>
</file>