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72" r:id="rId4"/>
    <p:sldId id="259" r:id="rId5"/>
    <p:sldId id="260" r:id="rId6"/>
    <p:sldId id="261" r:id="rId7"/>
    <p:sldId id="262" r:id="rId8"/>
    <p:sldId id="263" r:id="rId9"/>
    <p:sldId id="267" r:id="rId10"/>
    <p:sldId id="264" r:id="rId11"/>
    <p:sldId id="265" r:id="rId12"/>
    <p:sldId id="266"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91ECA-F5AC-894D-8A60-CB379E040229}" v="1" dt="2022-02-23T20:09:20.784"/>
    <p1510:client id="{3AE740DA-DB7C-40C2-B5BF-9A2EE994841F}" v="6" dt="2022-02-26T19:03:18.824"/>
    <p1510:client id="{625C9B68-BA57-3469-1E03-D941CEFDC48A}" v="9" dt="2022-02-23T15:20:26.104"/>
    <p1510:client id="{63D249E7-4BE2-C570-6C02-E9E3C86620EA}" v="43" dt="2022-02-23T20:14:19.947"/>
    <p1510:client id="{6AB3B22A-1ABD-DD62-E83F-A10EB5E211B9}" v="2898" dt="2022-02-24T23:40:50.795"/>
    <p1510:client id="{7EEB23B8-6AE7-8598-5FCC-35758D1F2A64}" v="6" dt="2022-02-23T15:26:19.124"/>
    <p1510:client id="{8E48B59F-5182-5638-CB3A-7D6BBE77A0E5}" v="91" dt="2022-02-23T15:51:24.687"/>
    <p1510:client id="{B14DBC0A-B921-7C3B-5E39-00EBC0B35169}" v="786" dt="2022-02-23T19:00:22.767"/>
    <p1510:client id="{D14E1EF4-031B-2B38-2D97-E2CDC380EE6E}" v="9" dt="2022-02-24T23:46:46.515"/>
    <p1510:client id="{D21306BA-8446-761C-BC6E-351C1FB0EDA6}" v="2072" dt="2022-02-25T01:39:37.743"/>
    <p1510:client id="{D7D3B904-9758-94E2-D919-EC0894BED511}" v="2" dt="2022-02-24T23:48:01.048"/>
    <p1510:client id="{DEFDC65F-FB2D-5195-FA91-F9328DAC9730}" v="602" dt="2022-02-23T17:45:44.935"/>
    <p1510:client id="{E39C946B-037B-723F-730C-EA9288F966E8}" v="1078" dt="2022-02-23T16:55:26.852"/>
    <p1510:client id="{F6725CB4-FEA2-8AF5-C6A7-D8FA67EA0DC6}" v="9" dt="2022-02-24T23:53:59.4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6BD4CC-FAF8-4085-B232-56E168E4781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A4E4757F-B928-4B73-890B-B701285B2D26}">
      <dgm:prSet phldrT="[Text]" phldr="0"/>
      <dgm:spPr/>
      <dgm:t>
        <a:bodyPr/>
        <a:lstStyle/>
        <a:p>
          <a:pPr rtl="0"/>
          <a:r>
            <a:rPr lang="en-GB" b="1" dirty="0"/>
            <a:t>HOW UWTSD </a:t>
          </a:r>
        </a:p>
      </dgm:t>
    </dgm:pt>
    <dgm:pt modelId="{83BD4E37-E9A2-4768-9C34-E0ED1DFD4E09}" type="parTrans" cxnId="{50A5206E-25C1-421D-B008-DF40D92166B3}">
      <dgm:prSet/>
      <dgm:spPr/>
      <dgm:t>
        <a:bodyPr/>
        <a:lstStyle/>
        <a:p>
          <a:endParaRPr lang="en-GB"/>
        </a:p>
      </dgm:t>
    </dgm:pt>
    <dgm:pt modelId="{3650339F-032C-4ECC-AD41-3218D2CCE3DB}" type="sibTrans" cxnId="{50A5206E-25C1-421D-B008-DF40D92166B3}">
      <dgm:prSet/>
      <dgm:spPr/>
      <dgm:t>
        <a:bodyPr/>
        <a:lstStyle/>
        <a:p>
          <a:endParaRPr lang="en-GB"/>
        </a:p>
      </dgm:t>
    </dgm:pt>
    <dgm:pt modelId="{73FD59CA-7C7A-4B76-92D7-635691154A54}">
      <dgm:prSet phldr="0"/>
      <dgm:spPr/>
      <dgm:t>
        <a:bodyPr/>
        <a:lstStyle/>
        <a:p>
          <a:pPr rtl="0"/>
          <a:r>
            <a:rPr lang="en-GB" b="1" dirty="0"/>
            <a:t>USE TECHONOLGY</a:t>
          </a:r>
        </a:p>
      </dgm:t>
    </dgm:pt>
    <dgm:pt modelId="{DE6F6EB4-436F-49C4-8692-B658EED0207F}" type="parTrans" cxnId="{CC29E218-2985-423F-9D26-49EF8A267D91}">
      <dgm:prSet/>
      <dgm:spPr/>
      <dgm:t>
        <a:bodyPr/>
        <a:lstStyle/>
        <a:p>
          <a:endParaRPr lang="en-GB"/>
        </a:p>
      </dgm:t>
    </dgm:pt>
    <dgm:pt modelId="{04A7265F-B945-46CE-B1D6-4B450C7A9017}" type="sibTrans" cxnId="{CC29E218-2985-423F-9D26-49EF8A267D91}">
      <dgm:prSet/>
      <dgm:spPr/>
      <dgm:t>
        <a:bodyPr/>
        <a:lstStyle/>
        <a:p>
          <a:endParaRPr lang="en-GB"/>
        </a:p>
      </dgm:t>
    </dgm:pt>
    <dgm:pt modelId="{72BDEE2F-CEC4-4A01-A39C-31755371C1C5}">
      <dgm:prSet phldr="0"/>
      <dgm:spPr/>
      <dgm:t>
        <a:bodyPr/>
        <a:lstStyle/>
        <a:p>
          <a:pPr rtl="0"/>
          <a:r>
            <a:rPr lang="en-GB" b="1" dirty="0"/>
            <a:t>TO COLLABORATE </a:t>
          </a:r>
        </a:p>
      </dgm:t>
    </dgm:pt>
    <dgm:pt modelId="{6ACBA12F-654F-4481-A844-CC7B7D8E952F}" type="parTrans" cxnId="{A2E5D6BB-4E6C-4C05-B100-2E6C23EEB3F8}">
      <dgm:prSet/>
      <dgm:spPr/>
      <dgm:t>
        <a:bodyPr/>
        <a:lstStyle/>
        <a:p>
          <a:endParaRPr lang="en-GB"/>
        </a:p>
      </dgm:t>
    </dgm:pt>
    <dgm:pt modelId="{B5DF6B79-5D49-4D29-9A3C-3E7DA8244479}" type="sibTrans" cxnId="{A2E5D6BB-4E6C-4C05-B100-2E6C23EEB3F8}">
      <dgm:prSet/>
      <dgm:spPr/>
      <dgm:t>
        <a:bodyPr/>
        <a:lstStyle/>
        <a:p>
          <a:endParaRPr lang="en-GB"/>
        </a:p>
      </dgm:t>
    </dgm:pt>
    <dgm:pt modelId="{C4D7EBD5-1CDB-41D8-B4E4-6D37279FA037}" type="pres">
      <dgm:prSet presAssocID="{086BD4CC-FAF8-4085-B232-56E168E47818}" presName="hierChild1" presStyleCnt="0">
        <dgm:presLayoutVars>
          <dgm:chPref val="1"/>
          <dgm:dir/>
          <dgm:animOne val="branch"/>
          <dgm:animLvl val="lvl"/>
          <dgm:resizeHandles/>
        </dgm:presLayoutVars>
      </dgm:prSet>
      <dgm:spPr/>
    </dgm:pt>
    <dgm:pt modelId="{649CB0D6-E1EB-40AC-93BD-072E22C13D34}" type="pres">
      <dgm:prSet presAssocID="{A4E4757F-B928-4B73-890B-B701285B2D26}" presName="hierRoot1" presStyleCnt="0"/>
      <dgm:spPr/>
    </dgm:pt>
    <dgm:pt modelId="{BCE1DF95-0E72-4659-9DA3-09022DD7B79E}" type="pres">
      <dgm:prSet presAssocID="{A4E4757F-B928-4B73-890B-B701285B2D26}" presName="composite" presStyleCnt="0"/>
      <dgm:spPr/>
    </dgm:pt>
    <dgm:pt modelId="{79192403-217A-48D0-97D2-57DE9FA89909}" type="pres">
      <dgm:prSet presAssocID="{A4E4757F-B928-4B73-890B-B701285B2D26}" presName="background" presStyleLbl="node0" presStyleIdx="0" presStyleCnt="3"/>
      <dgm:spPr/>
    </dgm:pt>
    <dgm:pt modelId="{46F73812-202A-4755-8F4C-7C555A515786}" type="pres">
      <dgm:prSet presAssocID="{A4E4757F-B928-4B73-890B-B701285B2D26}" presName="text" presStyleLbl="fgAcc0" presStyleIdx="0" presStyleCnt="3">
        <dgm:presLayoutVars>
          <dgm:chPref val="3"/>
        </dgm:presLayoutVars>
      </dgm:prSet>
      <dgm:spPr/>
    </dgm:pt>
    <dgm:pt modelId="{5DEFAF03-A1F3-465D-8519-ECD6DED76587}" type="pres">
      <dgm:prSet presAssocID="{A4E4757F-B928-4B73-890B-B701285B2D26}" presName="hierChild2" presStyleCnt="0"/>
      <dgm:spPr/>
    </dgm:pt>
    <dgm:pt modelId="{148382EC-D40F-4183-B033-10C767AE3F38}" type="pres">
      <dgm:prSet presAssocID="{73FD59CA-7C7A-4B76-92D7-635691154A54}" presName="hierRoot1" presStyleCnt="0"/>
      <dgm:spPr/>
    </dgm:pt>
    <dgm:pt modelId="{CC3D8D4A-6D94-4439-80D0-DAA217F41C51}" type="pres">
      <dgm:prSet presAssocID="{73FD59CA-7C7A-4B76-92D7-635691154A54}" presName="composite" presStyleCnt="0"/>
      <dgm:spPr/>
    </dgm:pt>
    <dgm:pt modelId="{FB2841FF-C496-4F82-8FBA-A9D37D5E7E58}" type="pres">
      <dgm:prSet presAssocID="{73FD59CA-7C7A-4B76-92D7-635691154A54}" presName="background" presStyleLbl="node0" presStyleIdx="1" presStyleCnt="3"/>
      <dgm:spPr/>
    </dgm:pt>
    <dgm:pt modelId="{9776F84A-F60D-4F31-9259-28CA1A4C7427}" type="pres">
      <dgm:prSet presAssocID="{73FD59CA-7C7A-4B76-92D7-635691154A54}" presName="text" presStyleLbl="fgAcc0" presStyleIdx="1" presStyleCnt="3">
        <dgm:presLayoutVars>
          <dgm:chPref val="3"/>
        </dgm:presLayoutVars>
      </dgm:prSet>
      <dgm:spPr/>
    </dgm:pt>
    <dgm:pt modelId="{75335C14-A1FA-4A31-9A5E-CB9C3504C5D9}" type="pres">
      <dgm:prSet presAssocID="{73FD59CA-7C7A-4B76-92D7-635691154A54}" presName="hierChild2" presStyleCnt="0"/>
      <dgm:spPr/>
    </dgm:pt>
    <dgm:pt modelId="{3F6738AF-3B1C-483F-94A8-D7CDCF27AB35}" type="pres">
      <dgm:prSet presAssocID="{72BDEE2F-CEC4-4A01-A39C-31755371C1C5}" presName="hierRoot1" presStyleCnt="0"/>
      <dgm:spPr/>
    </dgm:pt>
    <dgm:pt modelId="{EC87BEC2-0943-46A8-97EE-8F0151FDE52B}" type="pres">
      <dgm:prSet presAssocID="{72BDEE2F-CEC4-4A01-A39C-31755371C1C5}" presName="composite" presStyleCnt="0"/>
      <dgm:spPr/>
    </dgm:pt>
    <dgm:pt modelId="{9CEC9F02-AF94-4153-A68E-0A87271949F3}" type="pres">
      <dgm:prSet presAssocID="{72BDEE2F-CEC4-4A01-A39C-31755371C1C5}" presName="background" presStyleLbl="node0" presStyleIdx="2" presStyleCnt="3"/>
      <dgm:spPr/>
    </dgm:pt>
    <dgm:pt modelId="{767B70AD-69CA-4E53-B946-6311C4ADC821}" type="pres">
      <dgm:prSet presAssocID="{72BDEE2F-CEC4-4A01-A39C-31755371C1C5}" presName="text" presStyleLbl="fgAcc0" presStyleIdx="2" presStyleCnt="3">
        <dgm:presLayoutVars>
          <dgm:chPref val="3"/>
        </dgm:presLayoutVars>
      </dgm:prSet>
      <dgm:spPr/>
    </dgm:pt>
    <dgm:pt modelId="{2FFC2ECE-5985-43EA-A453-1E4AC5AE371C}" type="pres">
      <dgm:prSet presAssocID="{72BDEE2F-CEC4-4A01-A39C-31755371C1C5}" presName="hierChild2" presStyleCnt="0"/>
      <dgm:spPr/>
    </dgm:pt>
  </dgm:ptLst>
  <dgm:cxnLst>
    <dgm:cxn modelId="{46C38F03-E80F-46EC-A13E-CFA29A31D5DC}" type="presOf" srcId="{72BDEE2F-CEC4-4A01-A39C-31755371C1C5}" destId="{767B70AD-69CA-4E53-B946-6311C4ADC821}" srcOrd="0" destOrd="0" presId="urn:microsoft.com/office/officeart/2005/8/layout/hierarchy1"/>
    <dgm:cxn modelId="{50B9440A-3183-4BE1-BAD8-B9F62E86231B}" type="presOf" srcId="{A4E4757F-B928-4B73-890B-B701285B2D26}" destId="{46F73812-202A-4755-8F4C-7C555A515786}" srcOrd="0" destOrd="0" presId="urn:microsoft.com/office/officeart/2005/8/layout/hierarchy1"/>
    <dgm:cxn modelId="{CC29E218-2985-423F-9D26-49EF8A267D91}" srcId="{086BD4CC-FAF8-4085-B232-56E168E47818}" destId="{73FD59CA-7C7A-4B76-92D7-635691154A54}" srcOrd="1" destOrd="0" parTransId="{DE6F6EB4-436F-49C4-8692-B658EED0207F}" sibTransId="{04A7265F-B945-46CE-B1D6-4B450C7A9017}"/>
    <dgm:cxn modelId="{50A5206E-25C1-421D-B008-DF40D92166B3}" srcId="{086BD4CC-FAF8-4085-B232-56E168E47818}" destId="{A4E4757F-B928-4B73-890B-B701285B2D26}" srcOrd="0" destOrd="0" parTransId="{83BD4E37-E9A2-4768-9C34-E0ED1DFD4E09}" sibTransId="{3650339F-032C-4ECC-AD41-3218D2CCE3DB}"/>
    <dgm:cxn modelId="{87B5B556-E7D7-448D-AC60-240C5690B224}" type="presOf" srcId="{086BD4CC-FAF8-4085-B232-56E168E47818}" destId="{C4D7EBD5-1CDB-41D8-B4E4-6D37279FA037}" srcOrd="0" destOrd="0" presId="urn:microsoft.com/office/officeart/2005/8/layout/hierarchy1"/>
    <dgm:cxn modelId="{C99810B7-9CB0-4757-B6CA-AC0EFCE2A00B}" type="presOf" srcId="{73FD59CA-7C7A-4B76-92D7-635691154A54}" destId="{9776F84A-F60D-4F31-9259-28CA1A4C7427}" srcOrd="0" destOrd="0" presId="urn:microsoft.com/office/officeart/2005/8/layout/hierarchy1"/>
    <dgm:cxn modelId="{A2E5D6BB-4E6C-4C05-B100-2E6C23EEB3F8}" srcId="{086BD4CC-FAF8-4085-B232-56E168E47818}" destId="{72BDEE2F-CEC4-4A01-A39C-31755371C1C5}" srcOrd="2" destOrd="0" parTransId="{6ACBA12F-654F-4481-A844-CC7B7D8E952F}" sibTransId="{B5DF6B79-5D49-4D29-9A3C-3E7DA8244479}"/>
    <dgm:cxn modelId="{7E0F577A-333E-49E9-BD03-0A1C75AD2D58}" type="presParOf" srcId="{C4D7EBD5-1CDB-41D8-B4E4-6D37279FA037}" destId="{649CB0D6-E1EB-40AC-93BD-072E22C13D34}" srcOrd="0" destOrd="0" presId="urn:microsoft.com/office/officeart/2005/8/layout/hierarchy1"/>
    <dgm:cxn modelId="{63AEE1C8-C2AC-4D93-890F-07966DE934BA}" type="presParOf" srcId="{649CB0D6-E1EB-40AC-93BD-072E22C13D34}" destId="{BCE1DF95-0E72-4659-9DA3-09022DD7B79E}" srcOrd="0" destOrd="0" presId="urn:microsoft.com/office/officeart/2005/8/layout/hierarchy1"/>
    <dgm:cxn modelId="{F6EF03CC-A4EE-49F5-987D-A0EC1AC781F4}" type="presParOf" srcId="{BCE1DF95-0E72-4659-9DA3-09022DD7B79E}" destId="{79192403-217A-48D0-97D2-57DE9FA89909}" srcOrd="0" destOrd="0" presId="urn:microsoft.com/office/officeart/2005/8/layout/hierarchy1"/>
    <dgm:cxn modelId="{74CCDECB-731A-4CC3-98C6-D527F3F8DA3B}" type="presParOf" srcId="{BCE1DF95-0E72-4659-9DA3-09022DD7B79E}" destId="{46F73812-202A-4755-8F4C-7C555A515786}" srcOrd="1" destOrd="0" presId="urn:microsoft.com/office/officeart/2005/8/layout/hierarchy1"/>
    <dgm:cxn modelId="{7DD1AE03-B601-4DC5-A812-A98DF710DA17}" type="presParOf" srcId="{649CB0D6-E1EB-40AC-93BD-072E22C13D34}" destId="{5DEFAF03-A1F3-465D-8519-ECD6DED76587}" srcOrd="1" destOrd="0" presId="urn:microsoft.com/office/officeart/2005/8/layout/hierarchy1"/>
    <dgm:cxn modelId="{48999BCA-66AA-4F75-9C00-BE5F81C19AF2}" type="presParOf" srcId="{C4D7EBD5-1CDB-41D8-B4E4-6D37279FA037}" destId="{148382EC-D40F-4183-B033-10C767AE3F38}" srcOrd="1" destOrd="0" presId="urn:microsoft.com/office/officeart/2005/8/layout/hierarchy1"/>
    <dgm:cxn modelId="{9766C77F-2CC0-4E91-8C68-083CE0D762C0}" type="presParOf" srcId="{148382EC-D40F-4183-B033-10C767AE3F38}" destId="{CC3D8D4A-6D94-4439-80D0-DAA217F41C51}" srcOrd="0" destOrd="0" presId="urn:microsoft.com/office/officeart/2005/8/layout/hierarchy1"/>
    <dgm:cxn modelId="{585E9149-C5FA-488C-9251-B9246B318ADF}" type="presParOf" srcId="{CC3D8D4A-6D94-4439-80D0-DAA217F41C51}" destId="{FB2841FF-C496-4F82-8FBA-A9D37D5E7E58}" srcOrd="0" destOrd="0" presId="urn:microsoft.com/office/officeart/2005/8/layout/hierarchy1"/>
    <dgm:cxn modelId="{302CF739-9C26-4C58-8468-6BDA8DD33824}" type="presParOf" srcId="{CC3D8D4A-6D94-4439-80D0-DAA217F41C51}" destId="{9776F84A-F60D-4F31-9259-28CA1A4C7427}" srcOrd="1" destOrd="0" presId="urn:microsoft.com/office/officeart/2005/8/layout/hierarchy1"/>
    <dgm:cxn modelId="{9DB1C889-2C1D-4FED-A9C0-B47DDB758D35}" type="presParOf" srcId="{148382EC-D40F-4183-B033-10C767AE3F38}" destId="{75335C14-A1FA-4A31-9A5E-CB9C3504C5D9}" srcOrd="1" destOrd="0" presId="urn:microsoft.com/office/officeart/2005/8/layout/hierarchy1"/>
    <dgm:cxn modelId="{25BF7CB7-E3A2-440D-9CCC-71E6374A9A74}" type="presParOf" srcId="{C4D7EBD5-1CDB-41D8-B4E4-6D37279FA037}" destId="{3F6738AF-3B1C-483F-94A8-D7CDCF27AB35}" srcOrd="2" destOrd="0" presId="urn:microsoft.com/office/officeart/2005/8/layout/hierarchy1"/>
    <dgm:cxn modelId="{34F0646D-EDC0-46B6-8CC3-3864A82F2FE9}" type="presParOf" srcId="{3F6738AF-3B1C-483F-94A8-D7CDCF27AB35}" destId="{EC87BEC2-0943-46A8-97EE-8F0151FDE52B}" srcOrd="0" destOrd="0" presId="urn:microsoft.com/office/officeart/2005/8/layout/hierarchy1"/>
    <dgm:cxn modelId="{CCA40E31-91D2-458B-A5CB-BBDEAD36CB9D}" type="presParOf" srcId="{EC87BEC2-0943-46A8-97EE-8F0151FDE52B}" destId="{9CEC9F02-AF94-4153-A68E-0A87271949F3}" srcOrd="0" destOrd="0" presId="urn:microsoft.com/office/officeart/2005/8/layout/hierarchy1"/>
    <dgm:cxn modelId="{5567CCE0-0838-422E-B167-C5227788B07C}" type="presParOf" srcId="{EC87BEC2-0943-46A8-97EE-8F0151FDE52B}" destId="{767B70AD-69CA-4E53-B946-6311C4ADC821}" srcOrd="1" destOrd="0" presId="urn:microsoft.com/office/officeart/2005/8/layout/hierarchy1"/>
    <dgm:cxn modelId="{83CB4AF3-C86E-4043-AEAB-D2D5446D72CA}" type="presParOf" srcId="{3F6738AF-3B1C-483F-94A8-D7CDCF27AB35}" destId="{2FFC2ECE-5985-43EA-A453-1E4AC5AE371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17C6A2-F69F-42C7-A4C1-37222477C03C}" type="doc">
      <dgm:prSet loTypeId="urn:microsoft.com/office/officeart/2005/8/layout/hList6" loCatId="list" qsTypeId="urn:microsoft.com/office/officeart/2005/8/quickstyle/simple4" qsCatId="simple" csTypeId="urn:microsoft.com/office/officeart/2005/8/colors/accent1_2" csCatId="accent1" phldr="1"/>
      <dgm:spPr/>
      <dgm:t>
        <a:bodyPr/>
        <a:lstStyle/>
        <a:p>
          <a:endParaRPr lang="en-GB"/>
        </a:p>
      </dgm:t>
    </dgm:pt>
    <dgm:pt modelId="{521050D8-5108-4CE9-9764-6BB106313467}">
      <dgm:prSet phldrT="[Text]" phldr="0"/>
      <dgm:spPr/>
      <dgm:t>
        <a:bodyPr/>
        <a:lstStyle/>
        <a:p>
          <a:pPr rtl="0"/>
          <a:r>
            <a:rPr lang="en-GB">
              <a:latin typeface="Century Gothic" panose="020B0502020202020204"/>
            </a:rPr>
            <a:t>MS TEAMS </a:t>
          </a:r>
          <a:endParaRPr lang="en-GB"/>
        </a:p>
      </dgm:t>
    </dgm:pt>
    <dgm:pt modelId="{6D0EDD63-9074-4495-898F-49193ADAFF7B}" type="parTrans" cxnId="{698A4EAB-7607-4DE0-9A3E-0670A03C59FA}">
      <dgm:prSet/>
      <dgm:spPr/>
      <dgm:t>
        <a:bodyPr/>
        <a:lstStyle/>
        <a:p>
          <a:endParaRPr lang="en-GB"/>
        </a:p>
      </dgm:t>
    </dgm:pt>
    <dgm:pt modelId="{DB157158-7FD4-4929-8A2B-A5A589EE1E99}" type="sibTrans" cxnId="{698A4EAB-7607-4DE0-9A3E-0670A03C59FA}">
      <dgm:prSet/>
      <dgm:spPr/>
      <dgm:t>
        <a:bodyPr/>
        <a:lstStyle/>
        <a:p>
          <a:endParaRPr lang="en-GB"/>
        </a:p>
      </dgm:t>
    </dgm:pt>
    <dgm:pt modelId="{209904D8-5DD7-4517-91CF-9275D3F400D6}">
      <dgm:prSet phldrT="[Text]" phldr="0"/>
      <dgm:spPr/>
      <dgm:t>
        <a:bodyPr/>
        <a:lstStyle/>
        <a:p>
          <a:r>
            <a:rPr lang="en-GB">
              <a:latin typeface="Century Gothic" panose="020B0502020202020204"/>
            </a:rPr>
            <a:t>WHATTSAPP</a:t>
          </a:r>
          <a:endParaRPr lang="en-GB"/>
        </a:p>
      </dgm:t>
    </dgm:pt>
    <dgm:pt modelId="{276C01F7-7A08-4DE3-9EA8-81B3F0CCF2CE}" type="parTrans" cxnId="{A8D7EFAA-128E-4826-A485-DEB75BEC1B37}">
      <dgm:prSet/>
      <dgm:spPr/>
      <dgm:t>
        <a:bodyPr/>
        <a:lstStyle/>
        <a:p>
          <a:endParaRPr lang="en-GB"/>
        </a:p>
      </dgm:t>
    </dgm:pt>
    <dgm:pt modelId="{F1A6374B-701E-4D20-A8DB-309329984563}" type="sibTrans" cxnId="{A8D7EFAA-128E-4826-A485-DEB75BEC1B37}">
      <dgm:prSet/>
      <dgm:spPr/>
      <dgm:t>
        <a:bodyPr/>
        <a:lstStyle/>
        <a:p>
          <a:endParaRPr lang="en-GB"/>
        </a:p>
      </dgm:t>
    </dgm:pt>
    <dgm:pt modelId="{F96E1B49-7A9D-4D72-877B-01AFC40567EA}">
      <dgm:prSet phldrT="[Text]" phldr="0"/>
      <dgm:spPr/>
      <dgm:t>
        <a:bodyPr/>
        <a:lstStyle/>
        <a:p>
          <a:pPr rtl="0"/>
          <a:r>
            <a:rPr lang="en-GB">
              <a:latin typeface="Century Gothic" panose="020B0502020202020204"/>
            </a:rPr>
            <a:t>ZOOM </a:t>
          </a:r>
          <a:endParaRPr lang="en-GB"/>
        </a:p>
      </dgm:t>
    </dgm:pt>
    <dgm:pt modelId="{AFB5F6B5-CF76-4329-8E67-310B73DD4219}" type="parTrans" cxnId="{46F90AA1-13C7-4A7B-AFBE-434DFAAC5718}">
      <dgm:prSet/>
      <dgm:spPr/>
      <dgm:t>
        <a:bodyPr/>
        <a:lstStyle/>
        <a:p>
          <a:endParaRPr lang="en-GB"/>
        </a:p>
      </dgm:t>
    </dgm:pt>
    <dgm:pt modelId="{5468FD4D-DE0A-4A91-8C75-8FAAF87ABF07}" type="sibTrans" cxnId="{46F90AA1-13C7-4A7B-AFBE-434DFAAC5718}">
      <dgm:prSet/>
      <dgm:spPr/>
      <dgm:t>
        <a:bodyPr/>
        <a:lstStyle/>
        <a:p>
          <a:endParaRPr lang="en-GB"/>
        </a:p>
      </dgm:t>
    </dgm:pt>
    <dgm:pt modelId="{D489064F-AAF3-4CFA-9469-14384875B74B}">
      <dgm:prSet phldrT="[Text]" phldr="0"/>
      <dgm:spPr/>
      <dgm:t>
        <a:bodyPr/>
        <a:lstStyle/>
        <a:p>
          <a:pPr rtl="0"/>
          <a:r>
            <a:rPr lang="en-GB">
              <a:latin typeface="Century Gothic" panose="020B0502020202020204"/>
            </a:rPr>
            <a:t>EMAILS </a:t>
          </a:r>
          <a:endParaRPr lang="en-GB"/>
        </a:p>
      </dgm:t>
    </dgm:pt>
    <dgm:pt modelId="{9727A005-A707-496D-9729-9132263402E1}" type="parTrans" cxnId="{E97FB3D6-70D3-40F9-8551-5B7ED9865EDC}">
      <dgm:prSet/>
      <dgm:spPr/>
      <dgm:t>
        <a:bodyPr/>
        <a:lstStyle/>
        <a:p>
          <a:endParaRPr lang="en-GB"/>
        </a:p>
      </dgm:t>
    </dgm:pt>
    <dgm:pt modelId="{9DFFD77E-3581-4F54-8469-46D01E384227}" type="sibTrans" cxnId="{E97FB3D6-70D3-40F9-8551-5B7ED9865EDC}">
      <dgm:prSet/>
      <dgm:spPr/>
      <dgm:t>
        <a:bodyPr/>
        <a:lstStyle/>
        <a:p>
          <a:endParaRPr lang="en-GB"/>
        </a:p>
      </dgm:t>
    </dgm:pt>
    <dgm:pt modelId="{AFFFDC83-8E20-4C62-B5B3-D38C84E4CF62}">
      <dgm:prSet phldrT="[Text]" phldr="0"/>
      <dgm:spPr/>
      <dgm:t>
        <a:bodyPr/>
        <a:lstStyle/>
        <a:p>
          <a:pPr rtl="0"/>
          <a:r>
            <a:rPr lang="en-GB">
              <a:latin typeface="Century Gothic" panose="020B0502020202020204"/>
            </a:rPr>
            <a:t>TELEPHONE CALLS</a:t>
          </a:r>
          <a:endParaRPr lang="en-GB"/>
        </a:p>
      </dgm:t>
    </dgm:pt>
    <dgm:pt modelId="{67AB5D90-FC73-44B4-B4C7-51F2EC5FF5CD}" type="parTrans" cxnId="{F8A69C5E-9A66-4F35-B425-A04746988069}">
      <dgm:prSet/>
      <dgm:spPr/>
      <dgm:t>
        <a:bodyPr/>
        <a:lstStyle/>
        <a:p>
          <a:endParaRPr lang="en-GB"/>
        </a:p>
      </dgm:t>
    </dgm:pt>
    <dgm:pt modelId="{B383B939-ACED-487C-A248-072CF81A6C6D}" type="sibTrans" cxnId="{F8A69C5E-9A66-4F35-B425-A04746988069}">
      <dgm:prSet/>
      <dgm:spPr/>
      <dgm:t>
        <a:bodyPr/>
        <a:lstStyle/>
        <a:p>
          <a:endParaRPr lang="en-GB"/>
        </a:p>
      </dgm:t>
    </dgm:pt>
    <dgm:pt modelId="{60CBE50C-B53A-4AD6-8A6D-9C5733BB1E2E}">
      <dgm:prSet phldrT="[Text]" phldr="0"/>
      <dgm:spPr/>
      <dgm:t>
        <a:bodyPr/>
        <a:lstStyle/>
        <a:p>
          <a:endParaRPr lang="en-GB"/>
        </a:p>
      </dgm:t>
    </dgm:pt>
    <dgm:pt modelId="{34AE6038-3C79-4B4C-8C2C-72AF06FD5B1F}" type="parTrans" cxnId="{08A5201E-0ABA-4B66-B48C-A0E1FEAAC6FD}">
      <dgm:prSet/>
      <dgm:spPr/>
      <dgm:t>
        <a:bodyPr/>
        <a:lstStyle/>
        <a:p>
          <a:endParaRPr lang="en-GB"/>
        </a:p>
      </dgm:t>
    </dgm:pt>
    <dgm:pt modelId="{DCE4D846-E488-4265-80BA-43C2595FE714}" type="sibTrans" cxnId="{08A5201E-0ABA-4B66-B48C-A0E1FEAAC6FD}">
      <dgm:prSet/>
      <dgm:spPr/>
      <dgm:t>
        <a:bodyPr/>
        <a:lstStyle/>
        <a:p>
          <a:endParaRPr lang="en-GB"/>
        </a:p>
      </dgm:t>
    </dgm:pt>
    <dgm:pt modelId="{BDCDDB95-FD7F-4D0F-A8E9-05842B61CFDD}">
      <dgm:prSet phldrT="[Text]" phldr="0"/>
      <dgm:spPr/>
      <dgm:t>
        <a:bodyPr/>
        <a:lstStyle/>
        <a:p>
          <a:pPr rtl="0"/>
          <a:r>
            <a:rPr lang="en-GB">
              <a:latin typeface="Century Gothic" panose="020B0502020202020204"/>
            </a:rPr>
            <a:t> ASANA </a:t>
          </a:r>
          <a:endParaRPr lang="en-GB"/>
        </a:p>
      </dgm:t>
    </dgm:pt>
    <dgm:pt modelId="{4E5E52B6-AB51-4970-8285-C388FDF2C49C}" type="parTrans" cxnId="{A0AE65BA-F098-4F8E-8980-B1A250F563E4}">
      <dgm:prSet/>
      <dgm:spPr/>
      <dgm:t>
        <a:bodyPr/>
        <a:lstStyle/>
        <a:p>
          <a:endParaRPr lang="en-GB"/>
        </a:p>
      </dgm:t>
    </dgm:pt>
    <dgm:pt modelId="{1340C4DA-4F64-488E-A551-8C329A66307E}" type="sibTrans" cxnId="{A0AE65BA-F098-4F8E-8980-B1A250F563E4}">
      <dgm:prSet/>
      <dgm:spPr/>
      <dgm:t>
        <a:bodyPr/>
        <a:lstStyle/>
        <a:p>
          <a:endParaRPr lang="en-GB"/>
        </a:p>
      </dgm:t>
    </dgm:pt>
    <dgm:pt modelId="{0D14417C-6A89-477D-AC0F-AE93F621D77C}">
      <dgm:prSet phldrT="[Text]" phldr="0"/>
      <dgm:spPr/>
      <dgm:t>
        <a:bodyPr/>
        <a:lstStyle/>
        <a:p>
          <a:endParaRPr lang="en-GB"/>
        </a:p>
      </dgm:t>
    </dgm:pt>
    <dgm:pt modelId="{0C02BD1E-BA79-4B06-94B5-73CE4C53F915}" type="parTrans" cxnId="{3915BC2C-668B-4122-8F25-DEEECC19EE3F}">
      <dgm:prSet/>
      <dgm:spPr/>
      <dgm:t>
        <a:bodyPr/>
        <a:lstStyle/>
        <a:p>
          <a:endParaRPr lang="en-GB"/>
        </a:p>
      </dgm:t>
    </dgm:pt>
    <dgm:pt modelId="{0A216F4F-CDC8-4788-8F94-2AAC7F5D63EF}" type="sibTrans" cxnId="{3915BC2C-668B-4122-8F25-DEEECC19EE3F}">
      <dgm:prSet/>
      <dgm:spPr/>
      <dgm:t>
        <a:bodyPr/>
        <a:lstStyle/>
        <a:p>
          <a:endParaRPr lang="en-GB"/>
        </a:p>
      </dgm:t>
    </dgm:pt>
    <dgm:pt modelId="{D577E80A-298B-427E-8F97-41B4AAEE5790}">
      <dgm:prSet phldrT="[Text]" phldr="0"/>
      <dgm:spPr/>
      <dgm:t>
        <a:bodyPr/>
        <a:lstStyle/>
        <a:p>
          <a:r>
            <a:rPr lang="en-GB">
              <a:latin typeface="Century Gothic" panose="020B0502020202020204"/>
            </a:rPr>
            <a:t>ETC...</a:t>
          </a:r>
          <a:endParaRPr lang="en-GB"/>
        </a:p>
      </dgm:t>
    </dgm:pt>
    <dgm:pt modelId="{94E1AACB-AB26-40D9-B275-DEBD7EF71A1F}" type="parTrans" cxnId="{AEEE5D8F-BB77-43BD-A4CF-65426326FA93}">
      <dgm:prSet/>
      <dgm:spPr/>
      <dgm:t>
        <a:bodyPr/>
        <a:lstStyle/>
        <a:p>
          <a:endParaRPr lang="en-GB"/>
        </a:p>
      </dgm:t>
    </dgm:pt>
    <dgm:pt modelId="{32ADB2E7-8B75-4DC6-8464-88AF6DDA5CC8}" type="sibTrans" cxnId="{AEEE5D8F-BB77-43BD-A4CF-65426326FA93}">
      <dgm:prSet/>
      <dgm:spPr/>
      <dgm:t>
        <a:bodyPr/>
        <a:lstStyle/>
        <a:p>
          <a:endParaRPr lang="en-GB"/>
        </a:p>
      </dgm:t>
    </dgm:pt>
    <dgm:pt modelId="{69B4A237-CEC4-4AB1-93AF-6B32A637E4F0}" type="pres">
      <dgm:prSet presAssocID="{D017C6A2-F69F-42C7-A4C1-37222477C03C}" presName="Name0" presStyleCnt="0">
        <dgm:presLayoutVars>
          <dgm:dir/>
          <dgm:resizeHandles val="exact"/>
        </dgm:presLayoutVars>
      </dgm:prSet>
      <dgm:spPr/>
    </dgm:pt>
    <dgm:pt modelId="{6B3933F2-4482-4EDC-A200-6D66C234E59F}" type="pres">
      <dgm:prSet presAssocID="{521050D8-5108-4CE9-9764-6BB106313467}" presName="node" presStyleLbl="node1" presStyleIdx="0" presStyleCnt="3">
        <dgm:presLayoutVars>
          <dgm:bulletEnabled val="1"/>
        </dgm:presLayoutVars>
      </dgm:prSet>
      <dgm:spPr/>
    </dgm:pt>
    <dgm:pt modelId="{7952E8CA-0504-401D-B24E-118B22E0BCF5}" type="pres">
      <dgm:prSet presAssocID="{DB157158-7FD4-4929-8A2B-A5A589EE1E99}" presName="sibTrans" presStyleCnt="0"/>
      <dgm:spPr/>
    </dgm:pt>
    <dgm:pt modelId="{5D118D12-03E4-49EC-BAFD-8230BD55B146}" type="pres">
      <dgm:prSet presAssocID="{D489064F-AAF3-4CFA-9469-14384875B74B}" presName="node" presStyleLbl="node1" presStyleIdx="1" presStyleCnt="3">
        <dgm:presLayoutVars>
          <dgm:bulletEnabled val="1"/>
        </dgm:presLayoutVars>
      </dgm:prSet>
      <dgm:spPr/>
    </dgm:pt>
    <dgm:pt modelId="{5807DBDC-C76A-48F5-A435-EF60E27596B4}" type="pres">
      <dgm:prSet presAssocID="{9DFFD77E-3581-4F54-8469-46D01E384227}" presName="sibTrans" presStyleCnt="0"/>
      <dgm:spPr/>
    </dgm:pt>
    <dgm:pt modelId="{5D37096A-1743-4B63-8BE1-281BAF39DD50}" type="pres">
      <dgm:prSet presAssocID="{BDCDDB95-FD7F-4D0F-A8E9-05842B61CFDD}" presName="node" presStyleLbl="node1" presStyleIdx="2" presStyleCnt="3">
        <dgm:presLayoutVars>
          <dgm:bulletEnabled val="1"/>
        </dgm:presLayoutVars>
      </dgm:prSet>
      <dgm:spPr/>
    </dgm:pt>
  </dgm:ptLst>
  <dgm:cxnLst>
    <dgm:cxn modelId="{1DED291D-6586-4385-8FC9-F60C2A869912}" type="presOf" srcId="{F96E1B49-7A9D-4D72-877B-01AFC40567EA}" destId="{6B3933F2-4482-4EDC-A200-6D66C234E59F}" srcOrd="0" destOrd="2" presId="urn:microsoft.com/office/officeart/2005/8/layout/hList6"/>
    <dgm:cxn modelId="{08A5201E-0ABA-4B66-B48C-A0E1FEAAC6FD}" srcId="{D489064F-AAF3-4CFA-9469-14384875B74B}" destId="{60CBE50C-B53A-4AD6-8A6D-9C5733BB1E2E}" srcOrd="1" destOrd="0" parTransId="{34AE6038-3C79-4B4C-8C2C-72AF06FD5B1F}" sibTransId="{DCE4D846-E488-4265-80BA-43C2595FE714}"/>
    <dgm:cxn modelId="{E4714F1F-CA00-4F47-9D2B-490A830599E2}" type="presOf" srcId="{D577E80A-298B-427E-8F97-41B4AAEE5790}" destId="{5D37096A-1743-4B63-8BE1-281BAF39DD50}" srcOrd="0" destOrd="2" presId="urn:microsoft.com/office/officeart/2005/8/layout/hList6"/>
    <dgm:cxn modelId="{3915BC2C-668B-4122-8F25-DEEECC19EE3F}" srcId="{BDCDDB95-FD7F-4D0F-A8E9-05842B61CFDD}" destId="{0D14417C-6A89-477D-AC0F-AE93F621D77C}" srcOrd="0" destOrd="0" parTransId="{0C02BD1E-BA79-4B06-94B5-73CE4C53F915}" sibTransId="{0A216F4F-CDC8-4788-8F94-2AAC7F5D63EF}"/>
    <dgm:cxn modelId="{72CFA82F-0649-4D64-901E-64394544FC4B}" type="presOf" srcId="{209904D8-5DD7-4517-91CF-9275D3F400D6}" destId="{6B3933F2-4482-4EDC-A200-6D66C234E59F}" srcOrd="0" destOrd="1" presId="urn:microsoft.com/office/officeart/2005/8/layout/hList6"/>
    <dgm:cxn modelId="{F699523A-40B8-40AB-8ADC-EC7975992122}" type="presOf" srcId="{BDCDDB95-FD7F-4D0F-A8E9-05842B61CFDD}" destId="{5D37096A-1743-4B63-8BE1-281BAF39DD50}" srcOrd="0" destOrd="0" presId="urn:microsoft.com/office/officeart/2005/8/layout/hList6"/>
    <dgm:cxn modelId="{508C063C-FEC9-4E2F-9A5A-00FFC4E52C91}" type="presOf" srcId="{521050D8-5108-4CE9-9764-6BB106313467}" destId="{6B3933F2-4482-4EDC-A200-6D66C234E59F}" srcOrd="0" destOrd="0" presId="urn:microsoft.com/office/officeart/2005/8/layout/hList6"/>
    <dgm:cxn modelId="{D21FA73E-D127-4225-9E03-6F8E9696FF73}" type="presOf" srcId="{60CBE50C-B53A-4AD6-8A6D-9C5733BB1E2E}" destId="{5D118D12-03E4-49EC-BAFD-8230BD55B146}" srcOrd="0" destOrd="2" presId="urn:microsoft.com/office/officeart/2005/8/layout/hList6"/>
    <dgm:cxn modelId="{F8A69C5E-9A66-4F35-B425-A04746988069}" srcId="{D489064F-AAF3-4CFA-9469-14384875B74B}" destId="{AFFFDC83-8E20-4C62-B5B3-D38C84E4CF62}" srcOrd="0" destOrd="0" parTransId="{67AB5D90-FC73-44B4-B4C7-51F2EC5FF5CD}" sibTransId="{B383B939-ACED-487C-A248-072CF81A6C6D}"/>
    <dgm:cxn modelId="{9EF7DA42-EE25-43B9-ACD3-F9D0842B829E}" type="presOf" srcId="{D017C6A2-F69F-42C7-A4C1-37222477C03C}" destId="{69B4A237-CEC4-4AB1-93AF-6B32A637E4F0}" srcOrd="0" destOrd="0" presId="urn:microsoft.com/office/officeart/2005/8/layout/hList6"/>
    <dgm:cxn modelId="{7A13017D-FD51-46FB-8F3D-F69373D93499}" type="presOf" srcId="{0D14417C-6A89-477D-AC0F-AE93F621D77C}" destId="{5D37096A-1743-4B63-8BE1-281BAF39DD50}" srcOrd="0" destOrd="1" presId="urn:microsoft.com/office/officeart/2005/8/layout/hList6"/>
    <dgm:cxn modelId="{AEEE5D8F-BB77-43BD-A4CF-65426326FA93}" srcId="{BDCDDB95-FD7F-4D0F-A8E9-05842B61CFDD}" destId="{D577E80A-298B-427E-8F97-41B4AAEE5790}" srcOrd="1" destOrd="0" parTransId="{94E1AACB-AB26-40D9-B275-DEBD7EF71A1F}" sibTransId="{32ADB2E7-8B75-4DC6-8464-88AF6DDA5CC8}"/>
    <dgm:cxn modelId="{46F90AA1-13C7-4A7B-AFBE-434DFAAC5718}" srcId="{521050D8-5108-4CE9-9764-6BB106313467}" destId="{F96E1B49-7A9D-4D72-877B-01AFC40567EA}" srcOrd="1" destOrd="0" parTransId="{AFB5F6B5-CF76-4329-8E67-310B73DD4219}" sibTransId="{5468FD4D-DE0A-4A91-8C75-8FAAF87ABF07}"/>
    <dgm:cxn modelId="{A8D7EFAA-128E-4826-A485-DEB75BEC1B37}" srcId="{521050D8-5108-4CE9-9764-6BB106313467}" destId="{209904D8-5DD7-4517-91CF-9275D3F400D6}" srcOrd="0" destOrd="0" parTransId="{276C01F7-7A08-4DE3-9EA8-81B3F0CCF2CE}" sibTransId="{F1A6374B-701E-4D20-A8DB-309329984563}"/>
    <dgm:cxn modelId="{698A4EAB-7607-4DE0-9A3E-0670A03C59FA}" srcId="{D017C6A2-F69F-42C7-A4C1-37222477C03C}" destId="{521050D8-5108-4CE9-9764-6BB106313467}" srcOrd="0" destOrd="0" parTransId="{6D0EDD63-9074-4495-898F-49193ADAFF7B}" sibTransId="{DB157158-7FD4-4929-8A2B-A5A589EE1E99}"/>
    <dgm:cxn modelId="{E785B1AB-E857-4AB7-BFC8-A8470938D75A}" type="presOf" srcId="{AFFFDC83-8E20-4C62-B5B3-D38C84E4CF62}" destId="{5D118D12-03E4-49EC-BAFD-8230BD55B146}" srcOrd="0" destOrd="1" presId="urn:microsoft.com/office/officeart/2005/8/layout/hList6"/>
    <dgm:cxn modelId="{A0AE65BA-F098-4F8E-8980-B1A250F563E4}" srcId="{D017C6A2-F69F-42C7-A4C1-37222477C03C}" destId="{BDCDDB95-FD7F-4D0F-A8E9-05842B61CFDD}" srcOrd="2" destOrd="0" parTransId="{4E5E52B6-AB51-4970-8285-C388FDF2C49C}" sibTransId="{1340C4DA-4F64-488E-A551-8C329A66307E}"/>
    <dgm:cxn modelId="{A9FD33D4-A78B-4D5E-B552-7AF2CACB9F22}" type="presOf" srcId="{D489064F-AAF3-4CFA-9469-14384875B74B}" destId="{5D118D12-03E4-49EC-BAFD-8230BD55B146}" srcOrd="0" destOrd="0" presId="urn:microsoft.com/office/officeart/2005/8/layout/hList6"/>
    <dgm:cxn modelId="{E97FB3D6-70D3-40F9-8551-5B7ED9865EDC}" srcId="{D017C6A2-F69F-42C7-A4C1-37222477C03C}" destId="{D489064F-AAF3-4CFA-9469-14384875B74B}" srcOrd="1" destOrd="0" parTransId="{9727A005-A707-496D-9729-9132263402E1}" sibTransId="{9DFFD77E-3581-4F54-8469-46D01E384227}"/>
    <dgm:cxn modelId="{23731661-BEA2-4866-A9AB-7116675E3EA6}" type="presParOf" srcId="{69B4A237-CEC4-4AB1-93AF-6B32A637E4F0}" destId="{6B3933F2-4482-4EDC-A200-6D66C234E59F}" srcOrd="0" destOrd="0" presId="urn:microsoft.com/office/officeart/2005/8/layout/hList6"/>
    <dgm:cxn modelId="{107379B1-8CFF-4C34-A290-6433E93DEC2B}" type="presParOf" srcId="{69B4A237-CEC4-4AB1-93AF-6B32A637E4F0}" destId="{7952E8CA-0504-401D-B24E-118B22E0BCF5}" srcOrd="1" destOrd="0" presId="urn:microsoft.com/office/officeart/2005/8/layout/hList6"/>
    <dgm:cxn modelId="{355C5641-E9AB-4D18-A03B-6C0B22B717D0}" type="presParOf" srcId="{69B4A237-CEC4-4AB1-93AF-6B32A637E4F0}" destId="{5D118D12-03E4-49EC-BAFD-8230BD55B146}" srcOrd="2" destOrd="0" presId="urn:microsoft.com/office/officeart/2005/8/layout/hList6"/>
    <dgm:cxn modelId="{9FEB03D6-55B8-46EE-A70A-1D55C7FB382D}" type="presParOf" srcId="{69B4A237-CEC4-4AB1-93AF-6B32A637E4F0}" destId="{5807DBDC-C76A-48F5-A435-EF60E27596B4}" srcOrd="3" destOrd="0" presId="urn:microsoft.com/office/officeart/2005/8/layout/hList6"/>
    <dgm:cxn modelId="{E54E045E-0759-477E-9721-2A1DF6F2E237}" type="presParOf" srcId="{69B4A237-CEC4-4AB1-93AF-6B32A637E4F0}" destId="{5D37096A-1743-4B63-8BE1-281BAF39DD50}"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92403-217A-48D0-97D2-57DE9FA89909}">
      <dsp:nvSpPr>
        <dsp:cNvPr id="0" name=""/>
        <dsp:cNvSpPr/>
      </dsp:nvSpPr>
      <dsp:spPr>
        <a:xfrm>
          <a:off x="0" y="1352669"/>
          <a:ext cx="1285874" cy="8165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F73812-202A-4755-8F4C-7C555A515786}">
      <dsp:nvSpPr>
        <dsp:cNvPr id="0" name=""/>
        <dsp:cNvSpPr/>
      </dsp:nvSpPr>
      <dsp:spPr>
        <a:xfrm>
          <a:off x="142875" y="1488400"/>
          <a:ext cx="1285874" cy="81653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dirty="0"/>
            <a:t>HOW UWTSD </a:t>
          </a:r>
        </a:p>
      </dsp:txBody>
      <dsp:txXfrm>
        <a:off x="166790" y="1512315"/>
        <a:ext cx="1238044" cy="768700"/>
      </dsp:txXfrm>
    </dsp:sp>
    <dsp:sp modelId="{FB2841FF-C496-4F82-8FBA-A9D37D5E7E58}">
      <dsp:nvSpPr>
        <dsp:cNvPr id="0" name=""/>
        <dsp:cNvSpPr/>
      </dsp:nvSpPr>
      <dsp:spPr>
        <a:xfrm>
          <a:off x="1571625" y="1352669"/>
          <a:ext cx="1285874" cy="8165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76F84A-F60D-4F31-9259-28CA1A4C7427}">
      <dsp:nvSpPr>
        <dsp:cNvPr id="0" name=""/>
        <dsp:cNvSpPr/>
      </dsp:nvSpPr>
      <dsp:spPr>
        <a:xfrm>
          <a:off x="1714500" y="1488400"/>
          <a:ext cx="1285874" cy="81653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dirty="0"/>
            <a:t>USE TECHONOLGY</a:t>
          </a:r>
        </a:p>
      </dsp:txBody>
      <dsp:txXfrm>
        <a:off x="1738415" y="1512315"/>
        <a:ext cx="1238044" cy="768700"/>
      </dsp:txXfrm>
    </dsp:sp>
    <dsp:sp modelId="{9CEC9F02-AF94-4153-A68E-0A87271949F3}">
      <dsp:nvSpPr>
        <dsp:cNvPr id="0" name=""/>
        <dsp:cNvSpPr/>
      </dsp:nvSpPr>
      <dsp:spPr>
        <a:xfrm>
          <a:off x="3143250" y="1352669"/>
          <a:ext cx="1285874" cy="81653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7B70AD-69CA-4E53-B946-6311C4ADC821}">
      <dsp:nvSpPr>
        <dsp:cNvPr id="0" name=""/>
        <dsp:cNvSpPr/>
      </dsp:nvSpPr>
      <dsp:spPr>
        <a:xfrm>
          <a:off x="3286125" y="1488400"/>
          <a:ext cx="1285874" cy="81653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dirty="0"/>
            <a:t>TO COLLABORATE </a:t>
          </a:r>
        </a:p>
      </dsp:txBody>
      <dsp:txXfrm>
        <a:off x="3310040" y="1512315"/>
        <a:ext cx="1238044" cy="768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933F2-4482-4EDC-A200-6D66C234E59F}">
      <dsp:nvSpPr>
        <dsp:cNvPr id="0" name=""/>
        <dsp:cNvSpPr/>
      </dsp:nvSpPr>
      <dsp:spPr>
        <a:xfrm rot="16200000">
          <a:off x="-196549" y="197131"/>
          <a:ext cx="1908976" cy="1514712"/>
        </a:xfrm>
        <a:prstGeom prst="flowChartManualOperation">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1605" bIns="0" numCol="1" spcCol="1270" anchor="t" anchorCtr="0">
          <a:noAutofit/>
        </a:bodyPr>
        <a:lstStyle/>
        <a:p>
          <a:pPr marL="0" lvl="0" indent="0" algn="l" defTabSz="844550" rtl="0">
            <a:lnSpc>
              <a:spcPct val="90000"/>
            </a:lnSpc>
            <a:spcBef>
              <a:spcPct val="0"/>
            </a:spcBef>
            <a:spcAft>
              <a:spcPct val="35000"/>
            </a:spcAft>
            <a:buNone/>
          </a:pPr>
          <a:r>
            <a:rPr lang="en-GB" sz="1900" kern="1200">
              <a:latin typeface="Century Gothic" panose="020B0502020202020204"/>
            </a:rPr>
            <a:t>MS TEAMS </a:t>
          </a:r>
          <a:endParaRPr lang="en-GB" sz="1900" kern="1200"/>
        </a:p>
        <a:p>
          <a:pPr marL="114300" lvl="1" indent="-114300" algn="l" defTabSz="666750">
            <a:lnSpc>
              <a:spcPct val="90000"/>
            </a:lnSpc>
            <a:spcBef>
              <a:spcPct val="0"/>
            </a:spcBef>
            <a:spcAft>
              <a:spcPct val="15000"/>
            </a:spcAft>
            <a:buChar char="•"/>
          </a:pPr>
          <a:r>
            <a:rPr lang="en-GB" sz="1500" kern="1200">
              <a:latin typeface="Century Gothic" panose="020B0502020202020204"/>
            </a:rPr>
            <a:t>WHATTSAPP</a:t>
          </a:r>
          <a:endParaRPr lang="en-GB" sz="1500" kern="1200"/>
        </a:p>
        <a:p>
          <a:pPr marL="114300" lvl="1" indent="-114300" algn="l" defTabSz="666750" rtl="0">
            <a:lnSpc>
              <a:spcPct val="90000"/>
            </a:lnSpc>
            <a:spcBef>
              <a:spcPct val="0"/>
            </a:spcBef>
            <a:spcAft>
              <a:spcPct val="15000"/>
            </a:spcAft>
            <a:buChar char="•"/>
          </a:pPr>
          <a:r>
            <a:rPr lang="en-GB" sz="1500" kern="1200">
              <a:latin typeface="Century Gothic" panose="020B0502020202020204"/>
            </a:rPr>
            <a:t>ZOOM </a:t>
          </a:r>
          <a:endParaRPr lang="en-GB" sz="1500" kern="1200"/>
        </a:p>
      </dsp:txBody>
      <dsp:txXfrm rot="5400000">
        <a:off x="583" y="381794"/>
        <a:ext cx="1514712" cy="1145386"/>
      </dsp:txXfrm>
    </dsp:sp>
    <dsp:sp modelId="{5D118D12-03E4-49EC-BAFD-8230BD55B146}">
      <dsp:nvSpPr>
        <dsp:cNvPr id="0" name=""/>
        <dsp:cNvSpPr/>
      </dsp:nvSpPr>
      <dsp:spPr>
        <a:xfrm rot="16200000">
          <a:off x="1431766" y="197131"/>
          <a:ext cx="1908976" cy="1514712"/>
        </a:xfrm>
        <a:prstGeom prst="flowChartManualOperation">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1605" bIns="0" numCol="1" spcCol="1270" anchor="t" anchorCtr="0">
          <a:noAutofit/>
        </a:bodyPr>
        <a:lstStyle/>
        <a:p>
          <a:pPr marL="0" lvl="0" indent="0" algn="l" defTabSz="844550" rtl="0">
            <a:lnSpc>
              <a:spcPct val="90000"/>
            </a:lnSpc>
            <a:spcBef>
              <a:spcPct val="0"/>
            </a:spcBef>
            <a:spcAft>
              <a:spcPct val="35000"/>
            </a:spcAft>
            <a:buNone/>
          </a:pPr>
          <a:r>
            <a:rPr lang="en-GB" sz="1900" kern="1200">
              <a:latin typeface="Century Gothic" panose="020B0502020202020204"/>
            </a:rPr>
            <a:t>EMAILS </a:t>
          </a:r>
          <a:endParaRPr lang="en-GB" sz="1900" kern="1200"/>
        </a:p>
        <a:p>
          <a:pPr marL="114300" lvl="1" indent="-114300" algn="l" defTabSz="666750" rtl="0">
            <a:lnSpc>
              <a:spcPct val="90000"/>
            </a:lnSpc>
            <a:spcBef>
              <a:spcPct val="0"/>
            </a:spcBef>
            <a:spcAft>
              <a:spcPct val="15000"/>
            </a:spcAft>
            <a:buChar char="•"/>
          </a:pPr>
          <a:r>
            <a:rPr lang="en-GB" sz="1500" kern="1200">
              <a:latin typeface="Century Gothic" panose="020B0502020202020204"/>
            </a:rPr>
            <a:t>TELEPHONE CALLS</a:t>
          </a:r>
          <a:endParaRPr lang="en-GB" sz="1500" kern="1200"/>
        </a:p>
        <a:p>
          <a:pPr marL="114300" lvl="1" indent="-114300" algn="l" defTabSz="666750">
            <a:lnSpc>
              <a:spcPct val="90000"/>
            </a:lnSpc>
            <a:spcBef>
              <a:spcPct val="0"/>
            </a:spcBef>
            <a:spcAft>
              <a:spcPct val="15000"/>
            </a:spcAft>
            <a:buChar char="•"/>
          </a:pPr>
          <a:endParaRPr lang="en-GB" sz="1500" kern="1200"/>
        </a:p>
      </dsp:txBody>
      <dsp:txXfrm rot="5400000">
        <a:off x="1628898" y="381794"/>
        <a:ext cx="1514712" cy="1145386"/>
      </dsp:txXfrm>
    </dsp:sp>
    <dsp:sp modelId="{5D37096A-1743-4B63-8BE1-281BAF39DD50}">
      <dsp:nvSpPr>
        <dsp:cNvPr id="0" name=""/>
        <dsp:cNvSpPr/>
      </dsp:nvSpPr>
      <dsp:spPr>
        <a:xfrm rot="16200000">
          <a:off x="3060082" y="197131"/>
          <a:ext cx="1908976" cy="1514712"/>
        </a:xfrm>
        <a:prstGeom prst="flowChartManualOperation">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1605" bIns="0" numCol="1" spcCol="1270" anchor="t" anchorCtr="0">
          <a:noAutofit/>
        </a:bodyPr>
        <a:lstStyle/>
        <a:p>
          <a:pPr marL="0" lvl="0" indent="0" algn="l" defTabSz="844550" rtl="0">
            <a:lnSpc>
              <a:spcPct val="90000"/>
            </a:lnSpc>
            <a:spcBef>
              <a:spcPct val="0"/>
            </a:spcBef>
            <a:spcAft>
              <a:spcPct val="35000"/>
            </a:spcAft>
            <a:buNone/>
          </a:pPr>
          <a:r>
            <a:rPr lang="en-GB" sz="1900" kern="1200">
              <a:latin typeface="Century Gothic" panose="020B0502020202020204"/>
            </a:rPr>
            <a:t> ASANA </a:t>
          </a:r>
          <a:endParaRPr lang="en-GB" sz="19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latin typeface="Century Gothic" panose="020B0502020202020204"/>
            </a:rPr>
            <a:t>ETC...</a:t>
          </a:r>
          <a:endParaRPr lang="en-GB" sz="1500" kern="1200"/>
        </a:p>
      </dsp:txBody>
      <dsp:txXfrm rot="5400000">
        <a:off x="3257214" y="381794"/>
        <a:ext cx="1514712" cy="114538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2/26/2022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7769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94836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34313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2/26/2022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50470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2/26/2022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162656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2/26/2022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89363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2/26/2022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3756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2/26/2022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49498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2/26/2022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3615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2/26/2022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0427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01122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751179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9103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2/26/2022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01191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2/26/2022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4985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49676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2/26/2022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1447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2/26/2022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67891448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pagoda-tech.com/pagoda_blog/how_to_use_technology_to_improve_collaboration_in_the_workplace.en" TargetMode="External"/><Relationship Id="rId3" Type="http://schemas.openxmlformats.org/officeDocument/2006/relationships/image" Target="../media/image13.svg"/><Relationship Id="rId7" Type="http://schemas.openxmlformats.org/officeDocument/2006/relationships/hyperlink" Target="https://www.worksighted.com/microsoft/4-reasons-why-microsoft-teams-is-the-best-collaboration-software-for-businesses/"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s://smallbusiness.chron.com/importance-telephone-communication-business-22150.html" TargetMode="External"/><Relationship Id="rId5" Type="http://schemas.openxmlformats.org/officeDocument/2006/relationships/hyperlink" Target="https://uk.pcmag.com/productivity-2/1670/asana" TargetMode="External"/><Relationship Id="rId4" Type="http://schemas.openxmlformats.org/officeDocument/2006/relationships/hyperlink" Target="https://staffbase.com/blog/email-for-internal-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1">
            <a:extLst>
              <a:ext uri="{FF2B5EF4-FFF2-40B4-BE49-F238E27FC236}">
                <a16:creationId xmlns:a16="http://schemas.microsoft.com/office/drawing/2014/main" id="{38C980AE-2670-42A7-B6C7-888A8293B2BA}"/>
              </a:ext>
            </a:extLst>
          </p:cNvPr>
          <p:cNvPicPr>
            <a:picLocks noChangeAspect="1"/>
          </p:cNvPicPr>
          <p:nvPr/>
        </p:nvPicPr>
        <p:blipFill rotWithShape="1">
          <a:blip r:embed="rId2">
            <a:alphaModFix/>
          </a:blip>
          <a:srcRect t="10000" r="-2" b="-2"/>
          <a:stretch/>
        </p:blipFill>
        <p:spPr>
          <a:xfrm>
            <a:off x="-1" y="10"/>
            <a:ext cx="12191999" cy="6857990"/>
          </a:xfrm>
          <a:prstGeom prst="rect">
            <a:avLst/>
          </a:prstGeom>
        </p:spPr>
      </p:pic>
      <p:graphicFrame>
        <p:nvGraphicFramePr>
          <p:cNvPr id="2" name="Diagram 2">
            <a:extLst>
              <a:ext uri="{FF2B5EF4-FFF2-40B4-BE49-F238E27FC236}">
                <a16:creationId xmlns:a16="http://schemas.microsoft.com/office/drawing/2014/main" id="{78897B09-78E7-44F5-8342-98AFBBC85FDD}"/>
              </a:ext>
            </a:extLst>
          </p:cNvPr>
          <p:cNvGraphicFramePr/>
          <p:nvPr>
            <p:extLst>
              <p:ext uri="{D42A27DB-BD31-4B8C-83A1-F6EECF244321}">
                <p14:modId xmlns:p14="http://schemas.microsoft.com/office/powerpoint/2010/main" val="3036999180"/>
              </p:ext>
            </p:extLst>
          </p:nvPr>
        </p:nvGraphicFramePr>
        <p:xfrm>
          <a:off x="3462421" y="1600200"/>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6091614-CB63-43A9-A8F2-39D8F1AF770D}"/>
              </a:ext>
            </a:extLst>
          </p:cNvPr>
          <p:cNvSpPr txBox="1"/>
          <p:nvPr/>
        </p:nvSpPr>
        <p:spPr>
          <a:xfrm>
            <a:off x="7692189" y="5392821"/>
            <a:ext cx="39730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rPr>
              <a:t>DENNIS BROWN 2026661</a:t>
            </a:r>
          </a:p>
          <a:p>
            <a:r>
              <a:rPr lang="en-GB" b="1" dirty="0">
                <a:solidFill>
                  <a:schemeClr val="bg1"/>
                </a:solidFill>
              </a:rPr>
              <a:t>DEAN DORAN 1915027</a:t>
            </a:r>
          </a:p>
          <a:p>
            <a:r>
              <a:rPr lang="en-GB" b="1" dirty="0">
                <a:solidFill>
                  <a:schemeClr val="bg1"/>
                </a:solidFill>
              </a:rPr>
              <a:t>MODULE NUMBER -BMSW4003_BIRM</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6A869B4E-4127-477C-85F8-8B31E24F073B}"/>
              </a:ext>
            </a:extLst>
          </p:cNvPr>
          <p:cNvSpPr>
            <a:spLocks noGrp="1"/>
          </p:cNvSpPr>
          <p:nvPr>
            <p:ph type="title"/>
          </p:nvPr>
        </p:nvSpPr>
        <p:spPr>
          <a:xfrm>
            <a:off x="699597" y="1159613"/>
            <a:ext cx="10284806" cy="5135841"/>
          </a:xfrm>
        </p:spPr>
        <p:txBody>
          <a:bodyPr vert="horz" lIns="91440" tIns="45720" rIns="91440" bIns="45720" rtlCol="0" anchor="b">
            <a:normAutofit/>
          </a:bodyPr>
          <a:lstStyle/>
          <a:p>
            <a:pPr algn="ctr">
              <a:lnSpc>
                <a:spcPct val="90000"/>
              </a:lnSpc>
            </a:pPr>
            <a:r>
              <a:rPr lang="en-US" sz="5000">
                <a:solidFill>
                  <a:schemeClr val="tx1"/>
                </a:solidFill>
              </a:rPr>
              <a:t>WHICH DIGITAL TOOL IS MOST COMMONLY USED FOR COLLABORATION AT UWTSD ?</a:t>
            </a:r>
          </a:p>
        </p:txBody>
      </p:sp>
      <p:sp>
        <p:nvSpPr>
          <p:cNvPr id="154" name="TextBox 153">
            <a:extLst>
              <a:ext uri="{FF2B5EF4-FFF2-40B4-BE49-F238E27FC236}">
                <a16:creationId xmlns:a16="http://schemas.microsoft.com/office/drawing/2014/main" id="{791D6889-F6C2-4615-AE43-B96A137F2371}"/>
              </a:ext>
            </a:extLst>
          </p:cNvPr>
          <p:cNvSpPr txBox="1"/>
          <p:nvPr/>
        </p:nvSpPr>
        <p:spPr>
          <a:xfrm>
            <a:off x="3037840" y="1158240"/>
            <a:ext cx="692912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AIM OF THIS PRESENTATION IS TO RESEARCH WHICH  DIGITAL TOOL IS MOST COMMONLY USED FOR COLLABORATION AT UWTSD. INCLUDING THE EASE AT WHICH STUDENTS CAN USE THESE PARTICULAR COLLOBORATIVE TECHNOLGIES WHICH WILL ENHANCE STUDENTS LEARNING PERFOMACE AND FOR TUTORS TO  EASILY PRESENT INFORMATION TO THEIR STUDENTS. WE WILL USE A QUESTIONAIRE WHICH WE CREATED ON MS FORMS. THE QUESTIONAIRE WILL BE AIMED AT BOTH STUDENTS AND LECTURERES AT UWTSD TO ESTABLISH THIS.</a:t>
            </a:r>
          </a:p>
        </p:txBody>
      </p:sp>
      <p:sp>
        <p:nvSpPr>
          <p:cNvPr id="2" name="TextBox 1">
            <a:extLst>
              <a:ext uri="{FF2B5EF4-FFF2-40B4-BE49-F238E27FC236}">
                <a16:creationId xmlns:a16="http://schemas.microsoft.com/office/drawing/2014/main" id="{565956F4-6E8E-4185-BAB9-C28BF911B7E9}"/>
              </a:ext>
            </a:extLst>
          </p:cNvPr>
          <p:cNvSpPr txBox="1"/>
          <p:nvPr/>
        </p:nvSpPr>
        <p:spPr>
          <a:xfrm>
            <a:off x="430695" y="6294783"/>
            <a:ext cx="29949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DENNIS BROWN 2026661</a:t>
            </a:r>
          </a:p>
        </p:txBody>
      </p:sp>
    </p:spTree>
    <p:extLst>
      <p:ext uri="{BB962C8B-B14F-4D97-AF65-F5344CB8AC3E}">
        <p14:creationId xmlns:p14="http://schemas.microsoft.com/office/powerpoint/2010/main" val="17330709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4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Title 1">
            <a:extLst>
              <a:ext uri="{FF2B5EF4-FFF2-40B4-BE49-F238E27FC236}">
                <a16:creationId xmlns:a16="http://schemas.microsoft.com/office/drawing/2014/main" id="{3451DA74-CB61-4B53-910F-673A5A5008BB}"/>
              </a:ext>
            </a:extLst>
          </p:cNvPr>
          <p:cNvSpPr>
            <a:spLocks noGrp="1"/>
          </p:cNvSpPr>
          <p:nvPr>
            <p:ph type="title"/>
          </p:nvPr>
        </p:nvSpPr>
        <p:spPr>
          <a:xfrm>
            <a:off x="1101947" y="2154613"/>
            <a:ext cx="5367440" cy="3865186"/>
          </a:xfrm>
        </p:spPr>
        <p:txBody>
          <a:bodyPr vert="horz" lIns="91440" tIns="45720" rIns="91440" bIns="45720" rtlCol="0">
            <a:noAutofit/>
          </a:bodyPr>
          <a:lstStyle/>
          <a:p>
            <a:r>
              <a:rPr lang="en-US" sz="2800" dirty="0">
                <a:solidFill>
                  <a:schemeClr val="tx1"/>
                </a:solidFill>
              </a:rPr>
              <a:t>CONSOLIDATED TECHNOLOGIES AND COLLABORATION TOOLS AND  SUCH TECHNOLOGIES ARE THEIR TO FACILITATE TEAM WORK. THERE ARE A VARIETY OF TOOLS  AVAILAIBLE FOR THIS SUCH AS -</a:t>
            </a:r>
          </a:p>
        </p:txBody>
      </p:sp>
      <p:graphicFrame>
        <p:nvGraphicFramePr>
          <p:cNvPr id="4" name="Diagram 4">
            <a:extLst>
              <a:ext uri="{FF2B5EF4-FFF2-40B4-BE49-F238E27FC236}">
                <a16:creationId xmlns:a16="http://schemas.microsoft.com/office/drawing/2014/main" id="{4E761FAB-E45E-4D19-8157-E262C60946D8}"/>
              </a:ext>
            </a:extLst>
          </p:cNvPr>
          <p:cNvGraphicFramePr/>
          <p:nvPr/>
        </p:nvGraphicFramePr>
        <p:xfrm>
          <a:off x="6375894" y="3739763"/>
          <a:ext cx="4772509" cy="1908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45F671EF-5E3B-44B5-B1DD-BBFB879207CF}"/>
              </a:ext>
            </a:extLst>
          </p:cNvPr>
          <p:cNvSpPr txBox="1"/>
          <p:nvPr/>
        </p:nvSpPr>
        <p:spPr>
          <a:xfrm>
            <a:off x="8607287" y="5890591"/>
            <a:ext cx="29419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DENNIS BROWN 2026661</a:t>
            </a:r>
          </a:p>
        </p:txBody>
      </p:sp>
    </p:spTree>
    <p:extLst>
      <p:ext uri="{BB962C8B-B14F-4D97-AF65-F5344CB8AC3E}">
        <p14:creationId xmlns:p14="http://schemas.microsoft.com/office/powerpoint/2010/main" val="3845704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Woman holding white mug">
            <a:extLst>
              <a:ext uri="{FF2B5EF4-FFF2-40B4-BE49-F238E27FC236}">
                <a16:creationId xmlns:a16="http://schemas.microsoft.com/office/drawing/2014/main" id="{D3980FC9-4880-4438-8871-F7C26EF9FD68}"/>
              </a:ext>
            </a:extLst>
          </p:cNvPr>
          <p:cNvPicPr>
            <a:picLocks noChangeAspect="1"/>
          </p:cNvPicPr>
          <p:nvPr/>
        </p:nvPicPr>
        <p:blipFill rotWithShape="1">
          <a:blip r:embed="rId2"/>
          <a:srcRect t="31283" r="1" b="16226"/>
          <a:stretch/>
        </p:blipFill>
        <p:spPr>
          <a:xfrm>
            <a:off x="477085" y="34424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74460E3D-4DF7-4466-84F9-2E116923DF3C}"/>
              </a:ext>
            </a:extLst>
          </p:cNvPr>
          <p:cNvSpPr>
            <a:spLocks noGrp="1"/>
          </p:cNvSpPr>
          <p:nvPr>
            <p:ph type="title"/>
          </p:nvPr>
        </p:nvSpPr>
        <p:spPr>
          <a:xfrm>
            <a:off x="1154955" y="3958424"/>
            <a:ext cx="5015258" cy="1908975"/>
          </a:xfrm>
        </p:spPr>
        <p:txBody>
          <a:bodyPr>
            <a:normAutofit/>
          </a:bodyPr>
          <a:lstStyle/>
          <a:p>
            <a:pPr>
              <a:lnSpc>
                <a:spcPct val="90000"/>
              </a:lnSpc>
            </a:pPr>
            <a:r>
              <a:rPr lang="en-GB" sz="2500">
                <a:solidFill>
                  <a:schemeClr val="tx1"/>
                </a:solidFill>
              </a:rPr>
              <a:t>THE BEST WAY TO COMMUNICATE WITH STUDENTS OR EMPLOYESS  WHEN IT CANT BE FACE TO FACE </a:t>
            </a:r>
          </a:p>
        </p:txBody>
      </p:sp>
      <p:sp>
        <p:nvSpPr>
          <p:cNvPr id="3" name="Content Placeholder 2">
            <a:extLst>
              <a:ext uri="{FF2B5EF4-FFF2-40B4-BE49-F238E27FC236}">
                <a16:creationId xmlns:a16="http://schemas.microsoft.com/office/drawing/2014/main" id="{A53D027E-A03E-4C7D-B583-DC871E00FD90}"/>
              </a:ext>
            </a:extLst>
          </p:cNvPr>
          <p:cNvSpPr>
            <a:spLocks noGrp="1"/>
          </p:cNvSpPr>
          <p:nvPr>
            <p:ph idx="1"/>
          </p:nvPr>
        </p:nvSpPr>
        <p:spPr>
          <a:xfrm>
            <a:off x="6375894" y="4110824"/>
            <a:ext cx="4772509" cy="1908976"/>
          </a:xfrm>
        </p:spPr>
        <p:txBody>
          <a:bodyPr vert="horz" lIns="91440" tIns="45720" rIns="91440" bIns="45720" rtlCol="0" anchor="ctr">
            <a:normAutofit lnSpcReduction="10000"/>
          </a:bodyPr>
          <a:lstStyle/>
          <a:p>
            <a:pPr>
              <a:lnSpc>
                <a:spcPct val="90000"/>
              </a:lnSpc>
            </a:pPr>
            <a:r>
              <a:rPr lang="en-GB" sz="1100" dirty="0">
                <a:solidFill>
                  <a:schemeClr val="tx1"/>
                </a:solidFill>
              </a:rPr>
              <a:t>ACCORDING TO PAGODA-TECH.COM (2019)) ALTHOUGH EMAILS TEND TO BE THE FIRST LINE OF CONTACT FOR TEAM MEMBERS TO COMMUNICATE WITH EACH OTHER, EMAILS CAN OFTEN GET LOST IN THE MASS OF OTHER EMAILS WHICH ARE BEING RECEIVED AND INEVITABLY BE MISSED BY TEAM MEMBERS. PAGODA-TECH.COM (2019) SUGGEST USING MS TEAMS WHICH IS A TOOL MANY INDIVIDUALS ARE ALREADY AQAUINTED WITH. IT IS AGREEABLE THAT IF IT CANT BE FACE TO FACE IT SHOULD BE IN A ONLINE MEETING SO TEAM MEMBERS CAN INTERACT ON A MORE PERSONALLEVEL COMPARED TO FACELESS COMMUNICATION. THIS ALLOWS FEEDBACK AND TEAM MEMBERS TO BETTER UNDERSTAND WHAT IS BEING CONVEYED AND WHAT IS EXPECTED OF THEM.</a:t>
            </a:r>
          </a:p>
        </p:txBody>
      </p:sp>
      <p:sp>
        <p:nvSpPr>
          <p:cNvPr id="6" name="TextBox 5">
            <a:extLst>
              <a:ext uri="{FF2B5EF4-FFF2-40B4-BE49-F238E27FC236}">
                <a16:creationId xmlns:a16="http://schemas.microsoft.com/office/drawing/2014/main" id="{41AB34EB-D80D-4C9D-B775-2DC330107E9D}"/>
              </a:ext>
            </a:extLst>
          </p:cNvPr>
          <p:cNvSpPr txBox="1"/>
          <p:nvPr/>
        </p:nvSpPr>
        <p:spPr>
          <a:xfrm>
            <a:off x="547066" y="5867813"/>
            <a:ext cx="29154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DENNIS BROWN 2026661</a:t>
            </a:r>
          </a:p>
        </p:txBody>
      </p:sp>
    </p:spTree>
    <p:extLst>
      <p:ext uri="{BB962C8B-B14F-4D97-AF65-F5344CB8AC3E}">
        <p14:creationId xmlns:p14="http://schemas.microsoft.com/office/powerpoint/2010/main" val="477889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62DA0C-BE5C-4335-B3B9-D2F0D0D2AD23}"/>
              </a:ext>
            </a:extLst>
          </p:cNvPr>
          <p:cNvSpPr txBox="1"/>
          <p:nvPr/>
        </p:nvSpPr>
        <p:spPr>
          <a:xfrm>
            <a:off x="833022" y="897782"/>
            <a:ext cx="10482905" cy="537861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t>ZOOM </a:t>
            </a:r>
          </a:p>
        </p:txBody>
      </p:sp>
      <p:sp>
        <p:nvSpPr>
          <p:cNvPr id="5" name="TextBox 4">
            <a:extLst>
              <a:ext uri="{FF2B5EF4-FFF2-40B4-BE49-F238E27FC236}">
                <a16:creationId xmlns:a16="http://schemas.microsoft.com/office/drawing/2014/main" id="{E5AC608F-84DC-42E4-AD96-E962106A534C}"/>
              </a:ext>
            </a:extLst>
          </p:cNvPr>
          <p:cNvSpPr txBox="1"/>
          <p:nvPr/>
        </p:nvSpPr>
        <p:spPr>
          <a:xfrm>
            <a:off x="6188075" y="1630589"/>
            <a:ext cx="46881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7ED6CB0F-91A7-4904-A74B-9F9FB8547D87}"/>
              </a:ext>
            </a:extLst>
          </p:cNvPr>
          <p:cNvSpPr txBox="1"/>
          <p:nvPr/>
        </p:nvSpPr>
        <p:spPr>
          <a:xfrm>
            <a:off x="7738205" y="1204252"/>
            <a:ext cx="350520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ZOOM IS THE SECOND MOST DOWNLOADED APP IN THE WORLD AND ITS STOCK HAS SOARED DURING THE PANDEMIC DUE TO ITS HIGH- QUALITY AUDIO AND VIDEO CALLS. MORE BUSINESS HAVE BEEN USING THIS SPECIFIC COLLOBORATIVE TOOL TO ENSURE THE COMPANY COULD RUN AS NORMAL  AND AS SMOOTHLY AS POSSIBLE DURING SUCH UNPRECEDENTED TIMES, WHILST ALSO KEEPING THEIR EMPLOYEES SAFE ACCORDING TO CASSIDY (2020)</a:t>
            </a:r>
          </a:p>
        </p:txBody>
      </p:sp>
      <p:pic>
        <p:nvPicPr>
          <p:cNvPr id="7" name="Picture 8" descr="Man on public transport, wearing shirt, jacket, and glasses, seated with bag in lap, holding and reading cellphone">
            <a:extLst>
              <a:ext uri="{FF2B5EF4-FFF2-40B4-BE49-F238E27FC236}">
                <a16:creationId xmlns:a16="http://schemas.microsoft.com/office/drawing/2014/main" id="{02B7AC00-8A05-40DE-BFEF-F73B44601F87}"/>
              </a:ext>
            </a:extLst>
          </p:cNvPr>
          <p:cNvPicPr>
            <a:picLocks noChangeAspect="1"/>
          </p:cNvPicPr>
          <p:nvPr/>
        </p:nvPicPr>
        <p:blipFill>
          <a:blip r:embed="rId3"/>
          <a:stretch>
            <a:fillRect/>
          </a:stretch>
        </p:blipFill>
        <p:spPr>
          <a:xfrm>
            <a:off x="2852057" y="1948543"/>
            <a:ext cx="3715657" cy="3773713"/>
          </a:xfrm>
          <a:prstGeom prst="rect">
            <a:avLst/>
          </a:prstGeom>
        </p:spPr>
      </p:pic>
      <p:sp>
        <p:nvSpPr>
          <p:cNvPr id="2" name="TextBox 1">
            <a:extLst>
              <a:ext uri="{FF2B5EF4-FFF2-40B4-BE49-F238E27FC236}">
                <a16:creationId xmlns:a16="http://schemas.microsoft.com/office/drawing/2014/main" id="{F3538D6A-F24E-49AC-975C-EC87EB1B691E}"/>
              </a:ext>
            </a:extLst>
          </p:cNvPr>
          <p:cNvSpPr txBox="1"/>
          <p:nvPr/>
        </p:nvSpPr>
        <p:spPr>
          <a:xfrm>
            <a:off x="563217" y="5903843"/>
            <a:ext cx="29684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DENNIS BROWN 2026661</a:t>
            </a:r>
          </a:p>
        </p:txBody>
      </p:sp>
    </p:spTree>
    <p:extLst>
      <p:ext uri="{BB962C8B-B14F-4D97-AF65-F5344CB8AC3E}">
        <p14:creationId xmlns:p14="http://schemas.microsoft.com/office/powerpoint/2010/main" val="6521405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7D9871-6EEE-4F20-A6AE-6ADD3C7E99E6}"/>
              </a:ext>
            </a:extLst>
          </p:cNvPr>
          <p:cNvSpPr txBox="1"/>
          <p:nvPr/>
        </p:nvSpPr>
        <p:spPr>
          <a:xfrm>
            <a:off x="1154954" y="4385935"/>
            <a:ext cx="4768431" cy="15564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t>MS TEAMS </a:t>
            </a:r>
          </a:p>
        </p:txBody>
      </p:sp>
      <p:pic>
        <p:nvPicPr>
          <p:cNvPr id="2" name="Picture 2" descr="Women conversing while sitting in an office">
            <a:extLst>
              <a:ext uri="{FF2B5EF4-FFF2-40B4-BE49-F238E27FC236}">
                <a16:creationId xmlns:a16="http://schemas.microsoft.com/office/drawing/2014/main" id="{C230D56B-60B4-4D5D-ADC5-7F335B2AE7F6}"/>
              </a:ext>
            </a:extLst>
          </p:cNvPr>
          <p:cNvPicPr>
            <a:picLocks noChangeAspect="1"/>
          </p:cNvPicPr>
          <p:nvPr/>
        </p:nvPicPr>
        <p:blipFill>
          <a:blip r:embed="rId2"/>
          <a:stretch>
            <a:fillRect/>
          </a:stretch>
        </p:blipFill>
        <p:spPr>
          <a:xfrm>
            <a:off x="2641600" y="899084"/>
            <a:ext cx="5212079" cy="3485031"/>
          </a:xfrm>
          <a:prstGeom prst="rect">
            <a:avLst/>
          </a:prstGeom>
        </p:spPr>
      </p:pic>
      <p:sp>
        <p:nvSpPr>
          <p:cNvPr id="3" name="TextBox 2">
            <a:extLst>
              <a:ext uri="{FF2B5EF4-FFF2-40B4-BE49-F238E27FC236}">
                <a16:creationId xmlns:a16="http://schemas.microsoft.com/office/drawing/2014/main" id="{60EECA2F-FBA4-4997-8B77-868C5E5175DF}"/>
              </a:ext>
            </a:extLst>
          </p:cNvPr>
          <p:cNvSpPr txBox="1"/>
          <p:nvPr/>
        </p:nvSpPr>
        <p:spPr>
          <a:xfrm>
            <a:off x="7854122" y="682046"/>
            <a:ext cx="373446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MS TEAMS CONTINUES TO GROW AND IS ONE OF THE TOP COLLABORATION TOOLS AVAILABLE  FOR BUSINESS AND ORGANISATIONS TO USE. ACCORDING TO WORKSIGHTED.COM (MAY 2021)BY DEPLOYING TEAMS ORGANISATIONS CAN BOOST EMPLOYEE ENGAGEMENT AND THEREFORE IMPROVING PRODUCTIVITY, THIS ALLOWS A MORE COST EFFECTOVE SOLUTION WHILST EMPOWERING EMPLOYEES TO BE MORE FLEXIBLE WITH AN ECONONMY THAT IS CONTINUASLLY CHANGING AND ADAPTING TO NEW WORK ENVIRONIMENTS.</a:t>
            </a:r>
          </a:p>
        </p:txBody>
      </p:sp>
      <p:sp>
        <p:nvSpPr>
          <p:cNvPr id="6" name="TextBox 5">
            <a:extLst>
              <a:ext uri="{FF2B5EF4-FFF2-40B4-BE49-F238E27FC236}">
                <a16:creationId xmlns:a16="http://schemas.microsoft.com/office/drawing/2014/main" id="{E9BB7902-1AB0-4293-BA2C-B318E99BACB8}"/>
              </a:ext>
            </a:extLst>
          </p:cNvPr>
          <p:cNvSpPr txBox="1"/>
          <p:nvPr/>
        </p:nvSpPr>
        <p:spPr>
          <a:xfrm>
            <a:off x="549965" y="62218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Dennis Brown 2026661</a:t>
            </a:r>
          </a:p>
        </p:txBody>
      </p:sp>
    </p:spTree>
    <p:extLst>
      <p:ext uri="{BB962C8B-B14F-4D97-AF65-F5344CB8AC3E}">
        <p14:creationId xmlns:p14="http://schemas.microsoft.com/office/powerpoint/2010/main" val="29064281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D8734-C69D-443C-9C73-E3E87C0A7391}"/>
              </a:ext>
            </a:extLst>
          </p:cNvPr>
          <p:cNvSpPr>
            <a:spLocks noGrp="1"/>
          </p:cNvSpPr>
          <p:nvPr>
            <p:ph type="title"/>
          </p:nvPr>
        </p:nvSpPr>
        <p:spPr>
          <a:xfrm>
            <a:off x="4802291" y="895453"/>
            <a:ext cx="2587418" cy="817841"/>
          </a:xfrm>
        </p:spPr>
        <p:txBody>
          <a:bodyPr vert="horz" lIns="91440" tIns="45720" rIns="91440" bIns="45720" rtlCol="0" anchor="b">
            <a:normAutofit fontScale="90000"/>
          </a:bodyPr>
          <a:lstStyle/>
          <a:p>
            <a:pPr algn="ctr"/>
            <a:r>
              <a:rPr lang="en-US" sz="5400">
                <a:solidFill>
                  <a:schemeClr val="tx1"/>
                </a:solidFill>
              </a:rPr>
              <a:t>ASANA </a:t>
            </a:r>
          </a:p>
        </p:txBody>
      </p:sp>
      <p:pic>
        <p:nvPicPr>
          <p:cNvPr id="4" name="Picture 4" descr="One glowing light bulb among other light bulbs">
            <a:extLst>
              <a:ext uri="{FF2B5EF4-FFF2-40B4-BE49-F238E27FC236}">
                <a16:creationId xmlns:a16="http://schemas.microsoft.com/office/drawing/2014/main" id="{5D7F2174-DE3E-4CA0-944C-10C81CAE99C9}"/>
              </a:ext>
            </a:extLst>
          </p:cNvPr>
          <p:cNvPicPr>
            <a:picLocks noChangeAspect="1"/>
          </p:cNvPicPr>
          <p:nvPr/>
        </p:nvPicPr>
        <p:blipFill>
          <a:blip r:embed="rId3"/>
          <a:stretch>
            <a:fillRect/>
          </a:stretch>
        </p:blipFill>
        <p:spPr>
          <a:xfrm>
            <a:off x="3586480" y="1715031"/>
            <a:ext cx="4714239" cy="1832818"/>
          </a:xfrm>
          <a:prstGeom prst="rect">
            <a:avLst/>
          </a:prstGeom>
        </p:spPr>
      </p:pic>
      <p:sp>
        <p:nvSpPr>
          <p:cNvPr id="5" name="TextBox 4">
            <a:extLst>
              <a:ext uri="{FF2B5EF4-FFF2-40B4-BE49-F238E27FC236}">
                <a16:creationId xmlns:a16="http://schemas.microsoft.com/office/drawing/2014/main" id="{DB5C1391-BD1E-4CC7-8C61-F5F7CBDB2E0E}"/>
              </a:ext>
            </a:extLst>
          </p:cNvPr>
          <p:cNvSpPr txBox="1"/>
          <p:nvPr/>
        </p:nvSpPr>
        <p:spPr>
          <a:xfrm>
            <a:off x="3048883" y="3754783"/>
            <a:ext cx="676656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ASANA IS ANOTHER HIGHLY RECOMMENDED COLLABORATIVE TOOL. IT ENABLES TEAMS  TO TRACK THEIR WORK BOTH INDIVIDUALLY AND AS A TEAM. ALLOWING BREATHING ROOM FOR TASKS AND WORK TO FLOW SMOOTHLY. ACCORDING TO PCMAG.COM (EDITORS CHOICE ) IT IS HIGHLY EFFECTIVE AT ALLOWING TEAM MEMBERS TO TRACK THEIR WORK-FLOW RELATING TO A NUMBER OF DIFFERENT TYPES OF PROJECTS. IT IS FLEXIBLE ELEGANT AND CAN BE MANIPULATED TO ENABLE YOU TO BE MORE PRODUCTIVE.</a:t>
            </a:r>
          </a:p>
        </p:txBody>
      </p:sp>
      <p:sp>
        <p:nvSpPr>
          <p:cNvPr id="3" name="TextBox 2">
            <a:extLst>
              <a:ext uri="{FF2B5EF4-FFF2-40B4-BE49-F238E27FC236}">
                <a16:creationId xmlns:a16="http://schemas.microsoft.com/office/drawing/2014/main" id="{9117AF69-BE59-46EE-87C4-6BFC742AD770}"/>
              </a:ext>
            </a:extLst>
          </p:cNvPr>
          <p:cNvSpPr txBox="1"/>
          <p:nvPr/>
        </p:nvSpPr>
        <p:spPr>
          <a:xfrm>
            <a:off x="72887" y="3756992"/>
            <a:ext cx="3034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DENNIS BROWN 2026661</a:t>
            </a:r>
          </a:p>
        </p:txBody>
      </p:sp>
    </p:spTree>
    <p:extLst>
      <p:ext uri="{BB962C8B-B14F-4D97-AF65-F5344CB8AC3E}">
        <p14:creationId xmlns:p14="http://schemas.microsoft.com/office/powerpoint/2010/main" val="23647344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CBAF4-7EF6-455D-81EF-1DA11F4F0440}"/>
              </a:ext>
            </a:extLst>
          </p:cNvPr>
          <p:cNvSpPr>
            <a:spLocks noGrp="1"/>
          </p:cNvSpPr>
          <p:nvPr>
            <p:ph type="title"/>
          </p:nvPr>
        </p:nvSpPr>
        <p:spPr>
          <a:xfrm>
            <a:off x="1154954" y="855481"/>
            <a:ext cx="8761413" cy="898674"/>
          </a:xfrm>
        </p:spPr>
        <p:txBody>
          <a:bodyPr anchor="b">
            <a:normAutofit/>
          </a:bodyPr>
          <a:lstStyle/>
          <a:p>
            <a:r>
              <a:rPr lang="en-GB">
                <a:solidFill>
                  <a:schemeClr val="tx1"/>
                </a:solidFill>
              </a:rPr>
              <a:t>EMAILS / TELEPHONE </a:t>
            </a:r>
          </a:p>
        </p:txBody>
      </p:sp>
      <p:pic>
        <p:nvPicPr>
          <p:cNvPr id="4" name="Picture 4" descr="Friends looking at a a digital device">
            <a:extLst>
              <a:ext uri="{FF2B5EF4-FFF2-40B4-BE49-F238E27FC236}">
                <a16:creationId xmlns:a16="http://schemas.microsoft.com/office/drawing/2014/main" id="{814BB1AC-B733-4271-9A38-4956222CACF7}"/>
              </a:ext>
            </a:extLst>
          </p:cNvPr>
          <p:cNvPicPr>
            <a:picLocks noGrp="1" noChangeAspect="1"/>
          </p:cNvPicPr>
          <p:nvPr>
            <p:ph idx="1"/>
          </p:nvPr>
        </p:nvPicPr>
        <p:blipFill>
          <a:blip r:embed="rId2"/>
          <a:stretch>
            <a:fillRect/>
          </a:stretch>
        </p:blipFill>
        <p:spPr>
          <a:xfrm>
            <a:off x="1741954" y="2079625"/>
            <a:ext cx="3941147" cy="3730625"/>
          </a:xfrm>
        </p:spPr>
      </p:pic>
      <p:sp>
        <p:nvSpPr>
          <p:cNvPr id="5" name="TextBox 4">
            <a:extLst>
              <a:ext uri="{FF2B5EF4-FFF2-40B4-BE49-F238E27FC236}">
                <a16:creationId xmlns:a16="http://schemas.microsoft.com/office/drawing/2014/main" id="{5F195A09-F425-48C2-B7EA-3DAF8A2D4898}"/>
              </a:ext>
            </a:extLst>
          </p:cNvPr>
          <p:cNvSpPr txBox="1"/>
          <p:nvPr/>
        </p:nvSpPr>
        <p:spPr>
          <a:xfrm>
            <a:off x="6575286" y="855207"/>
            <a:ext cx="392264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TELEPHONE CALLS DO NOT HAVE THE SAME PRIMARY COMMUNICTION ROLL THAT THEY HAD BEFORE THE INFORMATION AGE BLOSSOMED ACCORDING TO MARY HARPER (2019) AS THERE ARE A LOT MORE OPTIONS AVAIALABLE NOW WHICH ARE EASIER SUCH AS TEXTING,EMAIL ETC.</a:t>
            </a:r>
          </a:p>
        </p:txBody>
      </p:sp>
      <p:sp>
        <p:nvSpPr>
          <p:cNvPr id="3" name="TextBox 2">
            <a:extLst>
              <a:ext uri="{FF2B5EF4-FFF2-40B4-BE49-F238E27FC236}">
                <a16:creationId xmlns:a16="http://schemas.microsoft.com/office/drawing/2014/main" id="{C8D12F3B-CFF8-41CC-9C58-FE807E084759}"/>
              </a:ext>
            </a:extLst>
          </p:cNvPr>
          <p:cNvSpPr txBox="1"/>
          <p:nvPr/>
        </p:nvSpPr>
        <p:spPr>
          <a:xfrm>
            <a:off x="6738730" y="4837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TELEPHONE CALLS </a:t>
            </a:r>
          </a:p>
        </p:txBody>
      </p:sp>
      <p:sp>
        <p:nvSpPr>
          <p:cNvPr id="6" name="TextBox 5">
            <a:extLst>
              <a:ext uri="{FF2B5EF4-FFF2-40B4-BE49-F238E27FC236}">
                <a16:creationId xmlns:a16="http://schemas.microsoft.com/office/drawing/2014/main" id="{86C48064-413A-4279-A798-D5AEE755138D}"/>
              </a:ext>
            </a:extLst>
          </p:cNvPr>
          <p:cNvSpPr txBox="1"/>
          <p:nvPr/>
        </p:nvSpPr>
        <p:spPr>
          <a:xfrm>
            <a:off x="602974" y="5903843"/>
            <a:ext cx="2981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DENNIS BROWN 2026661</a:t>
            </a:r>
          </a:p>
        </p:txBody>
      </p:sp>
      <p:sp>
        <p:nvSpPr>
          <p:cNvPr id="9" name="TextBox 8">
            <a:extLst>
              <a:ext uri="{FF2B5EF4-FFF2-40B4-BE49-F238E27FC236}">
                <a16:creationId xmlns:a16="http://schemas.microsoft.com/office/drawing/2014/main" id="{E6DAD915-2C11-4C2D-A11E-F4883DB21840}"/>
              </a:ext>
            </a:extLst>
          </p:cNvPr>
          <p:cNvSpPr txBox="1"/>
          <p:nvPr/>
        </p:nvSpPr>
        <p:spPr>
          <a:xfrm>
            <a:off x="6470788" y="3966127"/>
            <a:ext cx="432020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EMAILS ARE ALWAYS GOING TO BE AROUND AND IS FAST AND ACCESSIBLE ON ALL TYPES OF DEVICES.ACCORDING TO LOCKLEY (2022) WE SHOULD TRY TO UNDERSTAND THE LIMITATIONS OF THIS TYPE OF COMMUNICATION SO WE CAN EVALUATE WHEN IT IS USEFUL</a:t>
            </a:r>
          </a:p>
        </p:txBody>
      </p:sp>
    </p:spTree>
    <p:extLst>
      <p:ext uri="{BB962C8B-B14F-4D97-AF65-F5344CB8AC3E}">
        <p14:creationId xmlns:p14="http://schemas.microsoft.com/office/powerpoint/2010/main" val="1990226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5" name="Picture 5" descr="Stick figure families holding hands">
            <a:extLst>
              <a:ext uri="{FF2B5EF4-FFF2-40B4-BE49-F238E27FC236}">
                <a16:creationId xmlns:a16="http://schemas.microsoft.com/office/drawing/2014/main" id="{0F80F0F1-B00F-43FA-BBD0-B5B06B31EBAD}"/>
              </a:ext>
            </a:extLst>
          </p:cNvPr>
          <p:cNvPicPr>
            <a:picLocks noGrp="1" noChangeAspect="1"/>
          </p:cNvPicPr>
          <p:nvPr>
            <p:ph idx="1"/>
          </p:nvPr>
        </p:nvPicPr>
        <p:blipFill>
          <a:blip r:embed="rId3"/>
          <a:stretch>
            <a:fillRect/>
          </a:stretch>
        </p:blipFill>
        <p:spPr>
          <a:xfrm>
            <a:off x="642620" y="1935268"/>
            <a:ext cx="3963035" cy="2642023"/>
          </a:xfrm>
        </p:spPr>
      </p:pic>
      <p:sp>
        <p:nvSpPr>
          <p:cNvPr id="4" name="TextBox 3">
            <a:extLst>
              <a:ext uri="{FF2B5EF4-FFF2-40B4-BE49-F238E27FC236}">
                <a16:creationId xmlns:a16="http://schemas.microsoft.com/office/drawing/2014/main" id="{234CF6C6-AB9E-484B-84F0-16C345425FB3}"/>
              </a:ext>
            </a:extLst>
          </p:cNvPr>
          <p:cNvSpPr txBox="1"/>
          <p:nvPr/>
        </p:nvSpPr>
        <p:spPr>
          <a:xfrm>
            <a:off x="1148080" y="12496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ETHICS</a:t>
            </a:r>
          </a:p>
        </p:txBody>
      </p:sp>
      <p:sp>
        <p:nvSpPr>
          <p:cNvPr id="6" name="TextBox 5">
            <a:extLst>
              <a:ext uri="{FF2B5EF4-FFF2-40B4-BE49-F238E27FC236}">
                <a16:creationId xmlns:a16="http://schemas.microsoft.com/office/drawing/2014/main" id="{615066E1-01A2-4F98-B530-DBDAEDCE2469}"/>
              </a:ext>
            </a:extLst>
          </p:cNvPr>
          <p:cNvSpPr txBox="1"/>
          <p:nvPr/>
        </p:nvSpPr>
        <p:spPr>
          <a:xfrm>
            <a:off x="5131435" y="1250315"/>
            <a:ext cx="524256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NAME OR ANY DETAILS IN OUR FINDINGS WE WILL USE OUR INTEGRITY.WE WILL HAVE INFORMED CONSENT OF THOSE TAKING PART TO AVOID HARM .THIS WILL BE A VOLUNTARY QUESTIONAIRE AND WE INSURE TO BE RESPECTFUL OF PARTICIPANTS TO AVOID ANY HARM </a:t>
            </a:r>
          </a:p>
        </p:txBody>
      </p:sp>
      <p:sp>
        <p:nvSpPr>
          <p:cNvPr id="2" name="TextBox 1">
            <a:extLst>
              <a:ext uri="{FF2B5EF4-FFF2-40B4-BE49-F238E27FC236}">
                <a16:creationId xmlns:a16="http://schemas.microsoft.com/office/drawing/2014/main" id="{4628CB84-643F-4F85-B1AA-EF946C97F411}"/>
              </a:ext>
            </a:extLst>
          </p:cNvPr>
          <p:cNvSpPr txBox="1"/>
          <p:nvPr/>
        </p:nvSpPr>
        <p:spPr>
          <a:xfrm>
            <a:off x="218661" y="63411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Dennis Brown 2026661</a:t>
            </a:r>
          </a:p>
        </p:txBody>
      </p:sp>
    </p:spTree>
    <p:extLst>
      <p:ext uri="{BB962C8B-B14F-4D97-AF65-F5344CB8AC3E}">
        <p14:creationId xmlns:p14="http://schemas.microsoft.com/office/powerpoint/2010/main" val="34116837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F58B3-BBCE-4CB5-9DDB-3DA287F2F2D6}"/>
              </a:ext>
            </a:extLst>
          </p:cNvPr>
          <p:cNvSpPr>
            <a:spLocks noGrp="1"/>
          </p:cNvSpPr>
          <p:nvPr>
            <p:ph type="title"/>
          </p:nvPr>
        </p:nvSpPr>
        <p:spPr>
          <a:xfrm>
            <a:off x="3049020" y="580165"/>
            <a:ext cx="5734526" cy="1820749"/>
          </a:xfrm>
        </p:spPr>
        <p:txBody>
          <a:bodyPr vert="horz" lIns="91440" tIns="45720" rIns="91440" bIns="45720" rtlCol="0" anchor="b">
            <a:normAutofit/>
          </a:bodyPr>
          <a:lstStyle/>
          <a:p>
            <a:pPr algn="ctr"/>
            <a:r>
              <a:rPr lang="en-US" sz="5400">
                <a:solidFill>
                  <a:schemeClr val="tx1"/>
                </a:solidFill>
              </a:rPr>
              <a:t>MY RESEARCH METHOD </a:t>
            </a:r>
          </a:p>
        </p:txBody>
      </p:sp>
      <p:sp>
        <p:nvSpPr>
          <p:cNvPr id="4" name="TextBox 3">
            <a:extLst>
              <a:ext uri="{FF2B5EF4-FFF2-40B4-BE49-F238E27FC236}">
                <a16:creationId xmlns:a16="http://schemas.microsoft.com/office/drawing/2014/main" id="{C4004F2F-9BB5-4554-BDAC-5C8C262A7505}"/>
              </a:ext>
            </a:extLst>
          </p:cNvPr>
          <p:cNvSpPr txBox="1"/>
          <p:nvPr/>
        </p:nvSpPr>
        <p:spPr>
          <a:xfrm>
            <a:off x="1187570" y="2970363"/>
            <a:ext cx="987436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HAVE PUT TOGETHER A MULTIPLE CHOICE QUESTIONAIRE TO GAIN A BETTER INSIGHT AND UNDERSTANDING OF WHICH TECHNOLOGIES WORK BETTER FOR STUDENTS AND TUTORS WHEN IT COMES TO USING DIGITAL TOOLS FOR COMMUNICATION.</a:t>
            </a:r>
          </a:p>
        </p:txBody>
      </p:sp>
      <p:sp>
        <p:nvSpPr>
          <p:cNvPr id="3" name="TextBox 2">
            <a:extLst>
              <a:ext uri="{FF2B5EF4-FFF2-40B4-BE49-F238E27FC236}">
                <a16:creationId xmlns:a16="http://schemas.microsoft.com/office/drawing/2014/main" id="{33927669-6329-49BE-8BD5-56E0730BDA96}"/>
              </a:ext>
            </a:extLst>
          </p:cNvPr>
          <p:cNvSpPr txBox="1"/>
          <p:nvPr/>
        </p:nvSpPr>
        <p:spPr>
          <a:xfrm>
            <a:off x="470452" y="59833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Dean Doran 1915027</a:t>
            </a:r>
          </a:p>
        </p:txBody>
      </p:sp>
    </p:spTree>
    <p:extLst>
      <p:ext uri="{BB962C8B-B14F-4D97-AF65-F5344CB8AC3E}">
        <p14:creationId xmlns:p14="http://schemas.microsoft.com/office/powerpoint/2010/main" val="1286268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7EBF3E6F-A51B-41A2-AEC5-62169EF45F68}"/>
              </a:ext>
            </a:extLst>
          </p:cNvPr>
          <p:cNvPicPr>
            <a:picLocks noChangeAspect="1"/>
          </p:cNvPicPr>
          <p:nvPr/>
        </p:nvPicPr>
        <p:blipFill>
          <a:blip r:embed="rId3"/>
          <a:stretch>
            <a:fillRect/>
          </a:stretch>
        </p:blipFill>
        <p:spPr>
          <a:xfrm>
            <a:off x="1005840" y="1172334"/>
            <a:ext cx="4754880" cy="5001011"/>
          </a:xfrm>
          <a:prstGeom prst="rect">
            <a:avLst/>
          </a:prstGeom>
        </p:spPr>
      </p:pic>
      <p:pic>
        <p:nvPicPr>
          <p:cNvPr id="3" name="Picture 4" descr="Text, letter&#10;&#10;Description automatically generated">
            <a:extLst>
              <a:ext uri="{FF2B5EF4-FFF2-40B4-BE49-F238E27FC236}">
                <a16:creationId xmlns:a16="http://schemas.microsoft.com/office/drawing/2014/main" id="{0F8444F3-66A2-4939-892B-A37B6A9CDC49}"/>
              </a:ext>
            </a:extLst>
          </p:cNvPr>
          <p:cNvPicPr>
            <a:picLocks noChangeAspect="1"/>
          </p:cNvPicPr>
          <p:nvPr/>
        </p:nvPicPr>
        <p:blipFill>
          <a:blip r:embed="rId4"/>
          <a:stretch>
            <a:fillRect/>
          </a:stretch>
        </p:blipFill>
        <p:spPr>
          <a:xfrm>
            <a:off x="6355789" y="1148080"/>
            <a:ext cx="4783942" cy="5029200"/>
          </a:xfrm>
          <a:prstGeom prst="rect">
            <a:avLst/>
          </a:prstGeom>
        </p:spPr>
      </p:pic>
      <p:sp>
        <p:nvSpPr>
          <p:cNvPr id="5" name="TextBox 4">
            <a:extLst>
              <a:ext uri="{FF2B5EF4-FFF2-40B4-BE49-F238E27FC236}">
                <a16:creationId xmlns:a16="http://schemas.microsoft.com/office/drawing/2014/main" id="{F2D50CF8-5D82-4F38-B78E-42F05090C949}"/>
              </a:ext>
            </a:extLst>
          </p:cNvPr>
          <p:cNvSpPr txBox="1"/>
          <p:nvPr/>
        </p:nvSpPr>
        <p:spPr>
          <a:xfrm>
            <a:off x="4582160" y="6705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Questions I will ask </a:t>
            </a:r>
          </a:p>
        </p:txBody>
      </p:sp>
      <p:sp>
        <p:nvSpPr>
          <p:cNvPr id="4" name="TextBox 3">
            <a:extLst>
              <a:ext uri="{FF2B5EF4-FFF2-40B4-BE49-F238E27FC236}">
                <a16:creationId xmlns:a16="http://schemas.microsoft.com/office/drawing/2014/main" id="{D087DE58-9A6E-4783-8039-B58B8C35CFD6}"/>
              </a:ext>
            </a:extLst>
          </p:cNvPr>
          <p:cNvSpPr txBox="1"/>
          <p:nvPr/>
        </p:nvSpPr>
        <p:spPr>
          <a:xfrm>
            <a:off x="351183" y="6394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Dean Doran 1915027</a:t>
            </a:r>
          </a:p>
        </p:txBody>
      </p:sp>
    </p:spTree>
    <p:extLst>
      <p:ext uri="{BB962C8B-B14F-4D97-AF65-F5344CB8AC3E}">
        <p14:creationId xmlns:p14="http://schemas.microsoft.com/office/powerpoint/2010/main" val="17751184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461B4D-B461-4355-A1FA-C39763472D13}"/>
              </a:ext>
            </a:extLst>
          </p:cNvPr>
          <p:cNvSpPr txBox="1"/>
          <p:nvPr/>
        </p:nvSpPr>
        <p:spPr>
          <a:xfrm>
            <a:off x="1676400" y="1148080"/>
            <a:ext cx="810768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QUESTIONS IN THE QUESTIONAIRE WILL BE AIMED AT STUDENTS AND TUTORS AT UWTSD. THE AIM IS TO SEND THE QUESTIONAIRE OUT IN WEEK 7 AND WE WILL ANALYSE THE INFORMATION COLLECTED IN WEEK 8. WE WILL THEN WRITE  AND COLLOBORATIVE THE FINDINGS IN OUR REPORT DURING WEEK 9 WITH THE FINAL REPORT BEING COMPLETED IN WEEK 10.</a:t>
            </a:r>
          </a:p>
        </p:txBody>
      </p:sp>
      <p:graphicFrame>
        <p:nvGraphicFramePr>
          <p:cNvPr id="5" name="Table 5">
            <a:extLst>
              <a:ext uri="{FF2B5EF4-FFF2-40B4-BE49-F238E27FC236}">
                <a16:creationId xmlns:a16="http://schemas.microsoft.com/office/drawing/2014/main" id="{A87DB2ED-88C0-4D7F-B795-5A04CF77C33E}"/>
              </a:ext>
            </a:extLst>
          </p:cNvPr>
          <p:cNvGraphicFramePr>
            <a:graphicFrameLocks noGrp="1"/>
          </p:cNvGraphicFramePr>
          <p:nvPr>
            <p:extLst>
              <p:ext uri="{D42A27DB-BD31-4B8C-83A1-F6EECF244321}">
                <p14:modId xmlns:p14="http://schemas.microsoft.com/office/powerpoint/2010/main" val="1082853788"/>
              </p:ext>
            </p:extLst>
          </p:nvPr>
        </p:nvGraphicFramePr>
        <p:xfrm>
          <a:off x="1767840" y="3078480"/>
          <a:ext cx="8138160" cy="2657649"/>
        </p:xfrm>
        <a:graphic>
          <a:graphicData uri="http://schemas.openxmlformats.org/drawingml/2006/table">
            <a:tbl>
              <a:tblPr firstRow="1" bandRow="1">
                <a:tableStyleId>{5C22544A-7EE6-4342-B048-85BDC9FD1C3A}</a:tableStyleId>
              </a:tblPr>
              <a:tblGrid>
                <a:gridCol w="2011680">
                  <a:extLst>
                    <a:ext uri="{9D8B030D-6E8A-4147-A177-3AD203B41FA5}">
                      <a16:colId xmlns:a16="http://schemas.microsoft.com/office/drawing/2014/main" val="2551763499"/>
                    </a:ext>
                  </a:extLst>
                </a:gridCol>
                <a:gridCol w="2042160">
                  <a:extLst>
                    <a:ext uri="{9D8B030D-6E8A-4147-A177-3AD203B41FA5}">
                      <a16:colId xmlns:a16="http://schemas.microsoft.com/office/drawing/2014/main" val="714636104"/>
                    </a:ext>
                  </a:extLst>
                </a:gridCol>
                <a:gridCol w="2042160">
                  <a:extLst>
                    <a:ext uri="{9D8B030D-6E8A-4147-A177-3AD203B41FA5}">
                      <a16:colId xmlns:a16="http://schemas.microsoft.com/office/drawing/2014/main" val="4016061592"/>
                    </a:ext>
                  </a:extLst>
                </a:gridCol>
                <a:gridCol w="2042160">
                  <a:extLst>
                    <a:ext uri="{9D8B030D-6E8A-4147-A177-3AD203B41FA5}">
                      <a16:colId xmlns:a16="http://schemas.microsoft.com/office/drawing/2014/main" val="287865357"/>
                    </a:ext>
                  </a:extLst>
                </a:gridCol>
              </a:tblGrid>
              <a:tr h="1194609">
                <a:tc>
                  <a:txBody>
                    <a:bodyPr/>
                    <a:lstStyle/>
                    <a:p>
                      <a:r>
                        <a:rPr lang="en-GB" dirty="0"/>
                        <a:t>Week 7</a:t>
                      </a:r>
                    </a:p>
                  </a:txBody>
                  <a:tcPr/>
                </a:tc>
                <a:tc>
                  <a:txBody>
                    <a:bodyPr/>
                    <a:lstStyle/>
                    <a:p>
                      <a:r>
                        <a:rPr lang="en-GB" dirty="0"/>
                        <a:t>Week 8</a:t>
                      </a:r>
                    </a:p>
                  </a:txBody>
                  <a:tcPr/>
                </a:tc>
                <a:tc>
                  <a:txBody>
                    <a:bodyPr/>
                    <a:lstStyle/>
                    <a:p>
                      <a:r>
                        <a:rPr lang="en-GB" dirty="0"/>
                        <a:t>Week 9 </a:t>
                      </a:r>
                    </a:p>
                  </a:txBody>
                  <a:tcPr/>
                </a:tc>
                <a:tc>
                  <a:txBody>
                    <a:bodyPr/>
                    <a:lstStyle/>
                    <a:p>
                      <a:r>
                        <a:rPr lang="en-GB" dirty="0"/>
                        <a:t>Week 10 </a:t>
                      </a:r>
                    </a:p>
                  </a:txBody>
                  <a:tcPr/>
                </a:tc>
                <a:extLst>
                  <a:ext uri="{0D108BD9-81ED-4DB2-BD59-A6C34878D82A}">
                    <a16:rowId xmlns:a16="http://schemas.microsoft.com/office/drawing/2014/main" val="320142976"/>
                  </a:ext>
                </a:extLst>
              </a:tr>
              <a:tr h="1369430">
                <a:tc>
                  <a:txBody>
                    <a:bodyPr/>
                    <a:lstStyle/>
                    <a:p>
                      <a:r>
                        <a:rPr lang="en-GB" dirty="0"/>
                        <a:t> MS forms questionnaire will be sent to students and tutors.</a:t>
                      </a:r>
                    </a:p>
                  </a:txBody>
                  <a:tcPr/>
                </a:tc>
                <a:tc>
                  <a:txBody>
                    <a:bodyPr/>
                    <a:lstStyle/>
                    <a:p>
                      <a:r>
                        <a:rPr lang="en-GB" dirty="0"/>
                        <a:t>Analysis of findings.</a:t>
                      </a:r>
                    </a:p>
                  </a:txBody>
                  <a:tcPr/>
                </a:tc>
                <a:tc>
                  <a:txBody>
                    <a:bodyPr/>
                    <a:lstStyle/>
                    <a:p>
                      <a:r>
                        <a:rPr lang="en-GB" dirty="0"/>
                        <a:t>Draft report created</a:t>
                      </a:r>
                    </a:p>
                  </a:txBody>
                  <a:tcPr/>
                </a:tc>
                <a:tc>
                  <a:txBody>
                    <a:bodyPr/>
                    <a:lstStyle/>
                    <a:p>
                      <a:r>
                        <a:rPr lang="en-GB" dirty="0"/>
                        <a:t>Completion of report</a:t>
                      </a:r>
                    </a:p>
                  </a:txBody>
                  <a:tcPr/>
                </a:tc>
                <a:extLst>
                  <a:ext uri="{0D108BD9-81ED-4DB2-BD59-A6C34878D82A}">
                    <a16:rowId xmlns:a16="http://schemas.microsoft.com/office/drawing/2014/main" val="1948276326"/>
                  </a:ext>
                </a:extLst>
              </a:tr>
            </a:tbl>
          </a:graphicData>
        </a:graphic>
      </p:graphicFrame>
      <p:sp>
        <p:nvSpPr>
          <p:cNvPr id="2" name="TextBox 1">
            <a:extLst>
              <a:ext uri="{FF2B5EF4-FFF2-40B4-BE49-F238E27FC236}">
                <a16:creationId xmlns:a16="http://schemas.microsoft.com/office/drawing/2014/main" id="{44E888DC-4F14-4698-AAAF-BB4D12C273ED}"/>
              </a:ext>
            </a:extLst>
          </p:cNvPr>
          <p:cNvSpPr txBox="1"/>
          <p:nvPr/>
        </p:nvSpPr>
        <p:spPr>
          <a:xfrm>
            <a:off x="483704" y="626165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Dean Doran 1915027</a:t>
            </a:r>
          </a:p>
        </p:txBody>
      </p:sp>
    </p:spTree>
    <p:extLst>
      <p:ext uri="{BB962C8B-B14F-4D97-AF65-F5344CB8AC3E}">
        <p14:creationId xmlns:p14="http://schemas.microsoft.com/office/powerpoint/2010/main" val="12803846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F949EF-175B-4851-B1B3-0D8BB114AFBA}"/>
              </a:ext>
            </a:extLst>
          </p:cNvPr>
          <p:cNvSpPr txBox="1"/>
          <p:nvPr/>
        </p:nvSpPr>
        <p:spPr>
          <a:xfrm>
            <a:off x="4663440" y="114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HYPOTHOSIS</a:t>
            </a:r>
          </a:p>
        </p:txBody>
      </p:sp>
      <p:sp>
        <p:nvSpPr>
          <p:cNvPr id="5" name="TextBox 4">
            <a:extLst>
              <a:ext uri="{FF2B5EF4-FFF2-40B4-BE49-F238E27FC236}">
                <a16:creationId xmlns:a16="http://schemas.microsoft.com/office/drawing/2014/main" id="{A08DA3CB-2BB1-40B5-99D3-F17F9CBD1CAE}"/>
              </a:ext>
            </a:extLst>
          </p:cNvPr>
          <p:cNvSpPr txBox="1"/>
          <p:nvPr/>
        </p:nvSpPr>
        <p:spPr>
          <a:xfrm>
            <a:off x="2481532" y="1834551"/>
            <a:ext cx="699889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AIM WILL BE TO FIND WHAT WORKS BETTER FOR BOTH STUDENTS AND TUTORS WHEN IT COMES TO ONLINE  COMMUNICATION.WE WILL USE THE ANSWERS FROM THE QUESTIONS WE ASKED TO DETERMINE THIS.I PERSONALLY THINK THAT MS TEAMS OR A ONLINE  FORM OF VIDEO CHAT WILL BE THE STRONGER FORM OF COMMUNICATION WHEN IT COMES TO ONLINE COMMUNICATION.</a:t>
            </a:r>
          </a:p>
        </p:txBody>
      </p:sp>
      <p:pic>
        <p:nvPicPr>
          <p:cNvPr id="6" name="Picture 6" descr="Question mark on green pastel background">
            <a:extLst>
              <a:ext uri="{FF2B5EF4-FFF2-40B4-BE49-F238E27FC236}">
                <a16:creationId xmlns:a16="http://schemas.microsoft.com/office/drawing/2014/main" id="{1B05AC5C-735B-4395-ABE5-2398769D7A1F}"/>
              </a:ext>
            </a:extLst>
          </p:cNvPr>
          <p:cNvPicPr>
            <a:picLocks noChangeAspect="1"/>
          </p:cNvPicPr>
          <p:nvPr/>
        </p:nvPicPr>
        <p:blipFill>
          <a:blip r:embed="rId3"/>
          <a:stretch>
            <a:fillRect/>
          </a:stretch>
        </p:blipFill>
        <p:spPr>
          <a:xfrm>
            <a:off x="7599872" y="4197470"/>
            <a:ext cx="3347049" cy="2100532"/>
          </a:xfrm>
          <a:prstGeom prst="rect">
            <a:avLst/>
          </a:prstGeom>
        </p:spPr>
      </p:pic>
      <p:sp>
        <p:nvSpPr>
          <p:cNvPr id="2" name="TextBox 1">
            <a:extLst>
              <a:ext uri="{FF2B5EF4-FFF2-40B4-BE49-F238E27FC236}">
                <a16:creationId xmlns:a16="http://schemas.microsoft.com/office/drawing/2014/main" id="{A9A20F08-1442-4524-91E2-31BC70E07073}"/>
              </a:ext>
            </a:extLst>
          </p:cNvPr>
          <p:cNvSpPr txBox="1"/>
          <p:nvPr/>
        </p:nvSpPr>
        <p:spPr>
          <a:xfrm>
            <a:off x="205409" y="62947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Dean Doran 1915027</a:t>
            </a:r>
          </a:p>
        </p:txBody>
      </p:sp>
    </p:spTree>
    <p:extLst>
      <p:ext uri="{BB962C8B-B14F-4D97-AF65-F5344CB8AC3E}">
        <p14:creationId xmlns:p14="http://schemas.microsoft.com/office/powerpoint/2010/main" val="34137421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3791E0-7385-48C1-B572-09A19C26297B}"/>
              </a:ext>
            </a:extLst>
          </p:cNvPr>
          <p:cNvSpPr txBox="1"/>
          <p:nvPr/>
        </p:nvSpPr>
        <p:spPr>
          <a:xfrm>
            <a:off x="6601156" y="1241266"/>
            <a:ext cx="4941915" cy="286620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5400" b="0" i="0" kern="1200">
                <a:solidFill>
                  <a:srgbClr val="EBEBEB"/>
                </a:solidFill>
                <a:latin typeface="+mj-lt"/>
                <a:ea typeface="+mj-ea"/>
                <a:cs typeface="+mj-cs"/>
              </a:rPr>
              <a:t>REFERENCES</a:t>
            </a:r>
          </a:p>
        </p:txBody>
      </p:sp>
      <p:pic>
        <p:nvPicPr>
          <p:cNvPr id="41" name="Graphic 40" descr="Books">
            <a:extLst>
              <a:ext uri="{FF2B5EF4-FFF2-40B4-BE49-F238E27FC236}">
                <a16:creationId xmlns:a16="http://schemas.microsoft.com/office/drawing/2014/main" id="{A6C11F1A-091E-440C-962E-6F12E12548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30843" y="581100"/>
            <a:ext cx="2443400" cy="2960986"/>
          </a:xfrm>
          <a:prstGeom prst="roundRect">
            <a:avLst>
              <a:gd name="adj" fmla="val 1858"/>
            </a:avLst>
          </a:prstGeom>
          <a:effectLst>
            <a:outerShdw blurRad="50800" dist="50800" dir="5400000" algn="tl" rotWithShape="0">
              <a:srgbClr val="000000">
                <a:alpha val="43000"/>
              </a:srgbClr>
            </a:outerShdw>
          </a:effectLst>
        </p:spPr>
      </p:pic>
      <p:sp>
        <p:nvSpPr>
          <p:cNvPr id="2" name="TextBox 1">
            <a:extLst>
              <a:ext uri="{FF2B5EF4-FFF2-40B4-BE49-F238E27FC236}">
                <a16:creationId xmlns:a16="http://schemas.microsoft.com/office/drawing/2014/main" id="{F3562FD7-78AE-40D1-A433-7F25D768B802}"/>
              </a:ext>
            </a:extLst>
          </p:cNvPr>
          <p:cNvSpPr txBox="1"/>
          <p:nvPr/>
        </p:nvSpPr>
        <p:spPr>
          <a:xfrm>
            <a:off x="496956" y="569844"/>
            <a:ext cx="572493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Lockley, S, K. (2022) </a:t>
            </a:r>
            <a:r>
              <a:rPr lang="en-GB" sz="1000" i="1"/>
              <a:t>internal communication. Available:</a:t>
            </a:r>
            <a:r>
              <a:rPr lang="en-GB" i="1"/>
              <a:t> </a:t>
            </a:r>
            <a:r>
              <a:rPr lang="en-GB">
                <a:ea typeface="+mn-lt"/>
                <a:cs typeface="+mn-lt"/>
                <a:hlinkClick r:id="rId4"/>
              </a:rPr>
              <a:t>https://staffbase.com/blog/email-for-internal-communication/</a:t>
            </a:r>
            <a:r>
              <a:rPr lang="en-GB">
                <a:ea typeface="+mn-lt"/>
                <a:cs typeface="+mn-lt"/>
              </a:rPr>
              <a:t> </a:t>
            </a:r>
            <a:r>
              <a:rPr lang="en-GB" sz="1200">
                <a:ea typeface="+mn-lt"/>
                <a:cs typeface="+mn-lt"/>
              </a:rPr>
              <a:t>(</a:t>
            </a:r>
            <a:r>
              <a:rPr lang="en-GB" sz="1000">
                <a:ea typeface="+mn-lt"/>
                <a:cs typeface="+mn-lt"/>
              </a:rPr>
              <a:t>accessed</a:t>
            </a:r>
            <a:r>
              <a:rPr lang="en-GB" sz="1200">
                <a:ea typeface="+mn-lt"/>
                <a:cs typeface="+mn-lt"/>
              </a:rPr>
              <a:t>: 22/02/22</a:t>
            </a:r>
            <a:endParaRPr lang="en-GB" sz="1600" i="1"/>
          </a:p>
        </p:txBody>
      </p:sp>
      <p:sp>
        <p:nvSpPr>
          <p:cNvPr id="3" name="TextBox 2">
            <a:extLst>
              <a:ext uri="{FF2B5EF4-FFF2-40B4-BE49-F238E27FC236}">
                <a16:creationId xmlns:a16="http://schemas.microsoft.com/office/drawing/2014/main" id="{A4A9E7B4-2D80-4F01-9AF8-4748531607BF}"/>
              </a:ext>
            </a:extLst>
          </p:cNvPr>
          <p:cNvSpPr txBox="1"/>
          <p:nvPr/>
        </p:nvSpPr>
        <p:spPr>
          <a:xfrm>
            <a:off x="496956" y="2411896"/>
            <a:ext cx="5923721"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Duffy, J and Moore, B. (2021) Asana. Available: </a:t>
            </a:r>
            <a:r>
              <a:rPr lang="en-GB">
                <a:ea typeface="+mn-lt"/>
                <a:cs typeface="+mn-lt"/>
                <a:hlinkClick r:id="rId5"/>
              </a:rPr>
              <a:t>https://uk.pcmag.com/productivity-2/1670/asana</a:t>
            </a:r>
            <a:r>
              <a:rPr lang="en-GB">
                <a:ea typeface="+mn-lt"/>
                <a:cs typeface="+mn-lt"/>
              </a:rPr>
              <a:t> </a:t>
            </a:r>
            <a:r>
              <a:rPr lang="en-GB" sz="1050">
                <a:ea typeface="+mn-lt"/>
                <a:cs typeface="+mn-lt"/>
              </a:rPr>
              <a:t>accessed: 21/02/22</a:t>
            </a:r>
            <a:endParaRPr lang="en-GB" sz="1400"/>
          </a:p>
        </p:txBody>
      </p:sp>
      <p:sp>
        <p:nvSpPr>
          <p:cNvPr id="5" name="TextBox 4">
            <a:extLst>
              <a:ext uri="{FF2B5EF4-FFF2-40B4-BE49-F238E27FC236}">
                <a16:creationId xmlns:a16="http://schemas.microsoft.com/office/drawing/2014/main" id="{C5D1B435-ED8D-497D-A57B-C97E9F0A550B}"/>
              </a:ext>
            </a:extLst>
          </p:cNvPr>
          <p:cNvSpPr txBox="1"/>
          <p:nvPr/>
        </p:nvSpPr>
        <p:spPr>
          <a:xfrm>
            <a:off x="454301" y="1395205"/>
            <a:ext cx="648031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Harper, M, N. (2019)The importance of telecommunication in business. Available:</a:t>
            </a:r>
            <a:r>
              <a:rPr lang="en-GB"/>
              <a:t> </a:t>
            </a:r>
            <a:r>
              <a:rPr lang="en-GB">
                <a:ea typeface="+mn-lt"/>
                <a:cs typeface="+mn-lt"/>
                <a:hlinkClick r:id="rId6"/>
              </a:rPr>
              <a:t>https://smallbusiness.chron.com/importance-telephone-communication-business-22150.html</a:t>
            </a:r>
            <a:r>
              <a:rPr lang="en-GB">
                <a:ea typeface="+mn-lt"/>
                <a:cs typeface="+mn-lt"/>
              </a:rPr>
              <a:t> </a:t>
            </a:r>
            <a:r>
              <a:rPr lang="en-GB" sz="1200">
                <a:ea typeface="+mn-lt"/>
                <a:cs typeface="+mn-lt"/>
              </a:rPr>
              <a:t>(accessed: 21/02/22</a:t>
            </a:r>
            <a:endParaRPr lang="en-GB" sz="1200"/>
          </a:p>
        </p:txBody>
      </p:sp>
      <p:sp>
        <p:nvSpPr>
          <p:cNvPr id="6" name="TextBox 5">
            <a:extLst>
              <a:ext uri="{FF2B5EF4-FFF2-40B4-BE49-F238E27FC236}">
                <a16:creationId xmlns:a16="http://schemas.microsoft.com/office/drawing/2014/main" id="{AA426F87-9446-44D0-9C86-F02D9A3CEE3D}"/>
              </a:ext>
            </a:extLst>
          </p:cNvPr>
          <p:cNvSpPr txBox="1"/>
          <p:nvPr/>
        </p:nvSpPr>
        <p:spPr>
          <a:xfrm>
            <a:off x="451403" y="3227731"/>
            <a:ext cx="60960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err="1"/>
              <a:t>Raagman</a:t>
            </a:r>
            <a:r>
              <a:rPr lang="en-GB" sz="1000"/>
              <a:t>, R (2021) 4 reasons why </a:t>
            </a:r>
            <a:r>
              <a:rPr lang="en-GB" sz="1000" err="1"/>
              <a:t>microsoft</a:t>
            </a:r>
            <a:r>
              <a:rPr lang="en-GB" sz="1000"/>
              <a:t> teams is the best collaboration software for business Available:</a:t>
            </a:r>
            <a:r>
              <a:rPr lang="en-GB"/>
              <a:t> </a:t>
            </a:r>
            <a:r>
              <a:rPr lang="en-GB">
                <a:ea typeface="+mn-lt"/>
                <a:cs typeface="+mn-lt"/>
                <a:hlinkClick r:id="rId7"/>
              </a:rPr>
              <a:t>https://www.worksighted.com/microsoft/4-reasons-why-microsoft-teams-is-the-best-collaboration-software-for-businesses/</a:t>
            </a:r>
            <a:r>
              <a:rPr lang="en-GB">
                <a:ea typeface="+mn-lt"/>
                <a:cs typeface="+mn-lt"/>
              </a:rPr>
              <a:t> </a:t>
            </a:r>
            <a:r>
              <a:rPr lang="en-GB" sz="1050">
                <a:ea typeface="+mn-lt"/>
                <a:cs typeface="+mn-lt"/>
              </a:rPr>
              <a:t>accessed: 20/02/22</a:t>
            </a:r>
            <a:endParaRPr lang="en-GB" sz="1050"/>
          </a:p>
        </p:txBody>
      </p:sp>
      <p:sp>
        <p:nvSpPr>
          <p:cNvPr id="7" name="TextBox 6">
            <a:extLst>
              <a:ext uri="{FF2B5EF4-FFF2-40B4-BE49-F238E27FC236}">
                <a16:creationId xmlns:a16="http://schemas.microsoft.com/office/drawing/2014/main" id="{306DABAE-9228-4F67-AD8B-228D828F727D}"/>
              </a:ext>
            </a:extLst>
          </p:cNvPr>
          <p:cNvSpPr txBox="1"/>
          <p:nvPr/>
        </p:nvSpPr>
        <p:spPr>
          <a:xfrm>
            <a:off x="457200" y="4393096"/>
            <a:ext cx="5274365" cy="13696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Pagoda-tech (2019) </a:t>
            </a:r>
            <a:r>
              <a:rPr lang="en-GB" sz="1100" i="1"/>
              <a:t>How to use technology to improve collaboration in the workplace.</a:t>
            </a:r>
            <a:r>
              <a:rPr lang="en-GB" i="1"/>
              <a:t> </a:t>
            </a:r>
            <a:r>
              <a:rPr lang="en-GB" sz="1200" i="1"/>
              <a:t>Available at: </a:t>
            </a:r>
            <a:r>
              <a:rPr lang="en-GB" i="1">
                <a:hlinkClick r:id="rId8"/>
              </a:rPr>
              <a:t>http://</a:t>
            </a:r>
            <a:r>
              <a:rPr lang="en-GB">
                <a:hlinkClick r:id="rId8"/>
              </a:rPr>
              <a:t>pagoda-tech.com/pagoda_blog/how_to_use_technology_to_improve_collaboration_in_the_workplace.en</a:t>
            </a:r>
            <a:r>
              <a:rPr lang="en-GB"/>
              <a:t> </a:t>
            </a:r>
            <a:r>
              <a:rPr lang="en-GB" sz="1100"/>
              <a:t>accessed: 19/02/22</a:t>
            </a:r>
            <a:endParaRPr lang="en-GB" sz="1100">
              <a:solidFill>
                <a:srgbClr val="FFFFFF"/>
              </a:solidFill>
            </a:endParaRPr>
          </a:p>
        </p:txBody>
      </p:sp>
      <p:sp>
        <p:nvSpPr>
          <p:cNvPr id="8" name="TextBox 7">
            <a:extLst>
              <a:ext uri="{FF2B5EF4-FFF2-40B4-BE49-F238E27FC236}">
                <a16:creationId xmlns:a16="http://schemas.microsoft.com/office/drawing/2014/main" id="{64C7CB3C-C6F5-415A-AFC6-CD7E6EEA0EC6}"/>
              </a:ext>
            </a:extLst>
          </p:cNvPr>
          <p:cNvSpPr txBox="1"/>
          <p:nvPr/>
        </p:nvSpPr>
        <p:spPr>
          <a:xfrm>
            <a:off x="8395252" y="562554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Dennis Brown 2026661</a:t>
            </a:r>
          </a:p>
          <a:p>
            <a:r>
              <a:rPr lang="en-GB" dirty="0"/>
              <a:t>Dean Doran 1915027</a:t>
            </a:r>
          </a:p>
        </p:txBody>
      </p:sp>
    </p:spTree>
    <p:extLst>
      <p:ext uri="{BB962C8B-B14F-4D97-AF65-F5344CB8AC3E}">
        <p14:creationId xmlns:p14="http://schemas.microsoft.com/office/powerpoint/2010/main" val="13241152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 Boardroom</vt:lpstr>
      <vt:lpstr>PowerPoint Presentation</vt:lpstr>
      <vt:lpstr>WHICH DIGITAL TOOL IS MOST COMMONLY USED FOR COLLABORATION AT UWTSD ?</vt:lpstr>
      <vt:lpstr>CONSOLIDATED TECHNOLOGIES AND COLLABORATION TOOLS AND  SUCH TECHNOLOGIES ARE THEIR TO FACILITATE TEAM WORK. THERE ARE A VARIETY OF TOOLS  AVAILAIBLE FOR THIS SUCH AS -</vt:lpstr>
      <vt:lpstr>THE BEST WAY TO COMMUNICATE WITH STUDENTS OR EMPLOYESS  WHEN IT CANT BE FACE TO FACE </vt:lpstr>
      <vt:lpstr>PowerPoint Presentation</vt:lpstr>
      <vt:lpstr>PowerPoint Presentation</vt:lpstr>
      <vt:lpstr>ASANA </vt:lpstr>
      <vt:lpstr>EMAILS / TELEPHONE </vt:lpstr>
      <vt:lpstr>PowerPoint Presentation</vt:lpstr>
      <vt:lpstr>MY RESEARCH METHOD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342</cp:revision>
  <dcterms:created xsi:type="dcterms:W3CDTF">2022-02-23T14:47:15Z</dcterms:created>
  <dcterms:modified xsi:type="dcterms:W3CDTF">2022-02-26T19:03:23Z</dcterms:modified>
</cp:coreProperties>
</file>