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EE725E-756E-D14C-B050-25BF8D44F799}" v="12" dt="2020-03-04T09:24:51.4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25"/>
  </p:normalViewPr>
  <p:slideViewPr>
    <p:cSldViewPr snapToGrid="0" snapToObjects="1">
      <p:cViewPr varScale="1">
        <p:scale>
          <a:sx n="107" d="100"/>
          <a:sy n="107" d="100"/>
        </p:scale>
        <p:origin x="736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B9CBC88-10F6-0743-9347-2DE8BF47C3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6C345D85-15D6-CC4F-A285-E33A0C4A98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1D45446-CDB2-B144-ABCC-84935FBF7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5D0C4-EAD5-524E-8ADD-FE6ED6577F81}" type="datetimeFigureOut">
              <a:rPr kumimoji="1" lang="zh-CN" altLang="en-US" smtClean="0"/>
              <a:t>2020/3/4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5315C64-20E2-D741-94F5-90E9EC920A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D369BA4-B36E-0E42-A762-0EADFFA47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A3357-CFDF-FE45-81EC-CD4645E587D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072562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BD39362-E34E-9B42-BD5D-7419D7B69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E81D8FF-B08D-F040-AA9B-43CD91AEBD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44F9A4D-4802-3341-9325-47E3BA5988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5D0C4-EAD5-524E-8ADD-FE6ED6577F81}" type="datetimeFigureOut">
              <a:rPr kumimoji="1" lang="zh-CN" altLang="en-US" smtClean="0"/>
              <a:t>2020/3/4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D40A556-74C6-AC4D-948D-7959ED1FB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B61696A-7672-E843-B468-4215B966B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A3357-CFDF-FE45-81EC-CD4645E587D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662061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83A43F3-0CCD-2F4E-A673-B1D801C8D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ADD2A36A-407D-3449-920F-958C55C34B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6DFE0EC-47A7-BC4C-96B5-83424264F5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5D0C4-EAD5-524E-8ADD-FE6ED6577F81}" type="datetimeFigureOut">
              <a:rPr kumimoji="1" lang="zh-CN" altLang="en-US" smtClean="0"/>
              <a:t>2020/3/4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2E42272-9F4B-4B46-B599-FD801AABD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8F7D396-5A1D-D446-BF6E-67D88E5DF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A3357-CFDF-FE45-81EC-CD4645E587D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328440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A81AC3D-4007-154F-B301-394B531393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A6ADD1D-7AFF-8C40-90DD-604219F16A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B9BA1515-E6A3-0241-A0D9-3B1640798E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5A6DFCD-3010-C74A-9D4E-434BBE110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5D0C4-EAD5-524E-8ADD-FE6ED6577F81}" type="datetimeFigureOut">
              <a:rPr kumimoji="1" lang="zh-CN" altLang="en-US" smtClean="0"/>
              <a:t>2020/3/4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10A793C-C798-B841-83E4-C24E5E193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4564B5B0-984E-6644-AE45-E99274D67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A3357-CFDF-FE45-81EC-CD4645E587D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609268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524AD7C-7A01-4C4D-8789-54E478CDE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1B308A5-1D45-9447-9832-5CBB29C55A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5C8E4F8-4E7C-C04B-9FC1-7D1037FFA1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68BB9839-57DE-1742-A6F8-A438A493C4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FCD0D206-3142-B44F-B646-25C89B8BCA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358B10B7-16D5-2147-A474-808B6EA91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5D0C4-EAD5-524E-8ADD-FE6ED6577F81}" type="datetimeFigureOut">
              <a:rPr kumimoji="1" lang="zh-CN" altLang="en-US" smtClean="0"/>
              <a:t>2020/3/4</a:t>
            </a:fld>
            <a:endParaRPr kumimoji="1"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C84C0899-0677-EE49-AE25-FEA80CB31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CE1483E4-E6F4-FD40-8513-7A60AC755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A3357-CFDF-FE45-81EC-CD4645E587D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695624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3718DB0-8F8E-A041-9F43-42F3EC3B4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BB57B78F-9A35-AE42-8B51-982680D1E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5D0C4-EAD5-524E-8ADD-FE6ED6577F81}" type="datetimeFigureOut">
              <a:rPr kumimoji="1" lang="zh-CN" altLang="en-US" smtClean="0"/>
              <a:t>2020/3/4</a:t>
            </a:fld>
            <a:endParaRPr kumimoji="1"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2023028D-2D54-EE44-8D61-8DC07D036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418AFF88-89DA-D744-8792-A66020820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A3357-CFDF-FE45-81EC-CD4645E587D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268166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29800A18-876C-0840-88C3-3EB4F7CDF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5D0C4-EAD5-524E-8ADD-FE6ED6577F81}" type="datetimeFigureOut">
              <a:rPr kumimoji="1" lang="zh-CN" altLang="en-US" smtClean="0"/>
              <a:t>2020/3/4</a:t>
            </a:fld>
            <a:endParaRPr kumimoji="1"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D9040ACD-280C-D940-99DE-433421EF4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E5789C53-D387-B44F-AFB2-376D24B8B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A3357-CFDF-FE45-81EC-CD4645E587D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102114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7E1EECD-47FE-8D44-91DA-4B13F5CF3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B17F2CD-F314-2941-8DC5-06421EA8BB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5D8F40A6-024A-364D-8825-F98DF55DDC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E78B1569-359A-174B-909B-5E6253FDA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5D0C4-EAD5-524E-8ADD-FE6ED6577F81}" type="datetimeFigureOut">
              <a:rPr kumimoji="1" lang="zh-CN" altLang="en-US" smtClean="0"/>
              <a:t>2020/3/4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830FA4B-364B-3D41-A650-8EB4232412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BFD5364-549E-5A4D-9E42-39A92441E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A3357-CFDF-FE45-81EC-CD4645E587D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437747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1BF964F-118C-0541-B309-730E50C96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AC2EC3F0-0449-3844-A1D8-1CBD7FA4CC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B5A494FC-5734-EA4B-AA45-AE041B8D11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6AD143C5-9A2B-104D-8CFB-388546770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5D0C4-EAD5-524E-8ADD-FE6ED6577F81}" type="datetimeFigureOut">
              <a:rPr kumimoji="1" lang="zh-CN" altLang="en-US" smtClean="0"/>
              <a:t>2020/3/4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0057869-D988-D446-8214-9320505BF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785FCC8-CEAC-F549-946F-11C0A517B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A3357-CFDF-FE45-81EC-CD4645E587D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180688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F4DC2E9-0299-9144-AA61-4C0201E0B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513E22DC-E837-9F4B-BC8C-F31C0E2EC9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32B3DAC-2F96-3141-9D1D-CB72F396C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5D0C4-EAD5-524E-8ADD-FE6ED6577F81}" type="datetimeFigureOut">
              <a:rPr kumimoji="1" lang="zh-CN" altLang="en-US" smtClean="0"/>
              <a:t>2020/3/4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4927B08-D6FA-4F47-97AB-996C796A0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970ED58-D196-2245-87F7-D2E1F2DBC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A3357-CFDF-FE45-81EC-CD4645E587D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8941130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122CACA3-3881-1F4D-9054-7DF7235E5D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AAB38009-F86E-2249-A052-6AB4F201FA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90005E6-67B8-1649-A91F-B98B6101F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5D0C4-EAD5-524E-8ADD-FE6ED6577F81}" type="datetimeFigureOut">
              <a:rPr kumimoji="1" lang="zh-CN" altLang="en-US" smtClean="0"/>
              <a:t>2020/3/4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02EAC8F-7201-E448-9D1F-1409CF14E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238D98E-5386-5F44-8650-B55D86104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A3357-CFDF-FE45-81EC-CD4645E587D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955524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BC4C0FCC-83B9-8540-A577-B1577F37B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5B867E8-A60C-9D45-BD9A-5C0D40DFE9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87D4262-4655-A14B-88CB-D681AC91EC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B5D0C4-EAD5-524E-8ADD-FE6ED6577F81}" type="datetimeFigureOut">
              <a:rPr kumimoji="1" lang="zh-CN" altLang="en-US" smtClean="0"/>
              <a:t>2020/3/4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AB2B486-8883-EE49-A18A-A62B8E4F13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06CF6A0-A44E-C54B-A814-D5F4106D78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AA3357-CFDF-FE45-81EC-CD4645E587D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51078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组合 10">
            <a:extLst>
              <a:ext uri="{FF2B5EF4-FFF2-40B4-BE49-F238E27FC236}">
                <a16:creationId xmlns:a16="http://schemas.microsoft.com/office/drawing/2014/main" id="{9F384F61-2C52-194E-AA9A-CABA1E1BE4E9}"/>
              </a:ext>
            </a:extLst>
          </p:cNvPr>
          <p:cNvGrpSpPr/>
          <p:nvPr/>
        </p:nvGrpSpPr>
        <p:grpSpPr>
          <a:xfrm>
            <a:off x="609029" y="241844"/>
            <a:ext cx="8422929" cy="2138400"/>
            <a:chOff x="609029" y="241844"/>
            <a:chExt cx="8422929" cy="2138400"/>
          </a:xfrm>
        </p:grpSpPr>
        <p:pic>
          <p:nvPicPr>
            <p:cNvPr id="4" name="图片 3">
              <a:extLst>
                <a:ext uri="{FF2B5EF4-FFF2-40B4-BE49-F238E27FC236}">
                  <a16:creationId xmlns:a16="http://schemas.microsoft.com/office/drawing/2014/main" id="{807D12B7-A363-8C4A-9846-F43C96D97EA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09029" y="241844"/>
              <a:ext cx="2486302" cy="2138400"/>
            </a:xfrm>
            <a:prstGeom prst="rect">
              <a:avLst/>
            </a:prstGeom>
          </p:spPr>
        </p:pic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6C28AB52-8C82-F746-B643-298E7CE2AADA}"/>
                </a:ext>
              </a:extLst>
            </p:cNvPr>
            <p:cNvSpPr/>
            <p:nvPr/>
          </p:nvSpPr>
          <p:spPr>
            <a:xfrm>
              <a:off x="3031208" y="546774"/>
              <a:ext cx="6000750" cy="153099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en-US" altLang="zh-CN" sz="32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PART 01 Introduce</a:t>
              </a:r>
              <a:endParaRPr lang="en-GB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algn="ctr">
                <a:lnSpc>
                  <a:spcPct val="120000"/>
                </a:lnSpc>
              </a:pPr>
              <a:r>
                <a:rPr lang="en-GB" altLang="zh-CN" sz="2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Name: Zhao Liang</a:t>
              </a:r>
            </a:p>
            <a:p>
              <a:pPr algn="ctr">
                <a:lnSpc>
                  <a:spcPct val="120000"/>
                </a:lnSpc>
              </a:pPr>
              <a:r>
                <a:rPr lang="en-GB" altLang="zh-CN" sz="2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Project: Saving iPhone sales</a:t>
              </a:r>
              <a:r>
                <a:rPr lang="zh-CN" altLang="zh-CN" sz="2400" b="1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endParaRPr lang="en-US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3" name="组合 12">
            <a:extLst>
              <a:ext uri="{FF2B5EF4-FFF2-40B4-BE49-F238E27FC236}">
                <a16:creationId xmlns:a16="http://schemas.microsoft.com/office/drawing/2014/main" id="{C4AE37E6-0F46-F941-BB26-846937B209BC}"/>
              </a:ext>
            </a:extLst>
          </p:cNvPr>
          <p:cNvGrpSpPr/>
          <p:nvPr/>
        </p:nvGrpSpPr>
        <p:grpSpPr>
          <a:xfrm>
            <a:off x="567829" y="3205299"/>
            <a:ext cx="11056342" cy="2540000"/>
            <a:chOff x="567829" y="3205299"/>
            <a:chExt cx="11056342" cy="2540000"/>
          </a:xfrm>
        </p:grpSpPr>
        <p:pic>
          <p:nvPicPr>
            <p:cNvPr id="7" name="图片 6">
              <a:extLst>
                <a:ext uri="{FF2B5EF4-FFF2-40B4-BE49-F238E27FC236}">
                  <a16:creationId xmlns:a16="http://schemas.microsoft.com/office/drawing/2014/main" id="{571CB4B0-ED53-1748-A92F-E37B8204737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67829" y="3205299"/>
              <a:ext cx="4622800" cy="2540000"/>
            </a:xfrm>
            <a:prstGeom prst="rect">
              <a:avLst/>
            </a:prstGeom>
          </p:spPr>
        </p:pic>
        <p:sp>
          <p:nvSpPr>
            <p:cNvPr id="8" name="文本框 7">
              <a:extLst>
                <a:ext uri="{FF2B5EF4-FFF2-40B4-BE49-F238E27FC236}">
                  <a16:creationId xmlns:a16="http://schemas.microsoft.com/office/drawing/2014/main" id="{47089890-7BBD-ED4C-9DCF-4B64CC023E07}"/>
                </a:ext>
              </a:extLst>
            </p:cNvPr>
            <p:cNvSpPr txBox="1"/>
            <p:nvPr/>
          </p:nvSpPr>
          <p:spPr>
            <a:xfrm>
              <a:off x="6573706" y="3205299"/>
              <a:ext cx="5050465" cy="22467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Wingdings" pitchFamily="2" charset="2"/>
                <a:buChar char="n"/>
              </a:pPr>
              <a:r>
                <a:rPr lang="en-GB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Established in 1977</a:t>
              </a:r>
            </a:p>
            <a:p>
              <a:pPr marL="342900" indent="-342900">
                <a:buFont typeface="Wingdings" pitchFamily="2" charset="2"/>
                <a:buChar char="n"/>
              </a:pPr>
              <a:endParaRPr lang="en-GB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marL="342900" indent="-342900">
                <a:buFont typeface="Wingdings" pitchFamily="2" charset="2"/>
                <a:buChar char="n"/>
              </a:pPr>
              <a:r>
                <a:rPr lang="en-GB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Global technology company that design, produce and sell communication equipment, personal computers, system and software.</a:t>
              </a:r>
            </a:p>
            <a:p>
              <a:pPr marL="342900" indent="-342900">
                <a:buFont typeface="Wingdings" pitchFamily="2" charset="2"/>
                <a:buChar char="n"/>
              </a:pPr>
              <a:endParaRPr kumimoji="1" lang="en-GB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marL="342900" indent="-342900">
                <a:buFont typeface="Wingdings" pitchFamily="2" charset="2"/>
                <a:buChar char="n"/>
              </a:pPr>
              <a:r>
                <a:rPr lang="en-GB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Unique design and advanced invention.</a:t>
              </a:r>
            </a:p>
          </p:txBody>
        </p:sp>
        <p:pic>
          <p:nvPicPr>
            <p:cNvPr id="10" name="图形 9" descr="指向右边的反手食指">
              <a:extLst>
                <a:ext uri="{FF2B5EF4-FFF2-40B4-BE49-F238E27FC236}">
                  <a16:creationId xmlns:a16="http://schemas.microsoft.com/office/drawing/2014/main" id="{A5D5366C-24F1-3140-BFCE-250F1DC2257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420502" y="3386137"/>
              <a:ext cx="923330" cy="92333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12047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组合 11">
            <a:extLst>
              <a:ext uri="{FF2B5EF4-FFF2-40B4-BE49-F238E27FC236}">
                <a16:creationId xmlns:a16="http://schemas.microsoft.com/office/drawing/2014/main" id="{C8653C81-0B87-9649-8B9A-CE8C01BB125D}"/>
              </a:ext>
            </a:extLst>
          </p:cNvPr>
          <p:cNvGrpSpPr/>
          <p:nvPr/>
        </p:nvGrpSpPr>
        <p:grpSpPr>
          <a:xfrm>
            <a:off x="609029" y="241844"/>
            <a:ext cx="8892159" cy="2140858"/>
            <a:chOff x="609029" y="241844"/>
            <a:chExt cx="8892159" cy="2140858"/>
          </a:xfrm>
        </p:grpSpPr>
        <p:pic>
          <p:nvPicPr>
            <p:cNvPr id="4" name="图片 3">
              <a:extLst>
                <a:ext uri="{FF2B5EF4-FFF2-40B4-BE49-F238E27FC236}">
                  <a16:creationId xmlns:a16="http://schemas.microsoft.com/office/drawing/2014/main" id="{9AD43A32-2533-B247-AEF7-61CA24F8407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09029" y="241844"/>
              <a:ext cx="2489160" cy="2140858"/>
            </a:xfrm>
            <a:prstGeom prst="rect">
              <a:avLst/>
            </a:prstGeom>
          </p:spPr>
        </p:pic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ECED24D7-6B86-4D4C-AE5C-6CA395CB91C9}"/>
                </a:ext>
              </a:extLst>
            </p:cNvPr>
            <p:cNvSpPr/>
            <p:nvPr/>
          </p:nvSpPr>
          <p:spPr>
            <a:xfrm>
              <a:off x="3098189" y="674638"/>
              <a:ext cx="6402999" cy="63171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>
                <a:lnSpc>
                  <a:spcPct val="120000"/>
                </a:lnSpc>
              </a:pPr>
              <a:r>
                <a:rPr lang="en-US" altLang="zh-CN" sz="32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PART 01 Aim and objective</a:t>
              </a:r>
              <a:endParaRPr lang="en-GB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6" name="文本框 5">
            <a:extLst>
              <a:ext uri="{FF2B5EF4-FFF2-40B4-BE49-F238E27FC236}">
                <a16:creationId xmlns:a16="http://schemas.microsoft.com/office/drawing/2014/main" id="{6F9E6887-7E54-0242-B9A2-3B0DAD8A87A0}"/>
              </a:ext>
            </a:extLst>
          </p:cNvPr>
          <p:cNvSpPr txBox="1"/>
          <p:nvPr/>
        </p:nvSpPr>
        <p:spPr>
          <a:xfrm>
            <a:off x="3026768" y="1641854"/>
            <a:ext cx="6882012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Aim:</a:t>
            </a:r>
          </a:p>
          <a:p>
            <a:r>
              <a:rPr lang="en-GB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 recommendations to improve iPhone sales or total revenue. 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kumimoji="1" lang="zh-CN" altLang="en-US" dirty="0"/>
          </a:p>
        </p:txBody>
      </p:sp>
      <p:graphicFrame>
        <p:nvGraphicFramePr>
          <p:cNvPr id="10" name="表格 9">
            <a:extLst>
              <a:ext uri="{FF2B5EF4-FFF2-40B4-BE49-F238E27FC236}">
                <a16:creationId xmlns:a16="http://schemas.microsoft.com/office/drawing/2014/main" id="{921168DD-6E31-044B-8055-D1D9D2E164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450085"/>
              </p:ext>
            </p:extLst>
          </p:nvPr>
        </p:nvGraphicFramePr>
        <p:xfrm>
          <a:off x="1985631" y="3125966"/>
          <a:ext cx="9888278" cy="3154098"/>
        </p:xfrm>
        <a:graphic>
          <a:graphicData uri="http://schemas.openxmlformats.org/drawingml/2006/table">
            <a:tbl>
              <a:tblPr firstRow="1" firstCol="1" bandRow="1"/>
              <a:tblGrid>
                <a:gridCol w="2050285">
                  <a:extLst>
                    <a:ext uri="{9D8B030D-6E8A-4147-A177-3AD203B41FA5}">
                      <a16:colId xmlns:a16="http://schemas.microsoft.com/office/drawing/2014/main" val="322228659"/>
                    </a:ext>
                  </a:extLst>
                </a:gridCol>
                <a:gridCol w="7837993">
                  <a:extLst>
                    <a:ext uri="{9D8B030D-6E8A-4147-A177-3AD203B41FA5}">
                      <a16:colId xmlns:a16="http://schemas.microsoft.com/office/drawing/2014/main" val="1742647639"/>
                    </a:ext>
                  </a:extLst>
                </a:gridCol>
              </a:tblGrid>
              <a:tr h="64704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Specific</a:t>
                      </a:r>
                      <a:endParaRPr lang="zh-CN" sz="20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Identify the reasons for the decline in sales through primary and secondary research </a:t>
                      </a:r>
                      <a:endParaRPr lang="zh-CN" sz="20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Give a useful improvement plan</a:t>
                      </a:r>
                      <a:endParaRPr lang="zh-CN" sz="20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68634793"/>
                  </a:ext>
                </a:extLst>
              </a:tr>
              <a:tr h="52874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Measurable</a:t>
                      </a:r>
                      <a:endParaRPr lang="zh-CN" sz="20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Compare the iPhone's next quarter with this quarter's turnover</a:t>
                      </a:r>
                      <a:endParaRPr lang="zh-CN" sz="20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1291377"/>
                  </a:ext>
                </a:extLst>
              </a:tr>
              <a:tr h="62929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Achievable</a:t>
                      </a:r>
                      <a:endParaRPr lang="zh-CN" sz="2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Find out why the iPhone is no longer popular by reading reports and collecting consumer feedback. </a:t>
                      </a:r>
                      <a:endParaRPr lang="zh-CN" sz="2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103327"/>
                  </a:ext>
                </a:extLst>
              </a:tr>
              <a:tr h="67633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Realistic</a:t>
                      </a:r>
                      <a:endParaRPr lang="zh-CN" sz="20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Apple Inc. needs to face strong competitors. Increasing sales to gain market share is the key to survival.</a:t>
                      </a:r>
                      <a:endParaRPr lang="zh-CN" sz="20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78489336"/>
                  </a:ext>
                </a:extLst>
              </a:tr>
              <a:tr h="40533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Time-bound</a:t>
                      </a:r>
                      <a:endParaRPr lang="zh-CN" sz="20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A 14-week timetable are designed for finishing the project.</a:t>
                      </a:r>
                      <a:endParaRPr lang="zh-CN" sz="20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29475405"/>
                  </a:ext>
                </a:extLst>
              </a:tr>
            </a:tbl>
          </a:graphicData>
        </a:graphic>
      </p:graphicFrame>
      <p:sp>
        <p:nvSpPr>
          <p:cNvPr id="11" name="文本框 10">
            <a:extLst>
              <a:ext uri="{FF2B5EF4-FFF2-40B4-BE49-F238E27FC236}">
                <a16:creationId xmlns:a16="http://schemas.microsoft.com/office/drawing/2014/main" id="{565DAE03-2131-6245-A9D3-E46885E3AD78}"/>
              </a:ext>
            </a:extLst>
          </p:cNvPr>
          <p:cNvSpPr txBox="1"/>
          <p:nvPr/>
        </p:nvSpPr>
        <p:spPr>
          <a:xfrm>
            <a:off x="3026768" y="2505928"/>
            <a:ext cx="12506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Objective:</a:t>
            </a:r>
            <a:endParaRPr lang="zh-CN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4556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组合 19">
            <a:extLst>
              <a:ext uri="{FF2B5EF4-FFF2-40B4-BE49-F238E27FC236}">
                <a16:creationId xmlns:a16="http://schemas.microsoft.com/office/drawing/2014/main" id="{115F6CEA-0B85-9840-8BBE-D4CF0E4A2EEB}"/>
              </a:ext>
            </a:extLst>
          </p:cNvPr>
          <p:cNvGrpSpPr/>
          <p:nvPr/>
        </p:nvGrpSpPr>
        <p:grpSpPr>
          <a:xfrm>
            <a:off x="609029" y="241844"/>
            <a:ext cx="8784836" cy="2140858"/>
            <a:chOff x="609029" y="241844"/>
            <a:chExt cx="8784836" cy="2140858"/>
          </a:xfrm>
        </p:grpSpPr>
        <p:pic>
          <p:nvPicPr>
            <p:cNvPr id="4" name="图片 3">
              <a:extLst>
                <a:ext uri="{FF2B5EF4-FFF2-40B4-BE49-F238E27FC236}">
                  <a16:creationId xmlns:a16="http://schemas.microsoft.com/office/drawing/2014/main" id="{48AE5979-D3ED-3945-AF9C-0407A2A2B6C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09029" y="241844"/>
              <a:ext cx="2489160" cy="2140858"/>
            </a:xfrm>
            <a:prstGeom prst="rect">
              <a:avLst/>
            </a:prstGeom>
          </p:spPr>
        </p:pic>
        <p:sp>
          <p:nvSpPr>
            <p:cNvPr id="11" name="文本框 10">
              <a:extLst>
                <a:ext uri="{FF2B5EF4-FFF2-40B4-BE49-F238E27FC236}">
                  <a16:creationId xmlns:a16="http://schemas.microsoft.com/office/drawing/2014/main" id="{D4D1EBBA-9962-304F-B648-70FBDB6D9AAA}"/>
                </a:ext>
              </a:extLst>
            </p:cNvPr>
            <p:cNvSpPr txBox="1"/>
            <p:nvPr/>
          </p:nvSpPr>
          <p:spPr>
            <a:xfrm>
              <a:off x="3960626" y="727498"/>
              <a:ext cx="543323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altLang="zh-CN" sz="32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Part3: research methods</a:t>
              </a:r>
              <a:r>
                <a:rPr lang="zh-CN" altLang="zh-CN" sz="3200" b="1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endParaRPr kumimoji="1" lang="zh-CN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8" name="组合 17">
            <a:extLst>
              <a:ext uri="{FF2B5EF4-FFF2-40B4-BE49-F238E27FC236}">
                <a16:creationId xmlns:a16="http://schemas.microsoft.com/office/drawing/2014/main" id="{146CE2D5-07A8-CB45-8002-E00B7BF73E93}"/>
              </a:ext>
            </a:extLst>
          </p:cNvPr>
          <p:cNvGrpSpPr/>
          <p:nvPr/>
        </p:nvGrpSpPr>
        <p:grpSpPr>
          <a:xfrm>
            <a:off x="765543" y="2763884"/>
            <a:ext cx="9872330" cy="1330232"/>
            <a:chOff x="1339701" y="2892056"/>
            <a:chExt cx="9872330" cy="1330232"/>
          </a:xfrm>
        </p:grpSpPr>
        <p:grpSp>
          <p:nvGrpSpPr>
            <p:cNvPr id="16" name="组合 15">
              <a:extLst>
                <a:ext uri="{FF2B5EF4-FFF2-40B4-BE49-F238E27FC236}">
                  <a16:creationId xmlns:a16="http://schemas.microsoft.com/office/drawing/2014/main" id="{C3A41A97-10A7-1243-B16D-D4AF0056CA6E}"/>
                </a:ext>
              </a:extLst>
            </p:cNvPr>
            <p:cNvGrpSpPr/>
            <p:nvPr/>
          </p:nvGrpSpPr>
          <p:grpSpPr>
            <a:xfrm>
              <a:off x="1339701" y="2892056"/>
              <a:ext cx="8736423" cy="1330232"/>
              <a:chOff x="1339701" y="2892056"/>
              <a:chExt cx="8736423" cy="1330232"/>
            </a:xfrm>
          </p:grpSpPr>
          <p:sp>
            <p:nvSpPr>
              <p:cNvPr id="5" name="文本框 4">
                <a:extLst>
                  <a:ext uri="{FF2B5EF4-FFF2-40B4-BE49-F238E27FC236}">
                    <a16:creationId xmlns:a16="http://schemas.microsoft.com/office/drawing/2014/main" id="{E82AF8B7-5BAB-0A41-9D0C-A16717CCDA86}"/>
                  </a:ext>
                </a:extLst>
              </p:cNvPr>
              <p:cNvSpPr txBox="1"/>
              <p:nvPr/>
            </p:nvSpPr>
            <p:spPr>
              <a:xfrm>
                <a:off x="1435395" y="2892056"/>
                <a:ext cx="22966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GB" altLang="zh-CN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Primary Research</a:t>
                </a:r>
                <a:endParaRPr kumimoji="1" lang="zh-CN" alt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6" name="文本框 5">
                <a:extLst>
                  <a:ext uri="{FF2B5EF4-FFF2-40B4-BE49-F238E27FC236}">
                    <a16:creationId xmlns:a16="http://schemas.microsoft.com/office/drawing/2014/main" id="{3B37A83C-9B55-184D-87E8-14511CB7476D}"/>
                  </a:ext>
                </a:extLst>
              </p:cNvPr>
              <p:cNvSpPr txBox="1"/>
              <p:nvPr/>
            </p:nvSpPr>
            <p:spPr>
              <a:xfrm>
                <a:off x="1339701" y="3801520"/>
                <a:ext cx="248801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GB" altLang="zh-CN" sz="20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Secondary Research</a:t>
                </a:r>
                <a:endParaRPr kumimoji="1" lang="zh-CN" alt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7" name="右箭头 6">
                <a:extLst>
                  <a:ext uri="{FF2B5EF4-FFF2-40B4-BE49-F238E27FC236}">
                    <a16:creationId xmlns:a16="http://schemas.microsoft.com/office/drawing/2014/main" id="{AECCA9F3-DD54-4942-BC5A-2EFA58D4B2CA}"/>
                  </a:ext>
                </a:extLst>
              </p:cNvPr>
              <p:cNvSpPr/>
              <p:nvPr/>
            </p:nvSpPr>
            <p:spPr>
              <a:xfrm>
                <a:off x="3732028" y="2972903"/>
                <a:ext cx="818708" cy="287366"/>
              </a:xfrm>
              <a:prstGeom prst="rightArrow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kumimoji="1" lang="zh-CN" altLang="en-US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endParaRPr>
              </a:p>
            </p:txBody>
          </p:sp>
          <p:sp>
            <p:nvSpPr>
              <p:cNvPr id="8" name="右箭头 7">
                <a:extLst>
                  <a:ext uri="{FF2B5EF4-FFF2-40B4-BE49-F238E27FC236}">
                    <a16:creationId xmlns:a16="http://schemas.microsoft.com/office/drawing/2014/main" id="{7FE107DF-4FEE-F441-8702-67914F059F25}"/>
                  </a:ext>
                </a:extLst>
              </p:cNvPr>
              <p:cNvSpPr/>
              <p:nvPr/>
            </p:nvSpPr>
            <p:spPr>
              <a:xfrm>
                <a:off x="3732028" y="3857892"/>
                <a:ext cx="818708" cy="287366"/>
              </a:xfrm>
              <a:prstGeom prst="rightArrow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kumimoji="1" lang="zh-CN" altLang="en-US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endParaRPr>
              </a:p>
            </p:txBody>
          </p:sp>
          <p:sp>
            <p:nvSpPr>
              <p:cNvPr id="9" name="文本框 8">
                <a:extLst>
                  <a:ext uri="{FF2B5EF4-FFF2-40B4-BE49-F238E27FC236}">
                    <a16:creationId xmlns:a16="http://schemas.microsoft.com/office/drawing/2014/main" id="{9712DDEC-7B1C-F347-A75C-6C4571DA2879}"/>
                  </a:ext>
                </a:extLst>
              </p:cNvPr>
              <p:cNvSpPr txBox="1"/>
              <p:nvPr/>
            </p:nvSpPr>
            <p:spPr>
              <a:xfrm>
                <a:off x="4774019" y="2933467"/>
                <a:ext cx="225410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kumimoji="1" lang="en-GB" altLang="zh-CN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Questionnaire </a:t>
                </a:r>
                <a:endParaRPr kumimoji="1" lang="zh-CN" altLang="en-US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0" name="文本框 9">
                <a:extLst>
                  <a:ext uri="{FF2B5EF4-FFF2-40B4-BE49-F238E27FC236}">
                    <a16:creationId xmlns:a16="http://schemas.microsoft.com/office/drawing/2014/main" id="{A0F22DB1-3B31-D445-B379-48B1A36868ED}"/>
                  </a:ext>
                </a:extLst>
              </p:cNvPr>
              <p:cNvSpPr txBox="1"/>
              <p:nvPr/>
            </p:nvSpPr>
            <p:spPr>
              <a:xfrm>
                <a:off x="4774019" y="3832298"/>
                <a:ext cx="190322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 lot of reading </a:t>
                </a:r>
                <a:endParaRPr kumimoji="1" lang="zh-CN" altLang="en-US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2" name="右箭头 11">
                <a:extLst>
                  <a:ext uri="{FF2B5EF4-FFF2-40B4-BE49-F238E27FC236}">
                    <a16:creationId xmlns:a16="http://schemas.microsoft.com/office/drawing/2014/main" id="{B7FF4094-828D-8E43-B461-8DC794E4B862}"/>
                  </a:ext>
                </a:extLst>
              </p:cNvPr>
              <p:cNvSpPr/>
              <p:nvPr/>
            </p:nvSpPr>
            <p:spPr>
              <a:xfrm>
                <a:off x="6820785" y="2972903"/>
                <a:ext cx="818708" cy="287366"/>
              </a:xfrm>
              <a:prstGeom prst="rightArrow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kumimoji="1" lang="zh-CN" altLang="en-US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endParaRPr>
              </a:p>
            </p:txBody>
          </p:sp>
          <p:sp>
            <p:nvSpPr>
              <p:cNvPr id="13" name="右箭头 12">
                <a:extLst>
                  <a:ext uri="{FF2B5EF4-FFF2-40B4-BE49-F238E27FC236}">
                    <a16:creationId xmlns:a16="http://schemas.microsoft.com/office/drawing/2014/main" id="{1FCCC20E-D65E-FF48-B23A-FB6FAFB99349}"/>
                  </a:ext>
                </a:extLst>
              </p:cNvPr>
              <p:cNvSpPr/>
              <p:nvPr/>
            </p:nvSpPr>
            <p:spPr>
              <a:xfrm>
                <a:off x="6842050" y="3873281"/>
                <a:ext cx="818708" cy="287366"/>
              </a:xfrm>
              <a:prstGeom prst="rightArrow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kumimoji="1" lang="zh-CN" altLang="en-US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endParaRPr>
              </a:p>
            </p:txBody>
          </p:sp>
          <p:sp>
            <p:nvSpPr>
              <p:cNvPr id="14" name="文本框 13">
                <a:extLst>
                  <a:ext uri="{FF2B5EF4-FFF2-40B4-BE49-F238E27FC236}">
                    <a16:creationId xmlns:a16="http://schemas.microsoft.com/office/drawing/2014/main" id="{CB9D12E2-50AD-0C45-B104-5A8639756558}"/>
                  </a:ext>
                </a:extLst>
              </p:cNvPr>
              <p:cNvSpPr txBox="1"/>
              <p:nvPr/>
            </p:nvSpPr>
            <p:spPr>
              <a:xfrm>
                <a:off x="8268589" y="3852956"/>
                <a:ext cx="180753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Efficient way</a:t>
                </a:r>
                <a:r>
                  <a:rPr lang="zh-CN" altLang="zh-CN" dirty="0">
                    <a:effectLst/>
                  </a:rPr>
                  <a:t> </a:t>
                </a:r>
                <a:endParaRPr kumimoji="1" lang="zh-CN" altLang="en-US" dirty="0"/>
              </a:p>
            </p:txBody>
          </p:sp>
        </p:grpSp>
        <p:sp>
          <p:nvSpPr>
            <p:cNvPr id="15" name="文本框 14">
              <a:extLst>
                <a:ext uri="{FF2B5EF4-FFF2-40B4-BE49-F238E27FC236}">
                  <a16:creationId xmlns:a16="http://schemas.microsoft.com/office/drawing/2014/main" id="{6FB66021-0AAC-BA4F-9171-0543C47669C7}"/>
                </a:ext>
              </a:extLst>
            </p:cNvPr>
            <p:cNvSpPr txBox="1"/>
            <p:nvPr/>
          </p:nvSpPr>
          <p:spPr>
            <a:xfrm>
              <a:off x="8160486" y="2961151"/>
              <a:ext cx="305154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zh-CN" dirty="0"/>
                <a:t> </a:t>
              </a:r>
              <a:r>
                <a:rPr lang="en-US" altLang="zh-CN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Get</a:t>
              </a:r>
              <a:r>
                <a:rPr lang="en-GB" altLang="zh-CN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the new information </a:t>
              </a:r>
              <a:endParaRPr lang="zh-CN" altLang="zh-CN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19" name="图片 18">
            <a:extLst>
              <a:ext uri="{FF2B5EF4-FFF2-40B4-BE49-F238E27FC236}">
                <a16:creationId xmlns:a16="http://schemas.microsoft.com/office/drawing/2014/main" id="{A8707661-9099-C441-B141-B6075D1D9F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1966" y="3123375"/>
            <a:ext cx="2533639" cy="3641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630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组合 13">
            <a:extLst>
              <a:ext uri="{FF2B5EF4-FFF2-40B4-BE49-F238E27FC236}">
                <a16:creationId xmlns:a16="http://schemas.microsoft.com/office/drawing/2014/main" id="{31887B3C-B8EC-BE41-8D94-18CD12CE6906}"/>
              </a:ext>
            </a:extLst>
          </p:cNvPr>
          <p:cNvGrpSpPr/>
          <p:nvPr/>
        </p:nvGrpSpPr>
        <p:grpSpPr>
          <a:xfrm>
            <a:off x="2286698" y="2382702"/>
            <a:ext cx="9005190" cy="3773926"/>
            <a:chOff x="2023160" y="1921037"/>
            <a:chExt cx="9005190" cy="3773926"/>
          </a:xfrm>
        </p:grpSpPr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1F779D9E-0C6A-444E-AB78-238B5181089E}"/>
                </a:ext>
              </a:extLst>
            </p:cNvPr>
            <p:cNvSpPr/>
            <p:nvPr/>
          </p:nvSpPr>
          <p:spPr>
            <a:xfrm>
              <a:off x="3108710" y="1921037"/>
              <a:ext cx="6365929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spcAft>
                  <a:spcPts val="0"/>
                </a:spcAft>
              </a:pPr>
              <a:r>
                <a:rPr lang="en-GB" altLang="zh-CN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Annual report</a:t>
              </a:r>
              <a:endParaRPr lang="zh-CN" altLang="zh-CN" kern="100" dirty="0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just">
                <a:spcAft>
                  <a:spcPts val="0"/>
                </a:spcAft>
              </a:pPr>
              <a:r>
                <a:rPr lang="en-US" altLang="zh-CN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The data includes Apple Inc. total sales, total sales of different products, and sales in different regions of the world over the years.</a:t>
              </a:r>
              <a:endParaRPr lang="zh-CN" altLang="zh-CN" kern="100" dirty="0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7" name="文本框 6">
              <a:extLst>
                <a:ext uri="{FF2B5EF4-FFF2-40B4-BE49-F238E27FC236}">
                  <a16:creationId xmlns:a16="http://schemas.microsoft.com/office/drawing/2014/main" id="{587528AB-C19D-AF46-A0F7-476F09AFC9F8}"/>
                </a:ext>
              </a:extLst>
            </p:cNvPr>
            <p:cNvSpPr txBox="1"/>
            <p:nvPr/>
          </p:nvSpPr>
          <p:spPr>
            <a:xfrm>
              <a:off x="2023160" y="3378038"/>
              <a:ext cx="614367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‘An explanation of Apple Inc., Apple Inc.’ ——</a:t>
              </a:r>
              <a:r>
                <a:rPr lang="en-US" altLang="zh-CN" dirty="0" err="1">
                  <a:latin typeface="Times New Roman" panose="02020603050405020304" pitchFamily="18" charset="0"/>
                  <a:cs typeface="Times New Roman" panose="02020603050405020304" pitchFamily="18" charset="0"/>
                </a:rPr>
                <a:t>Najihah</a:t>
              </a:r>
              <a:r>
                <a:rPr lang="en-US" altLang="zh-CN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and Soh</a:t>
              </a:r>
              <a:endParaRPr lang="zh-CN" altLang="zh-CN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r>
                <a:rPr lang="en-US" altLang="zh-CN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The relationship between Apple Inc. and Samsung.</a:t>
              </a:r>
              <a:endParaRPr lang="zh-CN" altLang="zh-CN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" name="文本框 7">
              <a:extLst>
                <a:ext uri="{FF2B5EF4-FFF2-40B4-BE49-F238E27FC236}">
                  <a16:creationId xmlns:a16="http://schemas.microsoft.com/office/drawing/2014/main" id="{C5A1148D-2F8E-CB4B-8F00-7771E9CAB311}"/>
                </a:ext>
              </a:extLst>
            </p:cNvPr>
            <p:cNvSpPr txBox="1"/>
            <p:nvPr/>
          </p:nvSpPr>
          <p:spPr>
            <a:xfrm>
              <a:off x="2905614" y="4771633"/>
              <a:ext cx="8122736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‘Quantum Strategy at Apple Inc. Organizational Dynamics’——</a:t>
              </a:r>
              <a:r>
                <a:rPr lang="en-US" altLang="zh-CN" dirty="0" err="1">
                  <a:latin typeface="Times New Roman" panose="02020603050405020304" pitchFamily="18" charset="0"/>
                  <a:cs typeface="Times New Roman" panose="02020603050405020304" pitchFamily="18" charset="0"/>
                </a:rPr>
                <a:t>Heracleous</a:t>
              </a:r>
              <a:endParaRPr lang="zh-CN" altLang="zh-CN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r>
                <a:rPr lang="en-US" altLang="zh-CN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Apple Inc. increased its R &amp; D costs and committed to product innovation from 2019.</a:t>
              </a:r>
              <a:endParaRPr lang="zh-CN" altLang="zh-CN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endParaRPr kumimoji="1" lang="zh-CN" altLang="en-US" dirty="0"/>
            </a:p>
          </p:txBody>
        </p:sp>
      </p:grpSp>
      <p:grpSp>
        <p:nvGrpSpPr>
          <p:cNvPr id="15" name="组合 14">
            <a:extLst>
              <a:ext uri="{FF2B5EF4-FFF2-40B4-BE49-F238E27FC236}">
                <a16:creationId xmlns:a16="http://schemas.microsoft.com/office/drawing/2014/main" id="{7258BBF7-8E6A-4D41-B13C-F9FF3095C7E1}"/>
              </a:ext>
            </a:extLst>
          </p:cNvPr>
          <p:cNvGrpSpPr/>
          <p:nvPr/>
        </p:nvGrpSpPr>
        <p:grpSpPr>
          <a:xfrm>
            <a:off x="545316" y="361581"/>
            <a:ext cx="9364311" cy="2140858"/>
            <a:chOff x="609029" y="241844"/>
            <a:chExt cx="9364311" cy="2140858"/>
          </a:xfrm>
        </p:grpSpPr>
        <p:pic>
          <p:nvPicPr>
            <p:cNvPr id="4" name="图片 3">
              <a:extLst>
                <a:ext uri="{FF2B5EF4-FFF2-40B4-BE49-F238E27FC236}">
                  <a16:creationId xmlns:a16="http://schemas.microsoft.com/office/drawing/2014/main" id="{4F6C8CBC-DAA5-BC49-ACCC-EBF012B7A38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09029" y="241844"/>
              <a:ext cx="2489160" cy="2140858"/>
            </a:xfrm>
            <a:prstGeom prst="rect">
              <a:avLst/>
            </a:prstGeom>
          </p:spPr>
        </p:pic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id="{C48666AC-7340-C44A-89A7-BB6CF5DF0457}"/>
                </a:ext>
              </a:extLst>
            </p:cNvPr>
            <p:cNvSpPr txBox="1"/>
            <p:nvPr/>
          </p:nvSpPr>
          <p:spPr>
            <a:xfrm>
              <a:off x="3960626" y="727498"/>
              <a:ext cx="60127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altLang="zh-CN" sz="32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Part4: Overview the literature</a:t>
              </a:r>
              <a:endParaRPr kumimoji="1" lang="zh-CN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23513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A27A06C2-6D88-544E-B366-4E32E5ACF729}"/>
              </a:ext>
            </a:extLst>
          </p:cNvPr>
          <p:cNvSpPr/>
          <p:nvPr/>
        </p:nvSpPr>
        <p:spPr>
          <a:xfrm>
            <a:off x="3166616" y="3131678"/>
            <a:ext cx="6096000" cy="1631216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spcAft>
                <a:spcPts val="0"/>
              </a:spcAft>
            </a:pPr>
            <a:r>
              <a:rPr lang="en-US" altLang="zh-CN" sz="2000" kern="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What I predict to find out</a:t>
            </a:r>
          </a:p>
          <a:p>
            <a:pPr algn="just">
              <a:spcAft>
                <a:spcPts val="0"/>
              </a:spcAft>
            </a:pPr>
            <a:endParaRPr lang="en-US" altLang="zh-CN" sz="2000" kern="1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000" kern="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ways to extend iPhone’s product life cycle</a:t>
            </a:r>
            <a:endParaRPr lang="zh-CN" altLang="zh-CN" sz="2000" kern="1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altLang="zh-CN" sz="2000" kern="1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zh-CN" sz="2000" kern="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measures to save iPhone sales </a:t>
            </a:r>
            <a:endParaRPr lang="zh-CN" altLang="zh-CN" sz="2000" kern="1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9" name="组合 8">
            <a:extLst>
              <a:ext uri="{FF2B5EF4-FFF2-40B4-BE49-F238E27FC236}">
                <a16:creationId xmlns:a16="http://schemas.microsoft.com/office/drawing/2014/main" id="{7D052769-3359-3441-A6FF-CDEB0931C13B}"/>
              </a:ext>
            </a:extLst>
          </p:cNvPr>
          <p:cNvGrpSpPr/>
          <p:nvPr/>
        </p:nvGrpSpPr>
        <p:grpSpPr>
          <a:xfrm>
            <a:off x="469596" y="387228"/>
            <a:ext cx="11009920" cy="6326432"/>
            <a:chOff x="609029" y="241844"/>
            <a:chExt cx="11009920" cy="6326432"/>
          </a:xfrm>
        </p:grpSpPr>
        <p:grpSp>
          <p:nvGrpSpPr>
            <p:cNvPr id="8" name="组合 7">
              <a:extLst>
                <a:ext uri="{FF2B5EF4-FFF2-40B4-BE49-F238E27FC236}">
                  <a16:creationId xmlns:a16="http://schemas.microsoft.com/office/drawing/2014/main" id="{4E807AA9-D062-2D45-849D-C0837879CDE9}"/>
                </a:ext>
              </a:extLst>
            </p:cNvPr>
            <p:cNvGrpSpPr/>
            <p:nvPr/>
          </p:nvGrpSpPr>
          <p:grpSpPr>
            <a:xfrm>
              <a:off x="609029" y="241844"/>
              <a:ext cx="7503613" cy="2140858"/>
              <a:chOff x="609029" y="241844"/>
              <a:chExt cx="7503613" cy="2140858"/>
            </a:xfrm>
          </p:grpSpPr>
          <p:pic>
            <p:nvPicPr>
              <p:cNvPr id="4" name="图片 3">
                <a:extLst>
                  <a:ext uri="{FF2B5EF4-FFF2-40B4-BE49-F238E27FC236}">
                    <a16:creationId xmlns:a16="http://schemas.microsoft.com/office/drawing/2014/main" id="{6EEC47E2-DAFA-C941-A193-7A6B9C6B8A5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609029" y="241844"/>
                <a:ext cx="2489160" cy="2140858"/>
              </a:xfrm>
              <a:prstGeom prst="rect">
                <a:avLst/>
              </a:prstGeom>
            </p:spPr>
          </p:pic>
          <p:sp>
            <p:nvSpPr>
              <p:cNvPr id="6" name="文本框 5">
                <a:extLst>
                  <a:ext uri="{FF2B5EF4-FFF2-40B4-BE49-F238E27FC236}">
                    <a16:creationId xmlns:a16="http://schemas.microsoft.com/office/drawing/2014/main" id="{BF13CEA3-A56E-A84F-8330-B1D24D82D664}"/>
                  </a:ext>
                </a:extLst>
              </p:cNvPr>
              <p:cNvSpPr txBox="1"/>
              <p:nvPr/>
            </p:nvSpPr>
            <p:spPr>
              <a:xfrm>
                <a:off x="3960626" y="727498"/>
                <a:ext cx="4152016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altLang="zh-CN" sz="32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Part</a:t>
                </a:r>
                <a:r>
                  <a:rPr lang="en-US" altLang="zh-CN" sz="32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5</a:t>
                </a:r>
                <a:r>
                  <a:rPr lang="en-GB" altLang="zh-CN" sz="32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</a:t>
                </a:r>
                <a:r>
                  <a:rPr lang="en-US" altLang="zh-CN" sz="32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Conclusion</a:t>
                </a:r>
                <a:endParaRPr kumimoji="1" lang="zh-CN" altLang="en-US" sz="32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pic>
          <p:nvPicPr>
            <p:cNvPr id="7" name="图片 6">
              <a:extLst>
                <a:ext uri="{FF2B5EF4-FFF2-40B4-BE49-F238E27FC236}">
                  <a16:creationId xmlns:a16="http://schemas.microsoft.com/office/drawing/2014/main" id="{2A9468B4-9F81-334F-90CA-EF100207937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b="43700"/>
            <a:stretch/>
          </p:blipFill>
          <p:spPr>
            <a:xfrm>
              <a:off x="10092391" y="2153544"/>
              <a:ext cx="1526558" cy="441473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32014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组合 8">
            <a:extLst>
              <a:ext uri="{FF2B5EF4-FFF2-40B4-BE49-F238E27FC236}">
                <a16:creationId xmlns:a16="http://schemas.microsoft.com/office/drawing/2014/main" id="{1C3D686A-997D-924B-90EC-5E8F3A10FD1B}"/>
              </a:ext>
            </a:extLst>
          </p:cNvPr>
          <p:cNvGrpSpPr/>
          <p:nvPr/>
        </p:nvGrpSpPr>
        <p:grpSpPr>
          <a:xfrm>
            <a:off x="609029" y="241844"/>
            <a:ext cx="10053543" cy="5923299"/>
            <a:chOff x="609029" y="241844"/>
            <a:chExt cx="10053543" cy="5923299"/>
          </a:xfrm>
        </p:grpSpPr>
        <p:pic>
          <p:nvPicPr>
            <p:cNvPr id="4" name="图片 3">
              <a:extLst>
                <a:ext uri="{FF2B5EF4-FFF2-40B4-BE49-F238E27FC236}">
                  <a16:creationId xmlns:a16="http://schemas.microsoft.com/office/drawing/2014/main" id="{391DE7A2-297D-0B47-9CE7-770D497670A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09029" y="241844"/>
              <a:ext cx="2489160" cy="2140858"/>
            </a:xfrm>
            <a:prstGeom prst="rect">
              <a:avLst/>
            </a:prstGeom>
          </p:spPr>
        </p:pic>
        <p:sp>
          <p:nvSpPr>
            <p:cNvPr id="6" name="文本框 5">
              <a:extLst>
                <a:ext uri="{FF2B5EF4-FFF2-40B4-BE49-F238E27FC236}">
                  <a16:creationId xmlns:a16="http://schemas.microsoft.com/office/drawing/2014/main" id="{79DCBC2A-1B0D-7F47-87B9-3459E7C82C42}"/>
                </a:ext>
              </a:extLst>
            </p:cNvPr>
            <p:cNvSpPr txBox="1"/>
            <p:nvPr/>
          </p:nvSpPr>
          <p:spPr>
            <a:xfrm>
              <a:off x="5660839" y="413207"/>
              <a:ext cx="213537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kumimoji="1" lang="en-GB" altLang="zh-CN" sz="32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Reference </a:t>
              </a:r>
              <a:endParaRPr kumimoji="1" lang="zh-CN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7" name="矩形 6">
              <a:extLst>
                <a:ext uri="{FF2B5EF4-FFF2-40B4-BE49-F238E27FC236}">
                  <a16:creationId xmlns:a16="http://schemas.microsoft.com/office/drawing/2014/main" id="{F1E98B62-B3BD-974F-A05E-131C3859AE8E}"/>
                </a:ext>
              </a:extLst>
            </p:cNvPr>
            <p:cNvSpPr/>
            <p:nvPr/>
          </p:nvSpPr>
          <p:spPr>
            <a:xfrm>
              <a:off x="2794480" y="1887049"/>
              <a:ext cx="7868092" cy="427809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spcAft>
                  <a:spcPts val="0"/>
                </a:spcAft>
              </a:pPr>
              <a:r>
                <a:rPr lang="en-GB" altLang="zh-CN" sz="1600" kern="100" dirty="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Apple Inc. (2019). [online] </a:t>
              </a:r>
              <a:r>
                <a:rPr lang="en-GB" altLang="zh-CN" sz="1600" i="1" kern="100" dirty="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Annual report 2019.</a:t>
              </a:r>
              <a:r>
                <a:rPr lang="en-GB" altLang="zh-CN" sz="1600" kern="100" dirty="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 Available at: https://s2.q4cdn.com/470004039/files/</a:t>
              </a:r>
              <a:r>
                <a:rPr lang="en-GB" altLang="zh-CN" sz="1600" kern="100" dirty="0" err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doc_financials</a:t>
              </a:r>
              <a:r>
                <a:rPr lang="en-GB" altLang="zh-CN" sz="1600" kern="100" dirty="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/2019/</a:t>
              </a:r>
              <a:r>
                <a:rPr lang="en-GB" altLang="zh-CN" sz="1600" kern="100" dirty="0" err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ar</a:t>
              </a:r>
              <a:r>
                <a:rPr lang="en-GB" altLang="zh-CN" sz="1600" kern="100" dirty="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/_10-K-2019-(As-Filed).pdf (Accessed 22 Feb. 2020)</a:t>
              </a:r>
            </a:p>
            <a:p>
              <a:pPr algn="just">
                <a:spcAft>
                  <a:spcPts val="0"/>
                </a:spcAft>
              </a:pPr>
              <a:endParaRPr lang="zh-CN" altLang="zh-CN" sz="1600" kern="100" dirty="0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just">
                <a:spcAft>
                  <a:spcPts val="0"/>
                </a:spcAft>
              </a:pPr>
              <a:r>
                <a:rPr lang="en-GB" altLang="zh-CN" sz="1600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Forbes</a:t>
              </a:r>
              <a:r>
                <a:rPr lang="zh-CN" altLang="zh-CN" sz="1600" kern="100" dirty="0">
                  <a:latin typeface="Times New Roman" panose="02020603050405020304" pitchFamily="18" charset="0"/>
                  <a:ea typeface="宋体" panose="02010600030101010101" pitchFamily="2" charset="-122"/>
                  <a:cs typeface="宋体" panose="02010600030101010101" pitchFamily="2" charset="-122"/>
                </a:rPr>
                <a:t>（</a:t>
              </a:r>
              <a:r>
                <a:rPr lang="en-GB" altLang="zh-CN" sz="1600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2018</a:t>
              </a:r>
              <a:r>
                <a:rPr lang="zh-CN" altLang="zh-CN" sz="1600" kern="100" dirty="0">
                  <a:latin typeface="Times New Roman" panose="02020603050405020304" pitchFamily="18" charset="0"/>
                  <a:ea typeface="宋体" panose="02010600030101010101" pitchFamily="2" charset="-122"/>
                  <a:cs typeface="宋体" panose="02010600030101010101" pitchFamily="2" charset="-122"/>
                </a:rPr>
                <a:t>）</a:t>
              </a:r>
              <a:r>
                <a:rPr lang="zh-CN" altLang="zh-CN" sz="1600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 </a:t>
              </a:r>
              <a:r>
                <a:rPr lang="en-GB" altLang="zh-CN" sz="1600" i="1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Smart Wearables Market To Double By 2022: $27 Billion Industry Forecast</a:t>
              </a:r>
              <a:r>
                <a:rPr lang="en-GB" altLang="zh-CN" sz="1600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. Available at: https://</a:t>
              </a:r>
              <a:r>
                <a:rPr lang="en-GB" altLang="zh-CN" sz="1600" kern="100" dirty="0" err="1">
                  <a:latin typeface="Times New Roman" panose="02020603050405020304" pitchFamily="18" charset="0"/>
                  <a:ea typeface="Times New Roman" panose="02020603050405020304" pitchFamily="18" charset="0"/>
                </a:rPr>
                <a:t>www.forbes.com</a:t>
              </a:r>
              <a:r>
                <a:rPr lang="en-GB" altLang="zh-CN" sz="1600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/sites/</a:t>
              </a:r>
              <a:r>
                <a:rPr lang="en-GB" altLang="zh-CN" sz="1600" kern="100" dirty="0" err="1">
                  <a:latin typeface="Times New Roman" panose="02020603050405020304" pitchFamily="18" charset="0"/>
                  <a:ea typeface="Times New Roman" panose="02020603050405020304" pitchFamily="18" charset="0"/>
                </a:rPr>
                <a:t>paullamkin</a:t>
              </a:r>
              <a:r>
                <a:rPr lang="en-GB" altLang="zh-CN" sz="1600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/2018/10/23/smart-wearables-market-to-double-by-2022-27-billion-industry-forecast/#db5ddb826569 (Accessed: 26 Feb. 2020)</a:t>
              </a:r>
              <a:endParaRPr lang="zh-CN" altLang="zh-CN" sz="1600" kern="100" dirty="0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just">
                <a:spcAft>
                  <a:spcPts val="0"/>
                </a:spcAft>
              </a:pPr>
              <a:r>
                <a:rPr lang="en-GB" altLang="zh-CN" sz="1600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 </a:t>
              </a:r>
              <a:endParaRPr lang="zh-CN" altLang="zh-CN" sz="1600" kern="100" dirty="0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just">
                <a:spcAft>
                  <a:spcPts val="0"/>
                </a:spcAft>
              </a:pPr>
              <a:r>
                <a:rPr lang="en-GB" altLang="zh-CN" sz="1600" kern="100" dirty="0" err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Heracleous</a:t>
              </a:r>
              <a:r>
                <a:rPr lang="en-GB" altLang="zh-CN" sz="1600" kern="100" dirty="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, L. (2013). Quantum Strategy at Apple Inc. </a:t>
              </a:r>
              <a:r>
                <a:rPr lang="en-GB" altLang="zh-CN" sz="1600" i="1" kern="100" dirty="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Organizational Dynamics</a:t>
              </a:r>
              <a:r>
                <a:rPr lang="en-GB" altLang="zh-CN" sz="1600" kern="100" dirty="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, 42(2), pp.92-99.</a:t>
              </a:r>
              <a:endParaRPr lang="zh-CN" altLang="zh-CN" sz="1600" kern="100" dirty="0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just">
                <a:spcAft>
                  <a:spcPts val="0"/>
                </a:spcAft>
              </a:pPr>
              <a:r>
                <a:rPr lang="en-GB" altLang="zh-CN" sz="1600" kern="100" dirty="0">
                  <a:latin typeface="Times New Roman" panose="02020603050405020304" pitchFamily="18" charset="0"/>
                  <a:ea typeface="宋体" panose="02010600030101010101" pitchFamily="2" charset="-122"/>
                </a:rPr>
                <a:t> </a:t>
              </a:r>
              <a:endParaRPr lang="zh-CN" altLang="zh-CN" sz="1600" kern="100" dirty="0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just">
                <a:spcAft>
                  <a:spcPts val="0"/>
                </a:spcAft>
              </a:pPr>
              <a:r>
                <a:rPr lang="en-GB" altLang="zh-CN" sz="1600" kern="100" dirty="0" err="1">
                  <a:latin typeface="Times New Roman" panose="02020603050405020304" pitchFamily="18" charset="0"/>
                  <a:ea typeface="Times New Roman" panose="02020603050405020304" pitchFamily="18" charset="0"/>
                </a:rPr>
                <a:t>Najihah</a:t>
              </a:r>
              <a:r>
                <a:rPr lang="en-GB" altLang="zh-CN" sz="1600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, N. and Soh, N. (2019). </a:t>
              </a:r>
              <a:r>
                <a:rPr lang="en-GB" altLang="zh-CN" sz="1600" i="1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An analysis of an explanation of Apple Inc.</a:t>
              </a:r>
              <a:r>
                <a:rPr lang="en-GB" altLang="zh-CN" sz="1600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 [online] Available at: https://</a:t>
              </a:r>
              <a:r>
                <a:rPr lang="en-GB" altLang="zh-CN" sz="1600" kern="100" dirty="0" err="1">
                  <a:latin typeface="Times New Roman" panose="02020603050405020304" pitchFamily="18" charset="0"/>
                  <a:ea typeface="Times New Roman" panose="02020603050405020304" pitchFamily="18" charset="0"/>
                </a:rPr>
                <a:t>mpra.ub.uni-muenchen.de</a:t>
              </a:r>
              <a:r>
                <a:rPr lang="en-GB" altLang="zh-CN" sz="1600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/id/</a:t>
              </a:r>
              <a:r>
                <a:rPr lang="en-GB" altLang="zh-CN" sz="1600" kern="100" dirty="0" err="1">
                  <a:latin typeface="Times New Roman" panose="02020603050405020304" pitchFamily="18" charset="0"/>
                  <a:ea typeface="Times New Roman" panose="02020603050405020304" pitchFamily="18" charset="0"/>
                </a:rPr>
                <a:t>eprint</a:t>
              </a:r>
              <a:r>
                <a:rPr lang="en-GB" altLang="zh-CN" sz="1600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/97280 (Accessed 28 Feb. 2020)</a:t>
              </a:r>
              <a:endParaRPr lang="zh-CN" altLang="zh-CN" sz="1600" kern="100" dirty="0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just">
                <a:spcAft>
                  <a:spcPts val="0"/>
                </a:spcAft>
              </a:pPr>
              <a:r>
                <a:rPr lang="en-GB" altLang="zh-CN" sz="1600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 </a:t>
              </a:r>
              <a:endParaRPr lang="zh-CN" altLang="zh-CN" sz="1600" kern="100" dirty="0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just">
                <a:spcAft>
                  <a:spcPts val="0"/>
                </a:spcAft>
              </a:pPr>
              <a:r>
                <a:rPr lang="en-GB" altLang="zh-CN" sz="1600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Queensland Government </a:t>
              </a:r>
              <a:r>
                <a:rPr lang="zh-CN" altLang="zh-CN" sz="1600" kern="100" dirty="0">
                  <a:latin typeface="Times New Roman" panose="02020603050405020304" pitchFamily="18" charset="0"/>
                  <a:ea typeface="宋体" panose="02010600030101010101" pitchFamily="2" charset="-122"/>
                </a:rPr>
                <a:t>（</a:t>
              </a:r>
              <a:r>
                <a:rPr lang="en-GB" altLang="zh-CN" sz="1600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2020</a:t>
              </a:r>
              <a:r>
                <a:rPr lang="zh-CN" altLang="zh-CN" sz="1600" kern="100" dirty="0">
                  <a:latin typeface="Times New Roman" panose="02020603050405020304" pitchFamily="18" charset="0"/>
                  <a:ea typeface="宋体" panose="02010600030101010101" pitchFamily="2" charset="-122"/>
                </a:rPr>
                <a:t>） </a:t>
              </a:r>
              <a:r>
                <a:rPr lang="en-GB" altLang="zh-CN" sz="1600" i="1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Benefits and limitations of SWOT analysis.</a:t>
              </a:r>
              <a:r>
                <a:rPr lang="en-GB" altLang="zh-CN" sz="1600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 Available at: https://</a:t>
              </a:r>
              <a:r>
                <a:rPr lang="en-GB" altLang="zh-CN" sz="1600" kern="100" dirty="0" err="1">
                  <a:latin typeface="Times New Roman" panose="02020603050405020304" pitchFamily="18" charset="0"/>
                  <a:ea typeface="Times New Roman" panose="02020603050405020304" pitchFamily="18" charset="0"/>
                </a:rPr>
                <a:t>www.business.qld.gov.au</a:t>
              </a:r>
              <a:r>
                <a:rPr lang="en-GB" altLang="zh-CN" sz="1600" kern="100" dirty="0">
                  <a:latin typeface="Times New Roman" panose="02020603050405020304" pitchFamily="18" charset="0"/>
                  <a:ea typeface="Times New Roman" panose="02020603050405020304" pitchFamily="18" charset="0"/>
                </a:rPr>
                <a:t>/starting-business/planning/market-customer-research/swot-analysis/benefits-limitations (Accessed: 26 Feb. 2020)</a:t>
              </a:r>
              <a:endParaRPr lang="zh-CN" altLang="zh-CN" sz="1600" kern="100" dirty="0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227632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801</TotalTime>
  <Words>481</Words>
  <Application>Microsoft Macintosh PowerPoint</Application>
  <PresentationFormat>宽屏</PresentationFormat>
  <Paragraphs>53</Paragraphs>
  <Slides>6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</vt:i4>
      </vt:variant>
    </vt:vector>
  </HeadingPairs>
  <TitlesOfParts>
    <vt:vector size="12" baseType="lpstr">
      <vt:lpstr>等线</vt:lpstr>
      <vt:lpstr>等线 Light</vt:lpstr>
      <vt:lpstr>Arial</vt:lpstr>
      <vt:lpstr>Times New Roman</vt:lpstr>
      <vt:lpstr>Wingdings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Liang Zhao (1900201)</dc:creator>
  <cp:lastModifiedBy>Liang Zhao (1900201)</cp:lastModifiedBy>
  <cp:revision>14</cp:revision>
  <dcterms:created xsi:type="dcterms:W3CDTF">2020-03-03T20:03:53Z</dcterms:created>
  <dcterms:modified xsi:type="dcterms:W3CDTF">2020-03-04T11:35:59Z</dcterms:modified>
</cp:coreProperties>
</file>