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embedTrueTypeFonts="1" saveSubsetFonts="1" autoCompressPictures="0">
  <p:sldMasterIdLst>
    <p:sldMasterId id="2147483648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1" r:id="rId7"/>
    <p:sldId id="268" r:id="rId8"/>
    <p:sldId id="263" r:id="rId9"/>
    <p:sldId id="264" r:id="rId10"/>
    <p:sldId id="265" r:id="rId11"/>
    <p:sldId id="266" r:id="rId12"/>
  </p:sldIdLst>
  <p:sldSz cx="14630400" cy="8229600"/>
  <p:notesSz cx="8229600" cy="146304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11"/>
    <p:restoredTop sz="94610"/>
  </p:normalViewPr>
  <p:slideViewPr>
    <p:cSldViewPr snapToGrid="0" snapToObjects="1">
      <p:cViewPr varScale="1">
        <p:scale>
          <a:sx n="69" d="100"/>
          <a:sy n="69" d="100"/>
        </p:scale>
        <p:origin x="677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7712917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s://gamma.app/?utm_source=made-with-gamma" TargetMode="External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s://gamma.app/?utm_source=made-with-gamma" TargetMode="External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s://gamma.app/?utm_source=made-with-gamma" TargetMode="External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s://gamma.app/?utm_source=made-with-gamma" TargetMode="External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s://gamma.app/?utm_source=made-with-gamma" TargetMode="External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s://gamma.app/?utm_source=made-with-gamma" TargetMode="External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s://gamma.app/?utm_source=made-with-gamma" TargetMode="External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s://gamma.app/?utm_source=made-with-gamma" TargetMode="External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s://gamma.app/?utm_source=made-with-gamma" TargetMode="External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s://gamma.app/?utm_source=made-with-gamma" TargetMode="External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0ED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4" name="Image 0" descr="preencoded.png">
            <a:hlinkClick r:id="rId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2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0ED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</p:sp>
      <p:pic>
        <p:nvPicPr>
          <p:cNvPr id="4" name="Image 0" descr="preencoded.png">
            <a:hlinkClick r:id="rId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3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0ED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</p:sp>
      <p:pic>
        <p:nvPicPr>
          <p:cNvPr id="4" name="Image 0" descr="preencoded.png">
            <a:hlinkClick r:id="rId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4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0ED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</p:sp>
      <p:pic>
        <p:nvPicPr>
          <p:cNvPr id="4" name="Image 0" descr="preencoded.png">
            <a:hlinkClick r:id="rId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5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0ED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</p:sp>
      <p:pic>
        <p:nvPicPr>
          <p:cNvPr id="4" name="Image 0" descr="preencoded.png">
            <a:hlinkClick r:id="rId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6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0ED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</p:sp>
      <p:pic>
        <p:nvPicPr>
          <p:cNvPr id="4" name="Image 0" descr="preencoded.png">
            <a:hlinkClick r:id="rId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7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0ED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</p:sp>
      <p:pic>
        <p:nvPicPr>
          <p:cNvPr id="4" name="Image 0" descr="preencoded.png">
            <a:hlinkClick r:id="rId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8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0ED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</p:sp>
      <p:pic>
        <p:nvPicPr>
          <p:cNvPr id="4" name="Image 0" descr="preencoded.png">
            <a:hlinkClick r:id="rId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9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0ED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</p:sp>
      <p:pic>
        <p:nvPicPr>
          <p:cNvPr id="4" name="Image 0" descr="preencoded.png">
            <a:hlinkClick r:id="rId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0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0ED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</p:sp>
      <p:pic>
        <p:nvPicPr>
          <p:cNvPr id="4" name="Image 0" descr="preencoded.png">
            <a:hlinkClick r:id="rId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13" Type="http://schemas.openxmlformats.org/officeDocument/2006/relationships/image" Target="../media/image3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sv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7.sv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3.png"/><Relationship Id="rId4" Type="http://schemas.openxmlformats.org/officeDocument/2006/relationships/image" Target="../media/image1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3.png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2.png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.png"/><Relationship Id="rId4" Type="http://schemas.openxmlformats.org/officeDocument/2006/relationships/image" Target="../media/image2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25.png"/><Relationship Id="rId4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99756" y="1683425"/>
            <a:ext cx="4176782" cy="4167838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793790" y="2814759"/>
            <a:ext cx="7556421" cy="21263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5550"/>
              </a:lnSpc>
              <a:buNone/>
            </a:pPr>
            <a:r>
              <a:rPr lang="en-US" sz="4450" b="1" dirty="0">
                <a:solidFill>
                  <a:srgbClr val="0C0D0F"/>
                </a:solidFill>
                <a:latin typeface="Arial" panose="020B0604020202020204" pitchFamily="34" charset="0"/>
                <a:ea typeface="Inter" pitchFamily="34" charset="-122"/>
                <a:cs typeface="Arial" panose="020B0604020202020204" pitchFamily="34" charset="0"/>
              </a:rPr>
              <a:t>Ecoharmony Homecare: From Market Research to Business Development</a:t>
            </a:r>
            <a:endParaRPr lang="en-US" sz="445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89AB3F7-7C6A-B7BC-217E-FC6165B2474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458397" y="7724705"/>
            <a:ext cx="2172003" cy="504895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73787" y="641271"/>
            <a:ext cx="5527357" cy="69080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400"/>
              </a:lnSpc>
              <a:buNone/>
            </a:pPr>
            <a:r>
              <a:rPr lang="en-US" sz="4350" b="1" dirty="0">
                <a:solidFill>
                  <a:srgbClr val="0C0D0F"/>
                </a:solidFill>
                <a:latin typeface="Arial" panose="020B0604020202020204" pitchFamily="34" charset="0"/>
                <a:ea typeface="Inter" pitchFamily="34" charset="-122"/>
                <a:cs typeface="Arial" panose="020B0604020202020204" pitchFamily="34" charset="0"/>
              </a:rPr>
              <a:t>Project Overview</a:t>
            </a:r>
            <a:endParaRPr lang="en-US" sz="435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hape 1"/>
          <p:cNvSpPr/>
          <p:nvPr/>
        </p:nvSpPr>
        <p:spPr>
          <a:xfrm>
            <a:off x="773787" y="1763078"/>
            <a:ext cx="4217194" cy="2509004"/>
          </a:xfrm>
          <a:prstGeom prst="roundRect">
            <a:avLst>
              <a:gd name="adj" fmla="val 7931"/>
            </a:avLst>
          </a:prstGeom>
          <a:solidFill>
            <a:srgbClr val="FFFFFF"/>
          </a:solidFill>
          <a:ln w="7620">
            <a:solidFill>
              <a:srgbClr val="FF7047"/>
            </a:solidFill>
            <a:prstDash val="solid"/>
          </a:ln>
        </p:spPr>
        <p:txBody>
          <a:bodyPr/>
          <a:lstStyle/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hape 2"/>
          <p:cNvSpPr/>
          <p:nvPr/>
        </p:nvSpPr>
        <p:spPr>
          <a:xfrm>
            <a:off x="1002387" y="1991678"/>
            <a:ext cx="663178" cy="663178"/>
          </a:xfrm>
          <a:prstGeom prst="roundRect">
            <a:avLst>
              <a:gd name="adj" fmla="val 13786775"/>
            </a:avLst>
          </a:prstGeom>
          <a:solidFill>
            <a:srgbClr val="FF7047"/>
          </a:solidFill>
          <a:ln/>
        </p:spPr>
        <p:txBody>
          <a:bodyPr/>
          <a:lstStyle/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Image 0" descr="preencoded.png"/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184791" y="2173962"/>
            <a:ext cx="298371" cy="298371"/>
          </a:xfrm>
          <a:prstGeom prst="rect">
            <a:avLst/>
          </a:prstGeom>
        </p:spPr>
      </p:pic>
      <p:sp>
        <p:nvSpPr>
          <p:cNvPr id="6" name="Text 3"/>
          <p:cNvSpPr/>
          <p:nvPr/>
        </p:nvSpPr>
        <p:spPr>
          <a:xfrm>
            <a:off x="1002387" y="2870359"/>
            <a:ext cx="2763679" cy="34540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00"/>
              </a:lnSpc>
              <a:buNone/>
            </a:pPr>
            <a:r>
              <a:rPr lang="en-US" sz="2150" b="1" dirty="0">
                <a:solidFill>
                  <a:srgbClr val="55575A"/>
                </a:solidFill>
                <a:latin typeface="Arial" panose="020B0604020202020204" pitchFamily="34" charset="0"/>
                <a:ea typeface="Inter" pitchFamily="34" charset="-122"/>
                <a:cs typeface="Arial" panose="020B0604020202020204" pitchFamily="34" charset="0"/>
              </a:rPr>
              <a:t>Market Research</a:t>
            </a:r>
            <a:endParaRPr lang="en-US" sz="215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 4"/>
          <p:cNvSpPr/>
          <p:nvPr/>
        </p:nvSpPr>
        <p:spPr>
          <a:xfrm>
            <a:off x="1002387" y="3345061"/>
            <a:ext cx="3759994" cy="698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1700" dirty="0">
                <a:solidFill>
                  <a:srgbClr val="55575A"/>
                </a:solidFill>
                <a:latin typeface="Arial" panose="020B0604020202020204" pitchFamily="34" charset="0"/>
                <a:ea typeface="Manrope" pitchFamily="34" charset="-122"/>
                <a:cs typeface="Arial" panose="020B0604020202020204" pitchFamily="34" charset="0"/>
              </a:rPr>
              <a:t>Primary data collection through questionnaire design and analysis</a:t>
            </a:r>
            <a:endParaRPr lang="en-US" sz="17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Shape 5"/>
          <p:cNvSpPr/>
          <p:nvPr/>
        </p:nvSpPr>
        <p:spPr>
          <a:xfrm>
            <a:off x="5206484" y="1763078"/>
            <a:ext cx="4217313" cy="2509004"/>
          </a:xfrm>
          <a:prstGeom prst="roundRect">
            <a:avLst>
              <a:gd name="adj" fmla="val 7931"/>
            </a:avLst>
          </a:prstGeom>
          <a:solidFill>
            <a:srgbClr val="FFFFFF"/>
          </a:solidFill>
          <a:ln w="7620">
            <a:solidFill>
              <a:srgbClr val="FF7047"/>
            </a:solidFill>
            <a:prstDash val="solid"/>
          </a:ln>
        </p:spPr>
        <p:txBody>
          <a:bodyPr/>
          <a:lstStyle/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Shape 6"/>
          <p:cNvSpPr/>
          <p:nvPr/>
        </p:nvSpPr>
        <p:spPr>
          <a:xfrm>
            <a:off x="5435084" y="1991678"/>
            <a:ext cx="663178" cy="663178"/>
          </a:xfrm>
          <a:prstGeom prst="roundRect">
            <a:avLst>
              <a:gd name="adj" fmla="val 13786775"/>
            </a:avLst>
          </a:prstGeom>
          <a:solidFill>
            <a:srgbClr val="FF7047"/>
          </a:solidFill>
          <a:ln/>
        </p:spPr>
        <p:txBody>
          <a:bodyPr/>
          <a:lstStyle/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" name="Image 1" descr="preencoded.png"/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5617488" y="2173962"/>
            <a:ext cx="298371" cy="298371"/>
          </a:xfrm>
          <a:prstGeom prst="rect">
            <a:avLst/>
          </a:prstGeom>
        </p:spPr>
      </p:pic>
      <p:sp>
        <p:nvSpPr>
          <p:cNvPr id="11" name="Text 7"/>
          <p:cNvSpPr/>
          <p:nvPr/>
        </p:nvSpPr>
        <p:spPr>
          <a:xfrm>
            <a:off x="5435084" y="2870359"/>
            <a:ext cx="2851547" cy="34540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00"/>
              </a:lnSpc>
              <a:buNone/>
            </a:pPr>
            <a:r>
              <a:rPr lang="en-US" sz="2150" b="1" dirty="0">
                <a:solidFill>
                  <a:srgbClr val="55575A"/>
                </a:solidFill>
                <a:latin typeface="Arial" panose="020B0604020202020204" pitchFamily="34" charset="0"/>
                <a:ea typeface="Inter" pitchFamily="34" charset="-122"/>
                <a:cs typeface="Arial" panose="020B0604020202020204" pitchFamily="34" charset="0"/>
              </a:rPr>
              <a:t>Website Development</a:t>
            </a:r>
            <a:endParaRPr lang="en-US" sz="215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 8"/>
          <p:cNvSpPr/>
          <p:nvPr/>
        </p:nvSpPr>
        <p:spPr>
          <a:xfrm>
            <a:off x="5435084" y="3345061"/>
            <a:ext cx="3760113" cy="698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1700" dirty="0">
                <a:solidFill>
                  <a:srgbClr val="55575A"/>
                </a:solidFill>
                <a:latin typeface="Arial" panose="020B0604020202020204" pitchFamily="34" charset="0"/>
                <a:ea typeface="Manrope" pitchFamily="34" charset="-122"/>
                <a:cs typeface="Arial" panose="020B0604020202020204" pitchFamily="34" charset="0"/>
              </a:rPr>
              <a:t>Creating digital presence using HTML and CSS</a:t>
            </a:r>
            <a:endParaRPr lang="en-US" sz="17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Shape 9"/>
          <p:cNvSpPr/>
          <p:nvPr/>
        </p:nvSpPr>
        <p:spPr>
          <a:xfrm>
            <a:off x="9639300" y="1763078"/>
            <a:ext cx="4217313" cy="2509004"/>
          </a:xfrm>
          <a:prstGeom prst="roundRect">
            <a:avLst>
              <a:gd name="adj" fmla="val 7931"/>
            </a:avLst>
          </a:prstGeom>
          <a:solidFill>
            <a:srgbClr val="FFFFFF"/>
          </a:solidFill>
          <a:ln w="7620">
            <a:solidFill>
              <a:srgbClr val="FF7047"/>
            </a:solidFill>
            <a:prstDash val="solid"/>
          </a:ln>
        </p:spPr>
        <p:txBody>
          <a:bodyPr/>
          <a:lstStyle/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Shape 10"/>
          <p:cNvSpPr/>
          <p:nvPr/>
        </p:nvSpPr>
        <p:spPr>
          <a:xfrm>
            <a:off x="9867900" y="1991678"/>
            <a:ext cx="663178" cy="663178"/>
          </a:xfrm>
          <a:prstGeom prst="roundRect">
            <a:avLst>
              <a:gd name="adj" fmla="val 13786775"/>
            </a:avLst>
          </a:prstGeom>
          <a:solidFill>
            <a:srgbClr val="FF7047"/>
          </a:solidFill>
          <a:ln/>
        </p:spPr>
        <p:txBody>
          <a:bodyPr/>
          <a:lstStyle/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5" name="Image 2" descr="preencoded.png"/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0050304" y="2173962"/>
            <a:ext cx="298371" cy="298371"/>
          </a:xfrm>
          <a:prstGeom prst="rect">
            <a:avLst/>
          </a:prstGeom>
        </p:spPr>
      </p:pic>
      <p:sp>
        <p:nvSpPr>
          <p:cNvPr id="16" name="Text 11"/>
          <p:cNvSpPr/>
          <p:nvPr/>
        </p:nvSpPr>
        <p:spPr>
          <a:xfrm>
            <a:off x="9867900" y="2870359"/>
            <a:ext cx="2763679" cy="34540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00"/>
              </a:lnSpc>
              <a:buNone/>
            </a:pPr>
            <a:r>
              <a:rPr lang="en-US" sz="2150" b="1" dirty="0">
                <a:solidFill>
                  <a:srgbClr val="55575A"/>
                </a:solidFill>
                <a:latin typeface="Arial" panose="020B0604020202020204" pitchFamily="34" charset="0"/>
                <a:ea typeface="Inter" pitchFamily="34" charset="-122"/>
                <a:cs typeface="Arial" panose="020B0604020202020204" pitchFamily="34" charset="0"/>
              </a:rPr>
              <a:t>Marketing Materials</a:t>
            </a:r>
            <a:endParaRPr lang="en-US" sz="215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Text 12"/>
          <p:cNvSpPr/>
          <p:nvPr/>
        </p:nvSpPr>
        <p:spPr>
          <a:xfrm>
            <a:off x="9867900" y="3345061"/>
            <a:ext cx="3760113" cy="698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1700" dirty="0">
                <a:solidFill>
                  <a:srgbClr val="55575A"/>
                </a:solidFill>
                <a:latin typeface="Arial" panose="020B0604020202020204" pitchFamily="34" charset="0"/>
                <a:ea typeface="Manrope" pitchFamily="34" charset="-122"/>
                <a:cs typeface="Arial" panose="020B0604020202020204" pitchFamily="34" charset="0"/>
              </a:rPr>
              <a:t>Designing promotional content using Canva</a:t>
            </a:r>
            <a:endParaRPr lang="en-US" sz="17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Shape 13"/>
          <p:cNvSpPr/>
          <p:nvPr/>
        </p:nvSpPr>
        <p:spPr>
          <a:xfrm>
            <a:off x="773787" y="4487585"/>
            <a:ext cx="6433661" cy="2159794"/>
          </a:xfrm>
          <a:prstGeom prst="roundRect">
            <a:avLst>
              <a:gd name="adj" fmla="val 9213"/>
            </a:avLst>
          </a:prstGeom>
          <a:solidFill>
            <a:srgbClr val="FFFFFF"/>
          </a:solidFill>
          <a:ln w="7620">
            <a:solidFill>
              <a:srgbClr val="FF7047"/>
            </a:solidFill>
            <a:prstDash val="solid"/>
          </a:ln>
        </p:spPr>
        <p:txBody>
          <a:bodyPr/>
          <a:lstStyle/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" name="Shape 14"/>
          <p:cNvSpPr/>
          <p:nvPr/>
        </p:nvSpPr>
        <p:spPr>
          <a:xfrm>
            <a:off x="1002387" y="4716185"/>
            <a:ext cx="663178" cy="663178"/>
          </a:xfrm>
          <a:prstGeom prst="roundRect">
            <a:avLst>
              <a:gd name="adj" fmla="val 13786775"/>
            </a:avLst>
          </a:prstGeom>
          <a:solidFill>
            <a:srgbClr val="FF7047"/>
          </a:solidFill>
          <a:ln/>
        </p:spPr>
        <p:txBody>
          <a:bodyPr/>
          <a:lstStyle/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0" name="Image 3" descr="preencoded.png"/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1184791" y="4898469"/>
            <a:ext cx="298371" cy="298371"/>
          </a:xfrm>
          <a:prstGeom prst="rect">
            <a:avLst/>
          </a:prstGeom>
        </p:spPr>
      </p:pic>
      <p:sp>
        <p:nvSpPr>
          <p:cNvPr id="21" name="Text 15"/>
          <p:cNvSpPr/>
          <p:nvPr/>
        </p:nvSpPr>
        <p:spPr>
          <a:xfrm>
            <a:off x="1002387" y="5594866"/>
            <a:ext cx="2763679" cy="34540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00"/>
              </a:lnSpc>
              <a:buNone/>
            </a:pPr>
            <a:r>
              <a:rPr lang="en-US" sz="2150" b="1" dirty="0">
                <a:solidFill>
                  <a:srgbClr val="55575A"/>
                </a:solidFill>
                <a:latin typeface="Arial" panose="020B0604020202020204" pitchFamily="34" charset="0"/>
                <a:ea typeface="Inter" pitchFamily="34" charset="-122"/>
                <a:cs typeface="Arial" panose="020B0604020202020204" pitchFamily="34" charset="0"/>
              </a:rPr>
              <a:t>Video Production</a:t>
            </a:r>
            <a:endParaRPr lang="en-US" sz="215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2" name="Text 16"/>
          <p:cNvSpPr/>
          <p:nvPr/>
        </p:nvSpPr>
        <p:spPr>
          <a:xfrm>
            <a:off x="1002387" y="6069568"/>
            <a:ext cx="5976461" cy="34921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1700" dirty="0">
                <a:solidFill>
                  <a:srgbClr val="55575A"/>
                </a:solidFill>
                <a:latin typeface="Arial" panose="020B0604020202020204" pitchFamily="34" charset="0"/>
                <a:ea typeface="Manrope" pitchFamily="34" charset="-122"/>
                <a:cs typeface="Arial" panose="020B0604020202020204" pitchFamily="34" charset="0"/>
              </a:rPr>
              <a:t>Developing promotional video advertisement</a:t>
            </a:r>
            <a:endParaRPr lang="en-US" sz="17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3" name="Shape 17"/>
          <p:cNvSpPr/>
          <p:nvPr/>
        </p:nvSpPr>
        <p:spPr>
          <a:xfrm>
            <a:off x="7422952" y="4487585"/>
            <a:ext cx="6433661" cy="2159794"/>
          </a:xfrm>
          <a:prstGeom prst="roundRect">
            <a:avLst>
              <a:gd name="adj" fmla="val 9213"/>
            </a:avLst>
          </a:prstGeom>
          <a:solidFill>
            <a:srgbClr val="FFFFFF"/>
          </a:solidFill>
          <a:ln w="7620">
            <a:solidFill>
              <a:srgbClr val="FF7047"/>
            </a:solidFill>
            <a:prstDash val="solid"/>
          </a:ln>
        </p:spPr>
        <p:txBody>
          <a:bodyPr/>
          <a:lstStyle/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4" name="Shape 18"/>
          <p:cNvSpPr/>
          <p:nvPr/>
        </p:nvSpPr>
        <p:spPr>
          <a:xfrm>
            <a:off x="7651552" y="4716185"/>
            <a:ext cx="663178" cy="663178"/>
          </a:xfrm>
          <a:prstGeom prst="roundRect">
            <a:avLst>
              <a:gd name="adj" fmla="val 13786775"/>
            </a:avLst>
          </a:prstGeom>
          <a:solidFill>
            <a:srgbClr val="FF7047"/>
          </a:solidFill>
          <a:ln/>
        </p:spPr>
        <p:txBody>
          <a:bodyPr/>
          <a:lstStyle/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5" name="Image 4" descr="preencoded.png"/>
          <p:cNvPicPr>
            <a:picLocks noChangeAspect="1"/>
          </p:cNvPicPr>
          <p:nvPr/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7833955" y="4898469"/>
            <a:ext cx="298371" cy="298371"/>
          </a:xfrm>
          <a:prstGeom prst="rect">
            <a:avLst/>
          </a:prstGeom>
        </p:spPr>
      </p:pic>
      <p:sp>
        <p:nvSpPr>
          <p:cNvPr id="26" name="Text 19"/>
          <p:cNvSpPr/>
          <p:nvPr/>
        </p:nvSpPr>
        <p:spPr>
          <a:xfrm>
            <a:off x="7651552" y="5594866"/>
            <a:ext cx="2763679" cy="34540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00"/>
              </a:lnSpc>
              <a:buNone/>
            </a:pPr>
            <a:r>
              <a:rPr lang="en-US" sz="2150" dirty="0">
                <a:solidFill>
                  <a:srgbClr val="55575A"/>
                </a:solidFill>
                <a:latin typeface="Arial" panose="020B0604020202020204" pitchFamily="34" charset="0"/>
                <a:ea typeface="Inter" pitchFamily="34" charset="-122"/>
                <a:cs typeface="Arial" panose="020B0604020202020204" pitchFamily="34" charset="0"/>
              </a:rPr>
              <a:t>Financial Planning</a:t>
            </a:r>
            <a:endParaRPr lang="en-US" sz="21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7" name="Text 20"/>
          <p:cNvSpPr/>
          <p:nvPr/>
        </p:nvSpPr>
        <p:spPr>
          <a:xfrm>
            <a:off x="7651552" y="6069568"/>
            <a:ext cx="5976461" cy="34921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1700" dirty="0">
                <a:solidFill>
                  <a:srgbClr val="55575A"/>
                </a:solidFill>
                <a:latin typeface="Arial" panose="020B0604020202020204" pitchFamily="34" charset="0"/>
                <a:ea typeface="Manrope" pitchFamily="34" charset="-122"/>
                <a:cs typeface="Arial" panose="020B0604020202020204" pitchFamily="34" charset="0"/>
              </a:rPr>
              <a:t>Creating projections using Microsoft Excel</a:t>
            </a:r>
            <a:endParaRPr lang="en-US" sz="17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8" name="Text 21"/>
          <p:cNvSpPr/>
          <p:nvPr/>
        </p:nvSpPr>
        <p:spPr>
          <a:xfrm>
            <a:off x="773787" y="6889790"/>
            <a:ext cx="13082826" cy="698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1700" dirty="0">
                <a:solidFill>
                  <a:srgbClr val="55575A"/>
                </a:solidFill>
                <a:latin typeface="Arial" panose="020B0604020202020204" pitchFamily="34" charset="0"/>
                <a:ea typeface="Manrope" pitchFamily="34" charset="-122"/>
                <a:cs typeface="Arial" panose="020B0604020202020204" pitchFamily="34" charset="0"/>
              </a:rPr>
              <a:t>This project demonstrates how digital technologies enable businesses to organise information and support strategic decision-making processes (Laudon and Laudon, 2020).</a:t>
            </a:r>
            <a:endParaRPr lang="en-US" sz="17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0" name="Picture 29">
            <a:extLst>
              <a:ext uri="{FF2B5EF4-FFF2-40B4-BE49-F238E27FC236}">
                <a16:creationId xmlns:a16="http://schemas.microsoft.com/office/drawing/2014/main" id="{9507C640-D94F-CCC1-969D-D28BB12DA597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12434279" y="7724467"/>
            <a:ext cx="2172003" cy="504895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5486400" cy="82296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6224230" y="693420"/>
            <a:ext cx="7668339" cy="13175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5150"/>
              </a:lnSpc>
              <a:buNone/>
            </a:pPr>
            <a:r>
              <a:rPr lang="en-US" sz="4150" b="1" dirty="0">
                <a:solidFill>
                  <a:srgbClr val="0C0D0F"/>
                </a:solidFill>
                <a:latin typeface="Arial" panose="020B0604020202020204" pitchFamily="34" charset="0"/>
                <a:ea typeface="Inter" pitchFamily="34" charset="-122"/>
                <a:cs typeface="Arial" panose="020B0604020202020204" pitchFamily="34" charset="0"/>
              </a:rPr>
              <a:t>Designing the Market Research Questionnaire</a:t>
            </a:r>
            <a:endParaRPr lang="en-US" sz="415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1"/>
          <p:cNvSpPr/>
          <p:nvPr/>
        </p:nvSpPr>
        <p:spPr>
          <a:xfrm>
            <a:off x="6208752" y="2525965"/>
            <a:ext cx="2212896" cy="6586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2550"/>
              </a:lnSpc>
              <a:buNone/>
            </a:pPr>
            <a:r>
              <a:rPr lang="en-US" sz="2050" b="1" dirty="0">
                <a:solidFill>
                  <a:srgbClr val="0C0D0F"/>
                </a:solidFill>
                <a:latin typeface="Arial" panose="020B0604020202020204" pitchFamily="34" charset="0"/>
                <a:ea typeface="Inter" pitchFamily="34" charset="-122"/>
                <a:cs typeface="Arial" panose="020B0604020202020204" pitchFamily="34" charset="0"/>
              </a:rPr>
              <a:t>Research Instrument</a:t>
            </a:r>
            <a:endParaRPr lang="en-US" sz="205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 2"/>
          <p:cNvSpPr/>
          <p:nvPr/>
        </p:nvSpPr>
        <p:spPr>
          <a:xfrm>
            <a:off x="6434971" y="3355181"/>
            <a:ext cx="2212896" cy="1952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550"/>
              </a:lnSpc>
              <a:buNone/>
            </a:pPr>
            <a:r>
              <a:rPr lang="en-US" sz="1650" dirty="0">
                <a:solidFill>
                  <a:srgbClr val="55575A"/>
                </a:solidFill>
                <a:latin typeface="Arial" panose="020B0604020202020204" pitchFamily="34" charset="0"/>
                <a:ea typeface="Manrope" pitchFamily="34" charset="-122"/>
                <a:cs typeface="Arial" panose="020B0604020202020204" pitchFamily="34" charset="0"/>
              </a:rPr>
              <a:t>A questionnaire was created using Google Forms to collect primary research data from potential service users.</a:t>
            </a:r>
            <a:endParaRPr lang="en-US" sz="16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 3"/>
          <p:cNvSpPr/>
          <p:nvPr/>
        </p:nvSpPr>
        <p:spPr>
          <a:xfrm>
            <a:off x="8758714" y="2500670"/>
            <a:ext cx="2212896" cy="6586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2550"/>
              </a:lnSpc>
              <a:buNone/>
            </a:pPr>
            <a:r>
              <a:rPr lang="en-US" sz="2050" b="1" dirty="0">
                <a:solidFill>
                  <a:srgbClr val="0C0D0F"/>
                </a:solidFill>
                <a:latin typeface="Arial" panose="020B0604020202020204" pitchFamily="34" charset="0"/>
                <a:ea typeface="Inter" pitchFamily="34" charset="-122"/>
                <a:cs typeface="Arial" panose="020B0604020202020204" pitchFamily="34" charset="0"/>
              </a:rPr>
              <a:t>Question Structure</a:t>
            </a:r>
            <a:endParaRPr lang="en-US" sz="205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 4"/>
          <p:cNvSpPr/>
          <p:nvPr/>
        </p:nvSpPr>
        <p:spPr>
          <a:xfrm>
            <a:off x="9064466" y="3355181"/>
            <a:ext cx="2212896" cy="227778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550"/>
              </a:lnSpc>
              <a:buNone/>
            </a:pPr>
            <a:r>
              <a:rPr lang="en-US" sz="1650" dirty="0">
                <a:solidFill>
                  <a:srgbClr val="55575A"/>
                </a:solidFill>
                <a:latin typeface="Arial" panose="020B0604020202020204" pitchFamily="34" charset="0"/>
                <a:ea typeface="Manrope" pitchFamily="34" charset="-122"/>
                <a:cs typeface="Arial" panose="020B0604020202020204" pitchFamily="34" charset="0"/>
              </a:rPr>
              <a:t>The questionnaire included 16 questions covering demographics, care service experiences, and customer preferences.</a:t>
            </a:r>
            <a:endParaRPr lang="en-US" sz="16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 5"/>
          <p:cNvSpPr/>
          <p:nvPr/>
        </p:nvSpPr>
        <p:spPr>
          <a:xfrm>
            <a:off x="11693962" y="2500670"/>
            <a:ext cx="2212896" cy="32932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2550"/>
              </a:lnSpc>
              <a:buNone/>
            </a:pPr>
            <a:r>
              <a:rPr lang="en-US" sz="2050" b="1" dirty="0">
                <a:solidFill>
                  <a:srgbClr val="0C0D0F"/>
                </a:solidFill>
                <a:latin typeface="Arial" panose="020B0604020202020204" pitchFamily="34" charset="0"/>
                <a:ea typeface="Inter" pitchFamily="34" charset="-122"/>
                <a:cs typeface="Arial" panose="020B0604020202020204" pitchFamily="34" charset="0"/>
              </a:rPr>
              <a:t>Key Focus </a:t>
            </a:r>
          </a:p>
          <a:p>
            <a:pPr marL="0" indent="0" algn="ctr">
              <a:lnSpc>
                <a:spcPts val="2550"/>
              </a:lnSpc>
              <a:buNone/>
            </a:pPr>
            <a:r>
              <a:rPr lang="en-US" sz="2050" b="1" dirty="0">
                <a:solidFill>
                  <a:srgbClr val="0C0D0F"/>
                </a:solidFill>
                <a:latin typeface="Arial" panose="020B0604020202020204" pitchFamily="34" charset="0"/>
                <a:ea typeface="Inter" pitchFamily="34" charset="-122"/>
                <a:cs typeface="Arial" panose="020B0604020202020204" pitchFamily="34" charset="0"/>
              </a:rPr>
              <a:t>Areas</a:t>
            </a:r>
            <a:endParaRPr lang="en-US" sz="205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 6"/>
          <p:cNvSpPr/>
          <p:nvPr/>
        </p:nvSpPr>
        <p:spPr>
          <a:xfrm>
            <a:off x="11693962" y="3252226"/>
            <a:ext cx="2212896" cy="1952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550"/>
              </a:lnSpc>
              <a:buNone/>
            </a:pPr>
            <a:r>
              <a:rPr lang="en-US" sz="1650" dirty="0">
                <a:solidFill>
                  <a:srgbClr val="55575A"/>
                </a:solidFill>
                <a:latin typeface="Arial" panose="020B0604020202020204" pitchFamily="34" charset="0"/>
                <a:ea typeface="Manrope" pitchFamily="34" charset="-122"/>
                <a:cs typeface="Arial" panose="020B0604020202020204" pitchFamily="34" charset="0"/>
              </a:rPr>
              <a:t>Participants shared factors influencing care provider selection and how they search for health services online.</a:t>
            </a:r>
            <a:endParaRPr lang="en-US" sz="16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Shape 7"/>
          <p:cNvSpPr/>
          <p:nvPr/>
        </p:nvSpPr>
        <p:spPr>
          <a:xfrm>
            <a:off x="6224230" y="6029682"/>
            <a:ext cx="7668339" cy="1506379"/>
          </a:xfrm>
          <a:prstGeom prst="roundRect">
            <a:avLst>
              <a:gd name="adj" fmla="val 12596"/>
            </a:avLst>
          </a:prstGeom>
          <a:solidFill>
            <a:srgbClr val="FFC4B3"/>
          </a:solidFill>
          <a:ln/>
        </p:spPr>
        <p:txBody>
          <a:bodyPr/>
          <a:lstStyle/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1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34971" y="6344841"/>
            <a:ext cx="263485" cy="210741"/>
          </a:xfrm>
          <a:prstGeom prst="rect">
            <a:avLst/>
          </a:prstGeom>
        </p:spPr>
      </p:pic>
      <p:sp>
        <p:nvSpPr>
          <p:cNvPr id="12" name="Text 8"/>
          <p:cNvSpPr/>
          <p:nvPr/>
        </p:nvSpPr>
        <p:spPr>
          <a:xfrm>
            <a:off x="6909197" y="6278166"/>
            <a:ext cx="6772632" cy="9761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550"/>
              </a:lnSpc>
              <a:buNone/>
            </a:pPr>
            <a:r>
              <a:rPr lang="en-US" sz="1650" dirty="0">
                <a:solidFill>
                  <a:srgbClr val="000000"/>
                </a:solidFill>
                <a:latin typeface="Arial" panose="020B0604020202020204" pitchFamily="34" charset="0"/>
                <a:ea typeface="Manrope" pitchFamily="34" charset="-122"/>
                <a:cs typeface="Arial" panose="020B0604020202020204" pitchFamily="34" charset="0"/>
              </a:rPr>
              <a:t>Questionnaires allow efficient data collection from multiple respondents, making them valuable research tools (Saunders, Lewis and Thornhill, 2019).</a:t>
            </a:r>
            <a:endParaRPr lang="en-US" sz="16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22A6E6F5-2E69-329B-624B-B8A7EA70A1B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458397" y="7680329"/>
            <a:ext cx="2172003" cy="504895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82241" y="628769"/>
            <a:ext cx="9590365" cy="69842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450"/>
              </a:lnSpc>
              <a:buNone/>
            </a:pPr>
            <a:r>
              <a:rPr lang="en-US" sz="4350" b="1" dirty="0">
                <a:solidFill>
                  <a:srgbClr val="0C0D0F"/>
                </a:solidFill>
                <a:latin typeface="Arial" panose="020B0604020202020204" pitchFamily="34" charset="0"/>
                <a:ea typeface="Inter" pitchFamily="34" charset="-122"/>
                <a:cs typeface="Arial" panose="020B0604020202020204" pitchFamily="34" charset="0"/>
              </a:rPr>
              <a:t>Key Findings from the Questionnaire</a:t>
            </a:r>
            <a:endParaRPr lang="en-US" sz="435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 1"/>
          <p:cNvSpPr/>
          <p:nvPr/>
        </p:nvSpPr>
        <p:spPr>
          <a:xfrm>
            <a:off x="1116109" y="2121634"/>
            <a:ext cx="2008082" cy="34921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4350"/>
              </a:lnSpc>
              <a:buNone/>
            </a:pPr>
            <a:r>
              <a:rPr lang="en-US" sz="3200" dirty="0">
                <a:solidFill>
                  <a:srgbClr val="55575A"/>
                </a:solidFill>
                <a:latin typeface="Arial" panose="020B0604020202020204" pitchFamily="34" charset="0"/>
                <a:ea typeface="Inter" pitchFamily="34" charset="-122"/>
                <a:cs typeface="Arial" panose="020B0604020202020204" pitchFamily="34" charset="0"/>
              </a:rPr>
              <a:t>18-44</a:t>
            </a:r>
            <a:endParaRPr lang="en-US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91935" y="1459231"/>
            <a:ext cx="2008082" cy="2008082"/>
          </a:xfrm>
          <a:prstGeom prst="rect">
            <a:avLst/>
          </a:prstGeom>
        </p:spPr>
      </p:pic>
      <p:sp>
        <p:nvSpPr>
          <p:cNvPr id="5" name="Text 2"/>
          <p:cNvSpPr/>
          <p:nvPr/>
        </p:nvSpPr>
        <p:spPr>
          <a:xfrm>
            <a:off x="900767" y="3584434"/>
            <a:ext cx="2793921" cy="34921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2700"/>
              </a:lnSpc>
              <a:buNone/>
            </a:pPr>
            <a:r>
              <a:rPr lang="en-US" sz="2150" b="1" dirty="0">
                <a:solidFill>
                  <a:srgbClr val="55575A"/>
                </a:solidFill>
                <a:latin typeface="Arial" panose="020B0604020202020204" pitchFamily="34" charset="0"/>
                <a:ea typeface="Inter" pitchFamily="34" charset="-122"/>
                <a:cs typeface="Arial" panose="020B0604020202020204" pitchFamily="34" charset="0"/>
              </a:rPr>
              <a:t>Primary Age Group</a:t>
            </a:r>
            <a:endParaRPr lang="en-US" sz="215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 3"/>
          <p:cNvSpPr/>
          <p:nvPr/>
        </p:nvSpPr>
        <p:spPr>
          <a:xfrm>
            <a:off x="819329" y="4114800"/>
            <a:ext cx="2875359" cy="12266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2750"/>
              </a:lnSpc>
              <a:buNone/>
            </a:pPr>
            <a:r>
              <a:rPr lang="en-US" sz="1750" dirty="0">
                <a:solidFill>
                  <a:srgbClr val="55575A"/>
                </a:solidFill>
                <a:latin typeface="Arial" panose="020B0604020202020204" pitchFamily="34" charset="0"/>
                <a:ea typeface="Manrope" pitchFamily="34" charset="-122"/>
                <a:cs typeface="Arial" panose="020B0604020202020204" pitchFamily="34" charset="0"/>
              </a:rPr>
              <a:t>Respondents responsible for organising family care services</a:t>
            </a:r>
            <a:endParaRPr lang="en-US" sz="17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 4"/>
          <p:cNvSpPr/>
          <p:nvPr/>
        </p:nvSpPr>
        <p:spPr>
          <a:xfrm>
            <a:off x="4832448" y="2296239"/>
            <a:ext cx="2749153" cy="55876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4350"/>
              </a:lnSpc>
              <a:buNone/>
            </a:pPr>
            <a:r>
              <a:rPr lang="en-US" sz="3600" dirty="0">
                <a:solidFill>
                  <a:srgbClr val="55575A"/>
                </a:solidFill>
                <a:latin typeface="Arial" panose="020B0604020202020204" pitchFamily="34" charset="0"/>
                <a:ea typeface="Inter" pitchFamily="34" charset="-122"/>
                <a:cs typeface="Arial" panose="020B0604020202020204" pitchFamily="34" charset="0"/>
              </a:rPr>
              <a:t>1st</a:t>
            </a:r>
            <a:endParaRPr lang="en-US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29225" y="1521292"/>
            <a:ext cx="1955601" cy="1955601"/>
          </a:xfrm>
          <a:prstGeom prst="rect">
            <a:avLst/>
          </a:prstGeom>
        </p:spPr>
      </p:pic>
      <p:sp>
        <p:nvSpPr>
          <p:cNvPr id="9" name="Text 5"/>
          <p:cNvSpPr/>
          <p:nvPr/>
        </p:nvSpPr>
        <p:spPr>
          <a:xfrm>
            <a:off x="4832448" y="3649443"/>
            <a:ext cx="2793921" cy="34921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2700"/>
              </a:lnSpc>
              <a:buNone/>
            </a:pPr>
            <a:r>
              <a:rPr lang="en-US" sz="2150" b="1" dirty="0">
                <a:solidFill>
                  <a:srgbClr val="55575A"/>
                </a:solidFill>
                <a:latin typeface="Arial" panose="020B0604020202020204" pitchFamily="34" charset="0"/>
                <a:ea typeface="Inter" pitchFamily="34" charset="-122"/>
                <a:cs typeface="Arial" panose="020B0604020202020204" pitchFamily="34" charset="0"/>
              </a:rPr>
              <a:t>Quality Priority</a:t>
            </a:r>
            <a:endParaRPr lang="en-US" sz="215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 6"/>
          <p:cNvSpPr/>
          <p:nvPr/>
        </p:nvSpPr>
        <p:spPr>
          <a:xfrm>
            <a:off x="4800115" y="4114800"/>
            <a:ext cx="2749153" cy="7098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2750"/>
              </a:lnSpc>
              <a:buNone/>
            </a:pPr>
            <a:r>
              <a:rPr lang="en-US" sz="1750" dirty="0">
                <a:solidFill>
                  <a:srgbClr val="55575A"/>
                </a:solidFill>
                <a:latin typeface="Arial" panose="020B0604020202020204" pitchFamily="34" charset="0"/>
                <a:ea typeface="Manrope" pitchFamily="34" charset="-122"/>
                <a:cs typeface="Arial" panose="020B0604020202020204" pitchFamily="34" charset="0"/>
              </a:rPr>
              <a:t>Quality of care and qualified staff ranked as most important factors</a:t>
            </a:r>
            <a:endParaRPr lang="en-US" sz="17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 7"/>
          <p:cNvSpPr/>
          <p:nvPr/>
        </p:nvSpPr>
        <p:spPr>
          <a:xfrm>
            <a:off x="8843497" y="2183892"/>
            <a:ext cx="2749153" cy="55876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4350"/>
              </a:lnSpc>
              <a:buNone/>
            </a:pPr>
            <a:r>
              <a:rPr lang="en-US" sz="3200" dirty="0">
                <a:solidFill>
                  <a:srgbClr val="55575A"/>
                </a:solidFill>
                <a:latin typeface="Arial" panose="020B0604020202020204" pitchFamily="34" charset="0"/>
                <a:ea typeface="Inter" pitchFamily="34" charset="-122"/>
                <a:cs typeface="Arial" panose="020B0604020202020204" pitchFamily="34" charset="0"/>
              </a:rPr>
              <a:t>Google</a:t>
            </a:r>
            <a:endParaRPr lang="en-US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2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214033" y="1479397"/>
            <a:ext cx="2008082" cy="2008082"/>
          </a:xfrm>
          <a:prstGeom prst="rect">
            <a:avLst/>
          </a:prstGeom>
        </p:spPr>
      </p:pic>
      <p:sp>
        <p:nvSpPr>
          <p:cNvPr id="13" name="Text 8"/>
          <p:cNvSpPr/>
          <p:nvPr/>
        </p:nvSpPr>
        <p:spPr>
          <a:xfrm>
            <a:off x="8843497" y="3710482"/>
            <a:ext cx="2793921" cy="34921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2700"/>
              </a:lnSpc>
              <a:buNone/>
            </a:pPr>
            <a:r>
              <a:rPr lang="en-US" sz="2150" b="1" dirty="0">
                <a:solidFill>
                  <a:srgbClr val="55575A"/>
                </a:solidFill>
                <a:latin typeface="Arial" panose="020B0604020202020204" pitchFamily="34" charset="0"/>
                <a:ea typeface="Inter" pitchFamily="34" charset="-122"/>
                <a:cs typeface="Arial" panose="020B0604020202020204" pitchFamily="34" charset="0"/>
              </a:rPr>
              <a:t>Search Behaviour</a:t>
            </a:r>
            <a:endParaRPr lang="en-US" sz="215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Text 9"/>
          <p:cNvSpPr/>
          <p:nvPr/>
        </p:nvSpPr>
        <p:spPr>
          <a:xfrm>
            <a:off x="8821112" y="4059692"/>
            <a:ext cx="2793921" cy="7098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2750"/>
              </a:lnSpc>
              <a:buNone/>
            </a:pPr>
            <a:r>
              <a:rPr lang="en-US" sz="1750" dirty="0">
                <a:solidFill>
                  <a:srgbClr val="55575A"/>
                </a:solidFill>
                <a:latin typeface="Arial" panose="020B0604020202020204" pitchFamily="34" charset="0"/>
                <a:ea typeface="Manrope" pitchFamily="34" charset="-122"/>
                <a:cs typeface="Arial" panose="020B0604020202020204" pitchFamily="34" charset="0"/>
              </a:rPr>
              <a:t>Google and social media platforms used for finding care services</a:t>
            </a:r>
            <a:endParaRPr lang="en-US" sz="17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Text 10"/>
          <p:cNvSpPr/>
          <p:nvPr/>
        </p:nvSpPr>
        <p:spPr>
          <a:xfrm>
            <a:off x="496390" y="5734137"/>
            <a:ext cx="13791447" cy="20925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 majority of respondents were aged between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18 and 44 years old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This age group is often responsible for organising care services for family members.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Results showed that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quality of care and qualified staff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were the most important factors when selecting a care provider.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Many respondents indicated that they search for services using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Google or social media platforms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These results highlight the importance of having an online presence and clear information about services.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Understanding customer preferences helps businesses design services that meet market needs (Kotler and Keller, 2016).</a:t>
            </a: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EABADC3E-AD3A-70C8-1EE2-54FB26E617F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2458397" y="7724705"/>
            <a:ext cx="2172003" cy="504895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44000" y="0"/>
            <a:ext cx="5486400" cy="8229600"/>
          </a:xfrm>
          <a:prstGeom prst="rect">
            <a:avLst/>
          </a:prstGeom>
        </p:spPr>
      </p:pic>
      <p:pic>
        <p:nvPicPr>
          <p:cNvPr id="3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358610" y="959634"/>
            <a:ext cx="5057180" cy="2394109"/>
          </a:xfrm>
          <a:prstGeom prst="rect">
            <a:avLst/>
          </a:prstGeom>
        </p:spPr>
      </p:pic>
      <p:sp>
        <p:nvSpPr>
          <p:cNvPr id="4" name="Text 0"/>
          <p:cNvSpPr/>
          <p:nvPr/>
        </p:nvSpPr>
        <p:spPr>
          <a:xfrm>
            <a:off x="686573" y="1706537"/>
            <a:ext cx="7942421" cy="107299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4200"/>
              </a:lnSpc>
              <a:buNone/>
            </a:pPr>
            <a:r>
              <a:rPr lang="en-US" sz="3350" b="1" dirty="0">
                <a:solidFill>
                  <a:srgbClr val="0C0D0F"/>
                </a:solidFill>
                <a:latin typeface="Arial" panose="020B0604020202020204" pitchFamily="34" charset="0"/>
                <a:ea typeface="Inter" pitchFamily="34" charset="-122"/>
                <a:cs typeface="Arial" panose="020B0604020202020204" pitchFamily="34" charset="0"/>
              </a:rPr>
              <a:t>Website Development Based on Research Insights</a:t>
            </a:r>
            <a:endParaRPr lang="en-US" sz="335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 1"/>
          <p:cNvSpPr/>
          <p:nvPr/>
        </p:nvSpPr>
        <p:spPr>
          <a:xfrm>
            <a:off x="600789" y="2127766"/>
            <a:ext cx="171569" cy="21455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850"/>
              </a:lnSpc>
              <a:buNone/>
            </a:pPr>
            <a:endParaRPr lang="en-US" sz="13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Shape 2"/>
          <p:cNvSpPr/>
          <p:nvPr/>
        </p:nvSpPr>
        <p:spPr>
          <a:xfrm>
            <a:off x="600789" y="2974980"/>
            <a:ext cx="7942421" cy="22860"/>
          </a:xfrm>
          <a:prstGeom prst="rect">
            <a:avLst/>
          </a:prstGeom>
          <a:solidFill>
            <a:srgbClr val="FF7047"/>
          </a:solidFill>
          <a:ln/>
        </p:spPr>
        <p:txBody>
          <a:bodyPr/>
          <a:lstStyle/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 4"/>
          <p:cNvSpPr/>
          <p:nvPr/>
        </p:nvSpPr>
        <p:spPr>
          <a:xfrm>
            <a:off x="600788" y="3258172"/>
            <a:ext cx="7942421" cy="406683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 simple website was created using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HTML and CSS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 website provides clear information about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Ecoharmony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Homecare services.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 homepage introduces the business and highlights the benefits 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of professional homecare support.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 services page explains the types of care offered such as personal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care and companionship services.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 website was designed to be easy to navigate and accessible for 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users searching online.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Website usability and simple navigation are important for improving 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user experience (Nielsen, 2012).</a:t>
            </a:r>
          </a:p>
        </p:txBody>
      </p:sp>
      <p:sp>
        <p:nvSpPr>
          <p:cNvPr id="9" name="Text 5"/>
          <p:cNvSpPr/>
          <p:nvPr/>
        </p:nvSpPr>
        <p:spPr>
          <a:xfrm>
            <a:off x="600789" y="3373874"/>
            <a:ext cx="171569" cy="21455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850"/>
              </a:lnSpc>
              <a:buNone/>
            </a:pPr>
            <a:endParaRPr lang="en-US" sz="13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C1C09346-59D8-A4D8-09CB-F70A1FF461BE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5883" r="5883"/>
          <a:stretch>
            <a:fillRect/>
          </a:stretch>
        </p:blipFill>
        <p:spPr>
          <a:xfrm>
            <a:off x="9358610" y="3942837"/>
            <a:ext cx="5057180" cy="1983105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0FC19AD2-4150-3153-F6D7-21353ACABD76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4277" r="5642"/>
          <a:stretch>
            <a:fillRect/>
          </a:stretch>
        </p:blipFill>
        <p:spPr>
          <a:xfrm>
            <a:off x="9358610" y="6397705"/>
            <a:ext cx="5163015" cy="1236345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838438" y="521375"/>
            <a:ext cx="4851321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b="1" dirty="0">
                <a:solidFill>
                  <a:srgbClr val="0C0D0F"/>
                </a:solidFill>
                <a:latin typeface="Arial" panose="020B0604020202020204" pitchFamily="34" charset="0"/>
                <a:ea typeface="Inter" pitchFamily="34" charset="-122"/>
                <a:cs typeface="Arial" panose="020B0604020202020204" pitchFamily="34" charset="0"/>
              </a:rPr>
              <a:t>Development of Marketing Materials</a:t>
            </a:r>
            <a:endParaRPr lang="en-US" sz="2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075" y="1002813"/>
            <a:ext cx="4091171" cy="5836305"/>
          </a:xfrm>
          <a:prstGeom prst="rect">
            <a:avLst/>
          </a:prstGeom>
        </p:spPr>
      </p:pic>
      <p:pic>
        <p:nvPicPr>
          <p:cNvPr id="4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01002" y="1087885"/>
            <a:ext cx="3310031" cy="6169796"/>
          </a:xfrm>
          <a:prstGeom prst="rect">
            <a:avLst/>
          </a:prstGeom>
        </p:spPr>
      </p:pic>
      <p:sp>
        <p:nvSpPr>
          <p:cNvPr id="5" name="Text 1"/>
          <p:cNvSpPr/>
          <p:nvPr/>
        </p:nvSpPr>
        <p:spPr>
          <a:xfrm>
            <a:off x="3402449" y="7362349"/>
            <a:ext cx="4989671" cy="13608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050"/>
              </a:lnSpc>
              <a:buNone/>
            </a:pPr>
            <a:endParaRPr lang="en-US" sz="850" dirty="0"/>
          </a:p>
        </p:txBody>
      </p:sp>
      <p:sp>
        <p:nvSpPr>
          <p:cNvPr id="6" name="Shape 2"/>
          <p:cNvSpPr/>
          <p:nvPr/>
        </p:nvSpPr>
        <p:spPr>
          <a:xfrm>
            <a:off x="8635376" y="1803146"/>
            <a:ext cx="5077622" cy="5559203"/>
          </a:xfrm>
          <a:prstGeom prst="roundRect">
            <a:avLst>
              <a:gd name="adj" fmla="val 11350"/>
            </a:avLst>
          </a:prstGeom>
          <a:solidFill>
            <a:srgbClr val="FFFFFF"/>
          </a:solidFill>
          <a:ln w="15240">
            <a:solidFill>
              <a:srgbClr val="FF7047"/>
            </a:solidFill>
            <a:prstDash val="solid"/>
          </a:ln>
        </p:spPr>
        <p:txBody>
          <a:bodyPr/>
          <a:lstStyle/>
          <a:p>
            <a:endParaRPr lang="en-GB" sz="3600"/>
          </a:p>
        </p:txBody>
      </p:sp>
      <p:sp>
        <p:nvSpPr>
          <p:cNvPr id="7" name="Text 3"/>
          <p:cNvSpPr/>
          <p:nvPr/>
        </p:nvSpPr>
        <p:spPr>
          <a:xfrm>
            <a:off x="8635376" y="1195832"/>
            <a:ext cx="2668108" cy="25973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350"/>
              </a:lnSpc>
              <a:buNone/>
            </a:pPr>
            <a:endParaRPr lang="en-US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 4"/>
          <p:cNvSpPr/>
          <p:nvPr/>
        </p:nvSpPr>
        <p:spPr>
          <a:xfrm>
            <a:off x="8891411" y="2487879"/>
            <a:ext cx="4824146" cy="32538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Marketing materials were designed using Canva.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 promotional flyer was created to present the services offered by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Ecoharmony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Homecare.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 social media promotional post was also designed to reach potential customers online.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marketing materials emphasise trust, quality care and professional staff.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These materials help communicate the brand message clearly to the target audience.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Marketing communication helps organisations promote their services and attract customers (Kotler and Keller, 2016).</a:t>
            </a: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F699DD1B-1DB0-7557-C9DF-C57F0BA48AE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458397" y="7667768"/>
            <a:ext cx="2172003" cy="504895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2D29932-DAB6-EB68-C7DC-7708BEFF47E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7002448A-7CCD-6780-D2D7-9D652AF7AADD}"/>
              </a:ext>
            </a:extLst>
          </p:cNvPr>
          <p:cNvSpPr txBox="1"/>
          <p:nvPr/>
        </p:nvSpPr>
        <p:spPr>
          <a:xfrm>
            <a:off x="542076" y="535260"/>
            <a:ext cx="7315200" cy="3947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ts val="2300"/>
              </a:lnSpc>
            </a:pPr>
            <a:r>
              <a:rPr lang="en-GB" sz="2400" b="1" dirty="0"/>
              <a:t>Video Advertisement – Task 3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D408DCA8-1618-DC3D-D5D0-0669856019C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362368" y="7696950"/>
            <a:ext cx="2172003" cy="504895"/>
          </a:xfrm>
          <a:prstGeom prst="rect">
            <a:avLst/>
          </a:prstGeom>
        </p:spPr>
      </p:pic>
      <p:pic>
        <p:nvPicPr>
          <p:cNvPr id="2" name="Task 3 - video">
            <a:hlinkClick r:id="" action="ppaction://media"/>
            <a:extLst>
              <a:ext uri="{FF2B5EF4-FFF2-40B4-BE49-F238E27FC236}">
                <a16:creationId xmlns:a16="http://schemas.microsoft.com/office/drawing/2014/main" id="{D6B8339D-350D-F14C-B9FA-76989F277009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351263" y="907380"/>
            <a:ext cx="6857999" cy="6857999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37CD6484-6CE0-6013-F775-E7C49F548ECF}"/>
              </a:ext>
            </a:extLst>
          </p:cNvPr>
          <p:cNvSpPr txBox="1"/>
          <p:nvPr/>
        </p:nvSpPr>
        <p:spPr>
          <a:xfrm>
            <a:off x="7521497" y="2186740"/>
            <a:ext cx="6757639" cy="4524315"/>
          </a:xfrm>
          <a:prstGeom prst="rect">
            <a:avLst/>
          </a:prstGeom>
          <a:noFill/>
        </p:spPr>
        <p:txBody>
          <a:bodyPr wrap="square" numCol="1" anchor="ctr">
            <a:spAutoFit/>
          </a:bodyPr>
          <a:lstStyle/>
          <a:p>
            <a:pPr marL="4680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 short promotional video was produced to introduce the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Ecoharmony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Homecare concept.</a:t>
            </a:r>
          </a:p>
          <a:p>
            <a:pPr marL="4680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video explains the services offered and the benefits of receiving care at home.</a:t>
            </a:r>
          </a:p>
          <a:p>
            <a:pPr marL="4680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It highlights the importance of independence, wellbeing and personalised care.</a:t>
            </a:r>
          </a:p>
          <a:p>
            <a:pPr marL="4680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video also helps communicate the brand message through visual storytelling.</a:t>
            </a:r>
          </a:p>
          <a:p>
            <a:pPr marL="4680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Video content can help increase engagement and promote services more effectively online.</a:t>
            </a:r>
          </a:p>
        </p:txBody>
      </p:sp>
    </p:spTree>
    <p:extLst>
      <p:ext uri="{BB962C8B-B14F-4D97-AF65-F5344CB8AC3E}">
        <p14:creationId xmlns:p14="http://schemas.microsoft.com/office/powerpoint/2010/main" val="37569067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0286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71066" y="3123539"/>
            <a:ext cx="4944189" cy="29718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959005" y="1812966"/>
            <a:ext cx="12656250" cy="13549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5300"/>
              </a:lnSpc>
              <a:buNone/>
            </a:pPr>
            <a:r>
              <a:rPr lang="en-US" sz="4250" b="1" dirty="0">
                <a:solidFill>
                  <a:srgbClr val="0C0D0F"/>
                </a:solidFill>
                <a:latin typeface="Arial" panose="020B0604020202020204" pitchFamily="34" charset="0"/>
                <a:ea typeface="Inter" pitchFamily="34" charset="-122"/>
                <a:cs typeface="Arial" panose="020B0604020202020204" pitchFamily="34" charset="0"/>
              </a:rPr>
              <a:t>Financial Planning and Business Forecasting</a:t>
            </a:r>
            <a:endParaRPr lang="en-US" sz="425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 6"/>
          <p:cNvSpPr/>
          <p:nvPr/>
        </p:nvSpPr>
        <p:spPr>
          <a:xfrm>
            <a:off x="758667" y="2852592"/>
            <a:ext cx="7383949" cy="42273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 financial projection spreadsheet was created using Microsoft Excel.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 spreadsheet calculated monthly income and expenses for a 12-month period.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Formulas were used to calculate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total income, total expenses and profit or loss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 bar chart was created to compare income and expenses across the year.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Excel helps businesses organise financial data and support business planning.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Digital tools such as spreadsheets help organisations analyse financial information and support decision-making (Laudon and Laudon, 2020).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823C4A74-8E57-2085-E28C-6C72AD4F1F2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458397" y="7713554"/>
            <a:ext cx="2172003" cy="504895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59975" y="1136719"/>
            <a:ext cx="9090541" cy="70877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550"/>
              </a:lnSpc>
              <a:buNone/>
            </a:pPr>
            <a:r>
              <a:rPr lang="en-US" sz="4450" b="1" dirty="0">
                <a:solidFill>
                  <a:srgbClr val="0C0D0F"/>
                </a:solidFill>
                <a:latin typeface="Arial" panose="020B0604020202020204" pitchFamily="34" charset="0"/>
                <a:ea typeface="Inter" pitchFamily="34" charset="-122"/>
                <a:cs typeface="Arial" panose="020B0604020202020204" pitchFamily="34" charset="0"/>
              </a:rPr>
              <a:t>Reflection and Skills Development</a:t>
            </a:r>
            <a:endParaRPr lang="en-US" sz="445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 2"/>
          <p:cNvSpPr/>
          <p:nvPr/>
        </p:nvSpPr>
        <p:spPr>
          <a:xfrm>
            <a:off x="659975" y="2258692"/>
            <a:ext cx="12810698" cy="46885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Skills developed during this project: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Designing market research questionnaires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Analysing research data and identifying trends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Creating websites using HTML and CSS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Developing digital marketing materials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Using Excel for financial planning and analysis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Skills to develop in the future: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Advanced digital marketing strategies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Business financial forecasting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Customer relationship management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Research and data analysis skills are important for business planning and decision-making (Bryman and Bell, 2015).</a:t>
            </a:r>
          </a:p>
        </p:txBody>
      </p:sp>
      <p:pic>
        <p:nvPicPr>
          <p:cNvPr id="1026" name="Picture 2" descr="skill set - skills development stock illustrations">
            <a:extLst>
              <a:ext uri="{FF2B5EF4-FFF2-40B4-BE49-F238E27FC236}">
                <a16:creationId xmlns:a16="http://schemas.microsoft.com/office/drawing/2014/main" id="{6517014F-90C4-9EA7-8A3B-7CD3FA4FE6B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81174" y="2258692"/>
            <a:ext cx="4721148" cy="39342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4952E4AA-F5E6-CB56-D70A-87C984E7C44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458397" y="7724705"/>
            <a:ext cx="2172003" cy="504895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71373" y="2300329"/>
            <a:ext cx="3930848" cy="49137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850"/>
              </a:lnSpc>
              <a:buNone/>
            </a:pPr>
            <a:r>
              <a:rPr lang="en-US" sz="3050" b="1" dirty="0">
                <a:solidFill>
                  <a:srgbClr val="0C0D0F"/>
                </a:solidFill>
                <a:latin typeface="Arial" panose="020B0604020202020204" pitchFamily="34" charset="0"/>
                <a:ea typeface="Inter" pitchFamily="34" charset="-122"/>
                <a:cs typeface="Arial" panose="020B0604020202020204" pitchFamily="34" charset="0"/>
              </a:rPr>
              <a:t>Conclusion</a:t>
            </a:r>
            <a:endParaRPr lang="en-US" sz="305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hape 1"/>
          <p:cNvSpPr/>
          <p:nvPr/>
        </p:nvSpPr>
        <p:spPr>
          <a:xfrm>
            <a:off x="820075" y="3120057"/>
            <a:ext cx="353735" cy="353735"/>
          </a:xfrm>
          <a:prstGeom prst="roundRect">
            <a:avLst>
              <a:gd name="adj" fmla="val 40005"/>
            </a:avLst>
          </a:prstGeom>
          <a:solidFill>
            <a:srgbClr val="FFFFFF"/>
          </a:solidFill>
          <a:ln w="7620">
            <a:solidFill>
              <a:srgbClr val="FF7047"/>
            </a:solidFill>
            <a:prstDash val="solid"/>
          </a:ln>
        </p:spPr>
        <p:txBody>
          <a:bodyPr/>
          <a:lstStyle/>
          <a:p>
            <a:endParaRPr lang="en-GB" sz="2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2"/>
          <p:cNvSpPr/>
          <p:nvPr/>
        </p:nvSpPr>
        <p:spPr>
          <a:xfrm>
            <a:off x="1327356" y="3173992"/>
            <a:ext cx="2841903" cy="24562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900"/>
              </a:lnSpc>
              <a:buNone/>
            </a:pPr>
            <a:r>
              <a:rPr lang="en-US" b="1" dirty="0">
                <a:solidFill>
                  <a:srgbClr val="55575A"/>
                </a:solidFill>
                <a:latin typeface="Arial" panose="020B0604020202020204" pitchFamily="34" charset="0"/>
                <a:ea typeface="Inter" pitchFamily="34" charset="-122"/>
                <a:cs typeface="Arial" panose="020B0604020202020204" pitchFamily="34" charset="0"/>
              </a:rPr>
              <a:t>Research-Driven Development</a:t>
            </a: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 3"/>
          <p:cNvSpPr/>
          <p:nvPr/>
        </p:nvSpPr>
        <p:spPr>
          <a:xfrm>
            <a:off x="864679" y="3672080"/>
            <a:ext cx="4893826" cy="4260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650"/>
              </a:lnSpc>
              <a:buNone/>
            </a:pPr>
            <a:r>
              <a:rPr lang="en-US" sz="1600" dirty="0">
                <a:solidFill>
                  <a:srgbClr val="55575A"/>
                </a:solidFill>
                <a:latin typeface="Arial" panose="020B0604020202020204" pitchFamily="34" charset="0"/>
                <a:ea typeface="Manrope" pitchFamily="34" charset="-122"/>
                <a:cs typeface="Arial" panose="020B0604020202020204" pitchFamily="34" charset="0"/>
              </a:rPr>
              <a:t>Market research played crucial role in developing Ecoharmony Homecare business concept through customer insights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Shape 4"/>
          <p:cNvSpPr/>
          <p:nvPr/>
        </p:nvSpPr>
        <p:spPr>
          <a:xfrm>
            <a:off x="7273330" y="3174231"/>
            <a:ext cx="353735" cy="353735"/>
          </a:xfrm>
          <a:prstGeom prst="roundRect">
            <a:avLst>
              <a:gd name="adj" fmla="val 40005"/>
            </a:avLst>
          </a:prstGeom>
          <a:solidFill>
            <a:srgbClr val="FFFFFF"/>
          </a:solidFill>
          <a:ln w="7620">
            <a:solidFill>
              <a:srgbClr val="FF7047"/>
            </a:solidFill>
            <a:prstDash val="solid"/>
          </a:ln>
        </p:spPr>
        <p:txBody>
          <a:bodyPr/>
          <a:lstStyle/>
          <a:p>
            <a:endParaRPr lang="en-GB" sz="2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 5"/>
          <p:cNvSpPr/>
          <p:nvPr/>
        </p:nvSpPr>
        <p:spPr>
          <a:xfrm>
            <a:off x="7736007" y="3228166"/>
            <a:ext cx="2054900" cy="24562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900"/>
              </a:lnSpc>
              <a:buNone/>
            </a:pPr>
            <a:r>
              <a:rPr lang="en-US" b="1" dirty="0">
                <a:solidFill>
                  <a:srgbClr val="55575A"/>
                </a:solidFill>
                <a:latin typeface="Arial" panose="020B0604020202020204" pitchFamily="34" charset="0"/>
                <a:ea typeface="Inter" pitchFamily="34" charset="-122"/>
                <a:cs typeface="Arial" panose="020B0604020202020204" pitchFamily="34" charset="0"/>
              </a:rPr>
              <a:t>Data-Informed Design</a:t>
            </a: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 6"/>
          <p:cNvSpPr/>
          <p:nvPr/>
        </p:nvSpPr>
        <p:spPr>
          <a:xfrm>
            <a:off x="7736007" y="3539157"/>
            <a:ext cx="4893826" cy="4260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650"/>
              </a:lnSpc>
              <a:buNone/>
            </a:pPr>
            <a:r>
              <a:rPr lang="en-US" sz="1600" dirty="0">
                <a:solidFill>
                  <a:srgbClr val="55575A"/>
                </a:solidFill>
                <a:latin typeface="Arial" panose="020B0604020202020204" pitchFamily="34" charset="0"/>
                <a:ea typeface="Manrope" pitchFamily="34" charset="-122"/>
                <a:cs typeface="Arial" panose="020B0604020202020204" pitchFamily="34" charset="0"/>
              </a:rPr>
              <a:t>Questionnaire results directly influenced website structure and marketing material content creation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Shape 7"/>
          <p:cNvSpPr/>
          <p:nvPr/>
        </p:nvSpPr>
        <p:spPr>
          <a:xfrm>
            <a:off x="751874" y="4828544"/>
            <a:ext cx="353735" cy="353735"/>
          </a:xfrm>
          <a:prstGeom prst="roundRect">
            <a:avLst>
              <a:gd name="adj" fmla="val 40005"/>
            </a:avLst>
          </a:prstGeom>
          <a:solidFill>
            <a:srgbClr val="FFFFFF"/>
          </a:solidFill>
          <a:ln w="7620">
            <a:solidFill>
              <a:srgbClr val="FF7047"/>
            </a:solidFill>
            <a:prstDash val="solid"/>
          </a:ln>
        </p:spPr>
        <p:txBody>
          <a:bodyPr/>
          <a:lstStyle/>
          <a:p>
            <a:endParaRPr lang="en-GB" sz="2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 8"/>
          <p:cNvSpPr/>
          <p:nvPr/>
        </p:nvSpPr>
        <p:spPr>
          <a:xfrm>
            <a:off x="1214551" y="4882480"/>
            <a:ext cx="2135981" cy="24562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900"/>
              </a:lnSpc>
              <a:buNone/>
            </a:pPr>
            <a:r>
              <a:rPr lang="en-US" b="1" dirty="0">
                <a:solidFill>
                  <a:srgbClr val="55575A"/>
                </a:solidFill>
                <a:latin typeface="Arial" panose="020B0604020202020204" pitchFamily="34" charset="0"/>
                <a:ea typeface="Inter" pitchFamily="34" charset="-122"/>
                <a:cs typeface="Arial" panose="020B0604020202020204" pitchFamily="34" charset="0"/>
              </a:rPr>
              <a:t>Technology Integration</a:t>
            </a: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 9"/>
          <p:cNvSpPr/>
          <p:nvPr/>
        </p:nvSpPr>
        <p:spPr>
          <a:xfrm>
            <a:off x="1214551" y="5193471"/>
            <a:ext cx="4893826" cy="4260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650"/>
              </a:lnSpc>
              <a:buNone/>
            </a:pPr>
            <a:r>
              <a:rPr lang="en-US" sz="1600" dirty="0">
                <a:solidFill>
                  <a:srgbClr val="55575A"/>
                </a:solidFill>
                <a:latin typeface="Arial" panose="020B0604020202020204" pitchFamily="34" charset="0"/>
                <a:ea typeface="Manrope" pitchFamily="34" charset="-122"/>
                <a:cs typeface="Arial" panose="020B0604020202020204" pitchFamily="34" charset="0"/>
              </a:rPr>
              <a:t>Digital tools including Excel supported comprehensive financial planning and business forecasting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Shape 10"/>
          <p:cNvSpPr/>
          <p:nvPr/>
        </p:nvSpPr>
        <p:spPr>
          <a:xfrm>
            <a:off x="7273330" y="4774608"/>
            <a:ext cx="353735" cy="353735"/>
          </a:xfrm>
          <a:prstGeom prst="roundRect">
            <a:avLst>
              <a:gd name="adj" fmla="val 40005"/>
            </a:avLst>
          </a:prstGeom>
          <a:solidFill>
            <a:srgbClr val="FFFFFF"/>
          </a:solidFill>
          <a:ln w="7620">
            <a:solidFill>
              <a:srgbClr val="FF7047"/>
            </a:solidFill>
            <a:prstDash val="solid"/>
          </a:ln>
        </p:spPr>
        <p:txBody>
          <a:bodyPr/>
          <a:lstStyle/>
          <a:p>
            <a:endParaRPr lang="en-GB" sz="2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Text 11"/>
          <p:cNvSpPr/>
          <p:nvPr/>
        </p:nvSpPr>
        <p:spPr>
          <a:xfrm>
            <a:off x="7736007" y="4828544"/>
            <a:ext cx="2318266" cy="24562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900"/>
              </a:lnSpc>
              <a:buNone/>
            </a:pPr>
            <a:r>
              <a:rPr lang="en-US" b="1" dirty="0">
                <a:solidFill>
                  <a:srgbClr val="55575A"/>
                </a:solidFill>
                <a:latin typeface="Arial" panose="020B0604020202020204" pitchFamily="34" charset="0"/>
                <a:ea typeface="Inter" pitchFamily="34" charset="-122"/>
                <a:cs typeface="Arial" panose="020B0604020202020204" pitchFamily="34" charset="0"/>
              </a:rPr>
              <a:t>Strategic Implementation</a:t>
            </a: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Text 12"/>
          <p:cNvSpPr/>
          <p:nvPr/>
        </p:nvSpPr>
        <p:spPr>
          <a:xfrm>
            <a:off x="7736007" y="5139535"/>
            <a:ext cx="4893826" cy="4260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650"/>
              </a:lnSpc>
              <a:buNone/>
            </a:pPr>
            <a:r>
              <a:rPr lang="en-US" sz="1600" dirty="0">
                <a:solidFill>
                  <a:srgbClr val="55575A"/>
                </a:solidFill>
                <a:latin typeface="Arial" panose="020B0604020202020204" pitchFamily="34" charset="0"/>
                <a:ea typeface="Manrope" pitchFamily="34" charset="-122"/>
                <a:cs typeface="Arial" panose="020B0604020202020204" pitchFamily="34" charset="0"/>
              </a:rPr>
              <a:t>Project demonstrates transformation of research insights into practical business solutions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Text 13"/>
          <p:cNvSpPr/>
          <p:nvPr/>
        </p:nvSpPr>
        <p:spPr>
          <a:xfrm>
            <a:off x="683770" y="6179129"/>
            <a:ext cx="10849213" cy="2130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650"/>
              </a:lnSpc>
              <a:buNone/>
            </a:pPr>
            <a:r>
              <a:rPr lang="en-US" sz="1600" dirty="0">
                <a:solidFill>
                  <a:srgbClr val="55575A"/>
                </a:solidFill>
                <a:latin typeface="Arial" panose="020B0604020202020204" pitchFamily="34" charset="0"/>
                <a:ea typeface="Manrope" pitchFamily="34" charset="-122"/>
                <a:cs typeface="Arial" panose="020B0604020202020204" pitchFamily="34" charset="0"/>
              </a:rPr>
              <a:t>Using data and digital technologies enables organisations to make more effective strategic decisions (Turban, Pollard and Wood, 2018).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6" name="Picture 25">
            <a:extLst>
              <a:ext uri="{FF2B5EF4-FFF2-40B4-BE49-F238E27FC236}">
                <a16:creationId xmlns:a16="http://schemas.microsoft.com/office/drawing/2014/main" id="{26E47588-3CF1-5EDC-0032-C762B652DFC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458397" y="7724705"/>
            <a:ext cx="2172003" cy="504895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67C815A-E824-6CF7-375C-1B524CAB5DE7}"/>
              </a:ext>
            </a:extLst>
          </p:cNvPr>
          <p:cNvSpPr txBox="1"/>
          <p:nvPr/>
        </p:nvSpPr>
        <p:spPr>
          <a:xfrm>
            <a:off x="880946" y="2571802"/>
            <a:ext cx="7315200" cy="3872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l">
              <a:lnSpc>
                <a:spcPts val="2300"/>
              </a:lnSpc>
              <a:buNone/>
            </a:pPr>
            <a:r>
              <a:rPr lang="en-US" sz="2400" b="1" dirty="0">
                <a:solidFill>
                  <a:srgbClr val="0C0D0F"/>
                </a:solidFill>
                <a:latin typeface="Arial" panose="020B0604020202020204" pitchFamily="34" charset="0"/>
                <a:ea typeface="Inter" pitchFamily="34" charset="-122"/>
                <a:cs typeface="Arial" panose="020B0604020202020204" pitchFamily="34" charset="0"/>
              </a:rPr>
              <a:t>References</a:t>
            </a:r>
            <a:endParaRPr lang="en-US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16">
            <a:extLst>
              <a:ext uri="{FF2B5EF4-FFF2-40B4-BE49-F238E27FC236}">
                <a16:creationId xmlns:a16="http://schemas.microsoft.com/office/drawing/2014/main" id="{603F4E07-293F-FCCF-FBB9-EE9E7E33E07B}"/>
              </a:ext>
            </a:extLst>
          </p:cNvPr>
          <p:cNvSpPr/>
          <p:nvPr/>
        </p:nvSpPr>
        <p:spPr>
          <a:xfrm>
            <a:off x="965042" y="3353539"/>
            <a:ext cx="10849213" cy="17025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300"/>
              </a:lnSpc>
              <a:buNone/>
            </a:pPr>
            <a:r>
              <a:rPr lang="en-US" dirty="0">
                <a:solidFill>
                  <a:srgbClr val="55575A"/>
                </a:solidFill>
                <a:latin typeface="Arial" panose="020B0604020202020204" pitchFamily="34" charset="0"/>
                <a:ea typeface="Manrope" pitchFamily="34" charset="-122"/>
                <a:cs typeface="Arial" panose="020B0604020202020204" pitchFamily="34" charset="0"/>
              </a:rPr>
              <a:t>Bryman, A. and Bell, E. (2015) Business Research Methods. Oxford: Oxford University Press.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 17">
            <a:extLst>
              <a:ext uri="{FF2B5EF4-FFF2-40B4-BE49-F238E27FC236}">
                <a16:creationId xmlns:a16="http://schemas.microsoft.com/office/drawing/2014/main" id="{6DD34910-9B7D-1B2A-D986-A3930872B8CA}"/>
              </a:ext>
            </a:extLst>
          </p:cNvPr>
          <p:cNvSpPr/>
          <p:nvPr/>
        </p:nvSpPr>
        <p:spPr>
          <a:xfrm>
            <a:off x="965042" y="3646314"/>
            <a:ext cx="10849213" cy="17025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300"/>
              </a:lnSpc>
              <a:buNone/>
            </a:pPr>
            <a:r>
              <a:rPr lang="en-US" dirty="0">
                <a:solidFill>
                  <a:srgbClr val="55575A"/>
                </a:solidFill>
                <a:latin typeface="Arial" panose="020B0604020202020204" pitchFamily="34" charset="0"/>
                <a:ea typeface="Manrope" pitchFamily="34" charset="-122"/>
                <a:cs typeface="Arial" panose="020B0604020202020204" pitchFamily="34" charset="0"/>
              </a:rPr>
              <a:t>Kotler, P. and Keller, K.L. (2016) Marketing Management. Harlow: Pearson.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 18">
            <a:extLst>
              <a:ext uri="{FF2B5EF4-FFF2-40B4-BE49-F238E27FC236}">
                <a16:creationId xmlns:a16="http://schemas.microsoft.com/office/drawing/2014/main" id="{C07ACE69-BE8F-F034-F8F0-46F2E7A463D9}"/>
              </a:ext>
            </a:extLst>
          </p:cNvPr>
          <p:cNvSpPr/>
          <p:nvPr/>
        </p:nvSpPr>
        <p:spPr>
          <a:xfrm>
            <a:off x="965042" y="3939088"/>
            <a:ext cx="10849213" cy="17025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300"/>
              </a:lnSpc>
              <a:buNone/>
            </a:pPr>
            <a:r>
              <a:rPr lang="en-US" dirty="0">
                <a:solidFill>
                  <a:srgbClr val="55575A"/>
                </a:solidFill>
                <a:latin typeface="Arial" panose="020B0604020202020204" pitchFamily="34" charset="0"/>
                <a:ea typeface="Manrope" pitchFamily="34" charset="-122"/>
                <a:cs typeface="Arial" panose="020B0604020202020204" pitchFamily="34" charset="0"/>
              </a:rPr>
              <a:t>Laudon, K.C. and Laudon, J.P. (2020) Management Information Systems. Harlow: Pearson.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 19">
            <a:extLst>
              <a:ext uri="{FF2B5EF4-FFF2-40B4-BE49-F238E27FC236}">
                <a16:creationId xmlns:a16="http://schemas.microsoft.com/office/drawing/2014/main" id="{ED57F6A4-55DF-36AF-F23C-DC9E009A0428}"/>
              </a:ext>
            </a:extLst>
          </p:cNvPr>
          <p:cNvSpPr/>
          <p:nvPr/>
        </p:nvSpPr>
        <p:spPr>
          <a:xfrm>
            <a:off x="965042" y="4231863"/>
            <a:ext cx="10849213" cy="17025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300"/>
              </a:lnSpc>
              <a:buNone/>
            </a:pPr>
            <a:r>
              <a:rPr lang="en-US" dirty="0">
                <a:solidFill>
                  <a:srgbClr val="55575A"/>
                </a:solidFill>
                <a:latin typeface="Arial" panose="020B0604020202020204" pitchFamily="34" charset="0"/>
                <a:ea typeface="Manrope" pitchFamily="34" charset="-122"/>
                <a:cs typeface="Arial" panose="020B0604020202020204" pitchFamily="34" charset="0"/>
              </a:rPr>
              <a:t>Saunders, M., Lewis, P. and Thornhill, A. (2019) Research Methods for Business Students. Harlow: Pearson.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 20">
            <a:extLst>
              <a:ext uri="{FF2B5EF4-FFF2-40B4-BE49-F238E27FC236}">
                <a16:creationId xmlns:a16="http://schemas.microsoft.com/office/drawing/2014/main" id="{B0282231-D612-961B-CCBD-B600D18138C2}"/>
              </a:ext>
            </a:extLst>
          </p:cNvPr>
          <p:cNvSpPr/>
          <p:nvPr/>
        </p:nvSpPr>
        <p:spPr>
          <a:xfrm>
            <a:off x="965042" y="4524638"/>
            <a:ext cx="10849213" cy="17025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300"/>
              </a:lnSpc>
              <a:buNone/>
            </a:pPr>
            <a:r>
              <a:rPr lang="en-US" dirty="0">
                <a:solidFill>
                  <a:srgbClr val="55575A"/>
                </a:solidFill>
                <a:latin typeface="Arial" panose="020B0604020202020204" pitchFamily="34" charset="0"/>
                <a:ea typeface="Manrope" pitchFamily="34" charset="-122"/>
                <a:cs typeface="Arial" panose="020B0604020202020204" pitchFamily="34" charset="0"/>
              </a:rPr>
              <a:t>Turban, E., Pollard, C. and Wood, G. (2018) Information Technology for Management. Wiley.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 21">
            <a:extLst>
              <a:ext uri="{FF2B5EF4-FFF2-40B4-BE49-F238E27FC236}">
                <a16:creationId xmlns:a16="http://schemas.microsoft.com/office/drawing/2014/main" id="{4A1BD0A6-30DC-B072-D688-224E1AA1926B}"/>
              </a:ext>
            </a:extLst>
          </p:cNvPr>
          <p:cNvSpPr/>
          <p:nvPr/>
        </p:nvSpPr>
        <p:spPr>
          <a:xfrm>
            <a:off x="965042" y="4817412"/>
            <a:ext cx="10849213" cy="17025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300"/>
              </a:lnSpc>
              <a:buNone/>
            </a:pPr>
            <a:r>
              <a:rPr lang="en-US" dirty="0">
                <a:solidFill>
                  <a:srgbClr val="55575A"/>
                </a:solidFill>
                <a:latin typeface="Arial" panose="020B0604020202020204" pitchFamily="34" charset="0"/>
                <a:ea typeface="Manrope" pitchFamily="34" charset="-122"/>
                <a:cs typeface="Arial" panose="020B0604020202020204" pitchFamily="34" charset="0"/>
              </a:rPr>
              <a:t>Nielsen, J. (2012) Usability 101: Introduction to Usability. Nielsen Norman Group.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 22">
            <a:extLst>
              <a:ext uri="{FF2B5EF4-FFF2-40B4-BE49-F238E27FC236}">
                <a16:creationId xmlns:a16="http://schemas.microsoft.com/office/drawing/2014/main" id="{3B24634B-E86E-507A-5148-325872C649E5}"/>
              </a:ext>
            </a:extLst>
          </p:cNvPr>
          <p:cNvSpPr/>
          <p:nvPr/>
        </p:nvSpPr>
        <p:spPr>
          <a:xfrm>
            <a:off x="965042" y="5110187"/>
            <a:ext cx="10849213" cy="17025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300"/>
              </a:lnSpc>
              <a:buNone/>
            </a:pPr>
            <a:r>
              <a:rPr lang="en-US" dirty="0">
                <a:solidFill>
                  <a:srgbClr val="55575A"/>
                </a:solidFill>
                <a:latin typeface="Arial" panose="020B0604020202020204" pitchFamily="34" charset="0"/>
                <a:ea typeface="Manrope" pitchFamily="34" charset="-122"/>
                <a:cs typeface="Arial" panose="020B0604020202020204" pitchFamily="34" charset="0"/>
              </a:rPr>
              <a:t>World Health Organization (2021) Global strategy on people-centred health services.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AC2E5037-CCD0-B414-F2ED-8B81B8E55B8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362368" y="7696950"/>
            <a:ext cx="2172003" cy="5048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128467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930</Words>
  <Application>Microsoft Office PowerPoint</Application>
  <PresentationFormat>Custom</PresentationFormat>
  <Paragraphs>113</Paragraphs>
  <Slides>11</Slides>
  <Notes>9</Notes>
  <HiddenSlides>0</HiddenSlides>
  <MMClips>1</MMClips>
  <ScaleCrop>false</ScaleCrop>
  <HeadingPairs>
    <vt:vector size="6" baseType="variant">
      <vt:variant>
        <vt:lpstr>Fonts Used</vt:lpstr>
      </vt:variant>
      <vt:variant>
        <vt:i4>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3" baseType="lpstr"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lastModifiedBy/>
  <cp:revision>1</cp:revision>
  <dcterms:created xsi:type="dcterms:W3CDTF">2026-03-15T16:02:58Z</dcterms:created>
  <dcterms:modified xsi:type="dcterms:W3CDTF">2026-03-15T16:09:04Z</dcterms:modified>
</cp:coreProperties>
</file>