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0"/>
  </p:notesMasterIdLst>
  <p:sldIdLst>
    <p:sldId id="292" r:id="rId9"/>
    <p:sldId id="294" r:id="rId10"/>
    <p:sldId id="1204" r:id="rId11"/>
    <p:sldId id="1197" r:id="rId12"/>
    <p:sldId id="1196" r:id="rId13"/>
    <p:sldId id="1205" r:id="rId14"/>
    <p:sldId id="1199" r:id="rId15"/>
    <p:sldId id="1208" r:id="rId16"/>
    <p:sldId id="1206" r:id="rId17"/>
    <p:sldId id="1209" r:id="rId18"/>
    <p:sldId id="1207" r:id="rId19"/>
    <p:sldId id="1198" r:id="rId20"/>
    <p:sldId id="1210" r:id="rId21"/>
    <p:sldId id="1211" r:id="rId22"/>
    <p:sldId id="1212" r:id="rId23"/>
    <p:sldId id="1213" r:id="rId24"/>
    <p:sldId id="1214" r:id="rId25"/>
    <p:sldId id="1215" r:id="rId26"/>
    <p:sldId id="1216" r:id="rId27"/>
    <p:sldId id="1217" r:id="rId28"/>
    <p:sldId id="40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63" d="100"/>
          <a:sy n="63" d="100"/>
        </p:scale>
        <p:origin x="6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TCP contains information about what data has or has not been received yet, while HTTP contains specific instructions on how to read and process the data once it's received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. TCP manages the data stream, whereas HTTP describes what the data in the stream contains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443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574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echnology/Internet" TargetMode="External"/><Relationship Id="rId2" Type="http://schemas.openxmlformats.org/officeDocument/2006/relationships/hyperlink" Target="https://www.britannica.com/technology/computer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khajeqHUQ7Q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gZlNNiI-hq0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learning/working-with-computers-and-device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Internet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Digital Technologies</a:t>
            </a:r>
          </a:p>
          <a:p>
            <a:r>
              <a:rPr lang="en-GB" sz="2400" b="1" i="1" dirty="0"/>
              <a:t>Module Code: ACCA4030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E39C9A-0EDC-256D-7571-CC585F6732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9A7B8F-0360-4812-8B66-B76584CF5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88" y="1911986"/>
            <a:ext cx="11040076" cy="3034028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What is the Internet?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History of the Internet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Internet Components (The Technology)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What is the web (world wide web)?</a:t>
            </a:r>
          </a:p>
          <a:p>
            <a:endParaRPr lang="en-US" sz="1200" dirty="0">
              <a:solidFill>
                <a:schemeClr val="tx1"/>
              </a:solidFill>
            </a:endParaRPr>
          </a:p>
          <a:p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989FF70-5FB7-C940-969A-E48EE798E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646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B9B0FA5-7A86-4034-AD5F-8D60A6E38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b="0" i="0" dirty="0">
              <a:solidFill>
                <a:srgbClr val="1A1A1A"/>
              </a:solidFill>
              <a:effectLst/>
              <a:latin typeface="Georgia" panose="02040502050405020303" pitchFamily="18" charset="0"/>
            </a:endParaRPr>
          </a:p>
          <a:p>
            <a:endParaRPr lang="en-US" dirty="0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endParaRPr lang="en-US" dirty="0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r>
              <a:rPr lang="en-US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“The Internet is a vast network that connects </a:t>
            </a:r>
            <a:r>
              <a:rPr lang="en-US" b="0" i="0" u="sng" dirty="0">
                <a:effectLst/>
                <a:latin typeface="Georgia" panose="02040502050405020303" pitchFamily="18" charset="0"/>
                <a:hlinkClick r:id="rId2"/>
              </a:rPr>
              <a:t>computers</a:t>
            </a:r>
            <a:r>
              <a:rPr lang="en-US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 all over the world. Through the Internet, people can share information and communicate from anywhere with an Internet connection.”</a:t>
            </a:r>
          </a:p>
          <a:p>
            <a:r>
              <a:rPr lang="en-US" sz="1200" dirty="0">
                <a:solidFill>
                  <a:schemeClr val="tx1"/>
                </a:solidFill>
                <a:hlinkClick r:id="rId3"/>
              </a:rPr>
              <a:t>https://www.britannica.com/technology/Internet</a:t>
            </a:r>
            <a:r>
              <a:rPr lang="en-US" sz="1200" dirty="0">
                <a:solidFill>
                  <a:schemeClr val="tx1"/>
                </a:solidFill>
              </a:rPr>
              <a:t>  </a:t>
            </a:r>
            <a:endParaRPr lang="en-US" dirty="0">
              <a:solidFill>
                <a:schemeClr val="tx1"/>
              </a:solidFill>
            </a:endParaRPr>
          </a:p>
          <a:p>
            <a:endParaRPr lang="en-US" sz="1200" dirty="0">
              <a:solidFill>
                <a:schemeClr val="tx1"/>
              </a:solidFill>
            </a:endParaRPr>
          </a:p>
          <a:p>
            <a:endParaRPr lang="en-US" sz="1200" dirty="0">
              <a:solidFill>
                <a:schemeClr val="tx1"/>
              </a:solidFill>
            </a:endParaRPr>
          </a:p>
          <a:p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F0E6756-A529-EAB4-2621-30F04AA56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internet?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01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FFEB49-2E56-E7AF-0114-5407AC07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internet?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84431E3-7D73-8C6F-7CC0-DF78B6A72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The internet is a big computer network.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 is made up from lots of computer networks all inter-connected.</a:t>
            </a:r>
          </a:p>
          <a:p>
            <a:pPr marL="743010" lvl="1" indent="-342900"/>
            <a:r>
              <a:rPr lang="en-US" sz="2800" dirty="0"/>
              <a:t>Hence the name INTERNET.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The internet is not “owned”.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It is connected through individual addresses.</a:t>
            </a:r>
          </a:p>
        </p:txBody>
      </p:sp>
    </p:spTree>
    <p:extLst>
      <p:ext uri="{BB962C8B-B14F-4D97-AF65-F5344CB8AC3E}">
        <p14:creationId xmlns:p14="http://schemas.microsoft.com/office/powerpoint/2010/main" val="156202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2CF7E-C105-F9EE-DF66-4474B6FACE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3E45CC8-BDF9-C41E-8717-3BD5EE1D7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1360" y="455085"/>
            <a:ext cx="4839833" cy="3623573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E8E72E9-72D2-91D4-C4A4-6D63B398E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88" y="2545080"/>
            <a:ext cx="7729838" cy="249936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1950’s: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first computer networking was developed allowing researchers to “time-share” a mainframe computer through terminals.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E6305CA-33FD-BFF8-3852-3B03FE41F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History of the Internet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9A1BF9-C671-161F-45C8-4BC9F7AA077E}"/>
              </a:ext>
            </a:extLst>
          </p:cNvPr>
          <p:cNvSpPr txBox="1"/>
          <p:nvPr/>
        </p:nvSpPr>
        <p:spPr>
          <a:xfrm>
            <a:off x="8930640" y="4009965"/>
            <a:ext cx="326136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Elliott/NRDC 401 Computer </a:t>
            </a:r>
            <a:r>
              <a:rPr lang="en-US" sz="1200" dirty="0" err="1"/>
              <a:t>MkI</a:t>
            </a:r>
            <a:r>
              <a:rPr lang="en-US" sz="1200" dirty="0"/>
              <a:t>, c.1953. The Elliott-NRDC 401 was one of the first electronic computers, developed by British electrical company Elliott Brothers in 1952 when machines of this type could span 4 </a:t>
            </a:r>
            <a:r>
              <a:rPr lang="en-US" sz="1200" dirty="0" err="1"/>
              <a:t>metres</a:t>
            </a:r>
            <a:r>
              <a:rPr lang="en-US" sz="1200" dirty="0"/>
              <a:t> in length and weigh over a ton.</a:t>
            </a:r>
          </a:p>
          <a:p>
            <a:r>
              <a:rPr lang="en-US" sz="1200" dirty="0"/>
              <a:t>Science Museum Group Collection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6193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A3466FD-FDF9-C157-02B8-741B82B7E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3822610"/>
            <a:ext cx="4229100" cy="22554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</a:rPr>
              <a:t>History of the Internet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A9FCF5-E759-D5B3-1231-C3350D214A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888" b="-2"/>
          <a:stretch/>
        </p:blipFill>
        <p:spPr>
          <a:xfrm>
            <a:off x="866422" y="-1"/>
            <a:ext cx="10459156" cy="351799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6422" y="3517997"/>
            <a:ext cx="10459156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44CAE0-B0D8-759E-C9AD-372E3C539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2" y="3593484"/>
            <a:ext cx="6512946" cy="2384552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cs typeface="+mn-cs"/>
              </a:rPr>
              <a:t>1960’s: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cs typeface="+mn-cs"/>
              </a:rPr>
              <a:t>Paul Baran </a:t>
            </a:r>
            <a:r>
              <a:rPr lang="en-US" dirty="0">
                <a:solidFill>
                  <a:schemeClr val="tx1"/>
                </a:solidFill>
                <a:cs typeface="+mn-cs"/>
              </a:rPr>
              <a:t>of the RAND corporation proposed the first communication network for the American Air Force.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1"/>
                </a:solidFill>
                <a:effectLst/>
                <a:cs typeface="+mn-cs"/>
              </a:rPr>
              <a:t>Advanced Research Projects Agency (ARPA) chief sci</a:t>
            </a:r>
            <a:r>
              <a:rPr lang="en-US" dirty="0">
                <a:solidFill>
                  <a:schemeClr val="tx1"/>
                </a:solidFill>
                <a:cs typeface="+mn-cs"/>
              </a:rPr>
              <a:t>entist </a:t>
            </a:r>
            <a:r>
              <a:rPr lang="en-US" b="1" dirty="0">
                <a:solidFill>
                  <a:schemeClr val="tx1"/>
                </a:solidFill>
                <a:cs typeface="+mn-cs"/>
              </a:rPr>
              <a:t>Lawrence Roberts </a:t>
            </a:r>
            <a:r>
              <a:rPr lang="en-US" dirty="0">
                <a:solidFill>
                  <a:schemeClr val="tx1"/>
                </a:solidFill>
                <a:cs typeface="+mn-cs"/>
              </a:rPr>
              <a:t>along with </a:t>
            </a:r>
            <a:r>
              <a:rPr lang="en-US" b="1" dirty="0">
                <a:solidFill>
                  <a:schemeClr val="tx1"/>
                </a:solidFill>
                <a:cs typeface="+mn-cs"/>
              </a:rPr>
              <a:t>Leonard Kleinrock </a:t>
            </a:r>
            <a:r>
              <a:rPr lang="en-US" dirty="0">
                <a:solidFill>
                  <a:schemeClr val="tx1"/>
                </a:solidFill>
                <a:cs typeface="+mn-cs"/>
              </a:rPr>
              <a:t>used Baran’s idea and developed computer networks.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At the same time </a:t>
            </a:r>
            <a:r>
              <a:rPr lang="en-US" b="1" dirty="0">
                <a:solidFill>
                  <a:schemeClr val="tx1"/>
                </a:solidFill>
                <a:cs typeface="+mn-cs"/>
              </a:rPr>
              <a:t>Donald Davies </a:t>
            </a:r>
            <a:r>
              <a:rPr lang="en-US" dirty="0">
                <a:solidFill>
                  <a:schemeClr val="tx1"/>
                </a:solidFill>
                <a:cs typeface="+mn-cs"/>
              </a:rPr>
              <a:t>worked at the National Physical Laboratory to develop something similar</a:t>
            </a:r>
            <a:endParaRPr lang="en-US" b="1" dirty="0">
              <a:solidFill>
                <a:schemeClr val="tx1"/>
              </a:solidFill>
              <a:cs typeface="+mn-cs"/>
            </a:endParaRP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The birth of ARPANET came about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162DD6-4897-DF5F-DC20-726051547984}"/>
              </a:ext>
            </a:extLst>
          </p:cNvPr>
          <p:cNvSpPr txBox="1"/>
          <p:nvPr/>
        </p:nvSpPr>
        <p:spPr>
          <a:xfrm>
            <a:off x="1026695" y="3254804"/>
            <a:ext cx="87116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Scale model of UNIVAC I -  https://www.usg.edu/galileo/skills/unit07/internet07_02.phtml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54983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36FFD6-D30E-10CD-6519-686226EFB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8401BC7-960F-EB7D-4058-77FEB27DD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341" y="96039"/>
            <a:ext cx="11127317" cy="975783"/>
          </a:xfrm>
        </p:spPr>
        <p:txBody>
          <a:bodyPr/>
          <a:lstStyle/>
          <a:p>
            <a:r>
              <a:rPr lang="en-US" b="1" dirty="0"/>
              <a:t>History of the Internet</a:t>
            </a:r>
            <a:endParaRPr lang="en-GB" b="1" dirty="0"/>
          </a:p>
        </p:txBody>
      </p:sp>
      <p:pic>
        <p:nvPicPr>
          <p:cNvPr id="8" name="Online Media 7" title="Internet History part 1: The First Time Two Computers Were Ever Connected">
            <a:hlinkClick r:id="" action="ppaction://media"/>
            <a:extLst>
              <a:ext uri="{FF2B5EF4-FFF2-40B4-BE49-F238E27FC236}">
                <a16:creationId xmlns:a16="http://schemas.microsoft.com/office/drawing/2014/main" id="{E29B4EAF-D3E5-6123-A84B-52D2A3EF6CB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25507" y="824807"/>
            <a:ext cx="6945188" cy="5208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576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06F1F0-7A1C-75C8-D770-E9C01BE813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F65F7FB-C128-3106-1EE5-A694FAA685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1360" y="455085"/>
            <a:ext cx="4839833" cy="3623573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3159F23-D41C-F914-845B-C0329BD9F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69" y="1539240"/>
            <a:ext cx="7729838" cy="385572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1980’s: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Bob Kahn </a:t>
            </a:r>
            <a:r>
              <a:rPr lang="en-US" sz="2400" dirty="0">
                <a:solidFill>
                  <a:schemeClr val="tx1"/>
                </a:solidFill>
              </a:rPr>
              <a:t>and </a:t>
            </a:r>
            <a:r>
              <a:rPr lang="en-US" sz="2400" b="1" dirty="0" err="1">
                <a:solidFill>
                  <a:schemeClr val="tx1"/>
                </a:solidFill>
              </a:rPr>
              <a:t>Vint</a:t>
            </a:r>
            <a:r>
              <a:rPr lang="en-US" sz="2400" b="1" dirty="0">
                <a:solidFill>
                  <a:schemeClr val="tx1"/>
                </a:solidFill>
              </a:rPr>
              <a:t> Cerf  </a:t>
            </a:r>
            <a:r>
              <a:rPr lang="en-US" sz="2400" dirty="0">
                <a:solidFill>
                  <a:schemeClr val="tx1"/>
                </a:solidFill>
              </a:rPr>
              <a:t>developed </a:t>
            </a:r>
            <a:r>
              <a:rPr lang="en-US" sz="2400" b="1" dirty="0">
                <a:solidFill>
                  <a:schemeClr val="tx1"/>
                </a:solidFill>
              </a:rPr>
              <a:t>TCP/IP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This is a set of </a:t>
            </a:r>
            <a:r>
              <a:rPr lang="en-US" sz="2400" b="1" dirty="0">
                <a:solidFill>
                  <a:schemeClr val="tx1"/>
                </a:solidFill>
              </a:rPr>
              <a:t>protocols </a:t>
            </a:r>
            <a:r>
              <a:rPr lang="en-US" sz="2400" dirty="0">
                <a:solidFill>
                  <a:schemeClr val="tx1"/>
                </a:solidFill>
              </a:rPr>
              <a:t>that governs how data moves through a network.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This allowed ARPANET to evolve into the INTERNET.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Paul Mockapetris and Jon </a:t>
            </a:r>
            <a:r>
              <a:rPr lang="en-US" sz="2400" dirty="0" err="1">
                <a:solidFill>
                  <a:schemeClr val="tx1"/>
                </a:solidFill>
              </a:rPr>
              <a:t>Postel</a:t>
            </a:r>
            <a:r>
              <a:rPr lang="en-US" sz="2400" dirty="0">
                <a:solidFill>
                  <a:schemeClr val="tx1"/>
                </a:solidFill>
              </a:rPr>
              <a:t> invent </a:t>
            </a:r>
            <a:r>
              <a:rPr lang="en-US" sz="2400" b="1" dirty="0">
                <a:solidFill>
                  <a:schemeClr val="tx1"/>
                </a:solidFill>
              </a:rPr>
              <a:t>DNS</a:t>
            </a:r>
          </a:p>
          <a:p>
            <a:pPr marL="743010" lvl="1" indent="-342900"/>
            <a:r>
              <a:rPr lang="en-US" dirty="0"/>
              <a:t>An address lookup system for the internet.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C79D0B8-C627-57B9-76C6-F0E30CB01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History of the Internet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6417E-F42D-A2C8-E974-930401D1C1F3}"/>
              </a:ext>
            </a:extLst>
          </p:cNvPr>
          <p:cNvSpPr txBox="1"/>
          <p:nvPr/>
        </p:nvSpPr>
        <p:spPr>
          <a:xfrm>
            <a:off x="8930640" y="4009965"/>
            <a:ext cx="326136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Elliott/NRDC 401 Computer </a:t>
            </a:r>
            <a:r>
              <a:rPr lang="en-US" sz="1200" dirty="0" err="1"/>
              <a:t>MkI</a:t>
            </a:r>
            <a:r>
              <a:rPr lang="en-US" sz="1200" dirty="0"/>
              <a:t>, c.1953. The Elliott-NRDC 401 was one of the first electronic computers, developed by British electrical company Elliott Brothers in 1952 when machines of this type could span 4 </a:t>
            </a:r>
            <a:r>
              <a:rPr lang="en-US" sz="1200" dirty="0" err="1"/>
              <a:t>metres</a:t>
            </a:r>
            <a:r>
              <a:rPr lang="en-US" sz="1200" dirty="0"/>
              <a:t> in length and weigh over a ton.</a:t>
            </a:r>
          </a:p>
          <a:p>
            <a:r>
              <a:rPr lang="en-US" sz="1200" dirty="0"/>
              <a:t>Science Museum Group Collection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09644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A5BAAE-4813-528E-24AE-F59AC72BB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DD0F811-FF10-3F1E-3D45-A399FEE9E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341" y="96039"/>
            <a:ext cx="11127317" cy="975783"/>
          </a:xfrm>
        </p:spPr>
        <p:txBody>
          <a:bodyPr/>
          <a:lstStyle/>
          <a:p>
            <a:r>
              <a:rPr lang="en-US" b="1" dirty="0"/>
              <a:t>History of the Internet</a:t>
            </a:r>
            <a:endParaRPr lang="en-GB" b="1" dirty="0"/>
          </a:p>
        </p:txBody>
      </p:sp>
      <p:pic>
        <p:nvPicPr>
          <p:cNvPr id="5" name="Online Media 4" title="Internet History part 2: Vint Cerf &amp; Bob Kahn Invent Code of Internet (TCP explained)">
            <a:hlinkClick r:id="" action="ppaction://media"/>
            <a:extLst>
              <a:ext uri="{FF2B5EF4-FFF2-40B4-BE49-F238E27FC236}">
                <a16:creationId xmlns:a16="http://schemas.microsoft.com/office/drawing/2014/main" id="{6CA77082-F03B-1D94-39FD-EEB7C2DC98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62801" y="789264"/>
            <a:ext cx="7039978" cy="5279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392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D152D-78E0-FE85-B2CC-596785BFA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DEF0508-05F5-1FC3-307A-2289161EE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69" y="1539240"/>
            <a:ext cx="6800031" cy="385572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1990’s: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Sir Tim Berners-Lee</a:t>
            </a:r>
            <a:r>
              <a:rPr lang="en-US" sz="2400" dirty="0">
                <a:solidFill>
                  <a:schemeClr val="tx1"/>
                </a:solidFill>
              </a:rPr>
              <a:t>, an Oxford graduate and an employee of CERN</a:t>
            </a:r>
            <a:r>
              <a:rPr lang="en-US" sz="2400" b="1" dirty="0">
                <a:solidFill>
                  <a:schemeClr val="tx1"/>
                </a:solidFill>
              </a:rPr>
              <a:t>, </a:t>
            </a:r>
            <a:r>
              <a:rPr lang="en-US" sz="2400" dirty="0">
                <a:solidFill>
                  <a:schemeClr val="tx1"/>
                </a:solidFill>
              </a:rPr>
              <a:t>created the World Wide Web in 1989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He also developed principles such as HTML, HTTP and URI’s as well as a web browser application.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web was created for the sole purpose of sharing information easily.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9311DB-BB2D-1DCD-FE3E-216D704EE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History of the Internet</a:t>
            </a: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FA587A-F0E5-B88A-2F1F-E0B481DCB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7973" y="298295"/>
            <a:ext cx="4283032" cy="24818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B04E1B-919E-F20A-55E7-1755275B01B5}"/>
              </a:ext>
            </a:extLst>
          </p:cNvPr>
          <p:cNvSpPr txBox="1"/>
          <p:nvPr/>
        </p:nvSpPr>
        <p:spPr>
          <a:xfrm>
            <a:off x="7315200" y="2695871"/>
            <a:ext cx="40754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https://webfoundation.org/about/vision/history-of-the-web/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984A5BB-53DF-1065-4EF7-E0438A49D4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2560"/>
          <a:stretch/>
        </p:blipFill>
        <p:spPr>
          <a:xfrm>
            <a:off x="7750609" y="2964692"/>
            <a:ext cx="4283032" cy="388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259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F17B1-546D-65B2-7FB6-8D5F7B0F7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FDA409-05AF-1D9F-7940-00D9AF7861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98653" y="1364382"/>
            <a:ext cx="4305667" cy="22537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9EE903-2C70-FCF7-E8A5-45E90DF86080}"/>
              </a:ext>
            </a:extLst>
          </p:cNvPr>
          <p:cNvSpPr txBox="1"/>
          <p:nvPr/>
        </p:nvSpPr>
        <p:spPr>
          <a:xfrm>
            <a:off x="487680" y="1690688"/>
            <a:ext cx="55068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Hardware: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Client – The end-point requesting data.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Server – Stores data and responds to requests.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Software Applications: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For example, Web browsers.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683B37-0E7A-1EEA-4B3B-44BA096673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8653" y="3618130"/>
            <a:ext cx="4305667" cy="2253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99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A66716-9388-C53D-59AC-D904C0CC0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1350-C7CA-E9A5-E9C4-F27C75415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B9796-F5C2-2C10-2AEB-ACBC100D88B9}"/>
              </a:ext>
            </a:extLst>
          </p:cNvPr>
          <p:cNvSpPr txBox="1"/>
          <p:nvPr/>
        </p:nvSpPr>
        <p:spPr>
          <a:xfrm>
            <a:off x="487680" y="1690688"/>
            <a:ext cx="55068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Protocols: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The set of rules for communication and data transmission.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/>
              <a:t>TCP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/>
              <a:t>IP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/>
              <a:t>HTTP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/>
              <a:t>URI / URL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400" dirty="0"/>
              <a:t>HTTP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51ECFB-626E-838B-0AF9-537A087A78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4101" y="1882077"/>
            <a:ext cx="6161061" cy="322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623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0F827-F302-4D59-5CD3-49B2B2144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B7251-49A1-64B3-55CC-F5A983960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064810-8E3A-BB3C-B963-282A42DE66F3}"/>
              </a:ext>
            </a:extLst>
          </p:cNvPr>
          <p:cNvSpPr txBox="1"/>
          <p:nvPr/>
        </p:nvSpPr>
        <p:spPr>
          <a:xfrm>
            <a:off x="487680" y="1690688"/>
            <a:ext cx="55068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TCP: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Transmission Control Protocol allows computers to communicate in the same language.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Allowed sending data in a digital envelope, a ‘Datagram’.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This led to the network of networks.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7B71AB-AB7B-5505-0440-5B7B4062F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4101" y="1882077"/>
            <a:ext cx="6161061" cy="322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925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F59672-5176-CCB6-0F06-B4FCB474D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D41F2-80AB-35B5-CC08-8FE1D6004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F1FD0C-BC8A-FFFE-63B9-1AE48389D0AB}"/>
              </a:ext>
            </a:extLst>
          </p:cNvPr>
          <p:cNvSpPr txBox="1"/>
          <p:nvPr/>
        </p:nvSpPr>
        <p:spPr>
          <a:xfrm>
            <a:off x="487680" y="1690688"/>
            <a:ext cx="55068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IP: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Internet Protocol provides the addressing system.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Every device connected to the internet has an IP address.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This number provides the location of any connected device on the network.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10A8D6-A320-5004-A64C-3DCFE51A7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4540" y="1882077"/>
            <a:ext cx="6030622" cy="322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8889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BAA400-54EB-E441-999F-F45130541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3D6EC-6B12-7D89-B5FA-6B518508E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8732D2-A3CC-87F6-62C1-D09DDCBC58D9}"/>
              </a:ext>
            </a:extLst>
          </p:cNvPr>
          <p:cNvSpPr txBox="1"/>
          <p:nvPr/>
        </p:nvSpPr>
        <p:spPr>
          <a:xfrm>
            <a:off x="487680" y="1690688"/>
            <a:ext cx="55068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DNS: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Domain Name System gives an easy to remember name to the IP address.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Every device connected to the internet has an IP address.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This laid the ground for the World Wide Web.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3AFB20-19F1-946C-78C8-8252BC9D3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4540" y="1882077"/>
            <a:ext cx="6030622" cy="322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029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4FD42-A3B3-ABD1-5D4C-0F83701EF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0BDBD-88C9-7EBC-9116-833F3EA45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49020-E318-E76A-FB90-2342BC353BDB}"/>
              </a:ext>
            </a:extLst>
          </p:cNvPr>
          <p:cNvSpPr txBox="1"/>
          <p:nvPr/>
        </p:nvSpPr>
        <p:spPr>
          <a:xfrm>
            <a:off x="487680" y="1690688"/>
            <a:ext cx="55068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DNS: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Domain Name System gives an easy to remember name to the IP address.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Every device connected to the internet has an IP address.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This laid the ground for the World Wide Web.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01F926-F091-AC56-63C3-D4F84E4B8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4540" y="1882077"/>
            <a:ext cx="6030622" cy="322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044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D5422-3793-8B19-DD8F-3988CC7AF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9921E-C4F7-964C-3359-7E0EBCBB1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8F7EBB-C023-60F0-3215-827AFC854D1A}"/>
              </a:ext>
            </a:extLst>
          </p:cNvPr>
          <p:cNvSpPr txBox="1"/>
          <p:nvPr/>
        </p:nvSpPr>
        <p:spPr>
          <a:xfrm>
            <a:off x="487680" y="1690688"/>
            <a:ext cx="55068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HTTP: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Hypertext Transfer Protocol allows the retrieval of linked resources from across the Web.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It allows loading using hypertext links.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28934A-299A-7CDF-29D2-81825C3311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4540" y="1882077"/>
            <a:ext cx="6030622" cy="322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3317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0E5B22-7E40-EE12-5433-433193B158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CF8DD-58D6-4755-8835-4409CEC4D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DB9868-7FB7-C877-3E80-9BACDD6AE356}"/>
              </a:ext>
            </a:extLst>
          </p:cNvPr>
          <p:cNvSpPr txBox="1"/>
          <p:nvPr/>
        </p:nvSpPr>
        <p:spPr>
          <a:xfrm>
            <a:off x="487680" y="1690688"/>
            <a:ext cx="55068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URI: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Uniform Resource Identifier identifies each resource on the Web.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Each identifying “address” is unique.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It is commonly known as the URL.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78F157-3B3D-14B8-2BC1-CAE83D5A47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22302" y="1460948"/>
            <a:ext cx="4764018" cy="3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8154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0F2D6-9B9B-DC78-4C49-819D74B2C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09F2-12B2-1628-52A0-44EC21480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Internet Components (The Technology)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06497A-D2EF-977C-71D3-AE7C8E446714}"/>
              </a:ext>
            </a:extLst>
          </p:cNvPr>
          <p:cNvSpPr txBox="1"/>
          <p:nvPr/>
        </p:nvSpPr>
        <p:spPr>
          <a:xfrm>
            <a:off x="487680" y="1690688"/>
            <a:ext cx="55068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HTML: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Hypertext Markup Language is a way of formatting data for the Web.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HTML provides the content of the web pages in a markup language.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This works with Cascading Style Sheets </a:t>
            </a:r>
            <a:r>
              <a:rPr lang="en-GB" sz="2400" b="1" dirty="0"/>
              <a:t>(CSS) </a:t>
            </a:r>
            <a:r>
              <a:rPr lang="en-GB" sz="2400" dirty="0"/>
              <a:t>that allows the styling of the web pages.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3512DD-78F3-E082-0837-A8E9075241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32144" y="2491677"/>
            <a:ext cx="5635142" cy="322493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1B0CF1-43A5-C4A6-A213-139900C03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2779" y="1013075"/>
            <a:ext cx="3289221" cy="2541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0609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8928314" cy="3864989"/>
          </a:xfrm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the below link to watch the video</a:t>
            </a:r>
          </a:p>
          <a:p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Refer: 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Working with Computers &amp; Devices</a:t>
            </a:r>
            <a:endPara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888</Words>
  <Application>Microsoft Office PowerPoint</Application>
  <PresentationFormat>Widescreen</PresentationFormat>
  <Paragraphs>113</Paragraphs>
  <Slides>21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Arial</vt:lpstr>
      <vt:lpstr>Calibri</vt:lpstr>
      <vt:lpstr>Calibri Light</vt:lpstr>
      <vt:lpstr>Georgia</vt:lpstr>
      <vt:lpstr>Google Sans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Contents</vt:lpstr>
      <vt:lpstr>What is the internet?</vt:lpstr>
      <vt:lpstr>What is the internet?</vt:lpstr>
      <vt:lpstr>History of the Internet</vt:lpstr>
      <vt:lpstr>History of the Internet</vt:lpstr>
      <vt:lpstr>History of the Internet</vt:lpstr>
      <vt:lpstr>History of the Internet</vt:lpstr>
      <vt:lpstr>History of the Internet</vt:lpstr>
      <vt:lpstr>History of the Internet</vt:lpstr>
      <vt:lpstr>Internet Components (The Technology)</vt:lpstr>
      <vt:lpstr>Internet Components (The Technology)</vt:lpstr>
      <vt:lpstr>Internet Components (The Technology)</vt:lpstr>
      <vt:lpstr>Internet Components (The Technology)</vt:lpstr>
      <vt:lpstr>Internet Components (The Technology)</vt:lpstr>
      <vt:lpstr>Internet Components (The Technology)</vt:lpstr>
      <vt:lpstr>Internet Components (The Technology)</vt:lpstr>
      <vt:lpstr>Internet Components (The Technology)</vt:lpstr>
      <vt:lpstr>Internet Components (The Technology)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Mark Huntly</cp:lastModifiedBy>
  <cp:revision>76</cp:revision>
  <dcterms:created xsi:type="dcterms:W3CDTF">2021-03-05T06:07:01Z</dcterms:created>
  <dcterms:modified xsi:type="dcterms:W3CDTF">2024-02-15T17:37:13Z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