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1"/>
  </p:sldMasterIdLst>
  <p:sldIdLst>
    <p:sldId id="256" r:id="rId2"/>
    <p:sldId id="257" r:id="rId3"/>
    <p:sldId id="258" r:id="rId4"/>
    <p:sldId id="259" r:id="rId5"/>
    <p:sldId id="260" r:id="rId6"/>
    <p:sldId id="266" r:id="rId7"/>
    <p:sldId id="268" r:id="rId8"/>
    <p:sldId id="269" r:id="rId9"/>
    <p:sldId id="262" r:id="rId10"/>
    <p:sldId id="263" r:id="rId11"/>
    <p:sldId id="264" r:id="rId12"/>
    <p:sldId id="267" r:id="rId13"/>
    <p:sldId id="26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0" autoAdjust="0"/>
    <p:restoredTop sz="94660"/>
  </p:normalViewPr>
  <p:slideViewPr>
    <p:cSldViewPr snapToGrid="0">
      <p:cViewPr varScale="1">
        <p:scale>
          <a:sx n="77" d="100"/>
          <a:sy n="77" d="100"/>
        </p:scale>
        <p:origin x="76" y="5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2F3E8B1C-86EF-43CF-8304-249481088644}" type="datetimeFigureOut">
              <a:rPr lang="en-US" smtClean="0"/>
              <a:t>3/10/2023</a:t>
            </a:fld>
            <a:endParaRPr lang="en-US"/>
          </a:p>
        </p:txBody>
      </p:sp>
      <p:sp>
        <p:nvSpPr>
          <p:cNvPr id="5" name="Footer Placeholder 4"/>
          <p:cNvSpPr>
            <a:spLocks noGrp="1"/>
          </p:cNvSpPr>
          <p:nvPr>
            <p:ph type="ftr" sz="quarter" idx="11"/>
          </p:nvPr>
        </p:nvSpPr>
        <p:spPr>
          <a:xfrm>
            <a:off x="1876424" y="5410201"/>
            <a:ext cx="5124886" cy="365125"/>
          </a:xfrm>
        </p:spPr>
        <p:txBody>
          <a:bodyPr/>
          <a:lstStyle/>
          <a:p>
            <a:endParaRPr lang="en-US"/>
          </a:p>
        </p:txBody>
      </p:sp>
      <p:sp>
        <p:nvSpPr>
          <p:cNvPr id="6" name="Slide Number Placeholder 5"/>
          <p:cNvSpPr>
            <a:spLocks noGrp="1"/>
          </p:cNvSpPr>
          <p:nvPr>
            <p:ph type="sldNum" sz="quarter" idx="12"/>
          </p:nvPr>
        </p:nvSpPr>
        <p:spPr>
          <a:xfrm>
            <a:off x="9896911" y="5410199"/>
            <a:ext cx="771089" cy="365125"/>
          </a:xfrm>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49836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3E8B1C-86EF-43CF-8304-249481088644}"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625848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F3E8B1C-86EF-43CF-8304-249481088644}"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659681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F3E8B1C-86EF-43CF-8304-249481088644}" type="datetimeFigureOut">
              <a:rPr lang="en-US" smtClean="0"/>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3365468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F3E8B1C-86EF-43CF-8304-249481088644}" type="datetimeFigureOut">
              <a:rPr lang="en-US" smtClean="0"/>
              <a:t>3/10/2023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4444094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F3E8B1C-86EF-43CF-8304-249481088644}" type="datetimeFigureOut">
              <a:rPr lang="en-US" smtClean="0"/>
              <a:t>3/10/2023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9313437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3E8B1C-86EF-43CF-8304-249481088644}" type="datetimeFigureOut">
              <a:rPr lang="en-US" smtClean="0"/>
              <a:t>3/10/2023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22453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F3E8B1C-86EF-43CF-8304-249481088644}" type="datetimeFigureOut">
              <a:rPr lang="en-US" smtClean="0"/>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942678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F3E8B1C-86EF-43CF-8304-249481088644}" type="datetimeFigureOut">
              <a:rPr lang="en-US" smtClean="0"/>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4056225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F3E8B1C-86EF-43CF-8304-249481088644}" type="datetimeFigureOut">
              <a:rPr lang="en-US" smtClean="0"/>
              <a:pPr/>
              <a:t>3/10/2023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2598844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F3E8B1C-86EF-43CF-8304-249481088644}" type="datetimeFigureOut">
              <a:rPr lang="en-US" smtClean="0"/>
              <a:pPr/>
              <a:t>3/10/2023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27680364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F3E8B1C-86EF-43CF-8304-249481088644}" type="datetimeFigureOut">
              <a:rPr lang="en-US" smtClean="0"/>
              <a:pPr/>
              <a:t>3/10/2023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3DB2ADC-AF19-4574-8C10-79B5B04FCA27}" type="slidenum">
              <a:rPr lang="en-US" smtClean="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7516996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F3E8B1C-86EF-43CF-8304-249481088644}" type="datetimeFigureOut">
              <a:rPr lang="en-US" smtClean="0"/>
              <a:pPr/>
              <a:t>3/10/2023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33546240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F3E8B1C-86EF-43CF-8304-249481088644}" type="datetimeFigureOut">
              <a:rPr lang="en-US" smtClean="0"/>
              <a:pPr/>
              <a:t>3/10/2023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6795605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F3E8B1C-86EF-43CF-8304-249481088644}" type="datetimeFigureOut">
              <a:rPr lang="en-US" smtClean="0"/>
              <a:pPr/>
              <a:t>3/10/2023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24690948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3E8B1C-86EF-43CF-8304-249481088644}"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1019289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3E8B1C-86EF-43CF-8304-249481088644}"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DB2ADC-AF19-4574-8C10-79B5B04FCA27}" type="slidenum">
              <a:rPr lang="en-US" smtClean="0"/>
              <a:t>‹#›</a:t>
            </a:fld>
            <a:endParaRPr lang="en-US"/>
          </a:p>
        </p:txBody>
      </p:sp>
    </p:spTree>
    <p:extLst>
      <p:ext uri="{BB962C8B-B14F-4D97-AF65-F5344CB8AC3E}">
        <p14:creationId xmlns:p14="http://schemas.microsoft.com/office/powerpoint/2010/main" val="2384792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F3E8B1C-86EF-43CF-8304-249481088644}" type="datetimeFigureOut">
              <a:rPr lang="en-US" smtClean="0"/>
              <a:pPr/>
              <a:t>3/10/2023</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3DB2ADC-AF19-4574-8C10-79B5B04FCA27}" type="slidenum">
              <a:rPr lang="en-US" smtClean="0"/>
              <a:pPr/>
              <a:t>‹#›</a:t>
            </a:fld>
            <a:endParaRPr lang="en-US" dirty="0"/>
          </a:p>
        </p:txBody>
      </p:sp>
    </p:spTree>
    <p:extLst>
      <p:ext uri="{BB962C8B-B14F-4D97-AF65-F5344CB8AC3E}">
        <p14:creationId xmlns:p14="http://schemas.microsoft.com/office/powerpoint/2010/main" val="1956233358"/>
      </p:ext>
    </p:extLst>
  </p:cSld>
  <p:clrMap bg1="dk1" tx1="lt1" bg2="dk2" tx2="lt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 id="2147483715" r:id="rId15"/>
    <p:sldLayoutId id="2147483716" r:id="rId16"/>
    <p:sldLayoutId id="214748371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hyperlink" Target="https://doi.org/10.1108/0959611021043375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901AC-A4C1-0D02-2BD2-9D331D882C4E}"/>
              </a:ext>
            </a:extLst>
          </p:cNvPr>
          <p:cNvSpPr>
            <a:spLocks noGrp="1"/>
          </p:cNvSpPr>
          <p:nvPr>
            <p:ph type="ctrTitle"/>
          </p:nvPr>
        </p:nvSpPr>
        <p:spPr>
          <a:xfrm>
            <a:off x="1117345" y="0"/>
            <a:ext cx="4082143" cy="3640345"/>
          </a:xfrm>
        </p:spPr>
        <p:txBody>
          <a:bodyPr anchor="t">
            <a:normAutofit/>
          </a:bodyPr>
          <a:lstStyle/>
          <a:p>
            <a:r>
              <a:rPr lang="en-GB" sz="4000" dirty="0">
                <a:highlight>
                  <a:srgbClr val="00FFFF"/>
                </a:highlight>
              </a:rPr>
              <a:t>Master of business administration</a:t>
            </a:r>
            <a:br>
              <a:rPr lang="en-GB" sz="4000" dirty="0">
                <a:highlight>
                  <a:srgbClr val="00FFFF"/>
                </a:highlight>
              </a:rPr>
            </a:br>
            <a:br>
              <a:rPr lang="en-GB" sz="4000" dirty="0">
                <a:highlight>
                  <a:srgbClr val="00FFFF"/>
                </a:highlight>
              </a:rPr>
            </a:br>
            <a:r>
              <a:rPr lang="en-GB" sz="4000" dirty="0">
                <a:highlight>
                  <a:srgbClr val="00FFFF"/>
                </a:highlight>
              </a:rPr>
              <a:t>lcmb7000</a:t>
            </a:r>
          </a:p>
        </p:txBody>
      </p:sp>
      <p:sp>
        <p:nvSpPr>
          <p:cNvPr id="3" name="Subtitle 2">
            <a:extLst>
              <a:ext uri="{FF2B5EF4-FFF2-40B4-BE49-F238E27FC236}">
                <a16:creationId xmlns:a16="http://schemas.microsoft.com/office/drawing/2014/main" id="{757988E7-F72F-8A7C-B09D-0DD9C6CD6E88}"/>
              </a:ext>
            </a:extLst>
          </p:cNvPr>
          <p:cNvSpPr>
            <a:spLocks noGrp="1"/>
          </p:cNvSpPr>
          <p:nvPr>
            <p:ph type="subTitle" idx="1"/>
          </p:nvPr>
        </p:nvSpPr>
        <p:spPr>
          <a:xfrm>
            <a:off x="1489063" y="3258589"/>
            <a:ext cx="3387095" cy="2870067"/>
          </a:xfrm>
        </p:spPr>
        <p:txBody>
          <a:bodyPr anchor="b">
            <a:noAutofit/>
          </a:bodyPr>
          <a:lstStyle/>
          <a:p>
            <a:r>
              <a:rPr lang="en-GB" sz="2400" dirty="0">
                <a:solidFill>
                  <a:schemeClr val="bg1"/>
                </a:solidFill>
                <a:highlight>
                  <a:srgbClr val="00FFFF"/>
                </a:highlight>
                <a:latin typeface="Arial" panose="020B0604020202020204" pitchFamily="34" charset="0"/>
                <a:cs typeface="Arial" panose="020B0604020202020204" pitchFamily="34" charset="0"/>
              </a:rPr>
              <a:t>Task 2 – Presentation</a:t>
            </a:r>
          </a:p>
          <a:p>
            <a:r>
              <a:rPr lang="en-GB" sz="2400" dirty="0">
                <a:solidFill>
                  <a:schemeClr val="bg1"/>
                </a:solidFill>
                <a:highlight>
                  <a:srgbClr val="00FFFF"/>
                </a:highlight>
                <a:latin typeface="Arial" panose="020B0604020202020204" pitchFamily="34" charset="0"/>
                <a:cs typeface="Arial" panose="020B0604020202020204" pitchFamily="34" charset="0"/>
              </a:rPr>
              <a:t>Mohammed Amir Rashid</a:t>
            </a:r>
          </a:p>
          <a:p>
            <a:r>
              <a:rPr lang="en-GB" sz="2400" dirty="0">
                <a:solidFill>
                  <a:schemeClr val="bg1"/>
                </a:solidFill>
                <a:highlight>
                  <a:srgbClr val="00FFFF"/>
                </a:highlight>
                <a:latin typeface="Arial" panose="020B0604020202020204" pitchFamily="34" charset="0"/>
                <a:cs typeface="Arial" panose="020B0604020202020204" pitchFamily="34" charset="0"/>
              </a:rPr>
              <a:t>Student number: - 1714326</a:t>
            </a:r>
          </a:p>
        </p:txBody>
      </p:sp>
      <p:pic>
        <p:nvPicPr>
          <p:cNvPr id="4" name="Picture 3" descr="A colorful light bulb with business icons">
            <a:extLst>
              <a:ext uri="{FF2B5EF4-FFF2-40B4-BE49-F238E27FC236}">
                <a16:creationId xmlns:a16="http://schemas.microsoft.com/office/drawing/2014/main" id="{AAEA795F-0BF3-7428-1AB3-5B07CEA45AB2}"/>
              </a:ext>
            </a:extLst>
          </p:cNvPr>
          <p:cNvPicPr>
            <a:picLocks noChangeAspect="1"/>
          </p:cNvPicPr>
          <p:nvPr/>
        </p:nvPicPr>
        <p:blipFill rotWithShape="1">
          <a:blip r:embed="rId2"/>
          <a:srcRect l="8571" r="16756" b="1"/>
          <a:stretch/>
        </p:blipFill>
        <p:spPr>
          <a:xfrm>
            <a:off x="4876158" y="10"/>
            <a:ext cx="7315841" cy="6857990"/>
          </a:xfrm>
          <a:prstGeom prst="rect">
            <a:avLst/>
          </a:prstGeom>
        </p:spPr>
      </p:pic>
    </p:spTree>
    <p:extLst>
      <p:ext uri="{BB962C8B-B14F-4D97-AF65-F5344CB8AC3E}">
        <p14:creationId xmlns:p14="http://schemas.microsoft.com/office/powerpoint/2010/main" val="8071174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9523D-18DC-F3D9-EABE-645C7860F667}"/>
              </a:ext>
            </a:extLst>
          </p:cNvPr>
          <p:cNvSpPr>
            <a:spLocks noGrp="1"/>
          </p:cNvSpPr>
          <p:nvPr>
            <p:ph type="title"/>
          </p:nvPr>
        </p:nvSpPr>
        <p:spPr/>
        <p:txBody>
          <a:bodyPr/>
          <a:lstStyle/>
          <a:p>
            <a:r>
              <a:rPr lang="en-GB" dirty="0"/>
              <a:t>CONTENTS</a:t>
            </a:r>
          </a:p>
        </p:txBody>
      </p:sp>
      <p:sp>
        <p:nvSpPr>
          <p:cNvPr id="3" name="Content Placeholder 2">
            <a:extLst>
              <a:ext uri="{FF2B5EF4-FFF2-40B4-BE49-F238E27FC236}">
                <a16:creationId xmlns:a16="http://schemas.microsoft.com/office/drawing/2014/main" id="{5E5404DA-1E6C-0F1E-A6F1-E55712D20113}"/>
              </a:ext>
            </a:extLst>
          </p:cNvPr>
          <p:cNvSpPr>
            <a:spLocks noGrp="1"/>
          </p:cNvSpPr>
          <p:nvPr>
            <p:ph idx="1"/>
          </p:nvPr>
        </p:nvSpPr>
        <p:spPr>
          <a:xfrm>
            <a:off x="1141412" y="1662544"/>
            <a:ext cx="9905999" cy="4763193"/>
          </a:xfrm>
        </p:spPr>
        <p:txBody>
          <a:bodyPr/>
          <a:lstStyle/>
          <a:p>
            <a:pPr marL="0" indent="0">
              <a:buNone/>
            </a:pPr>
            <a:r>
              <a:rPr lang="en-GB" dirty="0"/>
              <a:t>1) Introduction</a:t>
            </a:r>
          </a:p>
          <a:p>
            <a:pPr marL="0" indent="0">
              <a:buNone/>
            </a:pPr>
            <a:r>
              <a:rPr lang="en-GB" dirty="0"/>
              <a:t>2) Porter’s Five Forces Framework</a:t>
            </a:r>
          </a:p>
          <a:p>
            <a:pPr marL="0" indent="0">
              <a:buNone/>
            </a:pPr>
            <a:r>
              <a:rPr lang="en-GB" dirty="0"/>
              <a:t>3) Articles on how HRM can support competitive advantage</a:t>
            </a:r>
          </a:p>
          <a:p>
            <a:pPr marL="0" indent="0">
              <a:buNone/>
            </a:pPr>
            <a:r>
              <a:rPr lang="en-GB" dirty="0"/>
              <a:t>4) Advertised Job description</a:t>
            </a:r>
          </a:p>
          <a:p>
            <a:pPr marL="0" indent="0">
              <a:buNone/>
            </a:pPr>
            <a:r>
              <a:rPr lang="en-GB" dirty="0"/>
              <a:t>5) Person Specification and benefits</a:t>
            </a:r>
          </a:p>
          <a:p>
            <a:pPr marL="0" indent="0">
              <a:buNone/>
            </a:pPr>
            <a:r>
              <a:rPr lang="en-GB" dirty="0"/>
              <a:t>6) Interview Questions</a:t>
            </a:r>
          </a:p>
          <a:p>
            <a:pPr marL="0" indent="0">
              <a:buNone/>
            </a:pPr>
            <a:r>
              <a:rPr lang="en-GB" dirty="0"/>
              <a:t>7) Conclusion</a:t>
            </a:r>
          </a:p>
          <a:p>
            <a:pPr marL="0" indent="0">
              <a:buNone/>
            </a:pPr>
            <a:r>
              <a:rPr lang="en-GB" dirty="0"/>
              <a:t>8) References</a:t>
            </a:r>
          </a:p>
        </p:txBody>
      </p:sp>
    </p:spTree>
    <p:extLst>
      <p:ext uri="{BB962C8B-B14F-4D97-AF65-F5344CB8AC3E}">
        <p14:creationId xmlns:p14="http://schemas.microsoft.com/office/powerpoint/2010/main" val="38621329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B7F32-E16A-670B-4007-3270893A1AE1}"/>
              </a:ext>
            </a:extLst>
          </p:cNvPr>
          <p:cNvSpPr>
            <a:spLocks noGrp="1"/>
          </p:cNvSpPr>
          <p:nvPr>
            <p:ph type="title"/>
          </p:nvPr>
        </p:nvSpPr>
        <p:spPr>
          <a:xfrm>
            <a:off x="1374169" y="-1"/>
            <a:ext cx="9905998" cy="914401"/>
          </a:xfrm>
        </p:spPr>
        <p:txBody>
          <a:bodyPr/>
          <a:lstStyle/>
          <a:p>
            <a:r>
              <a:rPr lang="en-GB" dirty="0"/>
              <a:t>introduction</a:t>
            </a:r>
          </a:p>
        </p:txBody>
      </p:sp>
      <p:sp>
        <p:nvSpPr>
          <p:cNvPr id="3" name="Content Placeholder 2">
            <a:extLst>
              <a:ext uri="{FF2B5EF4-FFF2-40B4-BE49-F238E27FC236}">
                <a16:creationId xmlns:a16="http://schemas.microsoft.com/office/drawing/2014/main" id="{4F766805-BE8E-7B46-89E6-F72D0CC9B11C}"/>
              </a:ext>
            </a:extLst>
          </p:cNvPr>
          <p:cNvSpPr>
            <a:spLocks noGrp="1"/>
          </p:cNvSpPr>
          <p:nvPr>
            <p:ph idx="1"/>
          </p:nvPr>
        </p:nvSpPr>
        <p:spPr>
          <a:xfrm>
            <a:off x="1138843" y="831273"/>
            <a:ext cx="10706793" cy="5910349"/>
          </a:xfrm>
        </p:spPr>
        <p:txBody>
          <a:bodyPr>
            <a:normAutofit lnSpcReduction="10000"/>
          </a:bodyPr>
          <a:lstStyle/>
          <a:p>
            <a:pPr marL="0" indent="0" algn="ctr">
              <a:buNone/>
            </a:pPr>
            <a:r>
              <a:rPr lang="en-GB" dirty="0"/>
              <a:t>In the current situation that we are in the cost of living is very high due to inflation which impact all businesses and due to the economic situation the businesses are forced to reduced costs by all means in order to keep a competitive advantage according to (Porter's Five Forces - The Framework Explained - A Guide to Analysing Competitiveness Using Michael Porter's Strategic Model. 2022) </a:t>
            </a:r>
          </a:p>
          <a:p>
            <a:pPr marL="0" indent="0" algn="ctr">
              <a:buNone/>
            </a:pPr>
            <a:endParaRPr lang="en-GB" dirty="0"/>
          </a:p>
          <a:p>
            <a:pPr marL="0" indent="0" algn="ctr">
              <a:buNone/>
            </a:pPr>
            <a:r>
              <a:rPr lang="en-GB" dirty="0"/>
              <a:t>Porter’s argument suggests that the framework he introduced is a strategic way of helping businesses recognise the importance of their competitors and strategic ways of staying competitive amongst them. In his framework he mentions it is very important to identify which entities are holding the power as well as displaying opportunities to expand the business so its important to  understand the corporate risk in order to estimate the competition in the industry which helps to make corporate strategy and vision ('Porter's Five Forces: Advantages and Disadvantages', 2022).</a:t>
            </a:r>
          </a:p>
        </p:txBody>
      </p:sp>
    </p:spTree>
    <p:extLst>
      <p:ext uri="{BB962C8B-B14F-4D97-AF65-F5344CB8AC3E}">
        <p14:creationId xmlns:p14="http://schemas.microsoft.com/office/powerpoint/2010/main" val="621424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775AF3B-5284-4B97-9BB7-55C6FB3699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0F1F7ED-DA39-478F-85DA-317DE08941E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1902285" cy="6858001"/>
            <a:chOff x="0" y="0"/>
            <a:chExt cx="11902285" cy="6858001"/>
          </a:xfrm>
        </p:grpSpPr>
        <p:grpSp>
          <p:nvGrpSpPr>
            <p:cNvPr id="14" name="Group 13">
              <a:extLst>
                <a:ext uri="{FF2B5EF4-FFF2-40B4-BE49-F238E27FC236}">
                  <a16:creationId xmlns:a16="http://schemas.microsoft.com/office/drawing/2014/main" id="{1DAE5903-52E8-4F25-8473-93EF4837763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26" name="Rectangle 5">
                <a:extLst>
                  <a:ext uri="{FF2B5EF4-FFF2-40B4-BE49-F238E27FC236}">
                    <a16:creationId xmlns:a16="http://schemas.microsoft.com/office/drawing/2014/main" id="{894835C1-32DE-4571-AD10-28D58CB8CFD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27" name="Freeform 6">
                <a:extLst>
                  <a:ext uri="{FF2B5EF4-FFF2-40B4-BE49-F238E27FC236}">
                    <a16:creationId xmlns:a16="http://schemas.microsoft.com/office/drawing/2014/main" id="{097A5B92-0B48-4251-9764-D34DF88920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8" name="Freeform 7">
                <a:extLst>
                  <a:ext uri="{FF2B5EF4-FFF2-40B4-BE49-F238E27FC236}">
                    <a16:creationId xmlns:a16="http://schemas.microsoft.com/office/drawing/2014/main" id="{E222BF19-57E7-43F3-A2B9-2398BEF966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9" name="Freeform 8">
                <a:extLst>
                  <a:ext uri="{FF2B5EF4-FFF2-40B4-BE49-F238E27FC236}">
                    <a16:creationId xmlns:a16="http://schemas.microsoft.com/office/drawing/2014/main" id="{60C8836E-B7D9-48A9-8FD9-4CC52AF44D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0" name="Freeform 9">
                <a:extLst>
                  <a:ext uri="{FF2B5EF4-FFF2-40B4-BE49-F238E27FC236}">
                    <a16:creationId xmlns:a16="http://schemas.microsoft.com/office/drawing/2014/main" id="{8504740E-456D-4FB9-9520-4317CCFA71B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1" name="Freeform 10">
                <a:extLst>
                  <a:ext uri="{FF2B5EF4-FFF2-40B4-BE49-F238E27FC236}">
                    <a16:creationId xmlns:a16="http://schemas.microsoft.com/office/drawing/2014/main" id="{1563A7B4-B1D5-4F93-AFF9-2EB78655FC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2" name="Freeform 11">
                <a:extLst>
                  <a:ext uri="{FF2B5EF4-FFF2-40B4-BE49-F238E27FC236}">
                    <a16:creationId xmlns:a16="http://schemas.microsoft.com/office/drawing/2014/main" id="{D139ED24-FA37-4470-8B42-D0D00EDE14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3" name="Freeform 12">
                <a:extLst>
                  <a:ext uri="{FF2B5EF4-FFF2-40B4-BE49-F238E27FC236}">
                    <a16:creationId xmlns:a16="http://schemas.microsoft.com/office/drawing/2014/main" id="{48825AA7-BB26-45C2-93A2-1AD8D9A2325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4" name="Freeform 13">
                <a:extLst>
                  <a:ext uri="{FF2B5EF4-FFF2-40B4-BE49-F238E27FC236}">
                    <a16:creationId xmlns:a16="http://schemas.microsoft.com/office/drawing/2014/main" id="{A98D0B91-D4E4-402D-8234-E96987219E9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5" name="Freeform 14">
                <a:extLst>
                  <a:ext uri="{FF2B5EF4-FFF2-40B4-BE49-F238E27FC236}">
                    <a16:creationId xmlns:a16="http://schemas.microsoft.com/office/drawing/2014/main" id="{94F1DB97-3769-4DA5-9F45-47132C312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6" name="Freeform 15">
                <a:extLst>
                  <a:ext uri="{FF2B5EF4-FFF2-40B4-BE49-F238E27FC236}">
                    <a16:creationId xmlns:a16="http://schemas.microsoft.com/office/drawing/2014/main" id="{A9BC86E2-B185-4D80-81B5-A8D387E678B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7" name="Line 16">
                <a:extLst>
                  <a:ext uri="{FF2B5EF4-FFF2-40B4-BE49-F238E27FC236}">
                    <a16:creationId xmlns:a16="http://schemas.microsoft.com/office/drawing/2014/main" id="{FA773F49-8CD0-46DC-B986-F2DB57BD7266}"/>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38" name="Freeform 17">
                <a:extLst>
                  <a:ext uri="{FF2B5EF4-FFF2-40B4-BE49-F238E27FC236}">
                    <a16:creationId xmlns:a16="http://schemas.microsoft.com/office/drawing/2014/main" id="{8C55A009-3401-4888-93C7-4ED51CBC64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9" name="Freeform 18">
                <a:extLst>
                  <a:ext uri="{FF2B5EF4-FFF2-40B4-BE49-F238E27FC236}">
                    <a16:creationId xmlns:a16="http://schemas.microsoft.com/office/drawing/2014/main" id="{10B44829-5BB5-48C5-8492-699971FE7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0" name="Freeform 19">
                <a:extLst>
                  <a:ext uri="{FF2B5EF4-FFF2-40B4-BE49-F238E27FC236}">
                    <a16:creationId xmlns:a16="http://schemas.microsoft.com/office/drawing/2014/main" id="{30C1F9A0-4FA6-4F6F-B2D0-A1BBA41DFC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1" name="Freeform 20">
                <a:extLst>
                  <a:ext uri="{FF2B5EF4-FFF2-40B4-BE49-F238E27FC236}">
                    <a16:creationId xmlns:a16="http://schemas.microsoft.com/office/drawing/2014/main" id="{01BF274F-C7B8-44B4-A183-307D8619D27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2" name="Rectangle 21">
                <a:extLst>
                  <a:ext uri="{FF2B5EF4-FFF2-40B4-BE49-F238E27FC236}">
                    <a16:creationId xmlns:a16="http://schemas.microsoft.com/office/drawing/2014/main" id="{037E8930-0F22-4558-9432-F18953E32A0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43" name="Freeform 22">
                <a:extLst>
                  <a:ext uri="{FF2B5EF4-FFF2-40B4-BE49-F238E27FC236}">
                    <a16:creationId xmlns:a16="http://schemas.microsoft.com/office/drawing/2014/main" id="{9AFC3429-FF29-47FF-A4A8-317A979DB9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4" name="Freeform 23">
                <a:extLst>
                  <a:ext uri="{FF2B5EF4-FFF2-40B4-BE49-F238E27FC236}">
                    <a16:creationId xmlns:a16="http://schemas.microsoft.com/office/drawing/2014/main" id="{91D48543-2C05-4768-80B1-ECA6F88508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5" name="Freeform 24">
                <a:extLst>
                  <a:ext uri="{FF2B5EF4-FFF2-40B4-BE49-F238E27FC236}">
                    <a16:creationId xmlns:a16="http://schemas.microsoft.com/office/drawing/2014/main" id="{3AC527CC-154C-4370-A25B-74AC5B4A6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6" name="Freeform 25">
                <a:extLst>
                  <a:ext uri="{FF2B5EF4-FFF2-40B4-BE49-F238E27FC236}">
                    <a16:creationId xmlns:a16="http://schemas.microsoft.com/office/drawing/2014/main" id="{798B18F5-51C9-4E50-95C5-A850EF5398A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7" name="Freeform 26">
                <a:extLst>
                  <a:ext uri="{FF2B5EF4-FFF2-40B4-BE49-F238E27FC236}">
                    <a16:creationId xmlns:a16="http://schemas.microsoft.com/office/drawing/2014/main" id="{15B4CF27-638C-4979-B0FD-6263E130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8" name="Freeform 27">
                <a:extLst>
                  <a:ext uri="{FF2B5EF4-FFF2-40B4-BE49-F238E27FC236}">
                    <a16:creationId xmlns:a16="http://schemas.microsoft.com/office/drawing/2014/main" id="{236C6A22-48A2-4442-B82D-30DB498272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9" name="Freeform 28">
                <a:extLst>
                  <a:ext uri="{FF2B5EF4-FFF2-40B4-BE49-F238E27FC236}">
                    <a16:creationId xmlns:a16="http://schemas.microsoft.com/office/drawing/2014/main" id="{1BB7BCE1-0D99-412E-ABA6-81412638E9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0" name="Freeform 29">
                <a:extLst>
                  <a:ext uri="{FF2B5EF4-FFF2-40B4-BE49-F238E27FC236}">
                    <a16:creationId xmlns:a16="http://schemas.microsoft.com/office/drawing/2014/main" id="{C20E57E0-0912-44F2-93DA-75E4D13F3B7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1" name="Freeform 30">
                <a:extLst>
                  <a:ext uri="{FF2B5EF4-FFF2-40B4-BE49-F238E27FC236}">
                    <a16:creationId xmlns:a16="http://schemas.microsoft.com/office/drawing/2014/main" id="{DF059390-54ED-44F4-983F-92FF36AD94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2" name="Freeform 31">
                <a:extLst>
                  <a:ext uri="{FF2B5EF4-FFF2-40B4-BE49-F238E27FC236}">
                    <a16:creationId xmlns:a16="http://schemas.microsoft.com/office/drawing/2014/main" id="{42D5E9ED-595D-443D-8CDC-D8FCD4021D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grpSp>
          <p:nvGrpSpPr>
            <p:cNvPr id="15" name="Group 14">
              <a:extLst>
                <a:ext uri="{FF2B5EF4-FFF2-40B4-BE49-F238E27FC236}">
                  <a16:creationId xmlns:a16="http://schemas.microsoft.com/office/drawing/2014/main" id="{DB14A457-C54A-4F1E-91FB-0FEE49877D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227597" y="0"/>
              <a:ext cx="674688" cy="6848476"/>
              <a:chOff x="11364912" y="0"/>
              <a:chExt cx="674688" cy="6848476"/>
            </a:xfrm>
            <a:gradFill flip="none" rotWithShape="1">
              <a:gsLst>
                <a:gs pos="0">
                  <a:schemeClr val="bg2"/>
                </a:gs>
                <a:gs pos="100000">
                  <a:schemeClr val="tx2">
                    <a:lumMod val="60000"/>
                    <a:lumOff val="40000"/>
                  </a:schemeClr>
                </a:gs>
              </a:gsLst>
              <a:lin ang="5400000" scaled="0"/>
              <a:tileRect/>
            </a:gradFill>
          </p:grpSpPr>
          <p:sp>
            <p:nvSpPr>
              <p:cNvPr id="16" name="Freeform 32">
                <a:extLst>
                  <a:ext uri="{FF2B5EF4-FFF2-40B4-BE49-F238E27FC236}">
                    <a16:creationId xmlns:a16="http://schemas.microsoft.com/office/drawing/2014/main" id="{791F3E2E-D393-464E-84B4-9B30D071AD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7" name="Freeform 33">
                <a:extLst>
                  <a:ext uri="{FF2B5EF4-FFF2-40B4-BE49-F238E27FC236}">
                    <a16:creationId xmlns:a16="http://schemas.microsoft.com/office/drawing/2014/main" id="{EBEEAD6F-6425-4F85-A8A8-4FF19A909B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 name="Freeform 34">
                <a:extLst>
                  <a:ext uri="{FF2B5EF4-FFF2-40B4-BE49-F238E27FC236}">
                    <a16:creationId xmlns:a16="http://schemas.microsoft.com/office/drawing/2014/main" id="{8AACA44E-9D6C-4708-8D61-D767B6620B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 name="Freeform 35">
                <a:extLst>
                  <a:ext uri="{FF2B5EF4-FFF2-40B4-BE49-F238E27FC236}">
                    <a16:creationId xmlns:a16="http://schemas.microsoft.com/office/drawing/2014/main" id="{B6E3525F-9937-463E-872C-8EB7C62D1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 name="Freeform 36">
                <a:extLst>
                  <a:ext uri="{FF2B5EF4-FFF2-40B4-BE49-F238E27FC236}">
                    <a16:creationId xmlns:a16="http://schemas.microsoft.com/office/drawing/2014/main" id="{BE829B0B-C602-40F1-81D1-A55332343D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 name="Freeform 37">
                <a:extLst>
                  <a:ext uri="{FF2B5EF4-FFF2-40B4-BE49-F238E27FC236}">
                    <a16:creationId xmlns:a16="http://schemas.microsoft.com/office/drawing/2014/main" id="{92660531-24B5-4B97-A4A2-64686E235D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 name="Freeform 38">
                <a:extLst>
                  <a:ext uri="{FF2B5EF4-FFF2-40B4-BE49-F238E27FC236}">
                    <a16:creationId xmlns:a16="http://schemas.microsoft.com/office/drawing/2014/main" id="{6242D0CE-6FFD-4D17-AC26-BD3E481195F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 name="Freeform 39">
                <a:extLst>
                  <a:ext uri="{FF2B5EF4-FFF2-40B4-BE49-F238E27FC236}">
                    <a16:creationId xmlns:a16="http://schemas.microsoft.com/office/drawing/2014/main" id="{61631F37-AF37-4DB9-8D98-A08586C766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 name="Freeform 40">
                <a:extLst>
                  <a:ext uri="{FF2B5EF4-FFF2-40B4-BE49-F238E27FC236}">
                    <a16:creationId xmlns:a16="http://schemas.microsoft.com/office/drawing/2014/main" id="{2A2597FF-2F22-40BB-A7B3-19C4DFCFFA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 name="Rectangle 41">
                <a:extLst>
                  <a:ext uri="{FF2B5EF4-FFF2-40B4-BE49-F238E27FC236}">
                    <a16:creationId xmlns:a16="http://schemas.microsoft.com/office/drawing/2014/main" id="{DCC8773C-0113-4046-B222-C8F4080AF38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grpSp>
      <p:pic>
        <p:nvPicPr>
          <p:cNvPr id="54" name="Picture 2">
            <a:extLst>
              <a:ext uri="{FF2B5EF4-FFF2-40B4-BE49-F238E27FC236}">
                <a16:creationId xmlns:a16="http://schemas.microsoft.com/office/drawing/2014/main" id="{1B17CCE2-CEEF-40CA-8C4D-0DC2DCA78A2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98B1BEB7-73B0-3CF4-8953-8A8513187E01}"/>
              </a:ext>
            </a:extLst>
          </p:cNvPr>
          <p:cNvSpPr>
            <a:spLocks noGrp="1"/>
          </p:cNvSpPr>
          <p:nvPr>
            <p:ph type="title"/>
          </p:nvPr>
        </p:nvSpPr>
        <p:spPr>
          <a:xfrm>
            <a:off x="2230713" y="-226522"/>
            <a:ext cx="7769498" cy="1199111"/>
          </a:xfrm>
        </p:spPr>
        <p:txBody>
          <a:bodyPr>
            <a:normAutofit/>
          </a:bodyPr>
          <a:lstStyle/>
          <a:p>
            <a:r>
              <a:rPr lang="en-GB" dirty="0">
                <a:solidFill>
                  <a:srgbClr val="FFFFFF"/>
                </a:solidFill>
              </a:rPr>
              <a:t>Porter’s five forces framework</a:t>
            </a:r>
          </a:p>
        </p:txBody>
      </p:sp>
      <p:sp useBgFill="1">
        <p:nvSpPr>
          <p:cNvPr id="56" name="Round Diagonal Corner Rectangle 9">
            <a:extLst>
              <a:ext uri="{FF2B5EF4-FFF2-40B4-BE49-F238E27FC236}">
                <a16:creationId xmlns:a16="http://schemas.microsoft.com/office/drawing/2014/main" id="{66D4F5BA-1D71-49B2-8A7F-6B4EB94D7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950" y="808057"/>
            <a:ext cx="5286376" cy="5234394"/>
          </a:xfrm>
          <a:prstGeom prst="round2DiagRect">
            <a:avLst>
              <a:gd name="adj1" fmla="val 741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Diagram&#10;&#10;Description automatically generated">
            <a:extLst>
              <a:ext uri="{FF2B5EF4-FFF2-40B4-BE49-F238E27FC236}">
                <a16:creationId xmlns:a16="http://schemas.microsoft.com/office/drawing/2014/main" id="{26A981A0-DD46-0E73-9C55-983E65673140}"/>
              </a:ext>
            </a:extLst>
          </p:cNvPr>
          <p:cNvPicPr>
            <a:picLocks noChangeAspect="1"/>
          </p:cNvPicPr>
          <p:nvPr/>
        </p:nvPicPr>
        <p:blipFill>
          <a:blip r:embed="rId3"/>
          <a:stretch>
            <a:fillRect/>
          </a:stretch>
        </p:blipFill>
        <p:spPr>
          <a:xfrm>
            <a:off x="1118988" y="1559415"/>
            <a:ext cx="4635583" cy="3743232"/>
          </a:xfrm>
          <a:prstGeom prst="rect">
            <a:avLst/>
          </a:prstGeom>
        </p:spPr>
      </p:pic>
      <p:sp>
        <p:nvSpPr>
          <p:cNvPr id="6" name="Content Placeholder 5">
            <a:extLst>
              <a:ext uri="{FF2B5EF4-FFF2-40B4-BE49-F238E27FC236}">
                <a16:creationId xmlns:a16="http://schemas.microsoft.com/office/drawing/2014/main" id="{65513EED-92CD-7B7E-5D82-CBE6C31F507E}"/>
              </a:ext>
            </a:extLst>
          </p:cNvPr>
          <p:cNvSpPr>
            <a:spLocks noGrp="1"/>
          </p:cNvSpPr>
          <p:nvPr>
            <p:ph idx="1"/>
          </p:nvPr>
        </p:nvSpPr>
        <p:spPr>
          <a:xfrm>
            <a:off x="6339814" y="788249"/>
            <a:ext cx="5742070" cy="5385538"/>
          </a:xfrm>
        </p:spPr>
        <p:txBody>
          <a:bodyPr>
            <a:normAutofit lnSpcReduction="10000"/>
          </a:bodyPr>
          <a:lstStyle/>
          <a:p>
            <a:pPr marL="0" indent="0">
              <a:buNone/>
            </a:pPr>
            <a:r>
              <a:rPr lang="en-GB" dirty="0">
                <a:solidFill>
                  <a:schemeClr val="bg1"/>
                </a:solidFill>
              </a:rPr>
              <a:t>The importance of the Five Forces Framework by Michael Porter suggest that they represent the bargaining power of the suppliers, competitors, buyers, threat of new entry, industry rivalry and threat of substitute products. </a:t>
            </a:r>
          </a:p>
          <a:p>
            <a:pPr marL="0" indent="0">
              <a:buNone/>
            </a:pPr>
            <a:r>
              <a:rPr lang="en-GB" dirty="0">
                <a:solidFill>
                  <a:schemeClr val="bg1"/>
                </a:solidFill>
              </a:rPr>
              <a:t>The reason why the Porter’s Five Forces model is important is because it determines a business competitive environment which has the ability to affect profitability.</a:t>
            </a:r>
          </a:p>
          <a:p>
            <a:pPr marL="0" indent="0">
              <a:buNone/>
            </a:pPr>
            <a:r>
              <a:rPr lang="en-GB" dirty="0">
                <a:solidFill>
                  <a:schemeClr val="bg1"/>
                </a:solidFill>
              </a:rPr>
              <a:t>(The Importance of Porter’s Diamond &amp; Porter’s Five Forces in Business. 2021).</a:t>
            </a:r>
          </a:p>
        </p:txBody>
      </p:sp>
    </p:spTree>
    <p:extLst>
      <p:ext uri="{BB962C8B-B14F-4D97-AF65-F5344CB8AC3E}">
        <p14:creationId xmlns:p14="http://schemas.microsoft.com/office/powerpoint/2010/main" val="3231201461"/>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13"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426CEE77-ED76-C356-0ED5-C77F982B963F}"/>
              </a:ext>
            </a:extLst>
          </p:cNvPr>
          <p:cNvSpPr>
            <a:spLocks noGrp="1"/>
          </p:cNvSpPr>
          <p:nvPr>
            <p:ph type="title"/>
          </p:nvPr>
        </p:nvSpPr>
        <p:spPr>
          <a:xfrm>
            <a:off x="1092199" y="-23136"/>
            <a:ext cx="5583238" cy="1294983"/>
          </a:xfrm>
        </p:spPr>
        <p:txBody>
          <a:bodyPr>
            <a:normAutofit/>
          </a:bodyPr>
          <a:lstStyle/>
          <a:p>
            <a:r>
              <a:rPr lang="en-GB" sz="2700" dirty="0"/>
              <a:t>Articles on how HRM can support competitive                      advantage </a:t>
            </a:r>
          </a:p>
        </p:txBody>
      </p:sp>
      <p:sp>
        <p:nvSpPr>
          <p:cNvPr id="8" name="Content Placeholder 7">
            <a:extLst>
              <a:ext uri="{FF2B5EF4-FFF2-40B4-BE49-F238E27FC236}">
                <a16:creationId xmlns:a16="http://schemas.microsoft.com/office/drawing/2014/main" id="{60B8D1DC-3E56-8BDC-816A-BBCC655EBF5D}"/>
              </a:ext>
            </a:extLst>
          </p:cNvPr>
          <p:cNvSpPr>
            <a:spLocks noGrp="1"/>
          </p:cNvSpPr>
          <p:nvPr>
            <p:ph idx="1"/>
          </p:nvPr>
        </p:nvSpPr>
        <p:spPr>
          <a:xfrm>
            <a:off x="1141412" y="1271846"/>
            <a:ext cx="5448299" cy="5453149"/>
          </a:xfrm>
        </p:spPr>
        <p:txBody>
          <a:bodyPr>
            <a:normAutofit/>
          </a:bodyPr>
          <a:lstStyle/>
          <a:p>
            <a:pPr marL="0" indent="0">
              <a:buNone/>
            </a:pPr>
            <a:r>
              <a:rPr lang="en-US" sz="2000" dirty="0"/>
              <a:t>As for human resource management is concerned it helps to retain highly skilled employees so in order for this to be implemented successfully there must be strategies such as providing employee incentives to keep a healthy motivated working environment for employees which helps to gain a strong competitive advantage amongst major competitors such as high pay rise after managing performances as well as a career progression from customer service to team leader for example and cheaper healthcare, major brand retail vouchers, bonuses, an appraisal and even more yearly holidays entitlement which creates a stronger and sustained workforce as a competitive advantage to major competitors.</a:t>
            </a:r>
          </a:p>
        </p:txBody>
      </p:sp>
      <p:pic>
        <p:nvPicPr>
          <p:cNvPr id="4" name="Content Placeholder 3" descr="Text, letter&#10;&#10;Description automatically generated">
            <a:extLst>
              <a:ext uri="{FF2B5EF4-FFF2-40B4-BE49-F238E27FC236}">
                <a16:creationId xmlns:a16="http://schemas.microsoft.com/office/drawing/2014/main" id="{FD22F4E7-4BDE-DEFF-CB70-5793047C12BC}"/>
              </a:ext>
            </a:extLst>
          </p:cNvPr>
          <p:cNvPicPr>
            <a:picLocks noChangeAspect="1"/>
          </p:cNvPicPr>
          <p:nvPr/>
        </p:nvPicPr>
        <p:blipFill>
          <a:blip r:embed="rId4"/>
          <a:stretch>
            <a:fillRect/>
          </a:stretch>
        </p:blipFill>
        <p:spPr>
          <a:xfrm>
            <a:off x="6742111" y="618518"/>
            <a:ext cx="4889501" cy="6106477"/>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grpSp>
        <p:nvGrpSpPr>
          <p:cNvPr id="15" name="Group 14">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6"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7"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7"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8"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9"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0"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1"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2"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33"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4"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5"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6"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7"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8"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9"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0"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1"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2"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spTree>
    <p:extLst>
      <p:ext uri="{BB962C8B-B14F-4D97-AF65-F5344CB8AC3E}">
        <p14:creationId xmlns:p14="http://schemas.microsoft.com/office/powerpoint/2010/main" val="18988850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775AF3B-5284-4B97-9BB7-55C6FB3699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0F1F7ED-DA39-478F-85DA-317DE08941E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1902285" cy="6858001"/>
            <a:chOff x="0" y="0"/>
            <a:chExt cx="11902285" cy="6858001"/>
          </a:xfrm>
        </p:grpSpPr>
        <p:grpSp>
          <p:nvGrpSpPr>
            <p:cNvPr id="14" name="Group 13">
              <a:extLst>
                <a:ext uri="{FF2B5EF4-FFF2-40B4-BE49-F238E27FC236}">
                  <a16:creationId xmlns:a16="http://schemas.microsoft.com/office/drawing/2014/main" id="{1DAE5903-52E8-4F25-8473-93EF4837763C}"/>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26" name="Rectangle 5">
                <a:extLst>
                  <a:ext uri="{FF2B5EF4-FFF2-40B4-BE49-F238E27FC236}">
                    <a16:creationId xmlns:a16="http://schemas.microsoft.com/office/drawing/2014/main" id="{894835C1-32DE-4571-AD10-28D58CB8CFD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27" name="Freeform 6">
                <a:extLst>
                  <a:ext uri="{FF2B5EF4-FFF2-40B4-BE49-F238E27FC236}">
                    <a16:creationId xmlns:a16="http://schemas.microsoft.com/office/drawing/2014/main" id="{097A5B92-0B48-4251-9764-D34DF889207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8" name="Freeform 7">
                <a:extLst>
                  <a:ext uri="{FF2B5EF4-FFF2-40B4-BE49-F238E27FC236}">
                    <a16:creationId xmlns:a16="http://schemas.microsoft.com/office/drawing/2014/main" id="{E222BF19-57E7-43F3-A2B9-2398BEF966D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9" name="Freeform 8">
                <a:extLst>
                  <a:ext uri="{FF2B5EF4-FFF2-40B4-BE49-F238E27FC236}">
                    <a16:creationId xmlns:a16="http://schemas.microsoft.com/office/drawing/2014/main" id="{60C8836E-B7D9-48A9-8FD9-4CC52AF44D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0" name="Freeform 9">
                <a:extLst>
                  <a:ext uri="{FF2B5EF4-FFF2-40B4-BE49-F238E27FC236}">
                    <a16:creationId xmlns:a16="http://schemas.microsoft.com/office/drawing/2014/main" id="{8504740E-456D-4FB9-9520-4317CCFA71B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1" name="Freeform 10">
                <a:extLst>
                  <a:ext uri="{FF2B5EF4-FFF2-40B4-BE49-F238E27FC236}">
                    <a16:creationId xmlns:a16="http://schemas.microsoft.com/office/drawing/2014/main" id="{1563A7B4-B1D5-4F93-AFF9-2EB78655FC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2" name="Freeform 11">
                <a:extLst>
                  <a:ext uri="{FF2B5EF4-FFF2-40B4-BE49-F238E27FC236}">
                    <a16:creationId xmlns:a16="http://schemas.microsoft.com/office/drawing/2014/main" id="{D139ED24-FA37-4470-8B42-D0D00EDE14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3" name="Freeform 12">
                <a:extLst>
                  <a:ext uri="{FF2B5EF4-FFF2-40B4-BE49-F238E27FC236}">
                    <a16:creationId xmlns:a16="http://schemas.microsoft.com/office/drawing/2014/main" id="{48825AA7-BB26-45C2-93A2-1AD8D9A2325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4" name="Freeform 13">
                <a:extLst>
                  <a:ext uri="{FF2B5EF4-FFF2-40B4-BE49-F238E27FC236}">
                    <a16:creationId xmlns:a16="http://schemas.microsoft.com/office/drawing/2014/main" id="{A98D0B91-D4E4-402D-8234-E96987219E9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5" name="Freeform 14">
                <a:extLst>
                  <a:ext uri="{FF2B5EF4-FFF2-40B4-BE49-F238E27FC236}">
                    <a16:creationId xmlns:a16="http://schemas.microsoft.com/office/drawing/2014/main" id="{94F1DB97-3769-4DA5-9F45-47132C312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6" name="Freeform 15">
                <a:extLst>
                  <a:ext uri="{FF2B5EF4-FFF2-40B4-BE49-F238E27FC236}">
                    <a16:creationId xmlns:a16="http://schemas.microsoft.com/office/drawing/2014/main" id="{A9BC86E2-B185-4D80-81B5-A8D387E678B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7" name="Line 16">
                <a:extLst>
                  <a:ext uri="{FF2B5EF4-FFF2-40B4-BE49-F238E27FC236}">
                    <a16:creationId xmlns:a16="http://schemas.microsoft.com/office/drawing/2014/main" id="{FA773F49-8CD0-46DC-B986-F2DB57BD7266}"/>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38" name="Freeform 17">
                <a:extLst>
                  <a:ext uri="{FF2B5EF4-FFF2-40B4-BE49-F238E27FC236}">
                    <a16:creationId xmlns:a16="http://schemas.microsoft.com/office/drawing/2014/main" id="{8C55A009-3401-4888-93C7-4ED51CBC64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9" name="Freeform 18">
                <a:extLst>
                  <a:ext uri="{FF2B5EF4-FFF2-40B4-BE49-F238E27FC236}">
                    <a16:creationId xmlns:a16="http://schemas.microsoft.com/office/drawing/2014/main" id="{10B44829-5BB5-48C5-8492-699971FE7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0" name="Freeform 19">
                <a:extLst>
                  <a:ext uri="{FF2B5EF4-FFF2-40B4-BE49-F238E27FC236}">
                    <a16:creationId xmlns:a16="http://schemas.microsoft.com/office/drawing/2014/main" id="{30C1F9A0-4FA6-4F6F-B2D0-A1BBA41DFC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1" name="Freeform 20">
                <a:extLst>
                  <a:ext uri="{FF2B5EF4-FFF2-40B4-BE49-F238E27FC236}">
                    <a16:creationId xmlns:a16="http://schemas.microsoft.com/office/drawing/2014/main" id="{01BF274F-C7B8-44B4-A183-307D8619D27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2" name="Rectangle 21">
                <a:extLst>
                  <a:ext uri="{FF2B5EF4-FFF2-40B4-BE49-F238E27FC236}">
                    <a16:creationId xmlns:a16="http://schemas.microsoft.com/office/drawing/2014/main" id="{037E8930-0F22-4558-9432-F18953E32A0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43" name="Freeform 22">
                <a:extLst>
                  <a:ext uri="{FF2B5EF4-FFF2-40B4-BE49-F238E27FC236}">
                    <a16:creationId xmlns:a16="http://schemas.microsoft.com/office/drawing/2014/main" id="{9AFC3429-FF29-47FF-A4A8-317A979DB9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4" name="Freeform 23">
                <a:extLst>
                  <a:ext uri="{FF2B5EF4-FFF2-40B4-BE49-F238E27FC236}">
                    <a16:creationId xmlns:a16="http://schemas.microsoft.com/office/drawing/2014/main" id="{91D48543-2C05-4768-80B1-ECA6F885080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5" name="Freeform 24">
                <a:extLst>
                  <a:ext uri="{FF2B5EF4-FFF2-40B4-BE49-F238E27FC236}">
                    <a16:creationId xmlns:a16="http://schemas.microsoft.com/office/drawing/2014/main" id="{3AC527CC-154C-4370-A25B-74AC5B4A63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6" name="Freeform 25">
                <a:extLst>
                  <a:ext uri="{FF2B5EF4-FFF2-40B4-BE49-F238E27FC236}">
                    <a16:creationId xmlns:a16="http://schemas.microsoft.com/office/drawing/2014/main" id="{798B18F5-51C9-4E50-95C5-A850EF5398A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7" name="Freeform 26">
                <a:extLst>
                  <a:ext uri="{FF2B5EF4-FFF2-40B4-BE49-F238E27FC236}">
                    <a16:creationId xmlns:a16="http://schemas.microsoft.com/office/drawing/2014/main" id="{15B4CF27-638C-4979-B0FD-6263E130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8" name="Freeform 27">
                <a:extLst>
                  <a:ext uri="{FF2B5EF4-FFF2-40B4-BE49-F238E27FC236}">
                    <a16:creationId xmlns:a16="http://schemas.microsoft.com/office/drawing/2014/main" id="{236C6A22-48A2-4442-B82D-30DB498272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9" name="Freeform 28">
                <a:extLst>
                  <a:ext uri="{FF2B5EF4-FFF2-40B4-BE49-F238E27FC236}">
                    <a16:creationId xmlns:a16="http://schemas.microsoft.com/office/drawing/2014/main" id="{1BB7BCE1-0D99-412E-ABA6-81412638E9E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0" name="Freeform 29">
                <a:extLst>
                  <a:ext uri="{FF2B5EF4-FFF2-40B4-BE49-F238E27FC236}">
                    <a16:creationId xmlns:a16="http://schemas.microsoft.com/office/drawing/2014/main" id="{C20E57E0-0912-44F2-93DA-75E4D13F3B7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1" name="Freeform 30">
                <a:extLst>
                  <a:ext uri="{FF2B5EF4-FFF2-40B4-BE49-F238E27FC236}">
                    <a16:creationId xmlns:a16="http://schemas.microsoft.com/office/drawing/2014/main" id="{DF059390-54ED-44F4-983F-92FF36AD94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2" name="Freeform 31">
                <a:extLst>
                  <a:ext uri="{FF2B5EF4-FFF2-40B4-BE49-F238E27FC236}">
                    <a16:creationId xmlns:a16="http://schemas.microsoft.com/office/drawing/2014/main" id="{42D5E9ED-595D-443D-8CDC-D8FCD4021D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grpSp>
          <p:nvGrpSpPr>
            <p:cNvPr id="15" name="Group 14">
              <a:extLst>
                <a:ext uri="{FF2B5EF4-FFF2-40B4-BE49-F238E27FC236}">
                  <a16:creationId xmlns:a16="http://schemas.microsoft.com/office/drawing/2014/main" id="{DB14A457-C54A-4F1E-91FB-0FEE49877D6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227597" y="0"/>
              <a:ext cx="674688" cy="6848476"/>
              <a:chOff x="11364912" y="0"/>
              <a:chExt cx="674688" cy="6848476"/>
            </a:xfrm>
            <a:gradFill flip="none" rotWithShape="1">
              <a:gsLst>
                <a:gs pos="0">
                  <a:schemeClr val="bg2"/>
                </a:gs>
                <a:gs pos="100000">
                  <a:schemeClr val="tx2">
                    <a:lumMod val="60000"/>
                    <a:lumOff val="40000"/>
                  </a:schemeClr>
                </a:gs>
              </a:gsLst>
              <a:lin ang="5400000" scaled="0"/>
              <a:tileRect/>
            </a:gradFill>
          </p:grpSpPr>
          <p:sp>
            <p:nvSpPr>
              <p:cNvPr id="16" name="Freeform 32">
                <a:extLst>
                  <a:ext uri="{FF2B5EF4-FFF2-40B4-BE49-F238E27FC236}">
                    <a16:creationId xmlns:a16="http://schemas.microsoft.com/office/drawing/2014/main" id="{791F3E2E-D393-464E-84B4-9B30D071AD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7" name="Freeform 33">
                <a:extLst>
                  <a:ext uri="{FF2B5EF4-FFF2-40B4-BE49-F238E27FC236}">
                    <a16:creationId xmlns:a16="http://schemas.microsoft.com/office/drawing/2014/main" id="{EBEEAD6F-6425-4F85-A8A8-4FF19A909B3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 name="Freeform 34">
                <a:extLst>
                  <a:ext uri="{FF2B5EF4-FFF2-40B4-BE49-F238E27FC236}">
                    <a16:creationId xmlns:a16="http://schemas.microsoft.com/office/drawing/2014/main" id="{8AACA44E-9D6C-4708-8D61-D767B6620B8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 name="Freeform 35">
                <a:extLst>
                  <a:ext uri="{FF2B5EF4-FFF2-40B4-BE49-F238E27FC236}">
                    <a16:creationId xmlns:a16="http://schemas.microsoft.com/office/drawing/2014/main" id="{B6E3525F-9937-463E-872C-8EB7C62D10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 name="Freeform 36">
                <a:extLst>
                  <a:ext uri="{FF2B5EF4-FFF2-40B4-BE49-F238E27FC236}">
                    <a16:creationId xmlns:a16="http://schemas.microsoft.com/office/drawing/2014/main" id="{BE829B0B-C602-40F1-81D1-A55332343D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 name="Freeform 37">
                <a:extLst>
                  <a:ext uri="{FF2B5EF4-FFF2-40B4-BE49-F238E27FC236}">
                    <a16:creationId xmlns:a16="http://schemas.microsoft.com/office/drawing/2014/main" id="{92660531-24B5-4B97-A4A2-64686E235D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 name="Freeform 38">
                <a:extLst>
                  <a:ext uri="{FF2B5EF4-FFF2-40B4-BE49-F238E27FC236}">
                    <a16:creationId xmlns:a16="http://schemas.microsoft.com/office/drawing/2014/main" id="{6242D0CE-6FFD-4D17-AC26-BD3E481195F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 name="Freeform 39">
                <a:extLst>
                  <a:ext uri="{FF2B5EF4-FFF2-40B4-BE49-F238E27FC236}">
                    <a16:creationId xmlns:a16="http://schemas.microsoft.com/office/drawing/2014/main" id="{61631F37-AF37-4DB9-8D98-A08586C766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 name="Freeform 40">
                <a:extLst>
                  <a:ext uri="{FF2B5EF4-FFF2-40B4-BE49-F238E27FC236}">
                    <a16:creationId xmlns:a16="http://schemas.microsoft.com/office/drawing/2014/main" id="{2A2597FF-2F22-40BB-A7B3-19C4DFCFFA0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 name="Rectangle 41">
                <a:extLst>
                  <a:ext uri="{FF2B5EF4-FFF2-40B4-BE49-F238E27FC236}">
                    <a16:creationId xmlns:a16="http://schemas.microsoft.com/office/drawing/2014/main" id="{DCC8773C-0113-4046-B222-C8F4080AF389}"/>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grpSp>
      <p:pic>
        <p:nvPicPr>
          <p:cNvPr id="54" name="Picture 2">
            <a:extLst>
              <a:ext uri="{FF2B5EF4-FFF2-40B4-BE49-F238E27FC236}">
                <a16:creationId xmlns:a16="http://schemas.microsoft.com/office/drawing/2014/main" id="{1B17CCE2-CEEF-40CA-8C4D-0DC2DCA78A2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useBgFill="1">
        <p:nvSpPr>
          <p:cNvPr id="56" name="Round Diagonal Corner Rectangle 9">
            <a:extLst>
              <a:ext uri="{FF2B5EF4-FFF2-40B4-BE49-F238E27FC236}">
                <a16:creationId xmlns:a16="http://schemas.microsoft.com/office/drawing/2014/main" id="{66D4F5BA-1D71-49B2-8A7F-6B4EB94D72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950" y="808057"/>
            <a:ext cx="5286376" cy="5234394"/>
          </a:xfrm>
          <a:prstGeom prst="round2DiagRect">
            <a:avLst>
              <a:gd name="adj1" fmla="val 741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screenshot of a computer&#10;&#10;Description automatically generated with low confidence">
            <a:extLst>
              <a:ext uri="{FF2B5EF4-FFF2-40B4-BE49-F238E27FC236}">
                <a16:creationId xmlns:a16="http://schemas.microsoft.com/office/drawing/2014/main" id="{F13EF3BA-CCAC-B644-5E1C-F9101A713AD7}"/>
              </a:ext>
            </a:extLst>
          </p:cNvPr>
          <p:cNvPicPr>
            <a:picLocks noChangeAspect="1"/>
          </p:cNvPicPr>
          <p:nvPr/>
        </p:nvPicPr>
        <p:blipFill>
          <a:blip r:embed="rId3"/>
          <a:stretch>
            <a:fillRect/>
          </a:stretch>
        </p:blipFill>
        <p:spPr>
          <a:xfrm>
            <a:off x="913333" y="903287"/>
            <a:ext cx="5058133" cy="5033854"/>
          </a:xfrm>
          <a:prstGeom prst="rect">
            <a:avLst/>
          </a:prstGeom>
        </p:spPr>
      </p:pic>
      <p:sp>
        <p:nvSpPr>
          <p:cNvPr id="5" name="Content Placeholder 4">
            <a:extLst>
              <a:ext uri="{FF2B5EF4-FFF2-40B4-BE49-F238E27FC236}">
                <a16:creationId xmlns:a16="http://schemas.microsoft.com/office/drawing/2014/main" id="{A933DEC9-4D15-9043-E1B4-663F71CD7598}"/>
              </a:ext>
            </a:extLst>
          </p:cNvPr>
          <p:cNvSpPr>
            <a:spLocks noGrp="1"/>
          </p:cNvSpPr>
          <p:nvPr>
            <p:ph idx="1"/>
          </p:nvPr>
        </p:nvSpPr>
        <p:spPr>
          <a:xfrm>
            <a:off x="6280589" y="569211"/>
            <a:ext cx="4960069" cy="5560993"/>
          </a:xfrm>
        </p:spPr>
        <p:txBody>
          <a:bodyPr/>
          <a:lstStyle/>
          <a:p>
            <a:pPr marL="0" indent="0" algn="ctr">
              <a:buNone/>
            </a:pPr>
            <a:r>
              <a:rPr lang="en-GB" dirty="0">
                <a:solidFill>
                  <a:schemeClr val="bg1"/>
                </a:solidFill>
              </a:rPr>
              <a:t>Gaining a competitive advantage using HRM have many important factors associated to gain such competitive advantages such as targets that would involve successful execution of strategies and suppliers as well as customers and competitors.</a:t>
            </a:r>
          </a:p>
          <a:p>
            <a:pPr marL="0" indent="0" algn="ctr">
              <a:buNone/>
            </a:pPr>
            <a:r>
              <a:rPr lang="en-GB" dirty="0">
                <a:solidFill>
                  <a:schemeClr val="bg1"/>
                </a:solidFill>
              </a:rPr>
              <a:t>There are enhanced strategic drivers which play a huge part in sustainable HRM which are innovation, differentiation, growth and costs associated to the business.</a:t>
            </a:r>
          </a:p>
        </p:txBody>
      </p:sp>
    </p:spTree>
    <p:extLst>
      <p:ext uri="{BB962C8B-B14F-4D97-AF65-F5344CB8AC3E}">
        <p14:creationId xmlns:p14="http://schemas.microsoft.com/office/powerpoint/2010/main" val="3104857792"/>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2E4E997-8672-4FFD-B8EC-9932A8E471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pic>
        <p:nvPicPr>
          <p:cNvPr id="13" name="Picture 2">
            <a:extLst>
              <a:ext uri="{FF2B5EF4-FFF2-40B4-BE49-F238E27FC236}">
                <a16:creationId xmlns:a16="http://schemas.microsoft.com/office/drawing/2014/main" id="{FE6BA9E6-1D9E-4D30-B528-D49FA1342E4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8" name="Content Placeholder 7">
            <a:extLst>
              <a:ext uri="{FF2B5EF4-FFF2-40B4-BE49-F238E27FC236}">
                <a16:creationId xmlns:a16="http://schemas.microsoft.com/office/drawing/2014/main" id="{4BEDD639-7593-A9C3-31ED-F88661E3CD56}"/>
              </a:ext>
            </a:extLst>
          </p:cNvPr>
          <p:cNvSpPr>
            <a:spLocks noGrp="1"/>
          </p:cNvSpPr>
          <p:nvPr>
            <p:ph idx="1"/>
          </p:nvPr>
        </p:nvSpPr>
        <p:spPr>
          <a:xfrm>
            <a:off x="1141412" y="382384"/>
            <a:ext cx="5176837" cy="6209607"/>
          </a:xfrm>
        </p:spPr>
        <p:txBody>
          <a:bodyPr>
            <a:normAutofit/>
          </a:bodyPr>
          <a:lstStyle/>
          <a:p>
            <a:pPr marL="0" indent="0">
              <a:buNone/>
            </a:pPr>
            <a:r>
              <a:rPr lang="en-GB" sz="2000" dirty="0"/>
              <a:t>As a department, HR can advance environmental efforts through creating company policies and guidelines. Consolidating greener changes within business procedures and guidelines is a way that HR teams can make positive, climate-friendly changes.</a:t>
            </a:r>
          </a:p>
          <a:p>
            <a:pPr marL="0" indent="0">
              <a:buNone/>
            </a:pPr>
            <a:r>
              <a:rPr lang="en-GB" sz="2000" dirty="0"/>
              <a:t>What is the role of HRM in changing environment?</a:t>
            </a:r>
          </a:p>
          <a:p>
            <a:pPr marL="0" indent="0">
              <a:buNone/>
            </a:pPr>
            <a:r>
              <a:rPr lang="en-GB" sz="2000" dirty="0"/>
              <a:t>It takes planning and skilled project management. HR has a role to play in ensuring that people in the organization are part of the changes. With training and better communication, employees are empowered to grow with the company, creating long-lasting change.</a:t>
            </a:r>
            <a:endParaRPr lang="en-US" sz="2000" dirty="0"/>
          </a:p>
        </p:txBody>
      </p:sp>
      <p:pic>
        <p:nvPicPr>
          <p:cNvPr id="4" name="Content Placeholder 3" descr="Text, letter&#10;&#10;Description automatically generated">
            <a:extLst>
              <a:ext uri="{FF2B5EF4-FFF2-40B4-BE49-F238E27FC236}">
                <a16:creationId xmlns:a16="http://schemas.microsoft.com/office/drawing/2014/main" id="{AE38DAEB-824F-613D-883B-5A356AC46CAE}"/>
              </a:ext>
            </a:extLst>
          </p:cNvPr>
          <p:cNvPicPr>
            <a:picLocks noChangeAspect="1"/>
          </p:cNvPicPr>
          <p:nvPr/>
        </p:nvPicPr>
        <p:blipFill>
          <a:blip r:embed="rId4"/>
          <a:stretch>
            <a:fillRect/>
          </a:stretch>
        </p:blipFill>
        <p:spPr>
          <a:xfrm>
            <a:off x="6503986" y="382385"/>
            <a:ext cx="5364163" cy="6209607"/>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grpSp>
        <p:nvGrpSpPr>
          <p:cNvPr id="15" name="Group 14">
            <a:extLst>
              <a:ext uri="{FF2B5EF4-FFF2-40B4-BE49-F238E27FC236}">
                <a16:creationId xmlns:a16="http://schemas.microsoft.com/office/drawing/2014/main" id="{453E4DEE-E996-40F8-8635-0FF43D7348F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16" name="Rectangle 5">
              <a:extLst>
                <a:ext uri="{FF2B5EF4-FFF2-40B4-BE49-F238E27FC236}">
                  <a16:creationId xmlns:a16="http://schemas.microsoft.com/office/drawing/2014/main" id="{08BD1D3E-43CE-49EB-A424-0738950C642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17" name="Freeform 6">
              <a:extLst>
                <a:ext uri="{FF2B5EF4-FFF2-40B4-BE49-F238E27FC236}">
                  <a16:creationId xmlns:a16="http://schemas.microsoft.com/office/drawing/2014/main" id="{E9182037-E3FA-489A-95D5-29E4248420D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 name="Freeform 7">
              <a:extLst>
                <a:ext uri="{FF2B5EF4-FFF2-40B4-BE49-F238E27FC236}">
                  <a16:creationId xmlns:a16="http://schemas.microsoft.com/office/drawing/2014/main" id="{E8864E76-AD7F-4BEE-B3F6-A78FA42AEFA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 name="Freeform 8">
              <a:extLst>
                <a:ext uri="{FF2B5EF4-FFF2-40B4-BE49-F238E27FC236}">
                  <a16:creationId xmlns:a16="http://schemas.microsoft.com/office/drawing/2014/main" id="{8AD071B3-046D-4479-91FE-01E9AD7C8A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 name="Freeform 9">
              <a:extLst>
                <a:ext uri="{FF2B5EF4-FFF2-40B4-BE49-F238E27FC236}">
                  <a16:creationId xmlns:a16="http://schemas.microsoft.com/office/drawing/2014/main" id="{91D776F5-E902-4A4D-A75D-A46E063C9F38}"/>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 name="Freeform 10">
              <a:extLst>
                <a:ext uri="{FF2B5EF4-FFF2-40B4-BE49-F238E27FC236}">
                  <a16:creationId xmlns:a16="http://schemas.microsoft.com/office/drawing/2014/main" id="{EBED8F24-A998-4952-AB68-E2074F0746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 name="Freeform 11">
              <a:extLst>
                <a:ext uri="{FF2B5EF4-FFF2-40B4-BE49-F238E27FC236}">
                  <a16:creationId xmlns:a16="http://schemas.microsoft.com/office/drawing/2014/main" id="{74D7A646-8CDC-49B3-9C44-3EF38DB426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 name="Freeform 12">
              <a:extLst>
                <a:ext uri="{FF2B5EF4-FFF2-40B4-BE49-F238E27FC236}">
                  <a16:creationId xmlns:a16="http://schemas.microsoft.com/office/drawing/2014/main" id="{D4E99D14-E4F4-419B-9AAF-8D1CEAB28A2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 name="Freeform 13">
              <a:extLst>
                <a:ext uri="{FF2B5EF4-FFF2-40B4-BE49-F238E27FC236}">
                  <a16:creationId xmlns:a16="http://schemas.microsoft.com/office/drawing/2014/main" id="{377E106C-5445-4A52-9F7E-DA17387442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 name="Freeform 14">
              <a:extLst>
                <a:ext uri="{FF2B5EF4-FFF2-40B4-BE49-F238E27FC236}">
                  <a16:creationId xmlns:a16="http://schemas.microsoft.com/office/drawing/2014/main" id="{752BFE96-D378-4BAE-A64B-F851A34C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6" name="Freeform 15">
              <a:extLst>
                <a:ext uri="{FF2B5EF4-FFF2-40B4-BE49-F238E27FC236}">
                  <a16:creationId xmlns:a16="http://schemas.microsoft.com/office/drawing/2014/main" id="{B88FFB19-5A5E-4078-B467-9D4ABD21BD9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7" name="Line 16">
              <a:extLst>
                <a:ext uri="{FF2B5EF4-FFF2-40B4-BE49-F238E27FC236}">
                  <a16:creationId xmlns:a16="http://schemas.microsoft.com/office/drawing/2014/main" id="{11042975-3D19-4728-BCDA-D3F5CD633ED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28" name="Freeform 17">
              <a:extLst>
                <a:ext uri="{FF2B5EF4-FFF2-40B4-BE49-F238E27FC236}">
                  <a16:creationId xmlns:a16="http://schemas.microsoft.com/office/drawing/2014/main" id="{A28972BD-D2E1-4DCA-A907-2E3B6F6066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9" name="Freeform 18">
              <a:extLst>
                <a:ext uri="{FF2B5EF4-FFF2-40B4-BE49-F238E27FC236}">
                  <a16:creationId xmlns:a16="http://schemas.microsoft.com/office/drawing/2014/main" id="{1C806824-5C2D-4747-B038-69EE4074B3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0" name="Freeform 19">
              <a:extLst>
                <a:ext uri="{FF2B5EF4-FFF2-40B4-BE49-F238E27FC236}">
                  <a16:creationId xmlns:a16="http://schemas.microsoft.com/office/drawing/2014/main" id="{3B33F710-16D7-4F48-BFCA-66C9CA2352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1" name="Freeform 20">
              <a:extLst>
                <a:ext uri="{FF2B5EF4-FFF2-40B4-BE49-F238E27FC236}">
                  <a16:creationId xmlns:a16="http://schemas.microsoft.com/office/drawing/2014/main" id="{6C8C8ED4-90FA-4E97-AAF0-D5D51E6A935E}"/>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2" name="Rectangle 21">
              <a:extLst>
                <a:ext uri="{FF2B5EF4-FFF2-40B4-BE49-F238E27FC236}">
                  <a16:creationId xmlns:a16="http://schemas.microsoft.com/office/drawing/2014/main" id="{6C5EB9C1-B25F-4172-8A96-5950ECC828F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33" name="Freeform 22">
              <a:extLst>
                <a:ext uri="{FF2B5EF4-FFF2-40B4-BE49-F238E27FC236}">
                  <a16:creationId xmlns:a16="http://schemas.microsoft.com/office/drawing/2014/main" id="{097E6E8A-9373-4655-882B-21715CCE97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4" name="Freeform 23">
              <a:extLst>
                <a:ext uri="{FF2B5EF4-FFF2-40B4-BE49-F238E27FC236}">
                  <a16:creationId xmlns:a16="http://schemas.microsoft.com/office/drawing/2014/main" id="{EB8CC766-1206-4372-ACAF-8230AF4D542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5" name="Freeform 24">
              <a:extLst>
                <a:ext uri="{FF2B5EF4-FFF2-40B4-BE49-F238E27FC236}">
                  <a16:creationId xmlns:a16="http://schemas.microsoft.com/office/drawing/2014/main" id="{1C8E2511-2489-47B2-9C19-C410910DD9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6" name="Freeform 25">
              <a:extLst>
                <a:ext uri="{FF2B5EF4-FFF2-40B4-BE49-F238E27FC236}">
                  <a16:creationId xmlns:a16="http://schemas.microsoft.com/office/drawing/2014/main" id="{D7820196-0A47-47EF-832C-A688E8977D6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7" name="Freeform 26">
              <a:extLst>
                <a:ext uri="{FF2B5EF4-FFF2-40B4-BE49-F238E27FC236}">
                  <a16:creationId xmlns:a16="http://schemas.microsoft.com/office/drawing/2014/main" id="{4982E0BF-34AE-48A3-AD6B-E0F3CD05DB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8" name="Freeform 27">
              <a:extLst>
                <a:ext uri="{FF2B5EF4-FFF2-40B4-BE49-F238E27FC236}">
                  <a16:creationId xmlns:a16="http://schemas.microsoft.com/office/drawing/2014/main" id="{CD34643B-9DF2-4310-8868-48252C339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9" name="Freeform 28">
              <a:extLst>
                <a:ext uri="{FF2B5EF4-FFF2-40B4-BE49-F238E27FC236}">
                  <a16:creationId xmlns:a16="http://schemas.microsoft.com/office/drawing/2014/main" id="{4E020C4E-AF64-44A8-B830-779541D8D54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0" name="Freeform 29">
              <a:extLst>
                <a:ext uri="{FF2B5EF4-FFF2-40B4-BE49-F238E27FC236}">
                  <a16:creationId xmlns:a16="http://schemas.microsoft.com/office/drawing/2014/main" id="{D97BC3D3-B1B3-4825-9169-BBEF1DBCF05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1" name="Freeform 30">
              <a:extLst>
                <a:ext uri="{FF2B5EF4-FFF2-40B4-BE49-F238E27FC236}">
                  <a16:creationId xmlns:a16="http://schemas.microsoft.com/office/drawing/2014/main" id="{A750DC4F-1DAF-470E-98C6-6C68DEB933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2" name="Freeform 31">
              <a:extLst>
                <a:ext uri="{FF2B5EF4-FFF2-40B4-BE49-F238E27FC236}">
                  <a16:creationId xmlns:a16="http://schemas.microsoft.com/office/drawing/2014/main" id="{2F99594A-5BBD-4E10-A818-8BE52B7D952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spTree>
    <p:extLst>
      <p:ext uri="{BB962C8B-B14F-4D97-AF65-F5344CB8AC3E}">
        <p14:creationId xmlns:p14="http://schemas.microsoft.com/office/powerpoint/2010/main" val="429286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C7BCC-3E92-9387-B621-36F87AA83690}"/>
              </a:ext>
            </a:extLst>
          </p:cNvPr>
          <p:cNvSpPr>
            <a:spLocks noGrp="1"/>
          </p:cNvSpPr>
          <p:nvPr>
            <p:ph type="title"/>
          </p:nvPr>
        </p:nvSpPr>
        <p:spPr>
          <a:xfrm>
            <a:off x="1623549" y="-411159"/>
            <a:ext cx="9906000" cy="1477961"/>
          </a:xfrm>
        </p:spPr>
        <p:txBody>
          <a:bodyPr/>
          <a:lstStyle/>
          <a:p>
            <a:r>
              <a:rPr lang="en-GB" dirty="0"/>
              <a:t>Job description and key responsibilities</a:t>
            </a:r>
          </a:p>
        </p:txBody>
      </p:sp>
      <p:pic>
        <p:nvPicPr>
          <p:cNvPr id="10" name="Content Placeholder 9">
            <a:extLst>
              <a:ext uri="{FF2B5EF4-FFF2-40B4-BE49-F238E27FC236}">
                <a16:creationId xmlns:a16="http://schemas.microsoft.com/office/drawing/2014/main" id="{62C35E75-0241-92BF-DEFA-BB7D3DC5CA1C}"/>
              </a:ext>
            </a:extLst>
          </p:cNvPr>
          <p:cNvPicPr>
            <a:picLocks noGrp="1" noChangeAspect="1"/>
          </p:cNvPicPr>
          <p:nvPr>
            <p:ph sz="quarter" idx="4"/>
          </p:nvPr>
        </p:nvPicPr>
        <p:blipFill>
          <a:blip r:embed="rId2"/>
          <a:stretch>
            <a:fillRect/>
          </a:stretch>
        </p:blipFill>
        <p:spPr>
          <a:xfrm>
            <a:off x="6350924" y="729343"/>
            <a:ext cx="5054138" cy="5821086"/>
          </a:xfrm>
          <a:prstGeom prst="rect">
            <a:avLst/>
          </a:prstGeom>
        </p:spPr>
      </p:pic>
      <p:pic>
        <p:nvPicPr>
          <p:cNvPr id="11" name="Content Placeholder 10">
            <a:extLst>
              <a:ext uri="{FF2B5EF4-FFF2-40B4-BE49-F238E27FC236}">
                <a16:creationId xmlns:a16="http://schemas.microsoft.com/office/drawing/2014/main" id="{565BE338-5506-C279-5AA5-CE4924900B3E}"/>
              </a:ext>
            </a:extLst>
          </p:cNvPr>
          <p:cNvPicPr>
            <a:picLocks noGrp="1" noChangeAspect="1"/>
          </p:cNvPicPr>
          <p:nvPr>
            <p:ph sz="half" idx="2"/>
          </p:nvPr>
        </p:nvPicPr>
        <p:blipFill>
          <a:blip r:embed="rId3"/>
          <a:stretch>
            <a:fillRect/>
          </a:stretch>
        </p:blipFill>
        <p:spPr>
          <a:xfrm>
            <a:off x="872835" y="729343"/>
            <a:ext cx="4968241" cy="5821086"/>
          </a:xfrm>
          <a:prstGeom prst="rect">
            <a:avLst/>
          </a:prstGeom>
        </p:spPr>
      </p:pic>
    </p:spTree>
    <p:extLst>
      <p:ext uri="{BB962C8B-B14F-4D97-AF65-F5344CB8AC3E}">
        <p14:creationId xmlns:p14="http://schemas.microsoft.com/office/powerpoint/2010/main" val="4024876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46B922C-5BA7-4973-B12F-71A509E4B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96D34D8D-9EE9-4659-8C22-7551A95F96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1902285" cy="6858001"/>
            <a:chOff x="0" y="0"/>
            <a:chExt cx="11902285" cy="6858001"/>
          </a:xfrm>
        </p:grpSpPr>
        <p:grpSp>
          <p:nvGrpSpPr>
            <p:cNvPr id="14" name="Group 13">
              <a:extLst>
                <a:ext uri="{FF2B5EF4-FFF2-40B4-BE49-F238E27FC236}">
                  <a16:creationId xmlns:a16="http://schemas.microsoft.com/office/drawing/2014/main" id="{3CA93C16-1147-4EB3-B4E7-3C43102494D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26" name="Rectangle 5">
                <a:extLst>
                  <a:ext uri="{FF2B5EF4-FFF2-40B4-BE49-F238E27FC236}">
                    <a16:creationId xmlns:a16="http://schemas.microsoft.com/office/drawing/2014/main" id="{C4779968-92AF-4B85-8C27-EBBFE1D6990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27" name="Freeform 6">
                <a:extLst>
                  <a:ext uri="{FF2B5EF4-FFF2-40B4-BE49-F238E27FC236}">
                    <a16:creationId xmlns:a16="http://schemas.microsoft.com/office/drawing/2014/main" id="{2C43E18D-7024-4F17-A664-E23BFBC12B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8" name="Freeform 7">
                <a:extLst>
                  <a:ext uri="{FF2B5EF4-FFF2-40B4-BE49-F238E27FC236}">
                    <a16:creationId xmlns:a16="http://schemas.microsoft.com/office/drawing/2014/main" id="{CA2ACEBA-081B-4B0B-AFB1-C596B834FD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9" name="Freeform 8">
                <a:extLst>
                  <a:ext uri="{FF2B5EF4-FFF2-40B4-BE49-F238E27FC236}">
                    <a16:creationId xmlns:a16="http://schemas.microsoft.com/office/drawing/2014/main" id="{2AFBB163-514B-493A-983F-8BE96848F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0" name="Freeform 9">
                <a:extLst>
                  <a:ext uri="{FF2B5EF4-FFF2-40B4-BE49-F238E27FC236}">
                    <a16:creationId xmlns:a16="http://schemas.microsoft.com/office/drawing/2014/main" id="{7720326C-7DB1-4745-9015-3FA6990855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1" name="Freeform 10">
                <a:extLst>
                  <a:ext uri="{FF2B5EF4-FFF2-40B4-BE49-F238E27FC236}">
                    <a16:creationId xmlns:a16="http://schemas.microsoft.com/office/drawing/2014/main" id="{01D5FBDC-A284-440B-8D5F-84287B0A25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2" name="Freeform 11">
                <a:extLst>
                  <a:ext uri="{FF2B5EF4-FFF2-40B4-BE49-F238E27FC236}">
                    <a16:creationId xmlns:a16="http://schemas.microsoft.com/office/drawing/2014/main" id="{517CE611-1CB0-442B-8998-98487209B0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3" name="Freeform 12">
                <a:extLst>
                  <a:ext uri="{FF2B5EF4-FFF2-40B4-BE49-F238E27FC236}">
                    <a16:creationId xmlns:a16="http://schemas.microsoft.com/office/drawing/2014/main" id="{EF0F0E46-9222-4FCF-A79E-9B4953C6F0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4" name="Freeform 13">
                <a:extLst>
                  <a:ext uri="{FF2B5EF4-FFF2-40B4-BE49-F238E27FC236}">
                    <a16:creationId xmlns:a16="http://schemas.microsoft.com/office/drawing/2014/main" id="{371A87C3-0804-4AB9-8EAD-FBFF597ED82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5" name="Freeform 14">
                <a:extLst>
                  <a:ext uri="{FF2B5EF4-FFF2-40B4-BE49-F238E27FC236}">
                    <a16:creationId xmlns:a16="http://schemas.microsoft.com/office/drawing/2014/main" id="{89F39433-8BC3-48D6-B705-F951DBD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6" name="Freeform 15">
                <a:extLst>
                  <a:ext uri="{FF2B5EF4-FFF2-40B4-BE49-F238E27FC236}">
                    <a16:creationId xmlns:a16="http://schemas.microsoft.com/office/drawing/2014/main" id="{AE671C9D-E91C-4143-A422-273B2F53F69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7" name="Line 16">
                <a:extLst>
                  <a:ext uri="{FF2B5EF4-FFF2-40B4-BE49-F238E27FC236}">
                    <a16:creationId xmlns:a16="http://schemas.microsoft.com/office/drawing/2014/main" id="{83A72EA3-8833-41C6-9333-6A04C1C08DF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38" name="Freeform 17">
                <a:extLst>
                  <a:ext uri="{FF2B5EF4-FFF2-40B4-BE49-F238E27FC236}">
                    <a16:creationId xmlns:a16="http://schemas.microsoft.com/office/drawing/2014/main" id="{2C0D7AAB-DC9C-4B37-A50E-A7185DE92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9" name="Freeform 18">
                <a:extLst>
                  <a:ext uri="{FF2B5EF4-FFF2-40B4-BE49-F238E27FC236}">
                    <a16:creationId xmlns:a16="http://schemas.microsoft.com/office/drawing/2014/main" id="{6E7D9D6B-3455-4363-934B-FA2D6829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0" name="Freeform 19">
                <a:extLst>
                  <a:ext uri="{FF2B5EF4-FFF2-40B4-BE49-F238E27FC236}">
                    <a16:creationId xmlns:a16="http://schemas.microsoft.com/office/drawing/2014/main" id="{FFFFCA54-2217-4DAE-B791-4A6CA7DE0B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1" name="Freeform 20">
                <a:extLst>
                  <a:ext uri="{FF2B5EF4-FFF2-40B4-BE49-F238E27FC236}">
                    <a16:creationId xmlns:a16="http://schemas.microsoft.com/office/drawing/2014/main" id="{BAE43BA5-C104-4FBB-B1C6-C210D3CC53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2" name="Rectangle 21">
                <a:extLst>
                  <a:ext uri="{FF2B5EF4-FFF2-40B4-BE49-F238E27FC236}">
                    <a16:creationId xmlns:a16="http://schemas.microsoft.com/office/drawing/2014/main" id="{3BDB2330-DF01-460D-83FB-00C37965CD5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43" name="Freeform 22">
                <a:extLst>
                  <a:ext uri="{FF2B5EF4-FFF2-40B4-BE49-F238E27FC236}">
                    <a16:creationId xmlns:a16="http://schemas.microsoft.com/office/drawing/2014/main" id="{51261093-9B7F-4406-B2F8-0F5BE7676A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4" name="Freeform 23">
                <a:extLst>
                  <a:ext uri="{FF2B5EF4-FFF2-40B4-BE49-F238E27FC236}">
                    <a16:creationId xmlns:a16="http://schemas.microsoft.com/office/drawing/2014/main" id="{9971E195-2AB6-4CB6-9BD7-A8407B5C80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5" name="Freeform 24">
                <a:extLst>
                  <a:ext uri="{FF2B5EF4-FFF2-40B4-BE49-F238E27FC236}">
                    <a16:creationId xmlns:a16="http://schemas.microsoft.com/office/drawing/2014/main" id="{A3D843E7-8A86-4676-9C98-DECE0DFF67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6" name="Freeform 25">
                <a:extLst>
                  <a:ext uri="{FF2B5EF4-FFF2-40B4-BE49-F238E27FC236}">
                    <a16:creationId xmlns:a16="http://schemas.microsoft.com/office/drawing/2014/main" id="{FAF42817-AB3E-40FA-997F-EAC1411F46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7" name="Freeform 26">
                <a:extLst>
                  <a:ext uri="{FF2B5EF4-FFF2-40B4-BE49-F238E27FC236}">
                    <a16:creationId xmlns:a16="http://schemas.microsoft.com/office/drawing/2014/main" id="{50ED3298-A6DC-4825-93B1-68DB8CB62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8" name="Freeform 27">
                <a:extLst>
                  <a:ext uri="{FF2B5EF4-FFF2-40B4-BE49-F238E27FC236}">
                    <a16:creationId xmlns:a16="http://schemas.microsoft.com/office/drawing/2014/main" id="{2B951778-3B6B-4BB9-9D89-2ED650C820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9" name="Freeform 28">
                <a:extLst>
                  <a:ext uri="{FF2B5EF4-FFF2-40B4-BE49-F238E27FC236}">
                    <a16:creationId xmlns:a16="http://schemas.microsoft.com/office/drawing/2014/main" id="{8F3ED9A8-A83F-463A-8C2E-E83977D9A9C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0" name="Freeform 29">
                <a:extLst>
                  <a:ext uri="{FF2B5EF4-FFF2-40B4-BE49-F238E27FC236}">
                    <a16:creationId xmlns:a16="http://schemas.microsoft.com/office/drawing/2014/main" id="{9A0C113E-781D-4083-86C0-EC936092D2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1" name="Freeform 30">
                <a:extLst>
                  <a:ext uri="{FF2B5EF4-FFF2-40B4-BE49-F238E27FC236}">
                    <a16:creationId xmlns:a16="http://schemas.microsoft.com/office/drawing/2014/main" id="{B63D60EF-1E99-4D4C-BF11-AAF8ABEB86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2" name="Freeform 31">
                <a:extLst>
                  <a:ext uri="{FF2B5EF4-FFF2-40B4-BE49-F238E27FC236}">
                    <a16:creationId xmlns:a16="http://schemas.microsoft.com/office/drawing/2014/main" id="{50403E41-7079-49EA-8D0B-4F678552D9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grpSp>
          <p:nvGrpSpPr>
            <p:cNvPr id="15" name="Group 14">
              <a:extLst>
                <a:ext uri="{FF2B5EF4-FFF2-40B4-BE49-F238E27FC236}">
                  <a16:creationId xmlns:a16="http://schemas.microsoft.com/office/drawing/2014/main" id="{E3B2C458-4D37-49A0-A94E-D516E05C3CC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227597" y="0"/>
              <a:ext cx="674688" cy="6848476"/>
              <a:chOff x="11364912" y="0"/>
              <a:chExt cx="674688" cy="6848476"/>
            </a:xfrm>
            <a:gradFill flip="none" rotWithShape="1">
              <a:gsLst>
                <a:gs pos="0">
                  <a:schemeClr val="bg2"/>
                </a:gs>
                <a:gs pos="100000">
                  <a:schemeClr val="tx2">
                    <a:lumMod val="60000"/>
                    <a:lumOff val="40000"/>
                  </a:schemeClr>
                </a:gs>
              </a:gsLst>
              <a:lin ang="5400000" scaled="0"/>
              <a:tileRect/>
            </a:gradFill>
          </p:grpSpPr>
          <p:sp>
            <p:nvSpPr>
              <p:cNvPr id="16" name="Freeform 32">
                <a:extLst>
                  <a:ext uri="{FF2B5EF4-FFF2-40B4-BE49-F238E27FC236}">
                    <a16:creationId xmlns:a16="http://schemas.microsoft.com/office/drawing/2014/main" id="{C1B10016-E0C4-4526-A466-9911541D26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7" name="Freeform 33">
                <a:extLst>
                  <a:ext uri="{FF2B5EF4-FFF2-40B4-BE49-F238E27FC236}">
                    <a16:creationId xmlns:a16="http://schemas.microsoft.com/office/drawing/2014/main" id="{D574C3F0-FC2B-43A3-94B2-75D305FBF7D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 name="Freeform 34">
                <a:extLst>
                  <a:ext uri="{FF2B5EF4-FFF2-40B4-BE49-F238E27FC236}">
                    <a16:creationId xmlns:a16="http://schemas.microsoft.com/office/drawing/2014/main" id="{D92A5F66-F404-433B-BDBE-5E0DFF40D65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 name="Freeform 35">
                <a:extLst>
                  <a:ext uri="{FF2B5EF4-FFF2-40B4-BE49-F238E27FC236}">
                    <a16:creationId xmlns:a16="http://schemas.microsoft.com/office/drawing/2014/main" id="{0A0BDF81-64CC-431D-81B1-A21938C05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 name="Freeform 36">
                <a:extLst>
                  <a:ext uri="{FF2B5EF4-FFF2-40B4-BE49-F238E27FC236}">
                    <a16:creationId xmlns:a16="http://schemas.microsoft.com/office/drawing/2014/main" id="{42871530-50EC-42C2-879A-AE8154DADC0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 name="Freeform 37">
                <a:extLst>
                  <a:ext uri="{FF2B5EF4-FFF2-40B4-BE49-F238E27FC236}">
                    <a16:creationId xmlns:a16="http://schemas.microsoft.com/office/drawing/2014/main" id="{53AF2F2A-B148-4906-B90D-6E2223978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 name="Freeform 38">
                <a:extLst>
                  <a:ext uri="{FF2B5EF4-FFF2-40B4-BE49-F238E27FC236}">
                    <a16:creationId xmlns:a16="http://schemas.microsoft.com/office/drawing/2014/main" id="{9A79EAA4-6F5D-4A2C-B688-CD29C2217C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 name="Freeform 39">
                <a:extLst>
                  <a:ext uri="{FF2B5EF4-FFF2-40B4-BE49-F238E27FC236}">
                    <a16:creationId xmlns:a16="http://schemas.microsoft.com/office/drawing/2014/main" id="{B9CE5833-22CF-4408-9338-4B7749FEA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 name="Freeform 40">
                <a:extLst>
                  <a:ext uri="{FF2B5EF4-FFF2-40B4-BE49-F238E27FC236}">
                    <a16:creationId xmlns:a16="http://schemas.microsoft.com/office/drawing/2014/main" id="{316A985A-7ADD-4BEE-A7B6-E5B49E1839E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 name="Rectangle 41">
                <a:extLst>
                  <a:ext uri="{FF2B5EF4-FFF2-40B4-BE49-F238E27FC236}">
                    <a16:creationId xmlns:a16="http://schemas.microsoft.com/office/drawing/2014/main" id="{352CFA3F-5CFE-412E-9196-C966F34579D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grpSp>
      <p:pic>
        <p:nvPicPr>
          <p:cNvPr id="54" name="Picture 2">
            <a:extLst>
              <a:ext uri="{FF2B5EF4-FFF2-40B4-BE49-F238E27FC236}">
                <a16:creationId xmlns:a16="http://schemas.microsoft.com/office/drawing/2014/main" id="{2FB01CCF-839B-4126-9BF9-132C64D8A1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p:nvSpPr>
          <p:cNvPr id="2" name="Title 1">
            <a:extLst>
              <a:ext uri="{FF2B5EF4-FFF2-40B4-BE49-F238E27FC236}">
                <a16:creationId xmlns:a16="http://schemas.microsoft.com/office/drawing/2014/main" id="{3BDF56F9-30A5-33C7-DF59-10C5D3626E4C}"/>
              </a:ext>
            </a:extLst>
          </p:cNvPr>
          <p:cNvSpPr>
            <a:spLocks noGrp="1"/>
          </p:cNvSpPr>
          <p:nvPr>
            <p:ph type="title"/>
          </p:nvPr>
        </p:nvSpPr>
        <p:spPr>
          <a:xfrm>
            <a:off x="2534257" y="-335256"/>
            <a:ext cx="7994841" cy="1478570"/>
          </a:xfrm>
        </p:spPr>
        <p:txBody>
          <a:bodyPr>
            <a:normAutofit/>
          </a:bodyPr>
          <a:lstStyle/>
          <a:p>
            <a:r>
              <a:rPr lang="en-GB" dirty="0">
                <a:solidFill>
                  <a:srgbClr val="FFFFFF"/>
                </a:solidFill>
              </a:rPr>
              <a:t>Person specification and benefits</a:t>
            </a:r>
          </a:p>
        </p:txBody>
      </p:sp>
      <p:sp useBgFill="1">
        <p:nvSpPr>
          <p:cNvPr id="56" name="Round Diagonal Corner Rectangle 6">
            <a:extLst>
              <a:ext uri="{FF2B5EF4-FFF2-40B4-BE49-F238E27FC236}">
                <a16:creationId xmlns:a16="http://schemas.microsoft.com/office/drawing/2014/main" id="{F2B1468C-8227-4785-8776-7BDBDDF08F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579" y="808057"/>
            <a:ext cx="3821429" cy="5234394"/>
          </a:xfrm>
          <a:prstGeom prst="round2DiagRect">
            <a:avLst>
              <a:gd name="adj1" fmla="val 11323"/>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78BEA43F-0DB5-4EDF-D496-E6F688842628}"/>
              </a:ext>
            </a:extLst>
          </p:cNvPr>
          <p:cNvPicPr>
            <a:picLocks noChangeAspect="1"/>
          </p:cNvPicPr>
          <p:nvPr/>
        </p:nvPicPr>
        <p:blipFill>
          <a:blip r:embed="rId3"/>
          <a:stretch>
            <a:fillRect/>
          </a:stretch>
        </p:blipFill>
        <p:spPr>
          <a:xfrm>
            <a:off x="947929" y="903288"/>
            <a:ext cx="3553652" cy="5041900"/>
          </a:xfrm>
          <a:prstGeom prst="rect">
            <a:avLst/>
          </a:prstGeom>
        </p:spPr>
      </p:pic>
      <p:pic>
        <p:nvPicPr>
          <p:cNvPr id="3" name="Content Placeholder 2">
            <a:extLst>
              <a:ext uri="{FF2B5EF4-FFF2-40B4-BE49-F238E27FC236}">
                <a16:creationId xmlns:a16="http://schemas.microsoft.com/office/drawing/2014/main" id="{D455A9C1-1ACF-7E18-A48E-E0BFF862C4F4}"/>
              </a:ext>
            </a:extLst>
          </p:cNvPr>
          <p:cNvPicPr>
            <a:picLocks noGrp="1" noChangeAspect="1"/>
          </p:cNvPicPr>
          <p:nvPr>
            <p:ph idx="1"/>
          </p:nvPr>
        </p:nvPicPr>
        <p:blipFill>
          <a:blip r:embed="rId4"/>
          <a:stretch>
            <a:fillRect/>
          </a:stretch>
        </p:blipFill>
        <p:spPr>
          <a:xfrm>
            <a:off x="4963034" y="739833"/>
            <a:ext cx="5267614" cy="5776855"/>
          </a:xfrm>
          <a:prstGeom prst="rect">
            <a:avLst/>
          </a:prstGeom>
        </p:spPr>
      </p:pic>
    </p:spTree>
    <p:extLst>
      <p:ext uri="{BB962C8B-B14F-4D97-AF65-F5344CB8AC3E}">
        <p14:creationId xmlns:p14="http://schemas.microsoft.com/office/powerpoint/2010/main" val="2976372874"/>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46B922C-5BA7-4973-B12F-71A509E4B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96D34D8D-9EE9-4659-8C22-7551A95F96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1902285" cy="6858001"/>
            <a:chOff x="0" y="0"/>
            <a:chExt cx="11902285" cy="6858001"/>
          </a:xfrm>
        </p:grpSpPr>
        <p:grpSp>
          <p:nvGrpSpPr>
            <p:cNvPr id="14" name="Group 13">
              <a:extLst>
                <a:ext uri="{FF2B5EF4-FFF2-40B4-BE49-F238E27FC236}">
                  <a16:creationId xmlns:a16="http://schemas.microsoft.com/office/drawing/2014/main" id="{3CA93C16-1147-4EB3-B4E7-3C43102494D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0"/>
              <a:ext cx="1220788" cy="6858001"/>
              <a:chOff x="-14288" y="0"/>
              <a:chExt cx="1220788" cy="6858001"/>
            </a:xfrm>
            <a:gradFill flip="none" rotWithShape="1">
              <a:gsLst>
                <a:gs pos="0">
                  <a:schemeClr val="bg2"/>
                </a:gs>
                <a:gs pos="100000">
                  <a:schemeClr val="tx2">
                    <a:lumMod val="60000"/>
                    <a:lumOff val="40000"/>
                  </a:schemeClr>
                </a:gs>
              </a:gsLst>
              <a:lin ang="5400000" scaled="0"/>
              <a:tileRect/>
            </a:gradFill>
          </p:grpSpPr>
          <p:sp>
            <p:nvSpPr>
              <p:cNvPr id="26" name="Rectangle 5">
                <a:extLst>
                  <a:ext uri="{FF2B5EF4-FFF2-40B4-BE49-F238E27FC236}">
                    <a16:creationId xmlns:a16="http://schemas.microsoft.com/office/drawing/2014/main" id="{C4779968-92AF-4B85-8C27-EBBFE1D69904}"/>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4300" y="4763"/>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27" name="Freeform 6">
                <a:extLst>
                  <a:ext uri="{FF2B5EF4-FFF2-40B4-BE49-F238E27FC236}">
                    <a16:creationId xmlns:a16="http://schemas.microsoft.com/office/drawing/2014/main" id="{2C43E18D-7024-4F17-A664-E23BFBC12B7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8" name="Freeform 7">
                <a:extLst>
                  <a:ext uri="{FF2B5EF4-FFF2-40B4-BE49-F238E27FC236}">
                    <a16:creationId xmlns:a16="http://schemas.microsoft.com/office/drawing/2014/main" id="{CA2ACEBA-081B-4B0B-AFB1-C596B834FDA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9" name="Freeform 8">
                <a:extLst>
                  <a:ext uri="{FF2B5EF4-FFF2-40B4-BE49-F238E27FC236}">
                    <a16:creationId xmlns:a16="http://schemas.microsoft.com/office/drawing/2014/main" id="{2AFBB163-514B-493A-983F-8BE96848F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0" name="Freeform 9">
                <a:extLst>
                  <a:ext uri="{FF2B5EF4-FFF2-40B4-BE49-F238E27FC236}">
                    <a16:creationId xmlns:a16="http://schemas.microsoft.com/office/drawing/2014/main" id="{7720326C-7DB1-4745-9015-3FA6990855B9}"/>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1" name="Freeform 10">
                <a:extLst>
                  <a:ext uri="{FF2B5EF4-FFF2-40B4-BE49-F238E27FC236}">
                    <a16:creationId xmlns:a16="http://schemas.microsoft.com/office/drawing/2014/main" id="{01D5FBDC-A284-440B-8D5F-84287B0A25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2" name="Freeform 11">
                <a:extLst>
                  <a:ext uri="{FF2B5EF4-FFF2-40B4-BE49-F238E27FC236}">
                    <a16:creationId xmlns:a16="http://schemas.microsoft.com/office/drawing/2014/main" id="{517CE611-1CB0-442B-8998-98487209B0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3" name="Freeform 12">
                <a:extLst>
                  <a:ext uri="{FF2B5EF4-FFF2-40B4-BE49-F238E27FC236}">
                    <a16:creationId xmlns:a16="http://schemas.microsoft.com/office/drawing/2014/main" id="{EF0F0E46-9222-4FCF-A79E-9B4953C6F07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4" name="Freeform 13">
                <a:extLst>
                  <a:ext uri="{FF2B5EF4-FFF2-40B4-BE49-F238E27FC236}">
                    <a16:creationId xmlns:a16="http://schemas.microsoft.com/office/drawing/2014/main" id="{371A87C3-0804-4AB9-8EAD-FBFF597ED82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5" name="Freeform 14">
                <a:extLst>
                  <a:ext uri="{FF2B5EF4-FFF2-40B4-BE49-F238E27FC236}">
                    <a16:creationId xmlns:a16="http://schemas.microsoft.com/office/drawing/2014/main" id="{89F39433-8BC3-48D6-B705-F951DBDAAB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6" name="Freeform 15">
                <a:extLst>
                  <a:ext uri="{FF2B5EF4-FFF2-40B4-BE49-F238E27FC236}">
                    <a16:creationId xmlns:a16="http://schemas.microsoft.com/office/drawing/2014/main" id="{AE671C9D-E91C-4143-A422-273B2F53F692}"/>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7" name="Line 16">
                <a:extLst>
                  <a:ext uri="{FF2B5EF4-FFF2-40B4-BE49-F238E27FC236}">
                    <a16:creationId xmlns:a16="http://schemas.microsoft.com/office/drawing/2014/main" id="{83A72EA3-8833-41C6-9333-6A04C1C08DFB}"/>
                  </a:ext>
                  <a:ext uri="{C183D7F6-B498-43B3-948B-1728B52AA6E4}">
                    <adec:decorative xmlns:adec="http://schemas.microsoft.com/office/drawing/2017/decorative" val="1"/>
                  </a:ext>
                </a:extLst>
              </p:cNvPr>
              <p:cNvSpPr>
                <a:spLocks noChangeShapeType="1"/>
              </p:cNvSpPr>
              <p:nvPr>
                <p:extLst>
                  <p:ext uri="{386F3935-93C4-4BCD-93E2-E3B085C9AB24}">
                    <p16:designElem xmlns:p16="http://schemas.microsoft.com/office/powerpoint/2015/main" val="1"/>
                  </p:ext>
                </p:extLst>
              </p:nvPr>
            </p:nvSpPr>
            <p:spPr bwMode="auto">
              <a:xfrm>
                <a:off x="-4763" y="9525"/>
                <a:ext cx="0" cy="0"/>
              </a:xfrm>
              <a:prstGeom prst="line">
                <a:avLst/>
              </a:prstGeom>
              <a:grpFill/>
              <a:ln w="15" cap="flat">
                <a:solidFill>
                  <a:srgbClr val="FFFFFF"/>
                </a:solidFill>
                <a:prstDash val="solid"/>
                <a:miter lim="800000"/>
                <a:headEnd/>
                <a:tailEnd/>
              </a:ln>
            </p:spPr>
          </p:sp>
          <p:sp>
            <p:nvSpPr>
              <p:cNvPr id="38" name="Freeform 17">
                <a:extLst>
                  <a:ext uri="{FF2B5EF4-FFF2-40B4-BE49-F238E27FC236}">
                    <a16:creationId xmlns:a16="http://schemas.microsoft.com/office/drawing/2014/main" id="{2C0D7AAB-DC9C-4B37-A50E-A7185DE92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39" name="Freeform 18">
                <a:extLst>
                  <a:ext uri="{FF2B5EF4-FFF2-40B4-BE49-F238E27FC236}">
                    <a16:creationId xmlns:a16="http://schemas.microsoft.com/office/drawing/2014/main" id="{6E7D9D6B-3455-4363-934B-FA2D6829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0" name="Freeform 19">
                <a:extLst>
                  <a:ext uri="{FF2B5EF4-FFF2-40B4-BE49-F238E27FC236}">
                    <a16:creationId xmlns:a16="http://schemas.microsoft.com/office/drawing/2014/main" id="{FFFFCA54-2217-4DAE-B791-4A6CA7DE0B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1" name="Freeform 20">
                <a:extLst>
                  <a:ext uri="{FF2B5EF4-FFF2-40B4-BE49-F238E27FC236}">
                    <a16:creationId xmlns:a16="http://schemas.microsoft.com/office/drawing/2014/main" id="{BAE43BA5-C104-4FBB-B1C6-C210D3CC53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2" name="Rectangle 21">
                <a:extLst>
                  <a:ext uri="{FF2B5EF4-FFF2-40B4-BE49-F238E27FC236}">
                    <a16:creationId xmlns:a16="http://schemas.microsoft.com/office/drawing/2014/main" id="{3BDB2330-DF01-460D-83FB-00C37965CD5A}"/>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33350" y="4662488"/>
                <a:ext cx="23813" cy="2181225"/>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sp>
            <p:nvSpPr>
              <p:cNvPr id="43" name="Freeform 22">
                <a:extLst>
                  <a:ext uri="{FF2B5EF4-FFF2-40B4-BE49-F238E27FC236}">
                    <a16:creationId xmlns:a16="http://schemas.microsoft.com/office/drawing/2014/main" id="{51261093-9B7F-4406-B2F8-0F5BE7676A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4" name="Freeform 23">
                <a:extLst>
                  <a:ext uri="{FF2B5EF4-FFF2-40B4-BE49-F238E27FC236}">
                    <a16:creationId xmlns:a16="http://schemas.microsoft.com/office/drawing/2014/main" id="{9971E195-2AB6-4CB6-9BD7-A8407B5C809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5" name="Freeform 24">
                <a:extLst>
                  <a:ext uri="{FF2B5EF4-FFF2-40B4-BE49-F238E27FC236}">
                    <a16:creationId xmlns:a16="http://schemas.microsoft.com/office/drawing/2014/main" id="{A3D843E7-8A86-4676-9C98-DECE0DFF67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6" name="Freeform 25">
                <a:extLst>
                  <a:ext uri="{FF2B5EF4-FFF2-40B4-BE49-F238E27FC236}">
                    <a16:creationId xmlns:a16="http://schemas.microsoft.com/office/drawing/2014/main" id="{FAF42817-AB3E-40FA-997F-EAC1411F465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7" name="Freeform 26">
                <a:extLst>
                  <a:ext uri="{FF2B5EF4-FFF2-40B4-BE49-F238E27FC236}">
                    <a16:creationId xmlns:a16="http://schemas.microsoft.com/office/drawing/2014/main" id="{50ED3298-A6DC-4825-93B1-68DB8CB629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8" name="Freeform 27">
                <a:extLst>
                  <a:ext uri="{FF2B5EF4-FFF2-40B4-BE49-F238E27FC236}">
                    <a16:creationId xmlns:a16="http://schemas.microsoft.com/office/drawing/2014/main" id="{2B951778-3B6B-4BB9-9D89-2ED650C820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49" name="Freeform 28">
                <a:extLst>
                  <a:ext uri="{FF2B5EF4-FFF2-40B4-BE49-F238E27FC236}">
                    <a16:creationId xmlns:a16="http://schemas.microsoft.com/office/drawing/2014/main" id="{8F3ED9A8-A83F-463A-8C2E-E83977D9A9C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0" name="Freeform 29">
                <a:extLst>
                  <a:ext uri="{FF2B5EF4-FFF2-40B4-BE49-F238E27FC236}">
                    <a16:creationId xmlns:a16="http://schemas.microsoft.com/office/drawing/2014/main" id="{9A0C113E-781D-4083-86C0-EC936092D2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1" name="Freeform 30">
                <a:extLst>
                  <a:ext uri="{FF2B5EF4-FFF2-40B4-BE49-F238E27FC236}">
                    <a16:creationId xmlns:a16="http://schemas.microsoft.com/office/drawing/2014/main" id="{B63D60EF-1E99-4D4C-BF11-AAF8ABEB86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52" name="Freeform 31">
                <a:extLst>
                  <a:ext uri="{FF2B5EF4-FFF2-40B4-BE49-F238E27FC236}">
                    <a16:creationId xmlns:a16="http://schemas.microsoft.com/office/drawing/2014/main" id="{50403E41-7079-49EA-8D0B-4F678552D9BB}"/>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grpSp>
        <p:grpSp>
          <p:nvGrpSpPr>
            <p:cNvPr id="15" name="Group 14">
              <a:extLst>
                <a:ext uri="{FF2B5EF4-FFF2-40B4-BE49-F238E27FC236}">
                  <a16:creationId xmlns:a16="http://schemas.microsoft.com/office/drawing/2014/main" id="{E3B2C458-4D37-49A0-A94E-D516E05C3CC4}"/>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11227597" y="0"/>
              <a:ext cx="674688" cy="6848476"/>
              <a:chOff x="11364912" y="0"/>
              <a:chExt cx="674688" cy="6848476"/>
            </a:xfrm>
            <a:gradFill flip="none" rotWithShape="1">
              <a:gsLst>
                <a:gs pos="0">
                  <a:schemeClr val="bg2"/>
                </a:gs>
                <a:gs pos="100000">
                  <a:schemeClr val="tx2">
                    <a:lumMod val="60000"/>
                    <a:lumOff val="40000"/>
                  </a:schemeClr>
                </a:gs>
              </a:gsLst>
              <a:lin ang="5400000" scaled="0"/>
              <a:tileRect/>
            </a:gradFill>
          </p:grpSpPr>
          <p:sp>
            <p:nvSpPr>
              <p:cNvPr id="16" name="Freeform 32">
                <a:extLst>
                  <a:ext uri="{FF2B5EF4-FFF2-40B4-BE49-F238E27FC236}">
                    <a16:creationId xmlns:a16="http://schemas.microsoft.com/office/drawing/2014/main" id="{C1B10016-E0C4-4526-A466-9911541D26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7" name="Freeform 33">
                <a:extLst>
                  <a:ext uri="{FF2B5EF4-FFF2-40B4-BE49-F238E27FC236}">
                    <a16:creationId xmlns:a16="http://schemas.microsoft.com/office/drawing/2014/main" id="{D574C3F0-FC2B-43A3-94B2-75D305FBF7D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8" name="Freeform 34">
                <a:extLst>
                  <a:ext uri="{FF2B5EF4-FFF2-40B4-BE49-F238E27FC236}">
                    <a16:creationId xmlns:a16="http://schemas.microsoft.com/office/drawing/2014/main" id="{D92A5F66-F404-433B-BDBE-5E0DFF40D65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19" name="Freeform 35">
                <a:extLst>
                  <a:ext uri="{FF2B5EF4-FFF2-40B4-BE49-F238E27FC236}">
                    <a16:creationId xmlns:a16="http://schemas.microsoft.com/office/drawing/2014/main" id="{0A0BDF81-64CC-431D-81B1-A21938C054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0" name="Freeform 36">
                <a:extLst>
                  <a:ext uri="{FF2B5EF4-FFF2-40B4-BE49-F238E27FC236}">
                    <a16:creationId xmlns:a16="http://schemas.microsoft.com/office/drawing/2014/main" id="{42871530-50EC-42C2-879A-AE8154DADC0F}"/>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1" name="Freeform 37">
                <a:extLst>
                  <a:ext uri="{FF2B5EF4-FFF2-40B4-BE49-F238E27FC236}">
                    <a16:creationId xmlns:a16="http://schemas.microsoft.com/office/drawing/2014/main" id="{53AF2F2A-B148-4906-B90D-6E2223978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2" name="Freeform 38">
                <a:extLst>
                  <a:ext uri="{FF2B5EF4-FFF2-40B4-BE49-F238E27FC236}">
                    <a16:creationId xmlns:a16="http://schemas.microsoft.com/office/drawing/2014/main" id="{9A79EAA4-6F5D-4A2C-B688-CD29C2217C0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3" name="Freeform 39">
                <a:extLst>
                  <a:ext uri="{FF2B5EF4-FFF2-40B4-BE49-F238E27FC236}">
                    <a16:creationId xmlns:a16="http://schemas.microsoft.com/office/drawing/2014/main" id="{B9CE5833-22CF-4408-9338-4B7749FEA3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4" name="Freeform 40">
                <a:extLst>
                  <a:ext uri="{FF2B5EF4-FFF2-40B4-BE49-F238E27FC236}">
                    <a16:creationId xmlns:a16="http://schemas.microsoft.com/office/drawing/2014/main" id="{316A985A-7ADD-4BEE-A7B6-E5B49E1839E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p>
          <p:sp>
            <p:nvSpPr>
              <p:cNvPr id="25" name="Rectangle 41">
                <a:extLst>
                  <a:ext uri="{FF2B5EF4-FFF2-40B4-BE49-F238E27FC236}">
                    <a16:creationId xmlns:a16="http://schemas.microsoft.com/office/drawing/2014/main" id="{352CFA3F-5CFE-412E-9196-C966F34579D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11939587" y="6596063"/>
                <a:ext cx="23813" cy="252413"/>
              </a:xfrm>
              <a:prstGeom prst="rect">
                <a:avLst/>
              </a:prstGeom>
              <a:grpFill/>
              <a:ln>
                <a:noFill/>
              </a:ln>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miter lim="800000"/>
                    <a:headEnd/>
                    <a:tailEnd/>
                  </a14:hiddenLine>
                </a:ext>
              </a:extLst>
            </p:spPr>
          </p:sp>
        </p:grpSp>
      </p:grpSp>
      <p:pic>
        <p:nvPicPr>
          <p:cNvPr id="54" name="Picture 2">
            <a:extLst>
              <a:ext uri="{FF2B5EF4-FFF2-40B4-BE49-F238E27FC236}">
                <a16:creationId xmlns:a16="http://schemas.microsoft.com/office/drawing/2014/main" id="{2FB01CCF-839B-4126-9BF9-132C64D8A1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xmlns:p14="http://schemas.microsoft.com/office/powerpoint/2010/main" xmlns:a16="http://schemas.microsoft.com/office/drawing/2014/main" xmlns="">
                <a:solidFill>
                  <a:srgbClr val="FFFFFF"/>
                </a:solidFill>
              </a14:hiddenFill>
            </a:ext>
          </a:extLst>
        </p:spPr>
      </p:pic>
      <p:sp useBgFill="1">
        <p:nvSpPr>
          <p:cNvPr id="56" name="Round Diagonal Corner Rectangle 6">
            <a:extLst>
              <a:ext uri="{FF2B5EF4-FFF2-40B4-BE49-F238E27FC236}">
                <a16:creationId xmlns:a16="http://schemas.microsoft.com/office/drawing/2014/main" id="{F2B1468C-8227-4785-8776-7BDBDDF08F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579" y="808057"/>
            <a:ext cx="3821429" cy="5234394"/>
          </a:xfrm>
          <a:prstGeom prst="round2DiagRect">
            <a:avLst>
              <a:gd name="adj1" fmla="val 11323"/>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Icon&#10;&#10;Description automatically generated">
            <a:extLst>
              <a:ext uri="{FF2B5EF4-FFF2-40B4-BE49-F238E27FC236}">
                <a16:creationId xmlns:a16="http://schemas.microsoft.com/office/drawing/2014/main" id="{F2FA8EBB-B36A-855D-8824-5A455ED5CB5C}"/>
              </a:ext>
            </a:extLst>
          </p:cNvPr>
          <p:cNvPicPr>
            <a:picLocks noChangeAspect="1"/>
          </p:cNvPicPr>
          <p:nvPr/>
        </p:nvPicPr>
        <p:blipFill>
          <a:blip r:embed="rId3"/>
          <a:stretch>
            <a:fillRect/>
          </a:stretch>
        </p:blipFill>
        <p:spPr>
          <a:xfrm>
            <a:off x="1126617" y="1836950"/>
            <a:ext cx="3178638" cy="3178638"/>
          </a:xfrm>
          <a:prstGeom prst="rect">
            <a:avLst/>
          </a:prstGeom>
        </p:spPr>
      </p:pic>
      <p:sp>
        <p:nvSpPr>
          <p:cNvPr id="8" name="Content Placeholder 7">
            <a:extLst>
              <a:ext uri="{FF2B5EF4-FFF2-40B4-BE49-F238E27FC236}">
                <a16:creationId xmlns:a16="http://schemas.microsoft.com/office/drawing/2014/main" id="{82D53AB9-1299-2BF1-35D8-2046CE7886F6}"/>
              </a:ext>
            </a:extLst>
          </p:cNvPr>
          <p:cNvSpPr>
            <a:spLocks noGrp="1"/>
          </p:cNvSpPr>
          <p:nvPr>
            <p:ph idx="1"/>
          </p:nvPr>
        </p:nvSpPr>
        <p:spPr>
          <a:xfrm>
            <a:off x="5128643" y="141316"/>
            <a:ext cx="6188402" cy="6591993"/>
          </a:xfrm>
        </p:spPr>
        <p:txBody>
          <a:bodyPr>
            <a:normAutofit fontScale="92500" lnSpcReduction="10000"/>
          </a:bodyPr>
          <a:lstStyle/>
          <a:p>
            <a:pPr marL="0" indent="0">
              <a:buNone/>
            </a:pPr>
            <a:r>
              <a:rPr lang="en-US" dirty="0">
                <a:solidFill>
                  <a:srgbClr val="FFFFFF"/>
                </a:solidFill>
              </a:rPr>
              <a:t>1). </a:t>
            </a:r>
            <a:r>
              <a:rPr lang="en-GB" dirty="0">
                <a:solidFill>
                  <a:srgbClr val="FFFFFF"/>
                </a:solidFill>
              </a:rPr>
              <a:t>Why did you decide to apply to this role? </a:t>
            </a:r>
          </a:p>
          <a:p>
            <a:pPr marL="0" indent="0">
              <a:buNone/>
            </a:pPr>
            <a:r>
              <a:rPr lang="en-GB" dirty="0">
                <a:solidFill>
                  <a:srgbClr val="FFFFFF"/>
                </a:solidFill>
              </a:rPr>
              <a:t>2). What experience do you have that would be relevant to this role?</a:t>
            </a:r>
          </a:p>
          <a:p>
            <a:pPr marL="0" indent="0">
              <a:buNone/>
            </a:pPr>
            <a:r>
              <a:rPr lang="en-GB" dirty="0">
                <a:solidFill>
                  <a:srgbClr val="FFFFFF"/>
                </a:solidFill>
              </a:rPr>
              <a:t>3). What are your strengths and weaknesses?</a:t>
            </a:r>
          </a:p>
          <a:p>
            <a:pPr marL="0" indent="0">
              <a:buNone/>
            </a:pPr>
            <a:r>
              <a:rPr lang="en-GB" dirty="0">
                <a:solidFill>
                  <a:srgbClr val="FFFFFF"/>
                </a:solidFill>
              </a:rPr>
              <a:t>4). Where would you see yourself in 3 years?</a:t>
            </a:r>
          </a:p>
          <a:p>
            <a:pPr marL="0" indent="0">
              <a:buNone/>
            </a:pPr>
            <a:r>
              <a:rPr lang="en-GB" dirty="0">
                <a:solidFill>
                  <a:srgbClr val="FFFFFF"/>
                </a:solidFill>
              </a:rPr>
              <a:t>5). What skills do you have which you believe are relevant to the required role and why?</a:t>
            </a:r>
          </a:p>
          <a:p>
            <a:pPr marL="0" indent="0">
              <a:buNone/>
            </a:pPr>
            <a:r>
              <a:rPr lang="en-GB" dirty="0">
                <a:solidFill>
                  <a:srgbClr val="FFFFFF"/>
                </a:solidFill>
              </a:rPr>
              <a:t>6). As an example, from your previous work experience what can you bring to us which will help us as an organisation to reduce the cost effectiveness of the business?</a:t>
            </a:r>
          </a:p>
          <a:p>
            <a:pPr marL="0" indent="0">
              <a:buNone/>
            </a:pPr>
            <a:r>
              <a:rPr lang="en-GB" dirty="0">
                <a:solidFill>
                  <a:srgbClr val="FFFFFF"/>
                </a:solidFill>
              </a:rPr>
              <a:t>7). Please tell us about a situation which was critical in the working environment which was stressful and how you overcame the situation?</a:t>
            </a:r>
          </a:p>
          <a:p>
            <a:pPr marL="0" indent="0">
              <a:buNone/>
            </a:pPr>
            <a:r>
              <a:rPr lang="en-GB" dirty="0">
                <a:solidFill>
                  <a:srgbClr val="FFFFFF"/>
                </a:solidFill>
              </a:rPr>
              <a:t>8) What motivates you as an individual?</a:t>
            </a:r>
            <a:endParaRPr lang="en-US" dirty="0">
              <a:solidFill>
                <a:srgbClr val="FFFFFF"/>
              </a:solidFill>
            </a:endParaRPr>
          </a:p>
        </p:txBody>
      </p:sp>
    </p:spTree>
    <p:extLst>
      <p:ext uri="{BB962C8B-B14F-4D97-AF65-F5344CB8AC3E}">
        <p14:creationId xmlns:p14="http://schemas.microsoft.com/office/powerpoint/2010/main" val="4289042860"/>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B0607534-B833-2CB8-6A5A-B0C210AFB319}"/>
              </a:ext>
            </a:extLst>
          </p:cNvPr>
          <p:cNvPicPr>
            <a:picLocks noChangeAspect="1"/>
          </p:cNvPicPr>
          <p:nvPr/>
        </p:nvPicPr>
        <p:blipFill rotWithShape="1">
          <a:blip r:embed="rId3"/>
          <a:srcRect l="19575" r="5855" b="-1"/>
          <a:stretch/>
        </p:blipFill>
        <p:spPr>
          <a:xfrm>
            <a:off x="1141412" y="573578"/>
            <a:ext cx="4662140" cy="5777346"/>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sp>
        <p:nvSpPr>
          <p:cNvPr id="8" name="Content Placeholder 7">
            <a:extLst>
              <a:ext uri="{FF2B5EF4-FFF2-40B4-BE49-F238E27FC236}">
                <a16:creationId xmlns:a16="http://schemas.microsoft.com/office/drawing/2014/main" id="{619BB0A0-B0E3-9CFC-22AE-5D4FFD77835C}"/>
              </a:ext>
            </a:extLst>
          </p:cNvPr>
          <p:cNvSpPr>
            <a:spLocks noGrp="1"/>
          </p:cNvSpPr>
          <p:nvPr>
            <p:ph idx="1"/>
          </p:nvPr>
        </p:nvSpPr>
        <p:spPr>
          <a:xfrm>
            <a:off x="6204479" y="573578"/>
            <a:ext cx="4844521" cy="5719157"/>
          </a:xfrm>
        </p:spPr>
        <p:txBody>
          <a:bodyPr anchor="ctr">
            <a:normAutofit fontScale="92500"/>
          </a:bodyPr>
          <a:lstStyle/>
          <a:p>
            <a:pPr marL="0" indent="0" algn="ctr">
              <a:buNone/>
            </a:pPr>
            <a:r>
              <a:rPr lang="en-US" dirty="0"/>
              <a:t>Using HRM in the modern-day working environment it has been proven to be a creative and sustainable competitive advantage using materials involving quality enhancement, innovation and cost reduction.</a:t>
            </a:r>
          </a:p>
          <a:p>
            <a:pPr marL="0" indent="0" algn="ctr">
              <a:buNone/>
            </a:pPr>
            <a:r>
              <a:rPr lang="en-US" dirty="0"/>
              <a:t>It also enhances competitive advantage using a selective employee recruitment strategy, improving HR processes, allowing collaboration, motivated workforce, replacing the paper file systems and have more feasibility.</a:t>
            </a:r>
          </a:p>
        </p:txBody>
      </p:sp>
    </p:spTree>
    <p:extLst>
      <p:ext uri="{BB962C8B-B14F-4D97-AF65-F5344CB8AC3E}">
        <p14:creationId xmlns:p14="http://schemas.microsoft.com/office/powerpoint/2010/main" val="5071501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8EEBA-8379-075D-B05F-5007B43B4F8F}"/>
              </a:ext>
            </a:extLst>
          </p:cNvPr>
          <p:cNvSpPr>
            <a:spLocks noGrp="1"/>
          </p:cNvSpPr>
          <p:nvPr>
            <p:ph type="ctrTitle"/>
          </p:nvPr>
        </p:nvSpPr>
        <p:spPr>
          <a:xfrm>
            <a:off x="1876424" y="1122363"/>
            <a:ext cx="8791575" cy="4214408"/>
          </a:xfrm>
        </p:spPr>
        <p:txBody>
          <a:bodyPr>
            <a:normAutofit/>
          </a:bodyPr>
          <a:lstStyle/>
          <a:p>
            <a:pPr algn="ctr"/>
            <a:r>
              <a:rPr lang="en-GB" sz="6000" dirty="0"/>
              <a:t>Please feel free to ask any questions</a:t>
            </a:r>
            <a:br>
              <a:rPr lang="en-GB" sz="6000" dirty="0"/>
            </a:br>
            <a:br>
              <a:rPr lang="en-GB" sz="6000" dirty="0"/>
            </a:br>
            <a:r>
              <a:rPr lang="en-GB" sz="6000" dirty="0"/>
              <a:t>thank you !</a:t>
            </a:r>
          </a:p>
        </p:txBody>
      </p:sp>
    </p:spTree>
    <p:extLst>
      <p:ext uri="{BB962C8B-B14F-4D97-AF65-F5344CB8AC3E}">
        <p14:creationId xmlns:p14="http://schemas.microsoft.com/office/powerpoint/2010/main" val="29075349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F7005-5A5F-F368-51FD-B2786EE52697}"/>
              </a:ext>
            </a:extLst>
          </p:cNvPr>
          <p:cNvSpPr>
            <a:spLocks noGrp="1"/>
          </p:cNvSpPr>
          <p:nvPr>
            <p:ph type="title"/>
          </p:nvPr>
        </p:nvSpPr>
        <p:spPr>
          <a:xfrm>
            <a:off x="4591195" y="0"/>
            <a:ext cx="9905998" cy="980902"/>
          </a:xfrm>
        </p:spPr>
        <p:txBody>
          <a:bodyPr/>
          <a:lstStyle/>
          <a:p>
            <a:r>
              <a:rPr lang="en-GB" dirty="0"/>
              <a:t>References </a:t>
            </a:r>
          </a:p>
        </p:txBody>
      </p:sp>
      <p:sp>
        <p:nvSpPr>
          <p:cNvPr id="3" name="Content Placeholder 2">
            <a:extLst>
              <a:ext uri="{FF2B5EF4-FFF2-40B4-BE49-F238E27FC236}">
                <a16:creationId xmlns:a16="http://schemas.microsoft.com/office/drawing/2014/main" id="{11C648E1-A9C1-4AB9-AA7C-8187587707E0}"/>
              </a:ext>
            </a:extLst>
          </p:cNvPr>
          <p:cNvSpPr>
            <a:spLocks noGrp="1"/>
          </p:cNvSpPr>
          <p:nvPr>
            <p:ph idx="1"/>
          </p:nvPr>
        </p:nvSpPr>
        <p:spPr>
          <a:xfrm>
            <a:off x="1141412" y="798021"/>
            <a:ext cx="9905999" cy="5860473"/>
          </a:xfrm>
        </p:spPr>
        <p:txBody>
          <a:bodyPr>
            <a:normAutofit fontScale="92500" lnSpcReduction="20000"/>
          </a:bodyPr>
          <a:lstStyle/>
          <a:p>
            <a:pPr marL="0" indent="0">
              <a:buNone/>
            </a:pPr>
            <a:r>
              <a:rPr lang="en-GB" sz="1600" dirty="0" err="1"/>
              <a:t>Jago</a:t>
            </a:r>
            <a:r>
              <a:rPr lang="en-GB" sz="1600" dirty="0"/>
              <a:t>, L. and </a:t>
            </a:r>
            <a:r>
              <a:rPr lang="en-GB" sz="1600" dirty="0" err="1"/>
              <a:t>Deery</a:t>
            </a:r>
            <a:r>
              <a:rPr lang="en-GB" sz="1600" dirty="0"/>
              <a:t>, M. (2002), "The role of human resource practices in achieving quality enhancement and cost reduction: an investigation of volunteer use in tourism organisations", International Journal of Contemporary Hospitality Management, Vol. 14 No. 5, pp. 229-236. </a:t>
            </a:r>
            <a:r>
              <a:rPr lang="en-GB" sz="1600" dirty="0">
                <a:hlinkClick r:id="rId2"/>
              </a:rPr>
              <a:t>https://doi.org/10.1108/09596110210433754</a:t>
            </a:r>
            <a:endParaRPr lang="en-GB" sz="1600" dirty="0"/>
          </a:p>
          <a:p>
            <a:pPr marL="0" indent="0">
              <a:buNone/>
            </a:pPr>
            <a:endParaRPr lang="en-GB" sz="1600" dirty="0"/>
          </a:p>
          <a:p>
            <a:pPr marL="0" indent="0">
              <a:buNone/>
            </a:pPr>
            <a:r>
              <a:rPr lang="en-GB" sz="1600" dirty="0"/>
              <a:t>7 Reasons Why HR is So Important for Business Success', (2023) Human Resources Degrees, . Available at: https://www.humanresourcesmba.net/lists/5-reasons-hr-is-so-important-for-business-success/ (Accessed: Mar 4, 2023).</a:t>
            </a:r>
          </a:p>
          <a:p>
            <a:pPr marL="0" indent="0">
              <a:buNone/>
            </a:pPr>
            <a:endParaRPr lang="en-GB" sz="1600" dirty="0"/>
          </a:p>
          <a:p>
            <a:pPr marL="0" indent="0">
              <a:buNone/>
            </a:pPr>
            <a:r>
              <a:rPr lang="en-GB" sz="1600" dirty="0"/>
              <a:t>Porter's Five Forces - The Framework Explained - A Guide to </a:t>
            </a:r>
            <a:r>
              <a:rPr lang="en-GB" sz="1600" dirty="0" err="1"/>
              <a:t>Analyzing</a:t>
            </a:r>
            <a:r>
              <a:rPr lang="en-GB" sz="1600" dirty="0"/>
              <a:t> Competitiveness Using Michael Porter's Strategic Model. (2022) Available at: https://www.mindtools.com/at7k8my/porter-s-five-forces (Accessed: Mar 4, 2023).</a:t>
            </a:r>
          </a:p>
          <a:p>
            <a:pPr marL="0" indent="0">
              <a:buNone/>
            </a:pPr>
            <a:endParaRPr lang="en-GB" sz="1600" dirty="0"/>
          </a:p>
          <a:p>
            <a:pPr marL="0" indent="0">
              <a:buNone/>
            </a:pPr>
            <a:r>
              <a:rPr lang="en-GB" sz="1600" dirty="0"/>
              <a:t>'Porter's Five Forces: Advantages and Disadvantages', (2022) Learn Business Concepts, -01-02T12:13:47+00:00. Available at: https://learnbusinessconcepts.com/advantages-and-disadvantages-of-porters-five-forces/ (Accessed: Mar 4, 2023).</a:t>
            </a:r>
          </a:p>
          <a:p>
            <a:pPr marL="0" indent="0">
              <a:buNone/>
            </a:pPr>
            <a:endParaRPr lang="en-GB" sz="1600" dirty="0"/>
          </a:p>
          <a:p>
            <a:pPr marL="0" indent="0">
              <a:buNone/>
            </a:pPr>
            <a:r>
              <a:rPr lang="en-GB" sz="1600" dirty="0"/>
              <a:t>The Importance of Porter's Diamond &amp; Porter's Five Forces in Business. (2021) Available at: https://smallbusiness.chron.com/importance-porters-diamond-porters-five-forces-business-33891.html (Accessed: Mar 4, 2023).</a:t>
            </a:r>
          </a:p>
          <a:p>
            <a:pPr marL="0" indent="0">
              <a:buNone/>
            </a:pPr>
            <a:endParaRPr lang="en-GB" sz="1600" dirty="0"/>
          </a:p>
          <a:p>
            <a:pPr marL="0" indent="0">
              <a:buNone/>
            </a:pPr>
            <a:r>
              <a:rPr lang="en-GB" sz="1600" dirty="0"/>
              <a:t>Sands, L. (2022) Why is human resources (HR) important? Available at: https://www.breathehr.com/en-gb/blog/topic/business-process/why-is-human-resources-important (Accessed: Mar 4, 2023).</a:t>
            </a:r>
          </a:p>
        </p:txBody>
      </p:sp>
    </p:spTree>
    <p:extLst>
      <p:ext uri="{BB962C8B-B14F-4D97-AF65-F5344CB8AC3E}">
        <p14:creationId xmlns:p14="http://schemas.microsoft.com/office/powerpoint/2010/main" val="298090137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0</TotalTime>
  <Words>1058</Words>
  <Application>Microsoft Office PowerPoint</Application>
  <PresentationFormat>Widescreen</PresentationFormat>
  <Paragraphs>53</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Tw Cen MT</vt:lpstr>
      <vt:lpstr>Circuit</vt:lpstr>
      <vt:lpstr>Master of business administration  lcmb7000</vt:lpstr>
      <vt:lpstr>CONTENTS</vt:lpstr>
      <vt:lpstr>introduction</vt:lpstr>
      <vt:lpstr>Porter’s five forces framework</vt:lpstr>
      <vt:lpstr>Articles on how HRM can support competitive                      advantage </vt:lpstr>
      <vt:lpstr>PowerPoint Presentation</vt:lpstr>
      <vt:lpstr>PowerPoint Presentation</vt:lpstr>
      <vt:lpstr>Job description and key responsibilities</vt:lpstr>
      <vt:lpstr>Person specification and benefits</vt:lpstr>
      <vt:lpstr>PowerPoint Presentation</vt:lpstr>
      <vt:lpstr>PowerPoint Presentation</vt:lpstr>
      <vt:lpstr>Please feel free to ask any questions  thank you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 of business administration  lcmb7000</dc:title>
  <dc:creator>Mohammed Rashid (1714326)</dc:creator>
  <cp:lastModifiedBy>Mohammed Rashid (1714326)</cp:lastModifiedBy>
  <cp:revision>14</cp:revision>
  <dcterms:created xsi:type="dcterms:W3CDTF">2023-03-02T09:33:49Z</dcterms:created>
  <dcterms:modified xsi:type="dcterms:W3CDTF">2023-03-10T12:19:53Z</dcterms:modified>
</cp:coreProperties>
</file>