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99" r:id="rId4"/>
    <p:sldId id="260" r:id="rId5"/>
    <p:sldId id="261" r:id="rId6"/>
    <p:sldId id="262" r:id="rId7"/>
    <p:sldId id="264" r:id="rId8"/>
    <p:sldId id="265" r:id="rId9"/>
    <p:sldId id="266" r:id="rId10"/>
    <p:sldId id="290" r:id="rId11"/>
    <p:sldId id="268" r:id="rId12"/>
    <p:sldId id="278" r:id="rId13"/>
    <p:sldId id="269" r:id="rId14"/>
    <p:sldId id="283" r:id="rId15"/>
    <p:sldId id="284" r:id="rId16"/>
    <p:sldId id="285" r:id="rId17"/>
    <p:sldId id="286" r:id="rId18"/>
    <p:sldId id="287" r:id="rId19"/>
    <p:sldId id="289" r:id="rId20"/>
    <p:sldId id="296" r:id="rId21"/>
    <p:sldId id="297" r:id="rId22"/>
    <p:sldId id="288" r:id="rId23"/>
    <p:sldId id="294" r:id="rId24"/>
    <p:sldId id="292" r:id="rId25"/>
    <p:sldId id="293" r:id="rId26"/>
    <p:sldId id="295" r:id="rId27"/>
    <p:sldId id="279" r:id="rId28"/>
    <p:sldId id="280" r:id="rId29"/>
    <p:sldId id="270" r:id="rId30"/>
    <p:sldId id="271" r:id="rId31"/>
    <p:sldId id="273" r:id="rId32"/>
    <p:sldId id="272" r:id="rId33"/>
    <p:sldId id="298" r:id="rId34"/>
    <p:sldId id="300" r:id="rId35"/>
    <p:sldId id="274" r:id="rId36"/>
    <p:sldId id="276" r:id="rId37"/>
    <p:sldId id="277" r:id="rId38"/>
    <p:sldId id="281" r:id="rId39"/>
    <p:sldId id="275" r:id="rId40"/>
    <p:sldId id="282" r:id="rId41"/>
    <p:sldId id="301" r:id="rId42"/>
    <p:sldId id="291" r:id="rId4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BD0D14"/>
    <a:srgbClr val="E3FFC2"/>
    <a:srgbClr val="B6FC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ABA70F-2E0A-AF02-E2F5-5C033AFAC2EB}" v="20" dt="2026-07-13T06:49:58.4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7622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647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369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776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494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086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809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010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117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756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822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33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jor.2020.09.027" TargetMode="External"/><Relationship Id="rId2" Type="http://schemas.openxmlformats.org/officeDocument/2006/relationships/hyperlink" Target="https://doi.org/10.5281/zenodo.1112361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eadershipandperformance.com.au/lewins-leadership-theory-explain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48E1D-5550-C9F4-D1E3-C0A90ABA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05" y="4765040"/>
            <a:ext cx="10653578" cy="1132258"/>
          </a:xfrm>
        </p:spPr>
        <p:txBody>
          <a:bodyPr/>
          <a:lstStyle/>
          <a:p>
            <a:r>
              <a:rPr lang="en-GB" sz="1200" b="0">
                <a:highlight>
                  <a:srgbClr val="FFFFFF"/>
                </a:highlight>
                <a:latin typeface="Arial"/>
                <a:cs typeface="Arial"/>
              </a:rPr>
              <a:t> </a:t>
            </a:r>
            <a:r>
              <a:rPr lang="en-GB" sz="1200">
                <a:highlight>
                  <a:srgbClr val="FFFFFF"/>
                </a:highlight>
                <a:latin typeface="Arial"/>
                <a:cs typeface="Arial"/>
              </a:rPr>
              <a:t>AI Acknowledgement  </a:t>
            </a:r>
            <a:endParaRPr lang="en-GB" sz="120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en-GB" sz="1200" b="0">
                <a:highlight>
                  <a:srgbClr val="FFFFFF"/>
                </a:highlight>
                <a:latin typeface="Arial"/>
                <a:cs typeface="Arial"/>
              </a:rPr>
              <a:t>I confirm that I have not present any AI-generated materials as my own work in this portfolio.  </a:t>
            </a:r>
            <a:endParaRPr lang="en-GB" sz="1200" b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en-GB" sz="1200" b="0">
                <a:highlight>
                  <a:srgbClr val="FFFFFF"/>
                </a:highlight>
                <a:latin typeface="Arial"/>
                <a:cs typeface="Arial"/>
              </a:rPr>
              <a:t>However, I acknowledge that I have used or may have used the AI in the research and proofreading of my portfolio. </a:t>
            </a:r>
            <a:endParaRPr lang="en-GB" sz="1200" b="0">
              <a:highlight>
                <a:srgbClr val="606060"/>
              </a:highlight>
              <a:latin typeface="Arial"/>
              <a:cs typeface="Arial"/>
            </a:endParaRPr>
          </a:p>
          <a:p>
            <a:endParaRPr lang="nl-NL" sz="1200" b="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nl-NL" sz="1200" b="0">
                <a:highlight>
                  <a:srgbClr val="FFFFFF"/>
                </a:highlight>
                <a:latin typeface="Arial"/>
                <a:cs typeface="Arial"/>
              </a:rPr>
              <a:t>Name: Kian Jessett</a:t>
            </a:r>
            <a:endParaRPr lang="en-GB" sz="1200" b="0">
              <a:highlight>
                <a:srgbClr val="606060"/>
              </a:highlight>
              <a:latin typeface="Arial"/>
              <a:cs typeface="Arial"/>
            </a:endParaRPr>
          </a:p>
          <a:p>
            <a:r>
              <a:rPr lang="nl-NL" sz="1200" b="0">
                <a:highlight>
                  <a:srgbClr val="FFFFFF"/>
                </a:highlight>
                <a:latin typeface="Arial"/>
                <a:cs typeface="Arial"/>
              </a:rPr>
              <a:t>Student ID: 2514143</a:t>
            </a:r>
            <a:endParaRPr lang="en-GB" sz="1200" b="0">
              <a:highlight>
                <a:srgbClr val="606060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0F4AB-FBF6-BD43-14AC-5700599F1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0EC1E-4BDF-47C3-9E0B-B2715995AB5B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F07E2-918A-3B8B-FCD6-9029628C4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4BCCC-7BF3-F1F0-C360-BB615630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</a:t>
            </a:fld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4906771-77AE-BC72-BCA5-0EE27014E8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781242"/>
              </p:ext>
            </p:extLst>
          </p:nvPr>
        </p:nvGraphicFramePr>
        <p:xfrm>
          <a:off x="777648" y="419282"/>
          <a:ext cx="10276894" cy="43481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71254">
                  <a:extLst>
                    <a:ext uri="{9D8B030D-6E8A-4147-A177-3AD203B41FA5}">
                      <a16:colId xmlns:a16="http://schemas.microsoft.com/office/drawing/2014/main" val="48063578"/>
                    </a:ext>
                  </a:extLst>
                </a:gridCol>
                <a:gridCol w="5554230">
                  <a:extLst>
                    <a:ext uri="{9D8B030D-6E8A-4147-A177-3AD203B41FA5}">
                      <a16:colId xmlns:a16="http://schemas.microsoft.com/office/drawing/2014/main" val="899875826"/>
                    </a:ext>
                  </a:extLst>
                </a:gridCol>
                <a:gridCol w="1851410">
                  <a:extLst>
                    <a:ext uri="{9D8B030D-6E8A-4147-A177-3AD203B41FA5}">
                      <a16:colId xmlns:a16="http://schemas.microsoft.com/office/drawing/2014/main" val="1796216812"/>
                    </a:ext>
                  </a:extLst>
                </a:gridCol>
              </a:tblGrid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RESEARCH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can use Generative AI to support you in research, including searching for bibliography, using tools to summarise, compare and interrogate materials.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7295456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STRUCTURE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can use Generative AI to support you in structuring your submission, including creating a draft argument structure, identifying parts and headings, etc.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1199585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PROOFREADING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can use Generative AI to check your own text/creation for grammatical and syntactical mistakes, including rephrasing of your own work within specific standards.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5609736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WRITING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can use Generative AI to create text for submission.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8478394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CREATIVE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can use Generative AI to create creative materials, such as images.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4393784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PROGRAMING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can use Generative AI to create and check code.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9660607"/>
                  </a:ext>
                </a:extLst>
              </a:tr>
              <a:tr h="621168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NONE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For this assessment, you are not allowed to use </a:t>
                      </a:r>
                      <a:r>
                        <a:rPr lang="en-GB" sz="1000" b="1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any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type of Generative AI support. This includes research support, structure support, writing/proofreading support and creative support.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Yes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☐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  <a:p>
                      <a:pPr marL="0" marR="0" indent="0" algn="l" rtl="0" fontAlgn="base">
                        <a:lnSpc>
                          <a:spcPts val="1125"/>
                        </a:lnSpc>
                        <a:buNone/>
                      </a:pP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No  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MS Gothic"/>
                        </a:rPr>
                        <a:t>☒</a:t>
                      </a:r>
                      <a:r>
                        <a:rPr lang="en-GB" sz="1000" b="0" i="0" dirty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  </a:t>
                      </a:r>
                      <a:endParaRPr lang="en-GB" b="0" i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57150" marR="571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8244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6449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/>
          <a:p>
            <a:r>
              <a:rPr lang="en-GB"/>
              <a:t>Organisation</a:t>
            </a:r>
            <a:r>
              <a:rPr lang="en-GB" dirty="0"/>
              <a:t> </a:t>
            </a:r>
            <a:r>
              <a:rPr lang="en-GB"/>
              <a:t>Management</a:t>
            </a:r>
            <a:endParaRPr lang="en-GB" dirty="0" err="1"/>
          </a:p>
        </p:txBody>
      </p:sp>
      <p:pic>
        <p:nvPicPr>
          <p:cNvPr id="4" name="Graphic 3" descr="ZF Friedrichshafen - Wikipedia">
            <a:extLst>
              <a:ext uri="{FF2B5EF4-FFF2-40B4-BE49-F238E27FC236}">
                <a16:creationId xmlns:a16="http://schemas.microsoft.com/office/drawing/2014/main" id="{81EC6E78-B5CB-E375-9C49-959A40C158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527210" y="657103"/>
            <a:ext cx="5555904" cy="555590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95087" y="5315337"/>
            <a:ext cx="4558042" cy="901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1"/>
              <a:t>Project Management – Kian Jessett</a:t>
            </a:r>
          </a:p>
          <a:p>
            <a:r>
              <a:rPr lang="en-GB" b="1"/>
              <a:t>2514143</a:t>
            </a:r>
            <a:endParaRPr lang="en-GB" b="1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3B01FDA3-125B-E2B4-1DD4-5C4A034FC0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625C64C-0990-46B8-AAD1-88DF443078A8}" type="datetime1">
              <a:rPr lang="en-US" smtClean="0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D404217A-E3A3-5DDC-AC25-136621332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FE26F15A-3480-AC2B-F8D9-88FD8044C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23C17-5857-36A1-32DE-9A524C7D5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A00DE-0220-41D1-8E52-F0EB8AADE293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10D06-BD12-BE62-E63B-CA2172523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5A1BFA-FEF6-6D44-DA39-80A897817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223EB6-F743-96EC-3876-854D3DEF4990}"/>
              </a:ext>
            </a:extLst>
          </p:cNvPr>
          <p:cNvSpPr txBox="1"/>
          <p:nvPr/>
        </p:nvSpPr>
        <p:spPr>
          <a:xfrm>
            <a:off x="1211943" y="1999343"/>
            <a:ext cx="9768114" cy="286232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Preparing</a:t>
            </a:r>
            <a:r>
              <a:rPr lang="en-US" sz="5400" b="1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 ZF for the</a:t>
            </a:r>
            <a:r>
              <a:rPr lang="en-US" sz="5400" b="1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5400" b="1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introduction </a:t>
            </a:r>
            <a:r>
              <a:rPr lang="en-US" sz="5400" b="1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of new</a:t>
            </a:r>
            <a:r>
              <a:rPr lang="en-US" sz="5400" b="1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5400" b="1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brake variants.</a:t>
            </a:r>
            <a:endParaRPr lang="en-US" sz="5400" b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447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F861E-D214-FBA7-51F3-84634DE69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D0C2E-3566-A81E-6509-236392027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9066" y="2784248"/>
            <a:ext cx="3233870" cy="647212"/>
          </a:xfrm>
        </p:spPr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1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F45E3-79E3-CB7C-74B7-5E25EE770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63" y="1898469"/>
            <a:ext cx="11858263" cy="305540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>
                <a:latin typeface="Neue Haas Grotesk Text Pro"/>
                <a:cs typeface="Segoe UI"/>
              </a:rPr>
              <a:t>What is my chosen project?</a:t>
            </a:r>
            <a:br>
              <a:rPr lang="en-GB" dirty="0">
                <a:latin typeface="Neue Haas Grotesk Text Pro"/>
                <a:cs typeface="Segoe UI"/>
              </a:rPr>
            </a:br>
            <a:br>
              <a:rPr lang="en-GB" dirty="0">
                <a:latin typeface="Neue Haas Grotesk Text Pro"/>
                <a:cs typeface="Segoe UI"/>
              </a:rPr>
            </a:br>
            <a:r>
              <a:rPr lang="en-GB">
                <a:latin typeface="Neue Haas Grotesk Text Pro"/>
                <a:cs typeface="Segoe UI"/>
              </a:rPr>
              <a:t>What does it aim to achieve?</a:t>
            </a:r>
            <a:br>
              <a:rPr lang="en-GB" dirty="0">
                <a:latin typeface="Neue Haas Grotesk Text Pro"/>
                <a:cs typeface="Segoe UI"/>
              </a:rPr>
            </a:br>
            <a:br>
              <a:rPr lang="en-GB" dirty="0">
                <a:latin typeface="Neue Haas Grotesk Text Pro"/>
                <a:cs typeface="Segoe UI"/>
              </a:rPr>
            </a:br>
            <a:r>
              <a:rPr lang="en-GB" dirty="0">
                <a:latin typeface="Neue Haas Grotesk Text Pro"/>
                <a:cs typeface="Segoe UI"/>
              </a:rPr>
              <a:t>How does it fit within the organisation or industry?</a:t>
            </a:r>
            <a:endParaRPr lang="en-US">
              <a:latin typeface="Neue Haas Grotesk Text Pro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11804-7357-15DC-656F-838C35933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CBA24-9793-49CF-9D65-3AA9B88C74E7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A5C0D-9806-2B52-91B9-210F420CE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99940-071F-0EB0-E8AD-FFF733C5D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922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95004-3096-6EF4-3A96-925DAD33C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F120-4563-4918-8ECD-4401A48BAF8B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8D440D-5339-9484-FCCA-EDCAB9375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3FEB1-725D-FD1D-032D-9AA714F24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pic>
        <p:nvPicPr>
          <p:cNvPr id="7" name="Picture 6" descr="A black and silver metal object&#10;&#10;AI-generated content may be incorrect.">
            <a:extLst>
              <a:ext uri="{FF2B5EF4-FFF2-40B4-BE49-F238E27FC236}">
                <a16:creationId xmlns:a16="http://schemas.microsoft.com/office/drawing/2014/main" id="{A92AC3DD-A015-1D41-B2D8-9247D86123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89" y="-1725839"/>
            <a:ext cx="3346450" cy="5730422"/>
          </a:xfrm>
          <a:prstGeom prst="rect">
            <a:avLst/>
          </a:prstGeom>
        </p:spPr>
      </p:pic>
      <p:pic>
        <p:nvPicPr>
          <p:cNvPr id="8" name="Picture 7" descr="A black metal object with a black background&#10;&#10;AI-generated content may be incorrect.">
            <a:extLst>
              <a:ext uri="{FF2B5EF4-FFF2-40B4-BE49-F238E27FC236}">
                <a16:creationId xmlns:a16="http://schemas.microsoft.com/office/drawing/2014/main" id="{31D1AC91-EE8A-05F5-5E46-FE5B7EC0EB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10268" y="2954791"/>
            <a:ext cx="4620079" cy="386579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69ED132-F871-D724-C150-823B1D05CCD4}"/>
              </a:ext>
            </a:extLst>
          </p:cNvPr>
          <p:cNvSpPr txBox="1"/>
          <p:nvPr/>
        </p:nvSpPr>
        <p:spPr>
          <a:xfrm>
            <a:off x="4104029" y="939854"/>
            <a:ext cx="38234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latin typeface="Arial"/>
                <a:cs typeface="Arial"/>
              </a:rPr>
              <a:t>= Housing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B0EAE5-067A-0789-D9AD-51567C4FAC7D}"/>
              </a:ext>
            </a:extLst>
          </p:cNvPr>
          <p:cNvSpPr txBox="1"/>
          <p:nvPr/>
        </p:nvSpPr>
        <p:spPr>
          <a:xfrm>
            <a:off x="4183857" y="4474082"/>
            <a:ext cx="38234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latin typeface="Arial"/>
                <a:cs typeface="Arial"/>
              </a:rPr>
              <a:t>= Carrier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4D2388-C798-B8B9-940C-5E6479FBFC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7003" y="932997"/>
            <a:ext cx="4108449" cy="440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18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A3909-38D4-9347-9144-98ACB7694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5D886-0B8F-E2EE-CE65-F2043F431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6F120-4563-4918-8ECD-4401A48BAF8B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74D3C-F618-A196-BE60-CD7959DD3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520BC-0080-5F4D-C6BD-8C86E1C93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  <p:pic>
        <p:nvPicPr>
          <p:cNvPr id="7" name="Picture 6" descr="A black and silver metal object&#10;&#10;AI-generated content may be incorrect.">
            <a:extLst>
              <a:ext uri="{FF2B5EF4-FFF2-40B4-BE49-F238E27FC236}">
                <a16:creationId xmlns:a16="http://schemas.microsoft.com/office/drawing/2014/main" id="{10F710C3-3F95-6FF0-E94A-FAFA18FCD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89" y="-1725839"/>
            <a:ext cx="3752850" cy="6419850"/>
          </a:xfrm>
          <a:prstGeom prst="rect">
            <a:avLst/>
          </a:prstGeom>
        </p:spPr>
      </p:pic>
      <p:pic>
        <p:nvPicPr>
          <p:cNvPr id="8" name="Picture 7" descr="A black metal object with a black background&#10;&#10;AI-generated content may be incorrect.">
            <a:extLst>
              <a:ext uri="{FF2B5EF4-FFF2-40B4-BE49-F238E27FC236}">
                <a16:creationId xmlns:a16="http://schemas.microsoft.com/office/drawing/2014/main" id="{EEEF894F-DAFC-3984-5A7D-2EFC8363D4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961" y="1134"/>
            <a:ext cx="4620079" cy="3865790"/>
          </a:xfrm>
          <a:prstGeom prst="rect">
            <a:avLst/>
          </a:prstGeom>
        </p:spPr>
      </p:pic>
      <p:pic>
        <p:nvPicPr>
          <p:cNvPr id="9" name="Picture 8" descr="A black and silver object&#10;&#10;AI-generated content may be incorrect.">
            <a:extLst>
              <a:ext uri="{FF2B5EF4-FFF2-40B4-BE49-F238E27FC236}">
                <a16:creationId xmlns:a16="http://schemas.microsoft.com/office/drawing/2014/main" id="{1097E9B7-2021-E0A8-D6B0-B4413DF096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1221" y="-1723345"/>
            <a:ext cx="3924300" cy="64293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51D776D-66A1-DBAB-B8C8-F78942315ABC}"/>
              </a:ext>
            </a:extLst>
          </p:cNvPr>
          <p:cNvSpPr txBox="1"/>
          <p:nvPr/>
        </p:nvSpPr>
        <p:spPr>
          <a:xfrm>
            <a:off x="8323943" y="3552371"/>
            <a:ext cx="609600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0" spc="0" baseline="0">
                <a:solidFill>
                  <a:srgbClr val="000000"/>
                </a:solidFill>
                <a:latin typeface="Arial Nova"/>
                <a:ea typeface="+mn-ea"/>
                <a:cs typeface="+mn-cs"/>
              </a:rPr>
              <a:t>A035U236</a:t>
            </a:r>
            <a:endParaRPr lang="en-GB"/>
          </a:p>
          <a:p>
            <a:pPr algn="ctr"/>
            <a:r>
              <a:rPr lang="en-GB" sz="6000" b="1">
                <a:latin typeface="Arial Nova"/>
              </a:rPr>
              <a:t>RH</a:t>
            </a:r>
            <a:endParaRPr lang="en-GB" sz="6000" b="1" dirty="0">
              <a:latin typeface="Arial Nova"/>
            </a:endParaRP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CD8FC-4222-20E9-9511-8997AC8D256A}"/>
              </a:ext>
            </a:extLst>
          </p:cNvPr>
          <p:cNvSpPr txBox="1"/>
          <p:nvPr/>
        </p:nvSpPr>
        <p:spPr>
          <a:xfrm>
            <a:off x="3048000" y="5025572"/>
            <a:ext cx="609600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ctr" rtl="0"/>
            <a:r>
              <a:rPr lang="en-GB" sz="6000" b="1" i="0" spc="0" baseline="0">
                <a:solidFill>
                  <a:srgbClr val="000000"/>
                </a:solidFill>
                <a:latin typeface="Arial Nova"/>
                <a:ea typeface="+mn-ea"/>
                <a:cs typeface="+mn-cs"/>
              </a:rPr>
              <a:t>A035U236</a:t>
            </a:r>
          </a:p>
          <a:p>
            <a:pPr algn="ctr"/>
            <a:r>
              <a:rPr lang="en-GB" sz="6000" b="1">
                <a:latin typeface="Arial Nova"/>
              </a:rPr>
              <a:t>Carrier</a:t>
            </a:r>
            <a:endParaRPr lang="en-GB" sz="6000" b="1" dirty="0">
              <a:latin typeface="Arial Nova"/>
            </a:endParaRPr>
          </a:p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8917CB-2D65-BEEB-84FC-C56E3D44B57E}"/>
              </a:ext>
            </a:extLst>
          </p:cNvPr>
          <p:cNvSpPr txBox="1"/>
          <p:nvPr/>
        </p:nvSpPr>
        <p:spPr>
          <a:xfrm>
            <a:off x="0" y="3559629"/>
            <a:ext cx="609600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0000"/>
                </a:solidFill>
                <a:latin typeface="Arial Nova"/>
                <a:ea typeface="+mn-ea"/>
                <a:cs typeface="+mn-cs"/>
              </a:rPr>
              <a:t>A035U235</a:t>
            </a:r>
            <a:endParaRPr lang="en-GB"/>
          </a:p>
          <a:p>
            <a:r>
              <a:rPr lang="en-GB" sz="6000" b="1">
                <a:latin typeface="Arial Nova"/>
              </a:rPr>
              <a:t>LH</a:t>
            </a:r>
            <a:endParaRPr lang="en-GB" sz="6000" b="1" dirty="0">
              <a:latin typeface="Arial Nova"/>
            </a:endParaRPr>
          </a:p>
          <a:p>
            <a:pPr algn="ctr"/>
            <a:endParaRPr lang="en-GB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07D122EE-002C-97E1-4C13-994393A8496A}"/>
              </a:ext>
            </a:extLst>
          </p:cNvPr>
          <p:cNvSpPr/>
          <p:nvPr/>
        </p:nvSpPr>
        <p:spPr>
          <a:xfrm rot="-2400000">
            <a:off x="6882629" y="4255637"/>
            <a:ext cx="1613416" cy="2819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D425D834-A91B-EF42-23D7-EE38AB228E37}"/>
              </a:ext>
            </a:extLst>
          </p:cNvPr>
          <p:cNvSpPr/>
          <p:nvPr/>
        </p:nvSpPr>
        <p:spPr>
          <a:xfrm rot="13620000">
            <a:off x="3631428" y="4197579"/>
            <a:ext cx="1613416" cy="2819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886CB398-1410-452B-4151-24DA91FE6212}"/>
              </a:ext>
            </a:extLst>
          </p:cNvPr>
          <p:cNvSpPr/>
          <p:nvPr/>
        </p:nvSpPr>
        <p:spPr>
          <a:xfrm>
            <a:off x="5921081" y="3305153"/>
            <a:ext cx="297620" cy="1691737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117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8290B-0AC1-36E6-DA86-8C74436AA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05" y="2863669"/>
            <a:ext cx="10653578" cy="1132258"/>
          </a:xfrm>
        </p:spPr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Justification for Project Selection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0ABA9-0300-B2A1-9D8B-F5C0D3292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4E7FC-BD3D-424D-AE7A-B5091F75C755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A60A70-1E8E-390B-D355-4BE2DBE9A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09986-1959-8ECD-D807-F5D8347EF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380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4E201-E1C7-BBFC-54C4-C84F425D8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</a:t>
            </a:r>
            <a:r>
              <a:rPr lang="en-GB"/>
              <a:t>Management </a:t>
            </a:r>
            <a:r>
              <a:rPr lang="en-GB">
                <a:ea typeface="+mj-lt"/>
                <a:cs typeface="+mj-lt"/>
              </a:rPr>
              <a:t>Relevance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B2F97-4481-085F-00D8-A02E4A7E9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5161" y="1679247"/>
            <a:ext cx="5326837" cy="46083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ea typeface="+mn-lt"/>
                <a:cs typeface="+mn-lt"/>
              </a:rPr>
              <a:t>Scope management</a:t>
            </a:r>
            <a:endParaRPr lang="en-GB" sz="2400"/>
          </a:p>
          <a:p>
            <a:r>
              <a:rPr lang="en-GB" sz="2400" b="1">
                <a:ea typeface="+mn-lt"/>
                <a:cs typeface="+mn-lt"/>
              </a:rPr>
              <a:t>Stakeholder management</a:t>
            </a:r>
            <a:endParaRPr lang="en-GB" sz="2400"/>
          </a:p>
          <a:p>
            <a:r>
              <a:rPr lang="en-GB" sz="2400" b="1">
                <a:ea typeface="+mn-lt"/>
                <a:cs typeface="+mn-lt"/>
              </a:rPr>
              <a:t>Risk management</a:t>
            </a:r>
            <a:endParaRPr lang="en-GB" sz="2400"/>
          </a:p>
          <a:p>
            <a:r>
              <a:rPr lang="en-GB" sz="2400" b="1">
                <a:ea typeface="+mn-lt"/>
                <a:cs typeface="+mn-lt"/>
              </a:rPr>
              <a:t>Time management and scheduling</a:t>
            </a:r>
            <a:endParaRPr lang="en-GB" sz="2400"/>
          </a:p>
          <a:p>
            <a:r>
              <a:rPr lang="en-GB" sz="2400" b="1">
                <a:ea typeface="+mn-lt"/>
                <a:cs typeface="+mn-lt"/>
              </a:rPr>
              <a:t>Cost management</a:t>
            </a:r>
            <a:endParaRPr lang="en-GB" sz="2400"/>
          </a:p>
          <a:p>
            <a:r>
              <a:rPr lang="en-GB" sz="2400" b="1">
                <a:ea typeface="+mn-lt"/>
                <a:cs typeface="+mn-lt"/>
              </a:rPr>
              <a:t>Quality and safety management</a:t>
            </a:r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13A7B-3AE1-FC94-0ECB-E6682AEE6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FD90-E3C1-4400-9B87-B32D8DD5D20E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24A9E9-F3D1-944F-32B5-DB0B46F70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C6F5E-69FA-0FC1-B69C-89315755A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797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F5E323-B6BF-81C0-5468-D4638429A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6D3F455-985B-AD7A-0455-9F3F896BB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Techniques and Methodology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7BEA54-24B9-82F9-B361-AA68E03F6B33}"/>
              </a:ext>
            </a:extLst>
          </p:cNvPr>
          <p:cNvSpPr txBox="1"/>
          <p:nvPr/>
        </p:nvSpPr>
        <p:spPr>
          <a:xfrm>
            <a:off x="286077" y="1825625"/>
            <a:ext cx="6110513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/>
              <a:t>Program Evaluation and Review Technique (PERT)</a:t>
            </a:r>
            <a:endParaRPr lang="en-US" sz="2400"/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dirty="0">
                <a:highlight>
                  <a:srgbClr val="F5F5F5"/>
                </a:highlight>
              </a:rPr>
              <a:t>"The main objective of the PERT analysis is to determine an accurate estimate of </a:t>
            </a:r>
            <a:r>
              <a:rPr lang="en-US" sz="2400">
                <a:highlight>
                  <a:srgbClr val="F5F5F5"/>
                </a:highlight>
              </a:rPr>
              <a:t>the project duration’s distribution."</a:t>
            </a:r>
            <a:endParaRPr lang="en-US" sz="2400" dirty="0">
              <a:highlight>
                <a:srgbClr val="F5F5F5"/>
              </a:highlight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000" i="1" dirty="0"/>
              <a:t>(</a:t>
            </a:r>
            <a:r>
              <a:rPr lang="en-US" sz="2000" i="1" dirty="0" err="1"/>
              <a:t>Roos</a:t>
            </a:r>
            <a:r>
              <a:rPr lang="en-US" sz="2000" i="1" dirty="0"/>
              <a:t>, E., &amp; den Hertog, D., 2021)</a:t>
            </a:r>
            <a:endParaRPr lang="en-US" i="1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DDA8470-45E6-E9A9-84C6-EC298186343A}"/>
              </a:ext>
            </a:extLst>
          </p:cNvPr>
          <p:cNvSpPr txBox="1"/>
          <p:nvPr/>
        </p:nvSpPr>
        <p:spPr>
          <a:xfrm>
            <a:off x="6440714" y="1825625"/>
            <a:ext cx="5181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/>
              <a:t>Critical Path Method(CPM)</a:t>
            </a:r>
            <a:endParaRPr lang="en-US" sz="2400"/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>
                <a:highlight>
                  <a:srgbClr val="F5F5F5"/>
                </a:highlight>
              </a:rPr>
              <a:t>"To find the best possible time or solution relies heavily on CPM’s primary focus on finding the route, which is comprised of interdependent actions."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000" i="1"/>
              <a:t>(Navya Pratyusha et al., 2024, p. 5)</a:t>
            </a:r>
            <a:endParaRPr lang="en-US" i="1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61147-5E93-26E5-9A6B-8CD4777215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A13FD90-E3C1-4400-9B87-B32D8DD5D20E}" type="datetime1">
              <a:rPr lang="en-US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7FE99-4055-522D-1CE7-EED0D7087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653B6-4BBD-A463-0416-A378A6991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2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370B49-5E9F-3B11-7DE0-291F362CC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AC64B-643F-33C7-DD13-A5A6F487A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305" y="2863669"/>
            <a:ext cx="10653578" cy="1132258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Neue Haas Grotesk Text Pro"/>
                <a:ea typeface="+mj-lt"/>
                <a:cs typeface="+mj-lt"/>
              </a:rPr>
              <a:t>Project Analysis and Management Processes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C4EF9-DE35-9544-ED9C-B8E01379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4E7FC-BD3D-424D-AE7A-B5091F75C755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17D91-ED58-AC90-DD03-898E0166B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3ECED-1272-0E2F-EC35-E534891AC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830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F2450-6F84-55D1-5FAB-CE70B716F2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D867471-8720-4846-A9BE-FEF1A2571A5D}" type="datetime1">
              <a:rPr lang="en-US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7A976-0D9B-8F4D-F994-3C114EC52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E26BA-372A-75AD-A161-3267B50E5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78943B8-37F4-8E55-E96B-D40B76F705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201337"/>
              </p:ext>
            </p:extLst>
          </p:nvPr>
        </p:nvGraphicFramePr>
        <p:xfrm>
          <a:off x="-3350" y="216837"/>
          <a:ext cx="6565388" cy="6237894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394857">
                  <a:extLst>
                    <a:ext uri="{9D8B030D-6E8A-4147-A177-3AD203B41FA5}">
                      <a16:colId xmlns:a16="http://schemas.microsoft.com/office/drawing/2014/main" val="3085585558"/>
                    </a:ext>
                  </a:extLst>
                </a:gridCol>
                <a:gridCol w="2241409">
                  <a:extLst>
                    <a:ext uri="{9D8B030D-6E8A-4147-A177-3AD203B41FA5}">
                      <a16:colId xmlns:a16="http://schemas.microsoft.com/office/drawing/2014/main" val="2062161900"/>
                    </a:ext>
                  </a:extLst>
                </a:gridCol>
                <a:gridCol w="1412809">
                  <a:extLst>
                    <a:ext uri="{9D8B030D-6E8A-4147-A177-3AD203B41FA5}">
                      <a16:colId xmlns:a16="http://schemas.microsoft.com/office/drawing/2014/main" val="338897264"/>
                    </a:ext>
                  </a:extLst>
                </a:gridCol>
                <a:gridCol w="700870">
                  <a:extLst>
                    <a:ext uri="{9D8B030D-6E8A-4147-A177-3AD203B41FA5}">
                      <a16:colId xmlns:a16="http://schemas.microsoft.com/office/drawing/2014/main" val="2218826311"/>
                    </a:ext>
                  </a:extLst>
                </a:gridCol>
                <a:gridCol w="693392">
                  <a:extLst>
                    <a:ext uri="{9D8B030D-6E8A-4147-A177-3AD203B41FA5}">
                      <a16:colId xmlns:a16="http://schemas.microsoft.com/office/drawing/2014/main" val="1325337998"/>
                    </a:ext>
                  </a:extLst>
                </a:gridCol>
                <a:gridCol w="489233">
                  <a:extLst>
                    <a:ext uri="{9D8B030D-6E8A-4147-A177-3AD203B41FA5}">
                      <a16:colId xmlns:a16="http://schemas.microsoft.com/office/drawing/2014/main" val="2639074502"/>
                    </a:ext>
                  </a:extLst>
                </a:gridCol>
                <a:gridCol w="632818">
                  <a:extLst>
                    <a:ext uri="{9D8B030D-6E8A-4147-A177-3AD203B41FA5}">
                      <a16:colId xmlns:a16="http://schemas.microsoft.com/office/drawing/2014/main" val="2993308731"/>
                    </a:ext>
                  </a:extLst>
                </a:gridCol>
              </a:tblGrid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Task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Phase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Task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Start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Due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Duration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Pct pf Task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04060209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ID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Title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Date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Date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in Days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Complete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07255557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Preparations</a:t>
                      </a:r>
                      <a:endParaRPr lang="en-GB" sz="800" dirty="0" err="1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91797193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1.1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Machine/Electroplate New Castings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Manufacturing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08/06/2026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90461579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1.2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Source a Suitable Painting Sub-Con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Purchasing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08/06/2026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47735791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1.3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Send Machined Casting to Painters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10752139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1.4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Receive Painted Parts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15/06/2026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16/06/2026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28220076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1.5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Quality Test Batch from Painters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Quality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16/06/2026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17/06/2026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63645599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1.6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Establish Demand with Customers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08/06/2026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19/06/2026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80%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96237558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Project Definition and Planning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76580653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Scope and Goal Setting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20565445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Budget Allocation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Purchasing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285228638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Communication Plan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65750102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Risk Management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24/08/2026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63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25%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3315042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Calculate Weekly Demand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16/06/2026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24/06/2026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66467873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effectLst/>
                        </a:rPr>
                        <a:t>Plan Production Line </a:t>
                      </a:r>
                      <a:r>
                        <a:rPr lang="en-GB" sz="800">
                          <a:effectLst/>
                        </a:rPr>
                        <a:t>Storage</a:t>
                      </a:r>
                      <a:r>
                        <a:rPr lang="en-GB" sz="800" dirty="0">
                          <a:effectLst/>
                        </a:rPr>
                        <a:t> QTY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23/06/2026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24/06/2026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51913211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Plan Decant Storage QTY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23/06/2026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24/06/2026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05350854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Allocate Area for Pre-packaging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50%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4456101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2.9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Create + Print Kanban Labels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78378717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Plan Reallocation of Equipment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25/05/2026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26/06/2026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50%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05022077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Manual Reallocation of Old Racking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Maintenance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29/06/2026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12/07/2026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20038473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dirty="0">
                          <a:effectLst/>
                        </a:rPr>
                        <a:t>Manual Installation of </a:t>
                      </a:r>
                      <a:r>
                        <a:rPr lang="en-GB" sz="800" dirty="0" err="1">
                          <a:effectLst/>
                        </a:rPr>
                        <a:t>MegaPack</a:t>
                      </a:r>
                      <a:r>
                        <a:rPr lang="en-GB" sz="800" dirty="0">
                          <a:effectLst/>
                        </a:rPr>
                        <a:t> Lifter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Maintenance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29/06/2026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3651587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Produce New Train Loop Plan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Production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29/06/2026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03/07/2026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50%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92890933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Trial Run New Train Loop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Manufacturing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29/06/2026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63755320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Produce a Kanban Board for Manufacturing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06/07/2026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10/07/2026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9747792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Inspect Equipment Functionality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Health and Safety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20/07/2026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24/07/2026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99355787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Install Racking Safety Guards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Maintenance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20/07/2026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21/07/2026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84403738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2.18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Create Standard Operating Procedures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22/06/2026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25%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7680434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Test Run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93765000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Trial Run Machine Casting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Manufacturing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55785900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Trial Run Electroplate Process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Manufacturing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93376186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Final Train Route Test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32826266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Trial Packaging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Production 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59798656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Trial Delivery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Logistics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85893810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Trial Line Assembly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Production 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3457608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3.7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Final Quality Checks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Quality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27/07/2026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07/08/2026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11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18496409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Project Performance / Monitoring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84233857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4.1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Quality Performance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Quality Department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26/08/2026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26/08/2026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364797789"/>
                  </a:ext>
                </a:extLst>
              </a:tr>
              <a:tr h="1599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Project Performance Meeting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All Departments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26/08/2026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26/08/2026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800" dirty="0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>
                          <a:effectLst/>
                        </a:rPr>
                        <a:t>0%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70718197"/>
                  </a:ext>
                </a:extLst>
              </a:tr>
            </a:tbl>
          </a:graphicData>
        </a:graphic>
      </p:graphicFrame>
      <p:pic>
        <p:nvPicPr>
          <p:cNvPr id="10" name="Picture 9" descr="A screenshot of a computer game&#10;&#10;AI-generated content may be incorrect.">
            <a:extLst>
              <a:ext uri="{FF2B5EF4-FFF2-40B4-BE49-F238E27FC236}">
                <a16:creationId xmlns:a16="http://schemas.microsoft.com/office/drawing/2014/main" id="{2C478C5D-AA11-1D43-63F6-7336BD702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9498" y="1716768"/>
            <a:ext cx="5163003" cy="40776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0410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9156D-CDF7-EBE8-E313-35E49CE4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C3D11-0040-4535-804D-347427AF3E95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6E244-8A2B-882A-E4AD-5D8BB4408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057F6-AE4B-0BD6-CD5C-33C4686FE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13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E2EB741-B4E9-CB17-575D-D311C59711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089338"/>
              </p:ext>
            </p:extLst>
          </p:nvPr>
        </p:nvGraphicFramePr>
        <p:xfrm>
          <a:off x="580571" y="290285"/>
          <a:ext cx="11032865" cy="11000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6573">
                  <a:extLst>
                    <a:ext uri="{9D8B030D-6E8A-4147-A177-3AD203B41FA5}">
                      <a16:colId xmlns:a16="http://schemas.microsoft.com/office/drawing/2014/main" val="2052341254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1466305867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2708657545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2870824438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4197840123"/>
                    </a:ext>
                  </a:extLst>
                </a:gridCol>
              </a:tblGrid>
              <a:tr h="1100093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SPECIFIC</a:t>
                      </a:r>
                    </a:p>
                    <a:p>
                      <a:pPr lvl="0" algn="ctr">
                        <a:buNone/>
                      </a:pPr>
                      <a:endParaRPr lang="en-GB" dirty="0"/>
                    </a:p>
                    <a:p>
                      <a:pPr lvl="0" algn="ctr">
                        <a:buNone/>
                      </a:pPr>
                      <a:r>
                        <a:rPr lang="en-GB"/>
                        <a:t>S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MEASURABLE</a:t>
                      </a:r>
                    </a:p>
                    <a:p>
                      <a:pPr lvl="0" algn="ctr">
                        <a:buNone/>
                      </a:pPr>
                      <a:endParaRPr lang="en-GB" dirty="0"/>
                    </a:p>
                    <a:p>
                      <a:pPr lvl="0" algn="ctr">
                        <a:buNone/>
                      </a:pPr>
                      <a:r>
                        <a:rPr lang="en-GB"/>
                        <a:t>M</a:t>
                      </a: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ATTAINABLE</a:t>
                      </a:r>
                    </a:p>
                    <a:p>
                      <a:pPr lvl="0" algn="ctr">
                        <a:buNone/>
                      </a:pPr>
                      <a:endParaRPr lang="en-GB" dirty="0"/>
                    </a:p>
                    <a:p>
                      <a:pPr lvl="0" algn="ctr">
                        <a:buNone/>
                      </a:pPr>
                      <a:r>
                        <a:rPr lang="en-GB"/>
                        <a:t>A</a:t>
                      </a: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RELEVANT</a:t>
                      </a:r>
                    </a:p>
                    <a:p>
                      <a:pPr lvl="0" algn="ctr">
                        <a:buNone/>
                      </a:pPr>
                      <a:endParaRPr lang="en-GB" dirty="0"/>
                    </a:p>
                    <a:p>
                      <a:pPr lvl="0" algn="ctr">
                        <a:buNone/>
                      </a:pPr>
                      <a:r>
                        <a:rPr lang="en-GB"/>
                        <a:t>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TIME-BOUND</a:t>
                      </a:r>
                    </a:p>
                    <a:p>
                      <a:pPr lvl="0" algn="ctr">
                        <a:buNone/>
                      </a:pPr>
                      <a:endParaRPr lang="en-GB" dirty="0"/>
                    </a:p>
                    <a:p>
                      <a:pPr lvl="0" algn="ctr">
                        <a:buNone/>
                      </a:pPr>
                      <a:r>
                        <a:rPr lang="en-GB"/>
                        <a:t>T</a:t>
                      </a: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7203524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3BFC762-2B58-30B1-CD1A-A7652EC4E8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1543265"/>
              </p:ext>
            </p:extLst>
          </p:nvPr>
        </p:nvGraphicFramePr>
        <p:xfrm>
          <a:off x="595084" y="1560285"/>
          <a:ext cx="11032865" cy="48694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6573">
                  <a:extLst>
                    <a:ext uri="{9D8B030D-6E8A-4147-A177-3AD203B41FA5}">
                      <a16:colId xmlns:a16="http://schemas.microsoft.com/office/drawing/2014/main" val="2052341254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1466305867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2708657545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2870824438"/>
                    </a:ext>
                  </a:extLst>
                </a:gridCol>
                <a:gridCol w="2206573">
                  <a:extLst>
                    <a:ext uri="{9D8B030D-6E8A-4147-A177-3AD203B41FA5}">
                      <a16:colId xmlns:a16="http://schemas.microsoft.com/office/drawing/2014/main" val="4197840123"/>
                    </a:ext>
                  </a:extLst>
                </a:gridCol>
              </a:tblGrid>
              <a:tr h="4869493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Create area for brakes awaiting pre-packaging.</a:t>
                      </a: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200" b="0" i="0" u="none" strike="noStrike" noProof="0" dirty="0">
                        <a:latin typeface="Neue Haas Grotesk Text Pro"/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200" b="0" i="0" u="none" strike="noStrike" noProof="0"/>
                        <a:t>Install racking to support part storage.</a:t>
                      </a:r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Implement</a:t>
                      </a:r>
                      <a:r>
                        <a:rPr lang="en-GB" sz="1200" b="0" i="0" u="none" strike="noStrike" noProof="0" dirty="0">
                          <a:latin typeface="Neue Haas Grotesk Text Pro"/>
                        </a:rPr>
                        <a:t> goals without process disruption.</a:t>
                      </a:r>
                      <a:endParaRPr lang="en-GB" dirty="0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200" b="0" i="0" u="none" strike="noStrike" noProof="0"/>
                        <a:t>Develop SOPs for each operation</a:t>
                      </a:r>
                      <a:r>
                        <a:rPr lang="en-GB" sz="1200" b="0" i="0" u="none" strike="noStrike" noProof="0" dirty="0"/>
                        <a:t>.</a:t>
                      </a:r>
                      <a:endParaRPr lang="en-GB" dirty="0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Complete all required risk assessments.</a:t>
                      </a:r>
                      <a:endParaRPr lang="en-GB" sz="1200" b="0" i="0" u="none" strike="noStrike" noProof="0" dirty="0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200" b="0" i="0" u="none" strike="noStrike" noProof="0"/>
                        <a:t>Ensure readiness by </a:t>
                      </a:r>
                      <a:r>
                        <a:rPr lang="en-GB" sz="1200" b="0" i="1" u="none" strike="noStrike" noProof="0"/>
                        <a:t>24/08/2026</a:t>
                      </a:r>
                      <a:r>
                        <a:rPr lang="en-GB" sz="1200" b="0" i="0" u="none" strike="noStrike" noProof="0"/>
                        <a:t>.</a:t>
                      </a: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200" b="0" i="0" u="none" strike="noStrike" noProof="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Area must </a:t>
                      </a:r>
                      <a:r>
                        <a:rPr lang="en-GB" sz="1200" b="0" i="0" u="none" strike="noStrike" noProof="0" dirty="0">
                          <a:latin typeface="Neue Haas Grotesk Text Pro"/>
                        </a:rPr>
                        <a:t>accommodate </a:t>
                      </a:r>
                      <a:r>
                        <a:rPr lang="en-GB" sz="1200" b="0" i="0" u="none" strike="noStrike" noProof="0">
                          <a:latin typeface="Neue Haas Grotesk Text Pro"/>
                        </a:rPr>
                        <a:t>a weeks' worth of demand.</a:t>
                      </a:r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New racking must be capable of holding maximum load.</a:t>
                      </a:r>
                      <a:endParaRPr lang="en-GB" sz="1200" b="0" i="0" u="none" strike="noStrike" noProof="0" dirty="0">
                        <a:latin typeface="Neue Haas Grotesk Text Pro"/>
                      </a:endParaRPr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/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/>
                        <a:t>No unplanned downtime due to activities.</a:t>
                      </a:r>
                      <a:endParaRPr lang="en-GB" sz="1200" b="0" i="0" u="none" strike="noStrike" noProof="0">
                        <a:latin typeface="Neue Haas Grotesk Text Pro"/>
                      </a:endParaRPr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All operators involved must be trained.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latin typeface="Neue Haas Grotesk Text Pro"/>
                        </a:rPr>
                        <a:t>First batch completed without issues.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The space will utilise unused floor area.</a:t>
                      </a:r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</a:rPr>
                        <a:t>Racking must pass internal safety inspection.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Work scheduled during planned downtime.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</a:rPr>
                        <a:t>Training will be delivered through SOPs.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Open communication across departments.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Old racking to be used to </a:t>
                      </a:r>
                      <a:r>
                        <a:rPr lang="en-GB" sz="1200" b="0" i="0" u="none" strike="noStrike" baseline="0" noProof="0" dirty="0">
                          <a:solidFill>
                            <a:srgbClr val="FFFFFF"/>
                          </a:solidFill>
                          <a:latin typeface="Neue Haas Grotesk Text Pro"/>
                        </a:rPr>
                        <a:t>replace </a:t>
                      </a: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decommissioned</a:t>
                      </a:r>
                      <a:r>
                        <a:rPr lang="en-GB" sz="1200" b="0" i="0" u="none" strike="noStrike" baseline="0" noProof="0" dirty="0">
                          <a:solidFill>
                            <a:srgbClr val="FFFFFF"/>
                          </a:solidFill>
                          <a:latin typeface="Neue Haas Grotesk Text Pro"/>
                        </a:rPr>
                        <a:t> racks.</a:t>
                      </a:r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Maintain production output.</a:t>
                      </a:r>
                      <a:endParaRPr lang="en-US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</a:rPr>
                        <a:t>Ensure compliance with safety regulations.</a:t>
                      </a: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  <a:p>
                      <a:pPr marL="0" lvl="0" indent="0">
                        <a:buNone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baseline="0" noProof="0" dirty="0">
                          <a:solidFill>
                            <a:srgbClr val="FFFFFF"/>
                          </a:solidFill>
                        </a:rPr>
                        <a:t>Follow through on </a:t>
                      </a:r>
                      <a:r>
                        <a:rPr lang="en-GB" sz="1200" b="0" i="0" u="none" strike="noStrike" baseline="0" noProof="0">
                          <a:solidFill>
                            <a:srgbClr val="FFFFFF"/>
                          </a:solidFill>
                        </a:rPr>
                        <a:t>delivery commitments.</a:t>
                      </a: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endParaRPr lang="en-GB" sz="1200" b="0" i="0" u="none" strike="noStrike" baseline="0" noProof="0" dirty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Ensure readiness by </a:t>
                      </a:r>
                      <a:r>
                        <a:rPr lang="en-GB" sz="1200" b="0" i="1" u="none" strike="noStrike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24/08/2026</a:t>
                      </a:r>
                      <a:r>
                        <a:rPr lang="en-GB" sz="1200" b="0" i="0" u="none" strike="noStrike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.</a:t>
                      </a:r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>
                        <a:solidFill>
                          <a:srgbClr val="FFFFFF"/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solidFill>
                            <a:srgbClr val="FFFFFF"/>
                          </a:solidFill>
                        </a:rPr>
                        <a:t>Approval needed before rack is operational.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>
                          <a:solidFill>
                            <a:srgbClr val="FFFFFF"/>
                          </a:solidFill>
                          <a:latin typeface="Neue Haas Grotesk Text Pro"/>
                        </a:rPr>
                        <a:t>Training and documentation must be completed.</a:t>
                      </a: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 sz="1200" b="0" i="0" u="none" strike="noStrike" noProof="0" dirty="0">
                        <a:solidFill>
                          <a:srgbClr val="FFFFFF"/>
                        </a:solidFill>
                      </a:endParaRPr>
                    </a:p>
                    <a:p>
                      <a:pPr marL="171450" lvl="0" indent="-171450">
                        <a:buFont typeface="Arial"/>
                        <a:buChar char="•"/>
                      </a:pPr>
                      <a:r>
                        <a:rPr lang="en-GB" sz="1200" b="0" i="0" u="none" strike="noStrike" noProof="0" dirty="0">
                          <a:solidFill>
                            <a:srgbClr val="FFFFFF"/>
                          </a:solidFill>
                        </a:rPr>
                        <a:t>Old racking </a:t>
                      </a:r>
                      <a:r>
                        <a:rPr lang="en-GB" sz="1200" b="0" i="0" u="none" strike="noStrike" noProof="0">
                          <a:solidFill>
                            <a:srgbClr val="FFFFFF"/>
                          </a:solidFill>
                        </a:rPr>
                        <a:t>relocation must</a:t>
                      </a:r>
                      <a:r>
                        <a:rPr lang="en-GB" sz="1200" b="0" i="0" u="none" strike="noStrike" noProof="0" dirty="0">
                          <a:solidFill>
                            <a:srgbClr val="FFFFFF"/>
                          </a:solidFill>
                        </a:rPr>
                        <a:t> be completed.</a:t>
                      </a:r>
                      <a:endParaRPr lang="en-GB" sz="1200" b="0" i="0" u="none" strike="noStrike" noProof="0" dirty="0">
                        <a:solidFill>
                          <a:srgbClr val="FFFFFF"/>
                        </a:solidFill>
                        <a:latin typeface="Neue Haas Grotesk Text Pro"/>
                      </a:endParaRP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7203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5854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B0996FA-8125-8A00-6BF7-419A8C191A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6503" y="0"/>
            <a:ext cx="7438993" cy="6858000"/>
          </a:xfrm>
          <a:prstGeom prst="rect">
            <a:avLst/>
          </a:prstGeom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0EA5CEDD-F932-79F4-1087-759DDA564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6703562-6470-4F43-A306-47DA71AEB923}" type="datetime1">
              <a:rPr lang="en-GB"/>
              <a:pPr>
                <a:spcAft>
                  <a:spcPts val="600"/>
                </a:spcAft>
              </a:pPr>
              <a:t>13/07/2026</a:t>
            </a:fld>
            <a:endParaRPr lang="en-GB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97DB6FE4-8A02-0CDD-2283-FB8A854AD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9E446-BE56-6018-8B07-271008DD5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42CE57-52DC-EA33-8496-5369A9BF9437}"/>
              </a:ext>
            </a:extLst>
          </p:cNvPr>
          <p:cNvSpPr txBox="1"/>
          <p:nvPr/>
        </p:nvSpPr>
        <p:spPr>
          <a:xfrm>
            <a:off x="120880" y="52097"/>
            <a:ext cx="576942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WORK BREAKDOWN STRUCTURE</a:t>
            </a:r>
            <a:endParaRPr lang="en-US" sz="2400"/>
          </a:p>
          <a:p>
            <a:r>
              <a:rPr lang="en-GB" sz="2400" b="1"/>
              <a:t>(WBS)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30369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901E00-DFA6-81D0-21BD-A1F30593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3371539-3CBE-4062-96F8-1897327A27CD}" type="datetime1">
              <a:rPr lang="en-US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BDCA9C-3B4D-3298-A27E-4FDBE8BA5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8C444-77A9-8E37-2CE6-16288DAD1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EBFF41B-5A18-1D99-8742-EE99663B8D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7592283"/>
              </p:ext>
            </p:extLst>
          </p:nvPr>
        </p:nvGraphicFramePr>
        <p:xfrm>
          <a:off x="1502228" y="1153885"/>
          <a:ext cx="9187564" cy="5486422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3982864">
                  <a:extLst>
                    <a:ext uri="{9D8B030D-6E8A-4147-A177-3AD203B41FA5}">
                      <a16:colId xmlns:a16="http://schemas.microsoft.com/office/drawing/2014/main" val="1591723179"/>
                    </a:ext>
                  </a:extLst>
                </a:gridCol>
                <a:gridCol w="1616743">
                  <a:extLst>
                    <a:ext uri="{9D8B030D-6E8A-4147-A177-3AD203B41FA5}">
                      <a16:colId xmlns:a16="http://schemas.microsoft.com/office/drawing/2014/main" val="3042602962"/>
                    </a:ext>
                  </a:extLst>
                </a:gridCol>
                <a:gridCol w="1687125">
                  <a:extLst>
                    <a:ext uri="{9D8B030D-6E8A-4147-A177-3AD203B41FA5}">
                      <a16:colId xmlns:a16="http://schemas.microsoft.com/office/drawing/2014/main" val="362193385"/>
                    </a:ext>
                  </a:extLst>
                </a:gridCol>
                <a:gridCol w="1900832">
                  <a:extLst>
                    <a:ext uri="{9D8B030D-6E8A-4147-A177-3AD203B41FA5}">
                      <a16:colId xmlns:a16="http://schemas.microsoft.com/office/drawing/2014/main" val="1286452812"/>
                    </a:ext>
                  </a:extLst>
                </a:gridCol>
              </a:tblGrid>
              <a:tr h="194994">
                <a:tc row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Task Name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Assigned Letter</a:t>
                      </a:r>
                    </a:p>
                  </a:txBody>
                  <a:tcPr marL="44317" marR="44317" marT="22158" marB="22158" anchor="ctr"/>
                </a:tc>
                <a:tc row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Preceding Tasks</a:t>
                      </a:r>
                    </a:p>
                  </a:txBody>
                  <a:tcPr marL="44317" marR="44317" marT="22158" marB="22158" anchor="ctr"/>
                </a:tc>
                <a:tc rowSpan="2"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Estimated Duration (days)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697241026"/>
                  </a:ext>
                </a:extLst>
              </a:tr>
              <a:tr h="22158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900">
                        <a:effectLst/>
                      </a:endParaRPr>
                    </a:p>
                  </a:txBody>
                  <a:tcPr marL="44317" marR="44317" marT="22158" marB="22158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312015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Scope and Goal Setting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A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900">
                        <a:effectLst/>
                      </a:endParaRP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1997014558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Machine/Plate new Castings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B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900">
                        <a:effectLst/>
                      </a:endParaRP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3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908079086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Budget Allocation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A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1579782486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Communication Plan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D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4194512917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Risk Management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E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D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63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369538471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Calculate Weekly Demand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F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Y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8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1040466051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Plan Production Line Storage QTY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76153350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Plan Decant Storage QTY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H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339277664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Allocate Area for Pre-packaging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I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H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038966703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Create + Print Kanban Labels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J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706655023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Plan Reallocation of Equipment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D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195008568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Manual Reallocation of Old Racking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L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13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488195948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>
                          <a:effectLst/>
                        </a:rPr>
                        <a:t>Manual Installation of </a:t>
                      </a:r>
                      <a:r>
                        <a:rPr lang="en-GB" sz="900" dirty="0" err="1">
                          <a:effectLst/>
                        </a:rPr>
                        <a:t>MegaPack</a:t>
                      </a:r>
                      <a:r>
                        <a:rPr lang="en-GB" sz="900" dirty="0">
                          <a:effectLst/>
                        </a:rPr>
                        <a:t> Lifter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18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472576728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Produce New Train Loop Plan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N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I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610033832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Produce a Kanban Board for Manufacturing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1593227556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Inspect Equipment Functionality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Q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976820152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Install Racking Safety Guards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R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808499752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Create Standard Operating Procedures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K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25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482342406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Source a Suitable Painting Sub-Con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B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3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758993393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Send Machined Casting to Painters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U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831051842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Receive Painted Parts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V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U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787422981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Quality Test Batch from Painters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W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V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1193351915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Establish Demand with Customers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Y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W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818295253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>
                          <a:effectLst/>
                        </a:rPr>
                        <a:t>Trial Run All </a:t>
                      </a:r>
                      <a:r>
                        <a:rPr lang="en-GB" sz="900">
                          <a:effectLst/>
                        </a:rPr>
                        <a:t>Processes</a:t>
                      </a:r>
                      <a:endParaRPr lang="en-GB" sz="900" dirty="0" err="1">
                        <a:effectLst/>
                      </a:endParaRP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X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P,Q,N,F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424719172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Quality Performance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Z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X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3837329227"/>
                  </a:ext>
                </a:extLst>
              </a:tr>
              <a:tr h="194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Project Performance Meeting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!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X</a:t>
                      </a:r>
                    </a:p>
                  </a:txBody>
                  <a:tcPr marL="44317" marR="44317" marT="22158" marB="2215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</a:t>
                      </a:r>
                    </a:p>
                  </a:txBody>
                  <a:tcPr marL="44317" marR="44317" marT="22158" marB="22158" anchor="ctr"/>
                </a:tc>
                <a:extLst>
                  <a:ext uri="{0D108BD9-81ED-4DB2-BD59-A6C34878D82A}">
                    <a16:rowId xmlns:a16="http://schemas.microsoft.com/office/drawing/2014/main" val="253973990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8010C22-AC7F-249D-AB14-D6BB8375833D}"/>
              </a:ext>
            </a:extLst>
          </p:cNvPr>
          <p:cNvSpPr txBox="1"/>
          <p:nvPr/>
        </p:nvSpPr>
        <p:spPr>
          <a:xfrm>
            <a:off x="4129282" y="278941"/>
            <a:ext cx="40930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dirty="0"/>
              <a:t>CRITICAL PATH </a:t>
            </a:r>
            <a:r>
              <a:rPr lang="en-GB" sz="2400" b="1" i="1"/>
              <a:t>METHOD</a:t>
            </a:r>
            <a:endParaRPr lang="en-GB" sz="2400" b="1" i="1" dirty="0"/>
          </a:p>
        </p:txBody>
      </p:sp>
    </p:spTree>
    <p:extLst>
      <p:ext uri="{BB962C8B-B14F-4D97-AF65-F5344CB8AC3E}">
        <p14:creationId xmlns:p14="http://schemas.microsoft.com/office/powerpoint/2010/main" val="22385967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F9DF9-973B-B95A-23DA-1E5A3F936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67DC-7C69-4A9F-80FC-DCF25612161E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53E2E-EC1A-0591-8272-34439C96C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87473-39B6-E9EC-2363-25F357386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7C9D70-C399-5A9E-9562-5B74BF09C9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257" y="3545"/>
            <a:ext cx="12017829" cy="28957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E81FB0-ADF9-24E2-07C8-A62BC095F2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989" y="3055937"/>
            <a:ext cx="6991350" cy="23717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E7B317-D527-13FD-D73F-27A3368FE91D}"/>
              </a:ext>
            </a:extLst>
          </p:cNvPr>
          <p:cNvSpPr txBox="1"/>
          <p:nvPr/>
        </p:nvSpPr>
        <p:spPr>
          <a:xfrm>
            <a:off x="8252318" y="380245"/>
            <a:ext cx="34035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u="sng"/>
              <a:t>DETAILED CPM VIEW</a:t>
            </a:r>
          </a:p>
        </p:txBody>
      </p:sp>
    </p:spTree>
    <p:extLst>
      <p:ext uri="{BB962C8B-B14F-4D97-AF65-F5344CB8AC3E}">
        <p14:creationId xmlns:p14="http://schemas.microsoft.com/office/powerpoint/2010/main" val="3461161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CF21A9-9FE6-284E-E810-B7B6D100F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C4423-0166-46D4-9FB6-077F2C2C2730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228A23-B389-21BC-7BD5-B76217866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274F5-D393-AF2B-5BAA-023F54CCF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4332DB-873B-1823-FCF6-8D1BB608B7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5397"/>
            <a:ext cx="12192000" cy="39244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405CD5-76EF-33DA-3AA8-9B73DD2DD5D9}"/>
              </a:ext>
            </a:extLst>
          </p:cNvPr>
          <p:cNvSpPr txBox="1"/>
          <p:nvPr/>
        </p:nvSpPr>
        <p:spPr>
          <a:xfrm>
            <a:off x="190938" y="329896"/>
            <a:ext cx="379548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u="sng"/>
              <a:t>BASIC CPM VIEW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B34A8E-AA5F-8D52-C51F-B922634B3180}"/>
              </a:ext>
            </a:extLst>
          </p:cNvPr>
          <p:cNvSpPr txBox="1"/>
          <p:nvPr/>
        </p:nvSpPr>
        <p:spPr>
          <a:xfrm>
            <a:off x="6593322" y="331326"/>
            <a:ext cx="246742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/>
              <a:t>KEY FINDINGS:</a:t>
            </a:r>
          </a:p>
          <a:p>
            <a:pPr marL="285750" indent="-285750">
              <a:buFont typeface="Arial"/>
              <a:buChar char="•"/>
            </a:pPr>
            <a:endParaRPr lang="en-GB" dirty="0">
              <a:latin typeface="Neue Haas Grotesk Text Pro"/>
              <a:cs typeface="Segoe U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FE927C-B1CC-8D9C-4ABE-D800E385A145}"/>
              </a:ext>
            </a:extLst>
          </p:cNvPr>
          <p:cNvSpPr txBox="1"/>
          <p:nvPr/>
        </p:nvSpPr>
        <p:spPr>
          <a:xfrm>
            <a:off x="6596743" y="7874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b="0" i="0" u="none" strike="noStrike" baseline="0">
                <a:solidFill>
                  <a:srgbClr val="000000"/>
                </a:solidFill>
                <a:latin typeface="Neue Haas Grotesk Text Pro"/>
              </a:rPr>
              <a:t>EARLIEST DURATION: 63 Days</a:t>
            </a:r>
            <a:r>
              <a:rPr lang="en-US" sz="2400" b="0" i="0" u="none" strike="noStrike" baseline="0">
                <a:solidFill>
                  <a:srgbClr val="000000"/>
                </a:solidFill>
                <a:latin typeface="Neue Haas Grotesk Text Pro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F231B2-5637-D8F8-B5D8-70309E5AFD9D}"/>
              </a:ext>
            </a:extLst>
          </p:cNvPr>
          <p:cNvSpPr txBox="1"/>
          <p:nvPr/>
        </p:nvSpPr>
        <p:spPr>
          <a:xfrm>
            <a:off x="6596743" y="1150257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24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LONGEST DURATION: 71 Days</a:t>
            </a:r>
            <a:r>
              <a:rPr lang="en-US" sz="24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  <a:r>
              <a:rPr lang="en-US" sz="24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55EE04-E0AF-BE3E-3AD5-8C565B95CC45}"/>
              </a:ext>
            </a:extLst>
          </p:cNvPr>
          <p:cNvSpPr txBox="1"/>
          <p:nvPr/>
        </p:nvSpPr>
        <p:spPr>
          <a:xfrm>
            <a:off x="6596743" y="1520371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24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Latest Start Date: 22/06/2026.</a:t>
            </a:r>
            <a:r>
              <a:rPr lang="en-US" sz="24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  <a:r>
              <a:rPr lang="en-US" sz="24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21C058-0219-70C1-46EC-410DAD4E1C66}"/>
              </a:ext>
            </a:extLst>
          </p:cNvPr>
          <p:cNvSpPr txBox="1"/>
          <p:nvPr/>
        </p:nvSpPr>
        <p:spPr>
          <a:xfrm>
            <a:off x="6596743" y="1883229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24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Earliest Start Date: 14/06/2026</a:t>
            </a:r>
            <a:r>
              <a:rPr lang="en-US" sz="24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57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3D1F2D4-92C9-2FA6-1602-919271BCD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562" y="185783"/>
            <a:ext cx="3011807" cy="660544"/>
          </a:xfrm>
        </p:spPr>
        <p:txBody>
          <a:bodyPr>
            <a:normAutofit/>
          </a:bodyPr>
          <a:lstStyle/>
          <a:p>
            <a:r>
              <a:rPr lang="en-US"/>
              <a:t>PERT Chart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265C99-A301-6867-FBCE-952B2A92A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C612949-C386-4240-AD34-20AD8E8A0573}" type="datetime1">
              <a:rPr lang="en-GB"/>
              <a:pPr>
                <a:spcAft>
                  <a:spcPts val="600"/>
                </a:spcAft>
              </a:pPr>
              <a:t>13/07/2026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515023-475C-1C63-8B4D-2710E2793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4DFF07-F734-6C87-A1B6-74200E04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C86D89-BA32-6253-6C96-DCC9BA0AB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7751" y="517752"/>
            <a:ext cx="1743528" cy="6408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7AC863-10E8-282A-EC39-C8D3CFB1E3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1217" y="1532617"/>
            <a:ext cx="8669565" cy="49176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64368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A78444-E96D-8E69-C095-69E8455AA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EC9055-99C7-717E-1D3E-1D27A74D6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12949-C386-4240-AD34-20AD8E8A0573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560B9-1458-78FE-3308-59C4C29F7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8D180-51FB-A8BB-BDAB-F1D3CC485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19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31A9AF-6ACD-EE24-9B01-64F78CFF8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63992"/>
            <a:ext cx="12192000" cy="273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3035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FCA3B-4349-8D3D-EC6E-E6EA5305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646" y="553616"/>
            <a:ext cx="3864148" cy="618134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i="1"/>
              <a:t>PERT -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334FC-7053-622A-2783-581E90B15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2714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i="1"/>
              <a:t>Overall Time</a:t>
            </a:r>
          </a:p>
          <a:p>
            <a:pPr marL="0" indent="0">
              <a:buNone/>
            </a:pPr>
            <a:r>
              <a:rPr lang="en-GB" b="1">
                <a:solidFill>
                  <a:srgbClr val="FF0000"/>
                </a:solidFill>
              </a:rPr>
              <a:t>O</a:t>
            </a:r>
            <a:r>
              <a:rPr lang="en-GB"/>
              <a:t>ptimistic = 63 Days</a:t>
            </a:r>
            <a:endParaRPr lang="en-GB" dirty="0"/>
          </a:p>
          <a:p>
            <a:pPr marL="0" indent="0">
              <a:buNone/>
            </a:pPr>
            <a:r>
              <a:rPr lang="en-GB" b="1">
                <a:solidFill>
                  <a:srgbClr val="FF0000"/>
                </a:solidFill>
              </a:rPr>
              <a:t>M</a:t>
            </a:r>
            <a:r>
              <a:rPr lang="en-GB"/>
              <a:t>ost Likely = 66 Days</a:t>
            </a:r>
            <a:endParaRPr lang="en-GB" dirty="0"/>
          </a:p>
          <a:p>
            <a:pPr marL="0" indent="0">
              <a:buNone/>
            </a:pPr>
            <a:r>
              <a:rPr lang="en-GB" b="1">
                <a:solidFill>
                  <a:srgbClr val="FF0000"/>
                </a:solidFill>
              </a:rPr>
              <a:t>P</a:t>
            </a:r>
            <a:r>
              <a:rPr lang="en-GB"/>
              <a:t>essimistic = 71 Days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DE63F8-EE77-E349-99B7-72F94019A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626F-7427-4B6E-89C3-5280704FD1B3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449C72-80F7-81FD-635D-041AD58BD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15CAC-1C8B-F5E0-F253-E539C8584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20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836143-9F9A-8E69-226B-664724188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7581" y="554038"/>
            <a:ext cx="2033814" cy="7715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3198F1-DEFB-6AD2-D9C7-E4F14B5C8C84}"/>
              </a:ext>
            </a:extLst>
          </p:cNvPr>
          <p:cNvSpPr txBox="1"/>
          <p:nvPr/>
        </p:nvSpPr>
        <p:spPr>
          <a:xfrm>
            <a:off x="5537200" y="3421743"/>
            <a:ext cx="609600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2800" b="1" i="1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Determined Expected Time (Te)</a:t>
            </a:r>
            <a:r>
              <a:rPr lang="en-US" sz="2800" b="0" i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GB" sz="2800" b="0" i="0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= (63+(4x66)+71)÷6</a:t>
            </a:r>
            <a:r>
              <a:rPr lang="en-GB" sz="2800" b="0" i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GB" sz="2800" b="0" i="0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= </a:t>
            </a:r>
            <a:r>
              <a:rPr lang="en-GB" sz="2800" b="1" i="0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66.34</a:t>
            </a:r>
            <a:r>
              <a:rPr lang="en-GB" sz="2800" b="0" i="0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 Days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85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73E084D-BC83-1FBF-7FC7-23E016BBC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3590" y="975406"/>
            <a:ext cx="7417563" cy="4907189"/>
          </a:xfrm>
          <a:prstGeom prst="rect">
            <a:avLst/>
          </a:prstGeom>
          <a:noFill/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6D704138-5814-A2CB-E96F-63F7FABA2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1849958-E3D6-4479-868C-9F6206BD721F}" type="datetime1"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64CB2-6043-9D3D-35E4-4A8F8EE3D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670E60D2-A7A2-8E7A-8DF9-BD5A73858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EA75AB4-E71F-5468-6C5F-6FA81645E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362" y="316412"/>
            <a:ext cx="5210720" cy="660544"/>
          </a:xfrm>
        </p:spPr>
        <p:txBody>
          <a:bodyPr>
            <a:normAutofit fontScale="90000"/>
          </a:bodyPr>
          <a:lstStyle/>
          <a:p>
            <a:r>
              <a:rPr lang="en-US"/>
              <a:t>Organized</a:t>
            </a:r>
            <a:r>
              <a:rPr lang="en-US" dirty="0"/>
              <a:t> GANTT Chart</a:t>
            </a:r>
          </a:p>
        </p:txBody>
      </p:sp>
    </p:spTree>
    <p:extLst>
      <p:ext uri="{BB962C8B-B14F-4D97-AF65-F5344CB8AC3E}">
        <p14:creationId xmlns:p14="http://schemas.microsoft.com/office/powerpoint/2010/main" val="127314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664DD8-E988-63DD-786B-193F27FF3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CD4465-8560-F486-F996-8FAA1A12F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12949-C386-4240-AD34-20AD8E8A0573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DCD8FA-CCE3-1604-244D-C399A0467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CC2768-7FEE-A478-ADB4-D470EFDAA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22</a:t>
            </a:fld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C18ABE3-FB76-F904-B380-B43FB829F8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34594"/>
              </p:ext>
            </p:extLst>
          </p:nvPr>
        </p:nvGraphicFramePr>
        <p:xfrm>
          <a:off x="246743" y="3432628"/>
          <a:ext cx="11674622" cy="3334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5909">
                  <a:extLst>
                    <a:ext uri="{9D8B030D-6E8A-4147-A177-3AD203B41FA5}">
                      <a16:colId xmlns:a16="http://schemas.microsoft.com/office/drawing/2014/main" val="1847673970"/>
                    </a:ext>
                  </a:extLst>
                </a:gridCol>
                <a:gridCol w="6025457">
                  <a:extLst>
                    <a:ext uri="{9D8B030D-6E8A-4147-A177-3AD203B41FA5}">
                      <a16:colId xmlns:a16="http://schemas.microsoft.com/office/drawing/2014/main" val="1867442306"/>
                    </a:ext>
                  </a:extLst>
                </a:gridCol>
                <a:gridCol w="1582101">
                  <a:extLst>
                    <a:ext uri="{9D8B030D-6E8A-4147-A177-3AD203B41FA5}">
                      <a16:colId xmlns:a16="http://schemas.microsoft.com/office/drawing/2014/main" val="956812709"/>
                    </a:ext>
                  </a:extLst>
                </a:gridCol>
                <a:gridCol w="1064712">
                  <a:extLst>
                    <a:ext uri="{9D8B030D-6E8A-4147-A177-3AD203B41FA5}">
                      <a16:colId xmlns:a16="http://schemas.microsoft.com/office/drawing/2014/main" val="2545196452"/>
                    </a:ext>
                  </a:extLst>
                </a:gridCol>
                <a:gridCol w="2396443">
                  <a:extLst>
                    <a:ext uri="{9D8B030D-6E8A-4147-A177-3AD203B41FA5}">
                      <a16:colId xmlns:a16="http://schemas.microsoft.com/office/drawing/2014/main" val="3754076626"/>
                    </a:ext>
                  </a:extLst>
                </a:gridCol>
              </a:tblGrid>
              <a:tr h="404762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Description of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Score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5567363"/>
                  </a:ext>
                </a:extLst>
              </a:tr>
              <a:tr h="404762"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Unexpected employee absences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FF0000"/>
                          </a:highlight>
                        </a:rPr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07327"/>
                  </a:ext>
                </a:extLst>
              </a:tr>
              <a:tr h="404762"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New racking does not pass inspection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FF0000"/>
                          </a:highlight>
                        </a:rPr>
                        <a:t>10</a:t>
                      </a:r>
                      <a:endParaRPr lang="en-GB" dirty="0">
                        <a:highlight>
                          <a:srgbClr val="FF00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8189447"/>
                  </a:ext>
                </a:extLst>
              </a:tr>
              <a:tr h="404762"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Parts not compatible with current 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FFFF00"/>
                          </a:highlight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226205"/>
                  </a:ext>
                </a:extLst>
              </a:tr>
              <a:tr h="404762"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Paint finish is not consistent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FFFF00"/>
                          </a:highlight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532599"/>
                  </a:ext>
                </a:extLst>
              </a:tr>
              <a:tr h="404762"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Project goes over budget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00FF00"/>
                          </a:highlight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067000"/>
                  </a:ext>
                </a:extLst>
              </a:tr>
              <a:tr h="404762">
                <a:tc>
                  <a:txBody>
                    <a:bodyPr/>
                    <a:lstStyle/>
                    <a:p>
                      <a:r>
                        <a:rPr lang="en-GB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Project goes past set deadli</a:t>
                      </a:r>
                      <a:r>
                        <a:rPr lang="en-GB" dirty="0"/>
                        <a:t>ne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FF0000"/>
                          </a:highlight>
                        </a:rPr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923494"/>
                  </a:ext>
                </a:extLst>
              </a:tr>
              <a:tr h="501041">
                <a:tc>
                  <a:txBody>
                    <a:bodyPr/>
                    <a:lstStyle/>
                    <a:p>
                      <a:r>
                        <a:rPr lang="en-GB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Resources pulled into other projects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FF0000"/>
                          </a:highlight>
                        </a:rPr>
                        <a:t>20</a:t>
                      </a:r>
                      <a:endParaRPr lang="en-GB" dirty="0">
                        <a:highlight>
                          <a:srgbClr val="FF00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6288904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19FD28C-12A2-B2BD-F9E0-BA5352E9B2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574" t="9841" r="738" b="7709"/>
          <a:stretch>
            <a:fillRect/>
          </a:stretch>
        </p:blipFill>
        <p:spPr>
          <a:xfrm>
            <a:off x="244841" y="210457"/>
            <a:ext cx="6689480" cy="30926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31A3A0-95FB-B221-4B9A-41B62053A42B}"/>
              </a:ext>
            </a:extLst>
          </p:cNvPr>
          <p:cNvSpPr txBox="1"/>
          <p:nvPr/>
        </p:nvSpPr>
        <p:spPr>
          <a:xfrm>
            <a:off x="7861224" y="212912"/>
            <a:ext cx="377371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Risk </a:t>
            </a:r>
            <a:r>
              <a:rPr lang="en-GB" sz="2400" b="1"/>
              <a:t>Assessment</a:t>
            </a:r>
            <a:r>
              <a:rPr lang="en-GB" sz="2400" b="1" dirty="0"/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263253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C4964-466E-1547-0E40-9233ABA3C7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CC316-A83B-7D0C-D880-A1844C925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A51F9-F039-4D9A-A0D6-42A125D53470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70AF1-8FE9-C1AD-456B-0AACCCCBB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56E97-6AEF-A038-AC92-065DAE941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23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523568-20CD-25BB-4154-5C4275BAE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013" y="1038225"/>
            <a:ext cx="9705975" cy="47815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772206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02C13-B57E-A34A-6797-A864327C5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A51F9-F039-4D9A-A0D6-42A125D53470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C7404F-B08C-C232-4D06-A2F8CC944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2F5F0-9CC8-CA9C-56D9-87E1CA5F0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24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9B8B31-5BD8-CFBB-F131-AF0DEA863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7386" y="79828"/>
            <a:ext cx="8924484" cy="65604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178797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3B1A6-B90F-FD9E-A49A-E2424FC95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30A17-FDAB-2C76-4835-CB2609C85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A51F9-F039-4D9A-A0D6-42A125D53470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69089-DE4B-3D7E-A0BC-189D75DB4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E43E6-03F0-2EE4-74A4-1CADBED52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25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28421E-FD10-5D81-6A83-B402481A8A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775" y="1533525"/>
            <a:ext cx="9696450" cy="37909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D85A361-35C0-E8D5-8DE7-D31E26501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0043" y="398690"/>
            <a:ext cx="9699171" cy="10096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27783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835CDA-FC6E-B8EA-CB95-A470DE601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C456F-57E0-D6F6-29C4-5834E273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A51F9-F039-4D9A-A0D6-42A125D53470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E05D2-99A0-A8ED-F64B-45D0DBFE8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5C26A-70D6-8C51-7379-0351FB225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26</a:t>
            </a:fld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C1A631-9753-BD5A-6DF7-E6C7DECE57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1276350"/>
            <a:ext cx="9715500" cy="4305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DDDA898-55A8-D9AB-9B56-05129EA43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5528" y="144690"/>
            <a:ext cx="9728200" cy="10096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461563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1A6CD2B-120A-BCFB-622D-9240059E01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2526436"/>
              </p:ext>
            </p:extLst>
          </p:nvPr>
        </p:nvGraphicFramePr>
        <p:xfrm>
          <a:off x="152399" y="1415142"/>
          <a:ext cx="11872816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3045">
                  <a:extLst>
                    <a:ext uri="{9D8B030D-6E8A-4147-A177-3AD203B41FA5}">
                      <a16:colId xmlns:a16="http://schemas.microsoft.com/office/drawing/2014/main" val="2096240269"/>
                    </a:ext>
                  </a:extLst>
                </a:gridCol>
                <a:gridCol w="2794239">
                  <a:extLst>
                    <a:ext uri="{9D8B030D-6E8A-4147-A177-3AD203B41FA5}">
                      <a16:colId xmlns:a16="http://schemas.microsoft.com/office/drawing/2014/main" val="2391972247"/>
                    </a:ext>
                  </a:extLst>
                </a:gridCol>
                <a:gridCol w="2478641">
                  <a:extLst>
                    <a:ext uri="{9D8B030D-6E8A-4147-A177-3AD203B41FA5}">
                      <a16:colId xmlns:a16="http://schemas.microsoft.com/office/drawing/2014/main" val="1134783025"/>
                    </a:ext>
                  </a:extLst>
                </a:gridCol>
                <a:gridCol w="2478641">
                  <a:extLst>
                    <a:ext uri="{9D8B030D-6E8A-4147-A177-3AD203B41FA5}">
                      <a16:colId xmlns:a16="http://schemas.microsoft.com/office/drawing/2014/main" val="2347724872"/>
                    </a:ext>
                  </a:extLst>
                </a:gridCol>
                <a:gridCol w="1958250">
                  <a:extLst>
                    <a:ext uri="{9D8B030D-6E8A-4147-A177-3AD203B41FA5}">
                      <a16:colId xmlns:a16="http://schemas.microsoft.com/office/drawing/2014/main" val="3510917685"/>
                    </a:ext>
                  </a:extLst>
                </a:gridCol>
              </a:tblGrid>
              <a:tr h="417564">
                <a:tc>
                  <a:txBody>
                    <a:bodyPr/>
                    <a:lstStyle/>
                    <a:p>
                      <a:r>
                        <a:rPr lang="en-GB" sz="1400" b="1"/>
                        <a:t>ROLE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i="0" u="none" strike="noStrike" noProof="0">
                          <a:latin typeface="Neue Haas Grotesk Text Pro"/>
                        </a:rPr>
                        <a:t>RESPONSIBILITY</a:t>
                      </a:r>
                      <a:endParaRPr lang="en-GB" sz="1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/>
                        <a:t>STAFF NEEDED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START DATE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DURATION REQUIRED.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084048"/>
                  </a:ext>
                </a:extLst>
              </a:tr>
              <a:tr h="682021">
                <a:tc>
                  <a:txBody>
                    <a:bodyPr/>
                    <a:lstStyle/>
                    <a:p>
                      <a:r>
                        <a:rPr lang="en-GB" sz="1400" b="0"/>
                        <a:t>Project Manager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Leadership, communication, </a:t>
                      </a:r>
                      <a:r>
                        <a:rPr lang="en-GB" sz="1400" b="0"/>
                        <a:t>reporting, planning, coordination.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08/06/2026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24/08/2026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87335"/>
                  </a:ext>
                </a:extLst>
              </a:tr>
              <a:tr h="487159">
                <a:tc>
                  <a:txBody>
                    <a:bodyPr/>
                    <a:lstStyle/>
                    <a:p>
                      <a:r>
                        <a:rPr lang="en-GB" sz="1400" b="0"/>
                        <a:t>Production Manager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Implementation, feedback, </a:t>
                      </a:r>
                      <a:r>
                        <a:rPr lang="en-GB" sz="1400" b="0"/>
                        <a:t>complaints, automation.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29/06/2026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07/08/2026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138002"/>
                  </a:ext>
                </a:extLst>
              </a:tr>
              <a:tr h="514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Maintenance Manager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Manual labour, assess </a:t>
                      </a:r>
                      <a:r>
                        <a:rPr lang="en-GB" sz="1400" b="0"/>
                        <a:t>feasibility</a:t>
                      </a:r>
                      <a:r>
                        <a:rPr lang="en-GB" sz="1400" b="0" dirty="0"/>
                        <a:t>, repair damages.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29/06/2026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17/07/2026</a:t>
                      </a: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8248354"/>
                  </a:ext>
                </a:extLst>
              </a:tr>
              <a:tr h="68202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Manufacturing Manager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Communicate machine capability, employee </a:t>
                      </a:r>
                      <a:r>
                        <a:rPr lang="en-GB" sz="1400" b="0"/>
                        <a:t>training, transport problems.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08/06/2026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07/08/2026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346021"/>
                  </a:ext>
                </a:extLst>
              </a:tr>
              <a:tr h="48715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Purchasing Team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Budget, orders &amp; contracting.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3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08/06/2026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07/08/2026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9117297"/>
                  </a:ext>
                </a:extLst>
              </a:tr>
              <a:tr h="68202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Quality Team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Standard checks, finish inspection, Stock scrappage.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5</a:t>
                      </a:r>
                    </a:p>
                    <a:p>
                      <a:pPr lvl="0" algn="ctr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16/06/2026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26/08/2026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636553"/>
                  </a:ext>
                </a:extLst>
              </a:tr>
              <a:tr h="48715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Logistics Team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Train/forklift drivers, packaging, load/unload.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6</a:t>
                      </a:r>
                    </a:p>
                    <a:p>
                      <a:pPr lvl="0" algn="ctr">
                        <a:buNone/>
                      </a:pPr>
                      <a:endParaRPr lang="en-GB" sz="1400" b="0" dirty="0"/>
                    </a:p>
                    <a:p>
                      <a:pPr lvl="0" algn="ctr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08/06/2026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Arial Nova"/>
                        </a:rPr>
                        <a:t>24/08/2026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4665427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C430F-88CC-6009-AB89-5FA3337CC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AB39E-1205-4C05-9C3A-197D97CBEF6D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C99F0B-7D58-9657-78A0-38BBBC238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b="1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4BC3B8-B8C5-CC70-A279-5B46768D8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b="1" dirty="0"/>
              <a:t>27</a:t>
            </a:fld>
            <a:endParaRPr lang="en-US" b="1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4860D4D-EA62-097D-3AC4-C95F7DAA48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92394"/>
              </p:ext>
            </p:extLst>
          </p:nvPr>
        </p:nvGraphicFramePr>
        <p:xfrm>
          <a:off x="152400" y="188686"/>
          <a:ext cx="11872816" cy="4785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3045">
                  <a:extLst>
                    <a:ext uri="{9D8B030D-6E8A-4147-A177-3AD203B41FA5}">
                      <a16:colId xmlns:a16="http://schemas.microsoft.com/office/drawing/2014/main" val="2096240269"/>
                    </a:ext>
                  </a:extLst>
                </a:gridCol>
                <a:gridCol w="2794239">
                  <a:extLst>
                    <a:ext uri="{9D8B030D-6E8A-4147-A177-3AD203B41FA5}">
                      <a16:colId xmlns:a16="http://schemas.microsoft.com/office/drawing/2014/main" val="2391972247"/>
                    </a:ext>
                  </a:extLst>
                </a:gridCol>
                <a:gridCol w="2478641">
                  <a:extLst>
                    <a:ext uri="{9D8B030D-6E8A-4147-A177-3AD203B41FA5}">
                      <a16:colId xmlns:a16="http://schemas.microsoft.com/office/drawing/2014/main" val="1134783025"/>
                    </a:ext>
                  </a:extLst>
                </a:gridCol>
                <a:gridCol w="2478641">
                  <a:extLst>
                    <a:ext uri="{9D8B030D-6E8A-4147-A177-3AD203B41FA5}">
                      <a16:colId xmlns:a16="http://schemas.microsoft.com/office/drawing/2014/main" val="2347724872"/>
                    </a:ext>
                  </a:extLst>
                </a:gridCol>
                <a:gridCol w="1958250">
                  <a:extLst>
                    <a:ext uri="{9D8B030D-6E8A-4147-A177-3AD203B41FA5}">
                      <a16:colId xmlns:a16="http://schemas.microsoft.com/office/drawing/2014/main" val="3510917685"/>
                    </a:ext>
                  </a:extLst>
                </a:gridCol>
              </a:tblGrid>
              <a:tr h="417564"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ROLE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i="0" u="none" strike="noStrike" noProof="0">
                          <a:solidFill>
                            <a:schemeClr val="tx1"/>
                          </a:solidFill>
                          <a:latin typeface="Neue Haas Grotesk Text Pro"/>
                        </a:rPr>
                        <a:t>RESPONSIBILITY</a:t>
                      </a:r>
                      <a:endParaRPr lang="en-GB" sz="1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STAFF NEEDED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START DATE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solidFill>
                            <a:schemeClr val="tx1"/>
                          </a:solidFill>
                        </a:rPr>
                        <a:t>DURATION REQUIRED.</a:t>
                      </a:r>
                      <a:endParaRPr lang="en-US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3084048"/>
                  </a:ext>
                </a:extLst>
              </a:tr>
              <a:tr h="682021">
                <a:tc>
                  <a:txBody>
                    <a:bodyPr/>
                    <a:lstStyle/>
                    <a:p>
                      <a:r>
                        <a:rPr lang="en-GB" sz="1400" b="0"/>
                        <a:t>Project Manager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Leadership, communication, </a:t>
                      </a:r>
                      <a:r>
                        <a:rPr lang="en-GB" sz="1400" b="0"/>
                        <a:t>reporting, planning, coordination.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08/06/2026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24/08/2026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87335"/>
                  </a:ext>
                </a:extLst>
              </a:tr>
              <a:tr h="487159">
                <a:tc>
                  <a:txBody>
                    <a:bodyPr/>
                    <a:lstStyle/>
                    <a:p>
                      <a:r>
                        <a:rPr lang="en-GB" sz="1400" b="0"/>
                        <a:t>Production Manager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Implementation, feedback, </a:t>
                      </a:r>
                      <a:r>
                        <a:rPr lang="en-GB" sz="1400" b="0"/>
                        <a:t>complaints, automation.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29/06/2026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07/08/2026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138002"/>
                  </a:ext>
                </a:extLst>
              </a:tr>
              <a:tr h="5149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Maintenance Manager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Manual labour, assess </a:t>
                      </a:r>
                      <a:r>
                        <a:rPr lang="en-GB" sz="1400" b="0"/>
                        <a:t>feasibility</a:t>
                      </a:r>
                      <a:r>
                        <a:rPr lang="en-GB" sz="1400" b="0" dirty="0"/>
                        <a:t>, repair damages.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1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29/06/2026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17/07/2026</a:t>
                      </a: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8248354"/>
                  </a:ext>
                </a:extLst>
              </a:tr>
              <a:tr h="68202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Manufacturing Manager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Communicate machine capability, employee </a:t>
                      </a:r>
                      <a:r>
                        <a:rPr lang="en-GB" sz="1400" b="0"/>
                        <a:t>training, transport problems.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08/06/2026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07/08/2026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346021"/>
                  </a:ext>
                </a:extLst>
              </a:tr>
              <a:tr h="48715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Purchasing Team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Budget, orders &amp; contracting.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3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08/06/2026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07/08/2026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9117297"/>
                  </a:ext>
                </a:extLst>
              </a:tr>
              <a:tr h="682021">
                <a:tc>
                  <a:txBody>
                    <a:bodyPr/>
                    <a:lstStyle/>
                    <a:p>
                      <a:r>
                        <a:rPr lang="en-GB" sz="1400" b="0"/>
                        <a:t>Health &amp; Safety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/>
                        <a:t>Inspections, standard compliance and risk </a:t>
                      </a:r>
                      <a:r>
                        <a:rPr lang="en-GB" sz="1400" b="0"/>
                        <a:t>management approval.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1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20/07/2026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24/07/2026</a:t>
                      </a: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636553"/>
                  </a:ext>
                </a:extLst>
              </a:tr>
              <a:tr h="487159">
                <a:tc>
                  <a:txBody>
                    <a:bodyPr/>
                    <a:lstStyle/>
                    <a:p>
                      <a:r>
                        <a:rPr lang="en-GB" sz="1400" b="0"/>
                        <a:t>Senior Management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Milestone reports, excess </a:t>
                      </a:r>
                      <a:r>
                        <a:rPr lang="en-GB" sz="1400" b="0" dirty="0"/>
                        <a:t>spending.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/>
                        <a:t>1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26/08/2026</a:t>
                      </a:r>
                      <a:endParaRPr lang="en-GB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26/08/2026</a:t>
                      </a:r>
                    </a:p>
                    <a:p>
                      <a:pPr lvl="0">
                        <a:buNone/>
                      </a:pPr>
                      <a:endParaRPr lang="en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4665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51294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653BA-6BAD-6381-5566-788834886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3CF48-C348-46F6-B2EE-059C87EB8DD3}" type="datetime1">
              <a:t>7/13/2026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6E7A1-1D51-B615-22CE-6A6C33C34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A90EA-AAC5-3D4A-5FC0-B268341E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28</a:t>
            </a:fld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B5EACDC-5560-6845-C67D-C4582A8B4C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473205"/>
              </p:ext>
            </p:extLst>
          </p:nvPr>
        </p:nvGraphicFramePr>
        <p:xfrm>
          <a:off x="457199" y="1132114"/>
          <a:ext cx="11283280" cy="53434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0820">
                  <a:extLst>
                    <a:ext uri="{9D8B030D-6E8A-4147-A177-3AD203B41FA5}">
                      <a16:colId xmlns:a16="http://schemas.microsoft.com/office/drawing/2014/main" val="641532115"/>
                    </a:ext>
                  </a:extLst>
                </a:gridCol>
                <a:gridCol w="2820820">
                  <a:extLst>
                    <a:ext uri="{9D8B030D-6E8A-4147-A177-3AD203B41FA5}">
                      <a16:colId xmlns:a16="http://schemas.microsoft.com/office/drawing/2014/main" val="2039321979"/>
                    </a:ext>
                  </a:extLst>
                </a:gridCol>
                <a:gridCol w="2820820">
                  <a:extLst>
                    <a:ext uri="{9D8B030D-6E8A-4147-A177-3AD203B41FA5}">
                      <a16:colId xmlns:a16="http://schemas.microsoft.com/office/drawing/2014/main" val="1435800432"/>
                    </a:ext>
                  </a:extLst>
                </a:gridCol>
                <a:gridCol w="2820820">
                  <a:extLst>
                    <a:ext uri="{9D8B030D-6E8A-4147-A177-3AD203B41FA5}">
                      <a16:colId xmlns:a16="http://schemas.microsoft.com/office/drawing/2014/main" val="2060249463"/>
                    </a:ext>
                  </a:extLst>
                </a:gridCol>
              </a:tblGrid>
              <a:tr h="627964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Stakeholder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Deliverable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Frequency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Method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78409"/>
                  </a:ext>
                </a:extLst>
              </a:tr>
              <a:tr h="775721">
                <a:tc>
                  <a:txBody>
                    <a:bodyPr/>
                    <a:lstStyle/>
                    <a:p>
                      <a:r>
                        <a:rPr lang="en-GB"/>
                        <a:t>Project Sponsor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(Logistics </a:t>
                      </a:r>
                      <a:r>
                        <a:rPr lang="en-GB" dirty="0"/>
                        <a:t>Lead)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Status report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Daily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 person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1256390"/>
                  </a:ext>
                </a:extLst>
              </a:tr>
              <a:tr h="627964">
                <a:tc>
                  <a:txBody>
                    <a:bodyPr/>
                    <a:lstStyle/>
                    <a:p>
                      <a:r>
                        <a:rPr lang="en-GB"/>
                        <a:t>Customers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Status 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Bi-weekly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/ Teams </a:t>
                      </a:r>
                      <a:r>
                        <a:rPr lang="en-GB" dirty="0"/>
                        <a:t>call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3816827"/>
                  </a:ext>
                </a:extLst>
              </a:tr>
              <a:tr h="627964">
                <a:tc>
                  <a:txBody>
                    <a:bodyPr/>
                    <a:lstStyle/>
                    <a:p>
                      <a:r>
                        <a:rPr lang="en-GB"/>
                        <a:t>Project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breakdown plan / </a:t>
                      </a:r>
                      <a:r>
                        <a:rPr lang="en-GB"/>
                        <a:t>Implementation</a:t>
                      </a:r>
                      <a:r>
                        <a:rPr lang="en-GB" dirty="0"/>
                        <a:t> updates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 person + email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3423694"/>
                  </a:ext>
                </a:extLst>
              </a:tr>
              <a:tr h="627964">
                <a:tc>
                  <a:txBody>
                    <a:bodyPr/>
                    <a:lstStyle/>
                    <a:p>
                      <a:r>
                        <a:rPr lang="en-GB"/>
                        <a:t>Sub-con Painters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Updated demand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</a:t>
                      </a:r>
                      <a:endParaRPr lang="en-GB" sz="1800" b="0" i="0" u="none" strike="noStrike" noProof="0">
                        <a:latin typeface="Neue Haas Grotesk Text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035928"/>
                  </a:ext>
                </a:extLst>
              </a:tr>
              <a:tr h="627964">
                <a:tc>
                  <a:txBody>
                    <a:bodyPr/>
                    <a:lstStyle/>
                    <a:p>
                      <a:r>
                        <a:rPr lang="en-GB"/>
                        <a:t>Transport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Updated schedules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Daily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/ Company portal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843992"/>
                  </a:ext>
                </a:extLst>
              </a:tr>
              <a:tr h="775721">
                <a:tc>
                  <a:txBody>
                    <a:bodyPr/>
                    <a:lstStyle/>
                    <a:p>
                      <a:r>
                        <a:rPr lang="en-GB"/>
                        <a:t>Factory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Updated progress / </a:t>
                      </a:r>
                      <a:r>
                        <a:rPr lang="en-GB"/>
                        <a:t>issues encountered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Monthly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</a:t>
                      </a:r>
                      <a:endParaRPr lang="en-GB" sz="1800" b="0" i="0" u="none" strike="noStrike" noProof="0">
                        <a:latin typeface="Neue Haas Grotesk Text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48263"/>
                  </a:ext>
                </a:extLst>
              </a:tr>
              <a:tr h="6279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Health and Safety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assessments / </a:t>
                      </a:r>
                      <a:r>
                        <a:rPr lang="en-GB"/>
                        <a:t>Safety requirements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Bi-weekly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/ Teams call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99835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AA63518-B101-AE44-184E-BDB483427ADC}"/>
              </a:ext>
            </a:extLst>
          </p:cNvPr>
          <p:cNvSpPr txBox="1"/>
          <p:nvPr/>
        </p:nvSpPr>
        <p:spPr>
          <a:xfrm>
            <a:off x="4017550" y="547813"/>
            <a:ext cx="41656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 Nova"/>
              </a:rPr>
              <a:t>Communication Plan</a:t>
            </a:r>
          </a:p>
        </p:txBody>
      </p:sp>
    </p:spTree>
    <p:extLst>
      <p:ext uri="{BB962C8B-B14F-4D97-AF65-F5344CB8AC3E}">
        <p14:creationId xmlns:p14="http://schemas.microsoft.com/office/powerpoint/2010/main" val="3366376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97184-0F9D-E88E-5184-357516D62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61BEE-6CF5-493D-B9C3-73722812CA66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CF47B-D2D3-7675-27BA-920E1837C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56A8D-4329-C7F2-1D5E-D96A4D804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29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C17D44D-FC73-AFC2-0D95-4C4B09028F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514136"/>
              </p:ext>
            </p:extLst>
          </p:nvPr>
        </p:nvGraphicFramePr>
        <p:xfrm>
          <a:off x="1712685" y="159657"/>
          <a:ext cx="8763380" cy="6279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7357">
                  <a:extLst>
                    <a:ext uri="{9D8B030D-6E8A-4147-A177-3AD203B41FA5}">
                      <a16:colId xmlns:a16="http://schemas.microsoft.com/office/drawing/2014/main" val="2421711587"/>
                    </a:ext>
                  </a:extLst>
                </a:gridCol>
                <a:gridCol w="4396023">
                  <a:extLst>
                    <a:ext uri="{9D8B030D-6E8A-4147-A177-3AD203B41FA5}">
                      <a16:colId xmlns:a16="http://schemas.microsoft.com/office/drawing/2014/main" val="552942797"/>
                    </a:ext>
                  </a:extLst>
                </a:gridCol>
              </a:tblGrid>
              <a:tr h="897054">
                <a:tc>
                  <a:txBody>
                    <a:bodyPr/>
                    <a:lstStyle/>
                    <a:p>
                      <a:r>
                        <a:rPr lang="en-GB"/>
                        <a:t>Within 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Out of Scope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4619264"/>
                  </a:ext>
                </a:extLst>
              </a:tr>
              <a:tr h="8970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Assessment of storage </a:t>
                      </a:r>
                      <a:r>
                        <a:rPr lang="en-GB" sz="1800" b="0" i="0" u="none" strike="noStrike" noProof="0" dirty="0">
                          <a:latin typeface="Neue Haas Grotesk Text Pro"/>
                        </a:rPr>
                        <a:t>requirements.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Modification of machining processes.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407995"/>
                  </a:ext>
                </a:extLst>
              </a:tr>
              <a:tr h="8970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Factory layout re-design.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Procurement of new production machinery.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91235"/>
                  </a:ext>
                </a:extLst>
              </a:tr>
              <a:tr h="8970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Health &amp; Safety approval.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Design changes to brake components.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2294923"/>
                  </a:ext>
                </a:extLst>
              </a:tr>
              <a:tr h="8970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Established material flow process.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Last minute changes to paint </a:t>
                      </a:r>
                      <a:r>
                        <a:rPr lang="en-GB" sz="1800" b="0" i="0" u="none" strike="noStrike" noProof="0" dirty="0">
                          <a:latin typeface="Neue Haas Grotesk Text Pro"/>
                        </a:rPr>
                        <a:t>contractors.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1117570"/>
                  </a:ext>
                </a:extLst>
              </a:tr>
              <a:tr h="89705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Staff training.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Late changes to part paint finish.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401263"/>
                  </a:ext>
                </a:extLst>
              </a:tr>
              <a:tr h="897054">
                <a:tc>
                  <a:txBody>
                    <a:bodyPr/>
                    <a:lstStyle/>
                    <a:p>
                      <a:r>
                        <a:rPr lang="en-GB" dirty="0"/>
                        <a:t>Established </a:t>
                      </a:r>
                      <a:r>
                        <a:rPr lang="en-GB"/>
                        <a:t>demand and relationship with external suppliers and painters.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6588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12856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EBED7-88F9-D9E4-1017-586FD5D64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905" y="2471783"/>
            <a:ext cx="7547521" cy="1567686"/>
          </a:xfrm>
        </p:spPr>
        <p:txBody>
          <a:bodyPr anchor="t">
            <a:noAutofit/>
          </a:bodyPr>
          <a:lstStyle/>
          <a:p>
            <a:r>
              <a:rPr lang="en-GB" sz="7200"/>
              <a:t>Key </a:t>
            </a:r>
            <a:r>
              <a:rPr lang="en-GB" sz="7200">
                <a:ea typeface="+mj-lt"/>
                <a:cs typeface="+mj-lt"/>
              </a:rPr>
              <a:t>Deliverables</a:t>
            </a:r>
            <a:endParaRPr lang="en-US" sz="7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92ED66-9905-D351-673D-CDF99E5BDB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243102A-A742-4ADB-92ED-9D9E285A5456}" type="datetime1">
              <a:rPr lang="en-US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F8B53-BCC4-4964-9864-A64B5A849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1A2B6-9424-08B6-053C-27F7AAB29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0042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879EBE-4E9F-8582-1880-52C92E4CD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AEC25-F4BA-9205-5B30-76A026A7F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4877" y="381726"/>
            <a:ext cx="7961179" cy="646030"/>
          </a:xfrm>
        </p:spPr>
        <p:txBody>
          <a:bodyPr anchor="t">
            <a:normAutofit/>
          </a:bodyPr>
          <a:lstStyle/>
          <a:p>
            <a:r>
              <a:rPr lang="en-GB"/>
              <a:t>Project Budget &amp; Considerations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7EBA7-83D1-E402-B654-FFFD37B3D1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A451095-77E7-4FE4-944E-02979E4E89D9}" type="datetime1">
              <a:rPr lang="en-US"/>
              <a:pPr>
                <a:spcAft>
                  <a:spcPts val="600"/>
                </a:spcAft>
              </a:pPr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03EB8-86CA-0B9B-62C9-57F78BB7D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0734F-3F07-3187-9124-E558D011E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31</a:t>
            </a:fld>
            <a:endParaRPr lang="en-US"/>
          </a:p>
        </p:txBody>
      </p:sp>
      <p:graphicFrame>
        <p:nvGraphicFramePr>
          <p:cNvPr id="37" name="Table 36">
            <a:extLst>
              <a:ext uri="{FF2B5EF4-FFF2-40B4-BE49-F238E27FC236}">
                <a16:creationId xmlns:a16="http://schemas.microsoft.com/office/drawing/2014/main" id="{CE7B7F86-DDD8-DF84-6EBC-406BDA067F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300794"/>
              </p:ext>
            </p:extLst>
          </p:nvPr>
        </p:nvGraphicFramePr>
        <p:xfrm>
          <a:off x="609600" y="1168400"/>
          <a:ext cx="10600853" cy="4832844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3275795">
                  <a:extLst>
                    <a:ext uri="{9D8B030D-6E8A-4147-A177-3AD203B41FA5}">
                      <a16:colId xmlns:a16="http://schemas.microsoft.com/office/drawing/2014/main" val="71372660"/>
                    </a:ext>
                  </a:extLst>
                </a:gridCol>
                <a:gridCol w="4049263">
                  <a:extLst>
                    <a:ext uri="{9D8B030D-6E8A-4147-A177-3AD203B41FA5}">
                      <a16:colId xmlns:a16="http://schemas.microsoft.com/office/drawing/2014/main" val="2307069819"/>
                    </a:ext>
                  </a:extLst>
                </a:gridCol>
                <a:gridCol w="3275795">
                  <a:extLst>
                    <a:ext uri="{9D8B030D-6E8A-4147-A177-3AD203B41FA5}">
                      <a16:colId xmlns:a16="http://schemas.microsoft.com/office/drawing/2014/main" val="2911524165"/>
                    </a:ext>
                  </a:extLst>
                </a:gridCol>
              </a:tblGrid>
              <a:tr h="5636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Cost Category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Project Cost Item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b="1"/>
                        <a:t>Estimated Cost (£)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4666305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Direct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Floor marking materials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£80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167753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Direct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Racking barrier protectors (x6)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£180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9606034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Indirect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Project management time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Not separately costed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5752094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Indirect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Electricity and factory utilities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Not separately costed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563364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Fixed/Direct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Safety inspection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£1,900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36310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Fixed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Racking relocation contractors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£1,500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4291538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Variable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Additional maintenance labour (if delays occur)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As required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7747607"/>
                  </a:ext>
                </a:extLst>
              </a:tr>
              <a:tr h="2732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Variable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Additional floor paint or labels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Approx. £80+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5036170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Contingency Reserve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Unforeseen repairs, replacement fixings or schedule delays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£350–£400 (10%)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3682876"/>
                  </a:ext>
                </a:extLst>
              </a:tr>
              <a:tr h="4439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Sunk Cost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0"/>
                        <a:t>Original damaged racking (already decommissioned)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000" b="0"/>
                        <a:t>Existing asset</a:t>
                      </a:r>
                    </a:p>
                  </a:txBody>
                  <a:tcPr marL="48764" marR="48764" marT="24382" marB="24382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5135789"/>
                  </a:ext>
                </a:extLst>
              </a:tr>
            </a:tbl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F1EE16C1-E37F-E96C-2DE2-8FDE05FD00DC}"/>
              </a:ext>
            </a:extLst>
          </p:cNvPr>
          <p:cNvSpPr txBox="1"/>
          <p:nvPr/>
        </p:nvSpPr>
        <p:spPr>
          <a:xfrm>
            <a:off x="8190421" y="6175595"/>
            <a:ext cx="3018971" cy="461665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TOTAL: </a:t>
            </a:r>
            <a:r>
              <a:rPr lang="en-GB" sz="2400">
                <a:ea typeface="+mn-lt"/>
                <a:cs typeface="+mn-lt"/>
              </a:rPr>
              <a:t> ~ £3,66</a:t>
            </a:r>
            <a:r>
              <a:rPr lang="en-GB" sz="2400" dirty="0">
                <a:ea typeface="+mn-lt"/>
                <a:cs typeface="+mn-lt"/>
              </a:rPr>
              <a:t>0</a:t>
            </a:r>
            <a:endParaRPr lang="en-US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9427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530CF-4D8C-3F39-9510-2D242B6B8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248" y="2863669"/>
            <a:ext cx="7097578" cy="1132258"/>
          </a:xfrm>
        </p:spPr>
        <p:txBody>
          <a:bodyPr/>
          <a:lstStyle/>
          <a:p>
            <a:r>
              <a:rPr lang="en-GB" i="1">
                <a:ea typeface="+mj-lt"/>
                <a:cs typeface="+mj-lt"/>
              </a:rPr>
              <a:t>Key Achievements Anticipated</a:t>
            </a:r>
            <a:endParaRPr lang="en-US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3323C-ECD1-D0AC-4EE0-32A39AA94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51095-77E7-4FE4-944E-02979E4E89D9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B1BAC-CB53-D2E1-37C8-28A3C69E7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F4877-3417-3522-AC63-DAFBFD07E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2357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4F60E-9C02-7F0C-6623-361A0CEC0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4C0FA-5A35-4075-AA87-8F9DB88DCEC0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3AD56-8A99-38D2-1DC7-D752ABC02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3A028-9DA2-898B-4533-D5FE7325B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33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E72841B-B493-228D-B94F-0E497A70E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248" y="301898"/>
            <a:ext cx="7641864" cy="1132258"/>
          </a:xfrm>
        </p:spPr>
        <p:txBody>
          <a:bodyPr/>
          <a:lstStyle/>
          <a:p>
            <a:r>
              <a:rPr lang="en-GB" i="1" dirty="0">
                <a:ea typeface="+mj-lt"/>
                <a:cs typeface="+mj-lt"/>
              </a:rPr>
              <a:t>Quality </a:t>
            </a:r>
            <a:r>
              <a:rPr lang="en-GB" i="1">
                <a:ea typeface="+mj-lt"/>
                <a:cs typeface="+mj-lt"/>
              </a:rPr>
              <a:t>Management</a:t>
            </a:r>
            <a:r>
              <a:rPr lang="en-GB" i="1" dirty="0">
                <a:ea typeface="+mj-lt"/>
                <a:cs typeface="+mj-lt"/>
              </a:rPr>
              <a:t> &amp; Standards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A39723-BE82-5307-D38E-A8D778BC288F}"/>
              </a:ext>
            </a:extLst>
          </p:cNvPr>
          <p:cNvSpPr txBox="1"/>
          <p:nvPr/>
        </p:nvSpPr>
        <p:spPr>
          <a:xfrm>
            <a:off x="6457732" y="1638112"/>
            <a:ext cx="441234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What is the quality process?</a:t>
            </a:r>
            <a:endParaRPr lang="en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0ACF28-9652-D34D-0E7A-57A33E695998}"/>
              </a:ext>
            </a:extLst>
          </p:cNvPr>
          <p:cNvSpPr txBox="1"/>
          <p:nvPr/>
        </p:nvSpPr>
        <p:spPr>
          <a:xfrm>
            <a:off x="5761046" y="2472682"/>
            <a:ext cx="526142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Quality </a:t>
            </a:r>
            <a:r>
              <a:rPr lang="en-GB" sz="2400" b="1"/>
              <a:t>Standards Followed:</a:t>
            </a:r>
          </a:p>
          <a:p>
            <a:pPr marL="171450" indent="-1714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IATF 16949</a:t>
            </a:r>
          </a:p>
          <a:p>
            <a:pPr marL="171450" indent="-1714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ISO 9001</a:t>
            </a:r>
          </a:p>
          <a:p>
            <a:pPr marL="171450" indent="-17145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ISO 45001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80643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B4B14-0489-5540-A22B-24A68FEBD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076" y="294640"/>
            <a:ext cx="4985750" cy="820201"/>
          </a:xfrm>
        </p:spPr>
        <p:txBody>
          <a:bodyPr/>
          <a:lstStyle/>
          <a:p>
            <a:r>
              <a:rPr lang="en-GB">
                <a:latin typeface="Arial Nova"/>
              </a:rPr>
              <a:t>Leadership Approach</a:t>
            </a:r>
            <a:endParaRPr lang="en-GB" dirty="0">
              <a:latin typeface="Arial Nova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24485-E9DF-D517-1BDC-2CC2EE4C4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4A5FF-2F8A-4623-B7DE-F0C31B1C7D24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DC007-FBCC-34A2-11F8-610EAF93B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latin typeface="Arial Nova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E6BA3-366F-A5B1-159E-2BBA269A2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>
                <a:latin typeface="Arial Nova"/>
              </a:rPr>
              <a:t>34</a:t>
            </a:fld>
            <a:endParaRPr lang="en-US" dirty="0">
              <a:latin typeface="Arial Nov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B3389D-A289-619A-FEAE-40510988F5A9}"/>
              </a:ext>
            </a:extLst>
          </p:cNvPr>
          <p:cNvSpPr txBox="1"/>
          <p:nvPr/>
        </p:nvSpPr>
        <p:spPr>
          <a:xfrm>
            <a:off x="5702665" y="1489166"/>
            <a:ext cx="51307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 Nova"/>
              </a:rPr>
              <a:t>Style of Leadership: Democratic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4A2A2D-6E00-DA3D-B6AA-A47985AA096C}"/>
              </a:ext>
            </a:extLst>
          </p:cNvPr>
          <p:cNvSpPr txBox="1"/>
          <p:nvPr/>
        </p:nvSpPr>
        <p:spPr>
          <a:xfrm>
            <a:off x="3048000" y="2100943"/>
            <a:ext cx="60960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solidFill>
                <a:srgbClr val="494949"/>
              </a:solidFill>
              <a:highlight>
                <a:srgbClr val="F5F5F5"/>
              </a:highlight>
              <a:latin typeface="Arial Nova"/>
              <a:ea typeface="Nunito"/>
              <a:cs typeface="Nunito"/>
            </a:endParaRPr>
          </a:p>
          <a:p>
            <a:r>
              <a:rPr lang="en-US" sz="2400" dirty="0">
                <a:highlight>
                  <a:srgbClr val="F5F5F5"/>
                </a:highlight>
                <a:latin typeface="Arial Nova"/>
                <a:ea typeface="Nunito"/>
                <a:cs typeface="Nunito"/>
              </a:rPr>
              <a:t>"Lewin’s study found that participative </a:t>
            </a:r>
            <a:r>
              <a:rPr lang="en-US" sz="2400">
                <a:highlight>
                  <a:srgbClr val="F5F5F5"/>
                </a:highlight>
                <a:latin typeface="Arial Nova"/>
                <a:ea typeface="Nunito"/>
                <a:cs typeface="Nunito"/>
              </a:rPr>
              <a:t>leadership... is typically the most effective </a:t>
            </a:r>
            <a:r>
              <a:rPr lang="en-US" sz="2400" dirty="0">
                <a:highlight>
                  <a:srgbClr val="F5F5F5"/>
                </a:highlight>
                <a:latin typeface="Arial Nova"/>
                <a:ea typeface="Nunito"/>
                <a:cs typeface="Nunito"/>
              </a:rPr>
              <a:t>leadership style."</a:t>
            </a:r>
            <a:endParaRPr lang="en-US" sz="2400" dirty="0">
              <a:latin typeface="Arial Nova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BB7F41-0A5C-F452-5670-8E98C53AB54A}"/>
              </a:ext>
            </a:extLst>
          </p:cNvPr>
          <p:cNvSpPr txBox="1"/>
          <p:nvPr/>
        </p:nvSpPr>
        <p:spPr>
          <a:xfrm>
            <a:off x="5827485" y="3828143"/>
            <a:ext cx="609600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highlight>
                  <a:srgbClr val="F5F5F5"/>
                </a:highlight>
                <a:latin typeface="Arial Nova"/>
              </a:rPr>
              <a:t>"Democratic leaders tend to make followers feel like they are an important part of the team, which helps foster commitment to the goals of the group</a:t>
            </a:r>
            <a:r>
              <a:rPr sz="2400">
                <a:highlight>
                  <a:srgbClr val="F5F5F5"/>
                </a:highlight>
                <a:latin typeface="Arial Nova"/>
              </a:rPr>
              <a:t>​</a:t>
            </a:r>
            <a:r>
              <a:rPr lang="en-GB" sz="2400">
                <a:highlight>
                  <a:srgbClr val="F5F5F5"/>
                </a:highlight>
                <a:latin typeface="Arial Nova"/>
              </a:rPr>
              <a:t>"</a:t>
            </a:r>
          </a:p>
          <a:p>
            <a:pPr algn="ctr"/>
            <a:endParaRPr lang="en-GB">
              <a:latin typeface="Arial Nov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531B48-7CC3-8B23-9580-57CF284CCAE5}"/>
              </a:ext>
            </a:extLst>
          </p:cNvPr>
          <p:cNvSpPr txBox="1"/>
          <p:nvPr/>
        </p:nvSpPr>
        <p:spPr>
          <a:xfrm>
            <a:off x="6952343" y="5773057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0" i="0" u="none" strike="noStrike" baseline="0">
                <a:solidFill>
                  <a:srgbClr val="494949"/>
                </a:solidFill>
                <a:latin typeface="Arial Nova"/>
              </a:rPr>
              <a:t>(Leadership and performance, </a:t>
            </a:r>
            <a:r>
              <a:rPr lang="en-US" sz="2000">
                <a:solidFill>
                  <a:srgbClr val="494949"/>
                </a:solidFill>
                <a:latin typeface="Arial Nova"/>
              </a:rPr>
              <a:t>2022</a:t>
            </a:r>
            <a:r>
              <a:rPr lang="en-US" sz="2000" b="0" i="0" u="none" strike="noStrike" baseline="0">
                <a:solidFill>
                  <a:srgbClr val="494949"/>
                </a:solidFill>
                <a:latin typeface="Arial Nova"/>
              </a:rPr>
              <a:t>)</a:t>
            </a:r>
            <a:r>
              <a:rPr sz="2000" b="0" i="0" dirty="0">
                <a:solidFill>
                  <a:srgbClr val="000000"/>
                </a:solidFill>
                <a:latin typeface="Arial Nova"/>
                <a:ea typeface="Neue Haas Grotesk Text Pro"/>
                <a:cs typeface="Neue Haas Grotesk Text Pro"/>
              </a:rPr>
              <a:t>​</a:t>
            </a:r>
            <a:endParaRPr lang="en-GB" dirty="0">
              <a:latin typeface="Arial Nova"/>
            </a:endParaRPr>
          </a:p>
          <a:p>
            <a:pPr algn="ctr"/>
            <a:endParaRPr lang="en-GB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761575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A0ED3-5314-D21C-AEFB-B7619582F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04E23-69F9-460C-BC1D-4ABBCD82E817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61E06-1360-ED43-5C41-85DB8C1F8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6827D-ADEE-48EB-1E44-7B71CBFC6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35</a:t>
            </a:fld>
            <a:endParaRPr lang="en-US" dirty="0"/>
          </a:p>
        </p:txBody>
      </p:sp>
      <p:pic>
        <p:nvPicPr>
          <p:cNvPr id="8" name="Picture 7" descr="Rendered Image">
            <a:extLst>
              <a:ext uri="{FF2B5EF4-FFF2-40B4-BE49-F238E27FC236}">
                <a16:creationId xmlns:a16="http://schemas.microsoft.com/office/drawing/2014/main" id="{B35A9467-D016-BEE8-7EEC-FAF03C41D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347" y="2571611"/>
            <a:ext cx="10980051" cy="118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6358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8E470-A545-5BE8-F256-4239A8FC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8362" y="5461726"/>
            <a:ext cx="4434207" cy="1175800"/>
          </a:xfrm>
          <a:ln w="571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Line 10</a:t>
            </a:r>
            <a:br>
              <a:rPr lang="en-GB" dirty="0"/>
            </a:br>
            <a:r>
              <a:rPr lang="en-GB" dirty="0"/>
              <a:t>Jaguar / Land </a:t>
            </a:r>
            <a:r>
              <a:rPr lang="en-GB"/>
              <a:t>Rover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6707C-CB49-B210-B591-22491CC9E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A5745-7AD7-4488-B288-29404F6E5DD2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D25F6-8607-1D11-BC27-14A9FB014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006D0-2068-A533-FC5D-8E8945002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EDF4CA-2EAA-0AC6-4339-61BE5B1D8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43" y="-1053"/>
            <a:ext cx="10784114" cy="5452219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9041F28-5CF1-9637-CBCA-1A3DB619A61C}"/>
              </a:ext>
            </a:extLst>
          </p:cNvPr>
          <p:cNvSpPr/>
          <p:nvPr/>
        </p:nvSpPr>
        <p:spPr>
          <a:xfrm>
            <a:off x="3775081" y="5278847"/>
            <a:ext cx="4683606" cy="14724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D87992-3261-309C-76D9-FB41FC1175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5283" y="1982108"/>
            <a:ext cx="3410404" cy="32929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566217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E184B-8440-AD99-328F-A1C736D3A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3649-95AB-430C-B0FE-00DB7D854570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DE116-2324-59CD-A0A4-FB1A5A46C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2ED58-A43F-9E69-2F30-3AA2777D6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37</a:t>
            </a:fld>
            <a:endParaRPr lang="en-US" dirty="0"/>
          </a:p>
        </p:txBody>
      </p:sp>
      <p:pic>
        <p:nvPicPr>
          <p:cNvPr id="7" name="Picture 6" descr="A black object with text and numbers&#10;&#10;AI-generated content may be incorrect.">
            <a:extLst>
              <a:ext uri="{FF2B5EF4-FFF2-40B4-BE49-F238E27FC236}">
                <a16:creationId xmlns:a16="http://schemas.microsoft.com/office/drawing/2014/main" id="{EC60483E-A2F2-BA5A-E296-E6F29A97F5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91242"/>
            <a:ext cx="12192000" cy="527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5246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BE533-359A-9E88-AD81-3337495AE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2CE01-7F33-44BD-A5B7-3227DAA60258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9242-2047-364C-5EDD-40E2A536B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F8A2F-C55D-23DC-1CB7-A8487D8F6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C85D13-78A4-E528-A004-2FC7B735A6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890" y="217941"/>
            <a:ext cx="7316108" cy="39546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DDCC6FF-FE3B-A087-50D1-7A4BB8D85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1633" y="215446"/>
            <a:ext cx="4029075" cy="56578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335714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A4F31-FF70-25B7-DCFE-29470EBCB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6FD9B-C61F-4C75-8952-348E7478F5AA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C2E52-FC69-D20C-2F7F-E6CB1A345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08CCD-CF08-65EC-D915-9225A56DE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5EB44A-ABEB-9E59-3691-0166CFE6B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5211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AC3CB-F872-900A-A1A4-88223D152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F2511-B76F-4519-816B-7C8B44CB6485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D7BA-A877-2420-09CA-C9BF7F2C7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AAC43-65D5-CB62-0D84-C2D601B8C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97BB78-7871-E985-6145-7F4674732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545" y="137885"/>
            <a:ext cx="6133881" cy="33237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D9D4AE-D2A0-CADE-217F-B04D30EDC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5839" y="137886"/>
            <a:ext cx="4867866" cy="64225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AF97B46-0892-179E-A32D-B2BF554E29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7784" y="3636735"/>
            <a:ext cx="2296432" cy="26978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66211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7E9DF-78AC-2D1E-7FBB-3D01B5371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2934" y="1717040"/>
            <a:ext cx="3244035" cy="776658"/>
          </a:xfrm>
        </p:spPr>
        <p:txBody>
          <a:bodyPr>
            <a:noAutofit/>
          </a:bodyPr>
          <a:lstStyle/>
          <a:p>
            <a:r>
              <a:rPr lang="en-GB" sz="440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DEF83-B4C5-6269-2205-D277CB1B5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D15F8-43DC-4C57-97AC-DBDFA586A7BB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813DE-FDA6-AE39-A9D2-A30917ED5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3B40E-F96F-2C75-33FE-37298F8E6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41</a:t>
            </a:fld>
            <a:endParaRPr lang="en-US" dirty="0"/>
          </a:p>
        </p:txBody>
      </p:sp>
      <p:pic>
        <p:nvPicPr>
          <p:cNvPr id="3" name="Picture 2" descr="A cartoon character with a question mark&#10;&#10;AI-generated content may be incorrect.">
            <a:extLst>
              <a:ext uri="{FF2B5EF4-FFF2-40B4-BE49-F238E27FC236}">
                <a16:creationId xmlns:a16="http://schemas.microsoft.com/office/drawing/2014/main" id="{BE499B75-E72B-5FF7-ABF3-5BD2507FD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94" t="237"/>
          <a:stretch>
            <a:fillRect/>
          </a:stretch>
        </p:blipFill>
        <p:spPr>
          <a:xfrm rot="360000">
            <a:off x="9826343" y="3673485"/>
            <a:ext cx="1864687" cy="3059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94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76301-74B2-9AA8-EB7B-E141B84C6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35921" cy="1146772"/>
          </a:xfrm>
        </p:spPr>
        <p:txBody>
          <a:bodyPr/>
          <a:lstStyle/>
          <a:p>
            <a:r>
              <a:rPr lang="en-GB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A7AEA-3D04-0B86-B35D-C56CACDF5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 dirty="0">
                <a:solidFill>
                  <a:srgbClr val="3A3A3A"/>
                </a:solidFill>
                <a:latin typeface="Arial Nova"/>
                <a:ea typeface="Source Sans Pro"/>
              </a:rPr>
              <a:t>Navya, P. M., Dey, A., </a:t>
            </a:r>
            <a:r>
              <a:rPr lang="en-GB" sz="2400" dirty="0" err="1">
                <a:solidFill>
                  <a:srgbClr val="3A3A3A"/>
                </a:solidFill>
                <a:latin typeface="Arial Nova"/>
                <a:ea typeface="Source Sans Pro"/>
              </a:rPr>
              <a:t>Broumi</a:t>
            </a:r>
            <a:r>
              <a:rPr lang="en-GB" sz="2400" dirty="0">
                <a:solidFill>
                  <a:srgbClr val="3A3A3A"/>
                </a:solidFill>
                <a:latin typeface="Arial Nova"/>
                <a:ea typeface="Source Sans Pro"/>
              </a:rPr>
              <a:t>, S., &amp; Kumar, R. (2024). Critical Path Method Project Evaluation and Review Technique: A </a:t>
            </a:r>
            <a:r>
              <a:rPr lang="en-GB" sz="2400" dirty="0" err="1">
                <a:solidFill>
                  <a:srgbClr val="3A3A3A"/>
                </a:solidFill>
                <a:latin typeface="Arial Nova"/>
                <a:ea typeface="Source Sans Pro"/>
              </a:rPr>
              <a:t>Neutrosophic</a:t>
            </a:r>
            <a:r>
              <a:rPr lang="en-GB" sz="2400" dirty="0">
                <a:solidFill>
                  <a:srgbClr val="3A3A3A"/>
                </a:solidFill>
                <a:latin typeface="Arial Nova"/>
                <a:ea typeface="Source Sans Pro"/>
              </a:rPr>
              <a:t> Review. </a:t>
            </a:r>
            <a:r>
              <a:rPr lang="en-GB" sz="2400" i="1" dirty="0" err="1">
                <a:solidFill>
                  <a:srgbClr val="3A3A3A"/>
                </a:solidFill>
                <a:latin typeface="Arial Nova"/>
                <a:ea typeface="Source Sans Pro"/>
              </a:rPr>
              <a:t>Neutrosophic</a:t>
            </a:r>
            <a:r>
              <a:rPr lang="en-GB" sz="2400" i="1" dirty="0">
                <a:solidFill>
                  <a:srgbClr val="3A3A3A"/>
                </a:solidFill>
                <a:latin typeface="Arial Nova"/>
                <a:ea typeface="Source Sans Pro"/>
              </a:rPr>
              <a:t> Sets and Systems</a:t>
            </a:r>
            <a:r>
              <a:rPr lang="en-GB" sz="2400" dirty="0">
                <a:solidFill>
                  <a:srgbClr val="3A3A3A"/>
                </a:solidFill>
                <a:latin typeface="Arial Nova"/>
                <a:ea typeface="Source Sans Pro"/>
              </a:rPr>
              <a:t>, </a:t>
            </a:r>
            <a:r>
              <a:rPr lang="en-GB" sz="2400" i="1" dirty="0">
                <a:solidFill>
                  <a:srgbClr val="3A3A3A"/>
                </a:solidFill>
                <a:latin typeface="Arial Nova"/>
                <a:ea typeface="Source Sans Pro"/>
              </a:rPr>
              <a:t>67</a:t>
            </a:r>
            <a:r>
              <a:rPr lang="en-GB" sz="2400" dirty="0">
                <a:solidFill>
                  <a:srgbClr val="3A3A3A"/>
                </a:solidFill>
                <a:latin typeface="Arial Nova"/>
                <a:ea typeface="Source Sans Pro"/>
              </a:rPr>
              <a:t>, 135–146. </a:t>
            </a:r>
            <a:r>
              <a:rPr lang="en-GB" sz="2400" dirty="0">
                <a:solidFill>
                  <a:srgbClr val="3A3A3A"/>
                </a:solidFill>
                <a:latin typeface="Arial Nova"/>
                <a:ea typeface="Source Sans Pro"/>
                <a:hlinkClick r:id="rId2"/>
              </a:rPr>
              <a:t>https://doi.org/10.5281/zenodo.11123614</a:t>
            </a:r>
            <a:endParaRPr lang="en-GB" sz="2400">
              <a:latin typeface="Arial Nova"/>
            </a:endParaRPr>
          </a:p>
          <a:p>
            <a:r>
              <a:rPr lang="en-US" dirty="0" err="1">
                <a:ea typeface="+mn-lt"/>
                <a:cs typeface="+mn-lt"/>
              </a:rPr>
              <a:t>Roos</a:t>
            </a:r>
            <a:r>
              <a:rPr lang="en-US" dirty="0">
                <a:ea typeface="+mn-lt"/>
                <a:cs typeface="+mn-lt"/>
              </a:rPr>
              <a:t>, E., &amp; den Hertog, D. (2021). A distributionally robust analysis of the program evaluation and review technique. </a:t>
            </a:r>
            <a:r>
              <a:rPr lang="en-US" i="1" dirty="0">
                <a:ea typeface="+mn-lt"/>
                <a:cs typeface="+mn-lt"/>
              </a:rPr>
              <a:t>European Journal of Operational Research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i="1" dirty="0">
                <a:ea typeface="+mn-lt"/>
                <a:cs typeface="+mn-lt"/>
              </a:rPr>
              <a:t>291</a:t>
            </a:r>
            <a:r>
              <a:rPr lang="en-US" dirty="0">
                <a:ea typeface="+mn-lt"/>
                <a:cs typeface="+mn-lt"/>
              </a:rPr>
              <a:t>(3), 918–928. </a:t>
            </a:r>
            <a:r>
              <a:rPr lang="en-US" dirty="0">
                <a:ea typeface="+mn-lt"/>
                <a:cs typeface="+mn-lt"/>
                <a:hlinkClick r:id="rId3"/>
              </a:rPr>
              <a:t>https://doi.org/10.1016/j.ejor.2020.09.027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The Marketing GP (2022). </a:t>
            </a:r>
            <a:r>
              <a:rPr lang="en-US" i="1">
                <a:latin typeface="Calibri"/>
                <a:ea typeface="Calibri"/>
                <a:cs typeface="Calibri"/>
              </a:rPr>
              <a:t>Lewin’s Leadership Theory Explained | Leadership and Performance Partners</a:t>
            </a:r>
            <a:r>
              <a:rPr lang="en-US">
                <a:latin typeface="Calibri"/>
                <a:ea typeface="Calibri"/>
                <a:cs typeface="Calibri"/>
              </a:rPr>
              <a:t>. [online] Leadership Performance Partners. Available at: </a:t>
            </a:r>
            <a:r>
              <a:rPr lang="en-US" dirty="0">
                <a:latin typeface="Calibri"/>
                <a:ea typeface="Calibri"/>
                <a:cs typeface="Calibri"/>
                <a:hlinkClick r:id="rId4"/>
              </a:rPr>
              <a:t>https://leadershipandperformance.com.au/lewins-leadership-theory-explained/</a:t>
            </a:r>
            <a:r>
              <a:rPr lang="en-US">
                <a:latin typeface="Calibri"/>
                <a:ea typeface="Calibri"/>
                <a:cs typeface="Calibri"/>
              </a:rPr>
              <a:t> [Accessed 10 July 2026].</a:t>
            </a:r>
            <a:br>
              <a:rPr lang="en-US" dirty="0"/>
            </a:b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4167B-963F-5337-E12C-9E663BC11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DDF80-CB23-4F8F-AC9D-64DBDF338642}" type="datetime1">
              <a:t>7/13/2026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77C74-1AB2-75EE-F9B1-604559DE4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0F7E0-E62A-B827-6A2A-4E745357C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3059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VanillaVTI</vt:lpstr>
      <vt:lpstr> AI Acknowledgement   I confirm that I have not present any AI-generated materials as my own work in this portfolio.   However, I acknowledge that I have used or may have used the AI in the research and proofreading of my portfolio.   Name: Kian Jessett Student ID: 2514143 </vt:lpstr>
      <vt:lpstr>Organisation Management</vt:lpstr>
      <vt:lpstr>PowerPoint Presentation</vt:lpstr>
      <vt:lpstr>Introduction</vt:lpstr>
      <vt:lpstr>What is my chosen project?  What does it aim to achieve?  How does it fit within the organisation or industry? </vt:lpstr>
      <vt:lpstr>PowerPoint Presentation</vt:lpstr>
      <vt:lpstr>PowerPoint Presentation</vt:lpstr>
      <vt:lpstr>Justification for Project Selection</vt:lpstr>
      <vt:lpstr>Project Management Relevance</vt:lpstr>
      <vt:lpstr>Techniques and Methodology</vt:lpstr>
      <vt:lpstr>Project Analysis and Management Processes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PERT Chart</vt:lpstr>
      <vt:lpstr>PowerPoint Presentation</vt:lpstr>
      <vt:lpstr>PERT - Key Findings</vt:lpstr>
      <vt:lpstr>Organized GANTT Chart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Deliverables</vt:lpstr>
      <vt:lpstr>Project Budget &amp; Considerations</vt:lpstr>
      <vt:lpstr>Key Achievements Anticipated</vt:lpstr>
      <vt:lpstr>Quality Management &amp; Standards</vt:lpstr>
      <vt:lpstr>Leadership Approach</vt:lpstr>
      <vt:lpstr>PowerPoint Presentation</vt:lpstr>
      <vt:lpstr>Line 10 Jaguar / Land Rover</vt:lpstr>
      <vt:lpstr>PowerPoint Presentation</vt:lpstr>
      <vt:lpstr>PowerPoint Presentation</vt:lpstr>
      <vt:lpstr>PowerPoint Presentation</vt:lpstr>
      <vt:lpstr>PowerPoint Presentation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1755</cp:revision>
  <dcterms:created xsi:type="dcterms:W3CDTF">2026-06-25T10:46:24Z</dcterms:created>
  <dcterms:modified xsi:type="dcterms:W3CDTF">2026-07-13T07:47:02Z</dcterms:modified>
</cp:coreProperties>
</file>