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69" r:id="rId3"/>
    <p:sldId id="270" r:id="rId4"/>
    <p:sldId id="271" r:id="rId5"/>
    <p:sldId id="263" r:id="rId6"/>
    <p:sldId id="276" r:id="rId7"/>
    <p:sldId id="281" r:id="rId8"/>
    <p:sldId id="280" r:id="rId9"/>
    <p:sldId id="278" r:id="rId10"/>
    <p:sldId id="279" r:id="rId11"/>
    <p:sldId id="282" r:id="rId12"/>
    <p:sldId id="277" r:id="rId13"/>
    <p:sldId id="283" r:id="rId14"/>
    <p:sldId id="275" r:id="rId15"/>
    <p:sldId id="291" r:id="rId16"/>
    <p:sldId id="287" r:id="rId17"/>
    <p:sldId id="288" r:id="rId18"/>
    <p:sldId id="289" r:id="rId19"/>
    <p:sldId id="290" r:id="rId20"/>
    <p:sldId id="292" r:id="rId21"/>
    <p:sldId id="295" r:id="rId22"/>
    <p:sldId id="293" r:id="rId23"/>
    <p:sldId id="296" r:id="rId24"/>
    <p:sldId id="297" r:id="rId25"/>
    <p:sldId id="298" r:id="rId26"/>
    <p:sldId id="294" r:id="rId27"/>
    <p:sldId id="299" r:id="rId28"/>
    <p:sldId id="301" r:id="rId29"/>
    <p:sldId id="300" r:id="rId30"/>
    <p:sldId id="284" r:id="rId31"/>
    <p:sldId id="285" r:id="rId32"/>
    <p:sldId id="262"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5" d="100"/>
          <a:sy n="75" d="100"/>
        </p:scale>
        <p:origin x="82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2223315-6A69-4FD9-88DF-0DD0F5EF4868}" type="datetimeFigureOut">
              <a:rPr lang="en-GB" smtClean="0"/>
              <a:t>04/01/2019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2310586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2223315-6A69-4FD9-88DF-0DD0F5EF4868}" type="datetimeFigureOut">
              <a:rPr lang="en-GB" smtClean="0"/>
              <a:t>04/01/2019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2425350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2223315-6A69-4FD9-88DF-0DD0F5EF4868}" type="datetimeFigureOut">
              <a:rPr lang="en-GB" smtClean="0"/>
              <a:t>04/01/2019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4091891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2223315-6A69-4FD9-88DF-0DD0F5EF4868}" type="datetimeFigureOut">
              <a:rPr lang="en-GB" smtClean="0"/>
              <a:t>04/01/2019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1738556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2223315-6A69-4FD9-88DF-0DD0F5EF4868}" type="datetimeFigureOut">
              <a:rPr lang="en-GB" smtClean="0"/>
              <a:t>04/01/2019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1066640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2223315-6A69-4FD9-88DF-0DD0F5EF4868}" type="datetimeFigureOut">
              <a:rPr lang="en-GB" smtClean="0"/>
              <a:t>04/01/2019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1178913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223315-6A69-4FD9-88DF-0DD0F5EF4868}" type="datetimeFigureOut">
              <a:rPr lang="en-GB" smtClean="0"/>
              <a:t>04/01/2019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3563940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2223315-6A69-4FD9-88DF-0DD0F5EF4868}" type="datetimeFigureOut">
              <a:rPr lang="en-GB" smtClean="0"/>
              <a:t>04/01/2019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4094130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2223315-6A69-4FD9-88DF-0DD0F5EF4868}" type="datetimeFigureOut">
              <a:rPr lang="en-GB" smtClean="0"/>
              <a:t>04/01/2019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3487322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2223315-6A69-4FD9-88DF-0DD0F5EF4868}" type="datetimeFigureOut">
              <a:rPr lang="en-GB" smtClean="0"/>
              <a:t>04/01/2019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1205809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2223315-6A69-4FD9-88DF-0DD0F5EF4868}" type="datetimeFigureOut">
              <a:rPr lang="en-GB" smtClean="0"/>
              <a:t>04/01/2019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3076513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223315-6A69-4FD9-88DF-0DD0F5EF4868}" type="datetimeFigureOut">
              <a:rPr lang="en-GB" smtClean="0"/>
              <a:t>04/01/2019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CB55C6-8471-4335-AD41-A123DBAC52D4}" type="slidenum">
              <a:rPr lang="en-GB" smtClean="0"/>
              <a:t>‹#›</a:t>
            </a:fld>
            <a:endParaRPr lang="en-GB"/>
          </a:p>
        </p:txBody>
      </p:sp>
    </p:spTree>
    <p:extLst>
      <p:ext uri="{BB962C8B-B14F-4D97-AF65-F5344CB8AC3E}">
        <p14:creationId xmlns:p14="http://schemas.microsoft.com/office/powerpoint/2010/main" val="11312626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youtube.com/watch?v=Sx2qHHFS5Yk"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Brook</a:t>
            </a:r>
            <a:endParaRPr lang="en-GB" dirty="0"/>
          </a:p>
        </p:txBody>
      </p:sp>
      <p:sp>
        <p:nvSpPr>
          <p:cNvPr id="3" name="Content Placeholder 2"/>
          <p:cNvSpPr>
            <a:spLocks noGrp="1"/>
          </p:cNvSpPr>
          <p:nvPr>
            <p:ph idx="1"/>
          </p:nvPr>
        </p:nvSpPr>
        <p:spPr/>
        <p:txBody>
          <a:bodyPr>
            <a:normAutofit lnSpcReduction="10000"/>
          </a:bodyPr>
          <a:lstStyle/>
          <a:p>
            <a:r>
              <a:rPr lang="en-GB" dirty="0" smtClean="0"/>
              <a:t>Opening sentence of Brook’s highly acclaimed ‘The Empty Space’ (1968), in the chapter titled ‘The Deadly Theatre’:</a:t>
            </a:r>
          </a:p>
          <a:p>
            <a:endParaRPr lang="en-GB" dirty="0"/>
          </a:p>
          <a:p>
            <a:r>
              <a:rPr lang="en-GB" dirty="0" smtClean="0"/>
              <a:t>‘I can take any empty space and call it a bare stage. A man walks across this empty space whilst someone else is watching him, and this is all that is needed for an act of theatre to be engaged.’ (Brook,1968:11)</a:t>
            </a:r>
          </a:p>
          <a:p>
            <a:endParaRPr lang="en-GB" dirty="0"/>
          </a:p>
          <a:p>
            <a:endParaRPr lang="en-GB" dirty="0" smtClean="0"/>
          </a:p>
          <a:p>
            <a:r>
              <a:rPr lang="en-GB" dirty="0" smtClean="0">
                <a:hlinkClick r:id="rId2"/>
              </a:rPr>
              <a:t>https://www.youtube.com/watch?v=Sx2qHHFS5Yk</a:t>
            </a:r>
            <a:r>
              <a:rPr lang="en-GB" dirty="0" smtClean="0"/>
              <a:t> </a:t>
            </a:r>
          </a:p>
          <a:p>
            <a:endParaRPr lang="en-GB" dirty="0"/>
          </a:p>
          <a:p>
            <a:endParaRPr lang="en-GB" dirty="0"/>
          </a:p>
        </p:txBody>
      </p:sp>
    </p:spTree>
    <p:extLst>
      <p:ext uri="{BB962C8B-B14F-4D97-AF65-F5344CB8AC3E}">
        <p14:creationId xmlns:p14="http://schemas.microsoft.com/office/powerpoint/2010/main" val="858905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Conventions</a:t>
            </a:r>
            <a:endParaRPr lang="en-GB" dirty="0"/>
          </a:p>
        </p:txBody>
      </p:sp>
      <p:sp>
        <p:nvSpPr>
          <p:cNvPr id="3" name="Content Placeholder 2"/>
          <p:cNvSpPr>
            <a:spLocks noGrp="1"/>
          </p:cNvSpPr>
          <p:nvPr>
            <p:ph idx="1"/>
          </p:nvPr>
        </p:nvSpPr>
        <p:spPr/>
        <p:txBody>
          <a:bodyPr/>
          <a:lstStyle/>
          <a:p>
            <a:endParaRPr lang="en-GB" dirty="0" smtClean="0"/>
          </a:p>
          <a:p>
            <a:r>
              <a:rPr lang="en-GB" dirty="0" smtClean="0"/>
              <a:t>‘A professional Theatre assembles different people every night and speaks to them through the language of behaviour.’ (Brook,1968:18)</a:t>
            </a:r>
          </a:p>
          <a:p>
            <a:endParaRPr lang="en-GB" dirty="0"/>
          </a:p>
          <a:p>
            <a:r>
              <a:rPr lang="en-GB" dirty="0" smtClean="0"/>
              <a:t>‘When an individual enters the presence of others, they commonly seek to acquire information about him or to bring into play information about him already possessed.’ (Goffman,1959:13)</a:t>
            </a:r>
            <a:endParaRPr lang="en-GB" dirty="0"/>
          </a:p>
        </p:txBody>
      </p:sp>
    </p:spTree>
    <p:extLst>
      <p:ext uri="{BB962C8B-B14F-4D97-AF65-F5344CB8AC3E}">
        <p14:creationId xmlns:p14="http://schemas.microsoft.com/office/powerpoint/2010/main" val="27481319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Conventions</a:t>
            </a:r>
            <a:endParaRPr lang="en-GB" dirty="0"/>
          </a:p>
        </p:txBody>
      </p:sp>
      <p:sp>
        <p:nvSpPr>
          <p:cNvPr id="3" name="Content Placeholder 2"/>
          <p:cNvSpPr>
            <a:spLocks noGrp="1"/>
          </p:cNvSpPr>
          <p:nvPr>
            <p:ph idx="1"/>
          </p:nvPr>
        </p:nvSpPr>
        <p:spPr/>
        <p:txBody>
          <a:bodyPr/>
          <a:lstStyle/>
          <a:p>
            <a:r>
              <a:rPr lang="en-GB" dirty="0" smtClean="0"/>
              <a:t>‘When an individual plays a part he implicitly requests his observers to take seriously the impression that is fostered before them.’ Goffman (1959:28)</a:t>
            </a:r>
          </a:p>
          <a:p>
            <a:endParaRPr lang="en-GB" dirty="0"/>
          </a:p>
          <a:p>
            <a:r>
              <a:rPr lang="en-GB" dirty="0" smtClean="0"/>
              <a:t>We – performers in our own lives may – according to Goffman:</a:t>
            </a:r>
          </a:p>
          <a:p>
            <a:r>
              <a:rPr lang="en-GB" dirty="0" smtClean="0"/>
              <a:t>Believe our own act – i.e. believe that our reality is the only reality, not care when others consider us ‘fake’.</a:t>
            </a:r>
          </a:p>
          <a:p>
            <a:r>
              <a:rPr lang="en-GB" dirty="0" smtClean="0"/>
              <a:t>Not </a:t>
            </a:r>
            <a:r>
              <a:rPr lang="en-GB" dirty="0"/>
              <a:t>b</a:t>
            </a:r>
            <a:r>
              <a:rPr lang="en-GB" dirty="0" smtClean="0"/>
              <a:t>elieve our own act – i.e. be completely insecure about status and projection – but still enjoy the role.</a:t>
            </a:r>
          </a:p>
          <a:p>
            <a:endParaRPr lang="en-GB" dirty="0" smtClean="0"/>
          </a:p>
          <a:p>
            <a:endParaRPr lang="en-GB" dirty="0"/>
          </a:p>
        </p:txBody>
      </p:sp>
    </p:spTree>
    <p:extLst>
      <p:ext uri="{BB962C8B-B14F-4D97-AF65-F5344CB8AC3E}">
        <p14:creationId xmlns:p14="http://schemas.microsoft.com/office/powerpoint/2010/main" val="23590768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Erving Goffman</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Goffman’s definition of performance:</a:t>
            </a:r>
          </a:p>
          <a:p>
            <a:endParaRPr lang="en-GB" dirty="0" smtClean="0"/>
          </a:p>
          <a:p>
            <a:r>
              <a:rPr lang="en-GB" dirty="0" smtClean="0"/>
              <a:t>‘I have been using the term ‘performance’ to refer to all the activity of an individual which occurs during a period marked by his continuous presence before a particular set of observers and which has some influence on the observers.’ (1959:32)</a:t>
            </a:r>
            <a:endParaRPr lang="en-GB" dirty="0"/>
          </a:p>
          <a:p>
            <a:endParaRPr lang="en-GB" dirty="0" smtClean="0"/>
          </a:p>
          <a:p>
            <a:r>
              <a:rPr lang="en-GB" dirty="0" smtClean="0"/>
              <a:t>The 2 types of performer again - Fully </a:t>
            </a:r>
            <a:r>
              <a:rPr lang="en-GB" dirty="0"/>
              <a:t>E</a:t>
            </a:r>
            <a:r>
              <a:rPr lang="en-GB" dirty="0" smtClean="0"/>
              <a:t>ngaged v’s Cynical</a:t>
            </a:r>
          </a:p>
          <a:p>
            <a:endParaRPr lang="en-GB" dirty="0"/>
          </a:p>
        </p:txBody>
      </p:sp>
    </p:spTree>
    <p:extLst>
      <p:ext uri="{BB962C8B-B14F-4D97-AF65-F5344CB8AC3E}">
        <p14:creationId xmlns:p14="http://schemas.microsoft.com/office/powerpoint/2010/main" val="10949522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Umberto Eco </a:t>
            </a:r>
          </a:p>
          <a:p>
            <a:endParaRPr lang="en-GB" dirty="0"/>
          </a:p>
          <a:p>
            <a:r>
              <a:rPr lang="en-GB" dirty="0" smtClean="0"/>
              <a:t>‘Semiotics is concerned with everything that can be taken as a sign’</a:t>
            </a:r>
          </a:p>
          <a:p>
            <a:endParaRPr lang="en-GB" dirty="0"/>
          </a:p>
          <a:p>
            <a:r>
              <a:rPr lang="en-GB" dirty="0" smtClean="0"/>
              <a:t>Semiotics involves the study of anything which stands for something else. In a semiotic sense, signs make the form of words, images, sounds, gestures and objects.’ (Chandler, 2002:2)</a:t>
            </a:r>
            <a:endParaRPr lang="en-GB" dirty="0"/>
          </a:p>
        </p:txBody>
      </p:sp>
    </p:spTree>
    <p:extLst>
      <p:ext uri="{BB962C8B-B14F-4D97-AF65-F5344CB8AC3E}">
        <p14:creationId xmlns:p14="http://schemas.microsoft.com/office/powerpoint/2010/main" val="10722862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endParaRPr lang="en-GB" dirty="0"/>
          </a:p>
        </p:txBody>
      </p:sp>
    </p:spTree>
    <p:extLst>
      <p:ext uri="{BB962C8B-B14F-4D97-AF65-F5344CB8AC3E}">
        <p14:creationId xmlns:p14="http://schemas.microsoft.com/office/powerpoint/2010/main" val="146540844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Ready?</a:t>
            </a:r>
          </a:p>
          <a:p>
            <a:endParaRPr lang="en-GB" dirty="0"/>
          </a:p>
          <a:p>
            <a:endParaRPr lang="en-GB" dirty="0"/>
          </a:p>
        </p:txBody>
      </p:sp>
    </p:spTree>
    <p:extLst>
      <p:ext uri="{BB962C8B-B14F-4D97-AF65-F5344CB8AC3E}">
        <p14:creationId xmlns:p14="http://schemas.microsoft.com/office/powerpoint/2010/main" val="22532224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Think of a dog.</a:t>
            </a:r>
          </a:p>
          <a:p>
            <a:endParaRPr lang="en-GB" dirty="0"/>
          </a:p>
        </p:txBody>
      </p:sp>
    </p:spTree>
    <p:extLst>
      <p:ext uri="{BB962C8B-B14F-4D97-AF65-F5344CB8AC3E}">
        <p14:creationId xmlns:p14="http://schemas.microsoft.com/office/powerpoint/2010/main" val="162802059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Think of a dog.</a:t>
            </a:r>
          </a:p>
          <a:p>
            <a:endParaRPr lang="en-GB" dirty="0"/>
          </a:p>
          <a:p>
            <a:r>
              <a:rPr lang="en-GB" dirty="0" smtClean="0"/>
              <a:t>Describe the features that make the image in your mind ‘a dog’</a:t>
            </a:r>
          </a:p>
          <a:p>
            <a:endParaRPr lang="en-GB" dirty="0"/>
          </a:p>
        </p:txBody>
      </p:sp>
    </p:spTree>
    <p:extLst>
      <p:ext uri="{BB962C8B-B14F-4D97-AF65-F5344CB8AC3E}">
        <p14:creationId xmlns:p14="http://schemas.microsoft.com/office/powerpoint/2010/main" val="266223845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Think of a dog.</a:t>
            </a:r>
          </a:p>
          <a:p>
            <a:endParaRPr lang="en-GB" dirty="0"/>
          </a:p>
          <a:p>
            <a:r>
              <a:rPr lang="en-GB" dirty="0" smtClean="0"/>
              <a:t>Describe the features that make the image in your mind ‘a dog’</a:t>
            </a:r>
          </a:p>
          <a:p>
            <a:endParaRPr lang="en-GB" dirty="0"/>
          </a:p>
          <a:p>
            <a:r>
              <a:rPr lang="en-GB" dirty="0" smtClean="0"/>
              <a:t>What constitutes ‘</a:t>
            </a:r>
            <a:r>
              <a:rPr lang="en-GB" dirty="0" err="1" smtClean="0"/>
              <a:t>dogness</a:t>
            </a:r>
            <a:r>
              <a:rPr lang="en-GB" dirty="0" smtClean="0"/>
              <a:t>’?</a:t>
            </a:r>
            <a:endParaRPr lang="en-GB" dirty="0"/>
          </a:p>
        </p:txBody>
      </p:sp>
    </p:spTree>
    <p:extLst>
      <p:ext uri="{BB962C8B-B14F-4D97-AF65-F5344CB8AC3E}">
        <p14:creationId xmlns:p14="http://schemas.microsoft.com/office/powerpoint/2010/main" val="8304282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1531" t="5389" r="2053" b="3977"/>
          <a:stretch/>
        </p:blipFill>
        <p:spPr>
          <a:xfrm>
            <a:off x="-18206" y="-99151"/>
            <a:ext cx="12210206" cy="7072828"/>
          </a:xfrm>
          <a:prstGeom prst="rect">
            <a:avLst/>
          </a:prstGeom>
        </p:spPr>
      </p:pic>
    </p:spTree>
    <p:extLst>
      <p:ext uri="{BB962C8B-B14F-4D97-AF65-F5344CB8AC3E}">
        <p14:creationId xmlns:p14="http://schemas.microsoft.com/office/powerpoint/2010/main" val="11833817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Think of a tree.</a:t>
            </a:r>
          </a:p>
          <a:p>
            <a:endParaRPr lang="en-GB" dirty="0"/>
          </a:p>
          <a:p>
            <a:r>
              <a:rPr lang="en-GB" dirty="0" smtClean="0"/>
              <a:t>Describe the features that make the image in your mind ‘a tree’</a:t>
            </a:r>
          </a:p>
          <a:p>
            <a:endParaRPr lang="en-GB" dirty="0"/>
          </a:p>
          <a:p>
            <a:r>
              <a:rPr lang="en-GB" dirty="0" smtClean="0"/>
              <a:t>What constitutes ‘</a:t>
            </a:r>
            <a:r>
              <a:rPr lang="en-GB" dirty="0" err="1" smtClean="0"/>
              <a:t>treeness</a:t>
            </a:r>
            <a:r>
              <a:rPr lang="en-GB" dirty="0" smtClean="0"/>
              <a:t>’?</a:t>
            </a:r>
            <a:endParaRPr lang="en-GB" dirty="0"/>
          </a:p>
        </p:txBody>
      </p:sp>
    </p:spTree>
    <p:extLst>
      <p:ext uri="{BB962C8B-B14F-4D97-AF65-F5344CB8AC3E}">
        <p14:creationId xmlns:p14="http://schemas.microsoft.com/office/powerpoint/2010/main" val="101596169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1103" t="5136" r="8889" b="3717"/>
          <a:stretch/>
        </p:blipFill>
        <p:spPr>
          <a:xfrm>
            <a:off x="110169" y="111911"/>
            <a:ext cx="11843132" cy="6746089"/>
          </a:xfrm>
          <a:prstGeom prst="rect">
            <a:avLst/>
          </a:prstGeom>
        </p:spPr>
      </p:pic>
    </p:spTree>
    <p:extLst>
      <p:ext uri="{BB962C8B-B14F-4D97-AF65-F5344CB8AC3E}">
        <p14:creationId xmlns:p14="http://schemas.microsoft.com/office/powerpoint/2010/main" val="165601719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‘The term text usually refers to a message which has been recorded in some way (</a:t>
            </a:r>
            <a:r>
              <a:rPr lang="en-GB" dirty="0" err="1" smtClean="0"/>
              <a:t>eg</a:t>
            </a:r>
            <a:r>
              <a:rPr lang="en-GB" dirty="0" smtClean="0"/>
              <a:t> writing, audio- and video-recording) so that it is physically independent of its sender or receiver. A text is an assemblage of signs (such as words, images, sounds, and/or gestures) constructed (and interpreted) with reference to the conventions associated with a genre and in a particular medium of communication.’ (Chandler, 2002:2-3)</a:t>
            </a:r>
            <a:endParaRPr lang="en-GB" dirty="0"/>
          </a:p>
        </p:txBody>
      </p:sp>
    </p:spTree>
    <p:extLst>
      <p:ext uri="{BB962C8B-B14F-4D97-AF65-F5344CB8AC3E}">
        <p14:creationId xmlns:p14="http://schemas.microsoft.com/office/powerpoint/2010/main" val="11054820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Semiotics</a:t>
            </a:r>
          </a:p>
        </p:txBody>
      </p:sp>
      <p:sp>
        <p:nvSpPr>
          <p:cNvPr id="3" name="Content Placeholder 2"/>
          <p:cNvSpPr>
            <a:spLocks noGrp="1"/>
          </p:cNvSpPr>
          <p:nvPr>
            <p:ph idx="1"/>
          </p:nvPr>
        </p:nvSpPr>
        <p:spPr/>
        <p:txBody>
          <a:bodyPr/>
          <a:lstStyle/>
          <a:p>
            <a:r>
              <a:rPr lang="en-GB" dirty="0" smtClean="0"/>
              <a:t>Theatre semiotics are a ‘methodology: (as) a way of working, of approaching theatre in order to open up new practices and possibilities of ‘seeing’.’ </a:t>
            </a:r>
            <a:r>
              <a:rPr lang="en-GB" sz="1800" dirty="0" smtClean="0"/>
              <a:t>(Aston and Savona, 1991:1)</a:t>
            </a:r>
          </a:p>
          <a:p>
            <a:endParaRPr lang="en-GB" dirty="0"/>
          </a:p>
          <a:p>
            <a:r>
              <a:rPr lang="en-GB" dirty="0" smtClean="0"/>
              <a:t>It is important that we discuss semiotics from our own understanding. </a:t>
            </a:r>
          </a:p>
          <a:p>
            <a:endParaRPr lang="en-GB" dirty="0"/>
          </a:p>
          <a:p>
            <a:r>
              <a:rPr lang="en-GB" dirty="0" smtClean="0"/>
              <a:t>Drama and theatre must be seen or heard to be experienced in the manner that the author intended – but they can exist simultaneously on </a:t>
            </a:r>
            <a:r>
              <a:rPr lang="en-GB" i="1" dirty="0" smtClean="0"/>
              <a:t>the page</a:t>
            </a:r>
            <a:r>
              <a:rPr lang="en-GB" dirty="0" smtClean="0"/>
              <a:t>. Another example of plurality.</a:t>
            </a:r>
            <a:endParaRPr lang="en-GB" dirty="0"/>
          </a:p>
        </p:txBody>
      </p:sp>
    </p:spTree>
    <p:extLst>
      <p:ext uri="{BB962C8B-B14F-4D97-AF65-F5344CB8AC3E}">
        <p14:creationId xmlns:p14="http://schemas.microsoft.com/office/powerpoint/2010/main" val="550822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Semiotics</a:t>
            </a:r>
          </a:p>
        </p:txBody>
      </p:sp>
      <p:sp>
        <p:nvSpPr>
          <p:cNvPr id="3" name="Content Placeholder 2"/>
          <p:cNvSpPr>
            <a:spLocks noGrp="1"/>
          </p:cNvSpPr>
          <p:nvPr>
            <p:ph idx="1"/>
          </p:nvPr>
        </p:nvSpPr>
        <p:spPr/>
        <p:txBody>
          <a:bodyPr/>
          <a:lstStyle/>
          <a:p>
            <a:r>
              <a:rPr lang="en-GB" dirty="0" smtClean="0"/>
              <a:t>Semiotics considers ‘how meaning is created and communicated through systems of </a:t>
            </a:r>
            <a:r>
              <a:rPr lang="en-GB" dirty="0" err="1" smtClean="0"/>
              <a:t>encodable</a:t>
            </a:r>
            <a:r>
              <a:rPr lang="en-GB" dirty="0" smtClean="0"/>
              <a:t> and decodable signs’ </a:t>
            </a:r>
            <a:r>
              <a:rPr lang="en-GB" sz="1800" dirty="0" smtClean="0"/>
              <a:t>(Aston </a:t>
            </a:r>
            <a:r>
              <a:rPr lang="en-GB" sz="1800" dirty="0"/>
              <a:t>and Savona, </a:t>
            </a:r>
            <a:r>
              <a:rPr lang="en-GB" sz="1800" dirty="0" smtClean="0"/>
              <a:t>1991:3)</a:t>
            </a:r>
          </a:p>
          <a:p>
            <a:endParaRPr lang="en-GB" dirty="0"/>
          </a:p>
          <a:p>
            <a:r>
              <a:rPr lang="en-GB" dirty="0" smtClean="0"/>
              <a:t>We need a vocabulary and a structure to approach these acts.</a:t>
            </a:r>
          </a:p>
          <a:p>
            <a:endParaRPr lang="en-GB" dirty="0"/>
          </a:p>
          <a:p>
            <a:r>
              <a:rPr lang="en-GB" dirty="0" err="1" smtClean="0"/>
              <a:t>Pavis</a:t>
            </a:r>
            <a:r>
              <a:rPr lang="en-GB" dirty="0" smtClean="0"/>
              <a:t>’ </a:t>
            </a:r>
            <a:r>
              <a:rPr lang="en-GB" dirty="0" smtClean="0"/>
              <a:t>performance questionnaire </a:t>
            </a:r>
            <a:r>
              <a:rPr lang="en-GB" dirty="0" smtClean="0"/>
              <a:t>provides a good basis for this. </a:t>
            </a:r>
            <a:endParaRPr lang="en-GB" dirty="0"/>
          </a:p>
        </p:txBody>
      </p:sp>
    </p:spTree>
    <p:extLst>
      <p:ext uri="{BB962C8B-B14F-4D97-AF65-F5344CB8AC3E}">
        <p14:creationId xmlns:p14="http://schemas.microsoft.com/office/powerpoint/2010/main" val="132314443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theatre about – </a:t>
            </a:r>
            <a:r>
              <a:rPr lang="en-GB" dirty="0" err="1" smtClean="0"/>
              <a:t>semiotically</a:t>
            </a:r>
            <a:r>
              <a:rPr lang="en-GB" dirty="0" smtClean="0"/>
              <a:t> speaking?</a:t>
            </a:r>
            <a:endParaRPr lang="en-GB" dirty="0"/>
          </a:p>
        </p:txBody>
      </p:sp>
      <p:sp>
        <p:nvSpPr>
          <p:cNvPr id="3" name="Content Placeholder 2"/>
          <p:cNvSpPr>
            <a:spLocks noGrp="1"/>
          </p:cNvSpPr>
          <p:nvPr>
            <p:ph idx="1"/>
          </p:nvPr>
        </p:nvSpPr>
        <p:spPr/>
        <p:txBody>
          <a:bodyPr/>
          <a:lstStyle/>
          <a:p>
            <a:r>
              <a:rPr lang="en-GB" dirty="0" smtClean="0"/>
              <a:t>Peter Brook has attempted to move theatre practice away from staid, overly stylised naturalism, highlighting a ‘new’ approach to authenticity in his 1968 publication ‘The Empty Space’.</a:t>
            </a:r>
          </a:p>
          <a:p>
            <a:endParaRPr lang="en-GB" dirty="0"/>
          </a:p>
          <a:p>
            <a:r>
              <a:rPr lang="en-GB" dirty="0" smtClean="0"/>
              <a:t>Theatre as a commercial enterprise will only ever have relative success because of costs. </a:t>
            </a:r>
          </a:p>
          <a:p>
            <a:endParaRPr lang="en-GB" dirty="0"/>
          </a:p>
          <a:p>
            <a:r>
              <a:rPr lang="en-GB" dirty="0" smtClean="0"/>
              <a:t>How do we measure success in theatre</a:t>
            </a:r>
            <a:r>
              <a:rPr lang="en-GB" dirty="0" smtClean="0"/>
              <a:t>?</a:t>
            </a:r>
            <a:endParaRPr lang="en-GB" dirty="0" smtClean="0"/>
          </a:p>
        </p:txBody>
      </p:sp>
    </p:spTree>
    <p:extLst>
      <p:ext uri="{BB962C8B-B14F-4D97-AF65-F5344CB8AC3E}">
        <p14:creationId xmlns:p14="http://schemas.microsoft.com/office/powerpoint/2010/main" val="194384632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 scholars: Saussure</a:t>
            </a:r>
            <a:endParaRPr lang="en-GB" dirty="0"/>
          </a:p>
        </p:txBody>
      </p:sp>
      <p:sp>
        <p:nvSpPr>
          <p:cNvPr id="3" name="Content Placeholder 2"/>
          <p:cNvSpPr>
            <a:spLocks noGrp="1"/>
          </p:cNvSpPr>
          <p:nvPr>
            <p:ph idx="1"/>
          </p:nvPr>
        </p:nvSpPr>
        <p:spPr/>
        <p:txBody>
          <a:bodyPr/>
          <a:lstStyle/>
          <a:p>
            <a:r>
              <a:rPr lang="en-GB" dirty="0" smtClean="0"/>
              <a:t>Ferdinand de Saussure’s ‘Course in General Linguistics’ 1915.</a:t>
            </a:r>
          </a:p>
          <a:p>
            <a:endParaRPr lang="en-GB" dirty="0"/>
          </a:p>
          <a:p>
            <a:r>
              <a:rPr lang="en-GB" dirty="0" smtClean="0"/>
              <a:t>Language is a sign-system.</a:t>
            </a:r>
          </a:p>
          <a:p>
            <a:endParaRPr lang="en-GB" dirty="0"/>
          </a:p>
          <a:p>
            <a:r>
              <a:rPr lang="en-GB" dirty="0" smtClean="0"/>
              <a:t>It contains 2 parts: a linguistic – or word – sign known as the </a:t>
            </a:r>
            <a:r>
              <a:rPr lang="en-GB" i="1" dirty="0" smtClean="0"/>
              <a:t>signifier</a:t>
            </a:r>
            <a:r>
              <a:rPr lang="en-GB" dirty="0" smtClean="0"/>
              <a:t>. </a:t>
            </a:r>
          </a:p>
          <a:p>
            <a:r>
              <a:rPr lang="en-GB" dirty="0" smtClean="0"/>
              <a:t>And the thing represented by the ‘word’ the signified. The signified could be a concept or a sound image. </a:t>
            </a:r>
          </a:p>
          <a:p>
            <a:endParaRPr lang="en-GB" dirty="0"/>
          </a:p>
        </p:txBody>
      </p:sp>
    </p:spTree>
    <p:extLst>
      <p:ext uri="{BB962C8B-B14F-4D97-AF65-F5344CB8AC3E}">
        <p14:creationId xmlns:p14="http://schemas.microsoft.com/office/powerpoint/2010/main" val="5666261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 scholars: Saussure</a:t>
            </a:r>
          </a:p>
        </p:txBody>
      </p:sp>
      <p:sp>
        <p:nvSpPr>
          <p:cNvPr id="3" name="Content Placeholder 2"/>
          <p:cNvSpPr>
            <a:spLocks noGrp="1"/>
          </p:cNvSpPr>
          <p:nvPr>
            <p:ph idx="1"/>
          </p:nvPr>
        </p:nvSpPr>
        <p:spPr/>
        <p:txBody>
          <a:bodyPr>
            <a:normAutofit lnSpcReduction="10000"/>
          </a:bodyPr>
          <a:lstStyle/>
          <a:p>
            <a:pPr marL="0" indent="0">
              <a:buNone/>
            </a:pPr>
            <a:endParaRPr lang="en-GB" dirty="0"/>
          </a:p>
          <a:p>
            <a:r>
              <a:rPr lang="en-GB" dirty="0" smtClean="0"/>
              <a:t>‘The two sides of the linguistic sign are arbitrary, which enables language to be a self-regulating, abstract system, capable of transformation. It is through the interplay of similarities and differences between signifiers that meaning is created…’ </a:t>
            </a:r>
            <a:r>
              <a:rPr lang="en-GB" sz="1900" dirty="0"/>
              <a:t>(Aston and Savona, </a:t>
            </a:r>
            <a:r>
              <a:rPr lang="en-GB" sz="1900" dirty="0" smtClean="0"/>
              <a:t>1991:6)</a:t>
            </a:r>
            <a:endParaRPr lang="en-GB" sz="1900" dirty="0"/>
          </a:p>
          <a:p>
            <a:endParaRPr lang="en-GB" dirty="0" smtClean="0"/>
          </a:p>
          <a:p>
            <a:endParaRPr lang="en-GB" dirty="0"/>
          </a:p>
          <a:p>
            <a:r>
              <a:rPr lang="en-GB" dirty="0" smtClean="0"/>
              <a:t>‘Parts of language are considered in relation to the whole… it may be understood that language is the sign-system by which people mediate and organise the world.’ </a:t>
            </a:r>
            <a:r>
              <a:rPr lang="en-GB" sz="1800" dirty="0" smtClean="0"/>
              <a:t>(ibid)</a:t>
            </a:r>
            <a:endParaRPr lang="en-GB" sz="1800" dirty="0"/>
          </a:p>
        </p:txBody>
      </p:sp>
    </p:spTree>
    <p:extLst>
      <p:ext uri="{BB962C8B-B14F-4D97-AF65-F5344CB8AC3E}">
        <p14:creationId xmlns:p14="http://schemas.microsoft.com/office/powerpoint/2010/main" val="318260822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 scholars: Saussure</a:t>
            </a:r>
          </a:p>
        </p:txBody>
      </p:sp>
      <p:sp>
        <p:nvSpPr>
          <p:cNvPr id="3" name="Content Placeholder 2"/>
          <p:cNvSpPr>
            <a:spLocks noGrp="1"/>
          </p:cNvSpPr>
          <p:nvPr>
            <p:ph idx="1"/>
          </p:nvPr>
        </p:nvSpPr>
        <p:spPr/>
        <p:txBody>
          <a:bodyPr/>
          <a:lstStyle/>
          <a:p>
            <a:r>
              <a:rPr lang="en-GB" dirty="0" smtClean="0"/>
              <a:t>Saussure proposed a trichotomy. Which is a great word.</a:t>
            </a:r>
          </a:p>
          <a:p>
            <a:r>
              <a:rPr lang="en-GB" dirty="0" smtClean="0"/>
              <a:t>1 – icon: a sign linked by similarity to its object</a:t>
            </a:r>
          </a:p>
          <a:p>
            <a:endParaRPr lang="en-GB" dirty="0"/>
          </a:p>
          <a:p>
            <a:r>
              <a:rPr lang="en-GB" dirty="0" smtClean="0"/>
              <a:t>2 – index: a sign which points to or is connected to its object</a:t>
            </a:r>
          </a:p>
          <a:p>
            <a:endParaRPr lang="en-GB" dirty="0"/>
          </a:p>
          <a:p>
            <a:r>
              <a:rPr lang="en-GB" dirty="0" smtClean="0"/>
              <a:t>3 – symbol:  a sign where the connection between sign and object is agreed by convention and there is no similarity between object and sign.</a:t>
            </a:r>
          </a:p>
          <a:p>
            <a:r>
              <a:rPr lang="en-GB" dirty="0" smtClean="0"/>
              <a:t>Examples please…</a:t>
            </a:r>
            <a:endParaRPr lang="en-GB" dirty="0"/>
          </a:p>
        </p:txBody>
      </p:sp>
    </p:spTree>
    <p:extLst>
      <p:ext uri="{BB962C8B-B14F-4D97-AF65-F5344CB8AC3E}">
        <p14:creationId xmlns:p14="http://schemas.microsoft.com/office/powerpoint/2010/main" val="365493234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 scholars: Saussure</a:t>
            </a:r>
          </a:p>
        </p:txBody>
      </p:sp>
      <p:sp>
        <p:nvSpPr>
          <p:cNvPr id="3" name="Content Placeholder 2"/>
          <p:cNvSpPr>
            <a:spLocks noGrp="1"/>
          </p:cNvSpPr>
          <p:nvPr>
            <p:ph idx="1"/>
          </p:nvPr>
        </p:nvSpPr>
        <p:spPr/>
        <p:txBody>
          <a:bodyPr/>
          <a:lstStyle/>
          <a:p>
            <a:r>
              <a:rPr lang="en-GB" dirty="0" smtClean="0"/>
              <a:t>Saussure proposed a trichotomy. Which is a great word.</a:t>
            </a:r>
          </a:p>
          <a:p>
            <a:r>
              <a:rPr lang="en-GB" dirty="0" smtClean="0"/>
              <a:t>1 – icon: a sign linked by similarity to its object</a:t>
            </a:r>
          </a:p>
          <a:p>
            <a:r>
              <a:rPr lang="en-GB" b="1" dirty="0" smtClean="0"/>
              <a:t>A photograph looks like the object</a:t>
            </a:r>
            <a:endParaRPr lang="en-GB" b="1" dirty="0"/>
          </a:p>
          <a:p>
            <a:r>
              <a:rPr lang="en-GB" dirty="0" smtClean="0"/>
              <a:t>2 – index: a sign which points to or is connected to its object</a:t>
            </a:r>
          </a:p>
          <a:p>
            <a:r>
              <a:rPr lang="en-GB" b="1" dirty="0" smtClean="0"/>
              <a:t>Smoke can be an index of fire</a:t>
            </a:r>
            <a:endParaRPr lang="en-GB" b="1" dirty="0"/>
          </a:p>
          <a:p>
            <a:r>
              <a:rPr lang="en-GB" dirty="0" smtClean="0"/>
              <a:t>3 – symbol:  a sign where the connection between sign and object is agreed by convention and there is no similarity between object and sign.</a:t>
            </a:r>
          </a:p>
          <a:p>
            <a:r>
              <a:rPr lang="en-GB" b="1" dirty="0" smtClean="0"/>
              <a:t>A dove for peace, a golden ‘M’ for food</a:t>
            </a:r>
          </a:p>
        </p:txBody>
      </p:sp>
    </p:spTree>
    <p:extLst>
      <p:ext uri="{BB962C8B-B14F-4D97-AF65-F5344CB8AC3E}">
        <p14:creationId xmlns:p14="http://schemas.microsoft.com/office/powerpoint/2010/main" val="46064670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Convention and Semiotics and Brecht</a:t>
            </a:r>
            <a:endParaRPr lang="en-GB" dirty="0"/>
          </a:p>
        </p:txBody>
      </p:sp>
      <p:sp>
        <p:nvSpPr>
          <p:cNvPr id="3" name="Content Placeholder 2"/>
          <p:cNvSpPr>
            <a:spLocks noGrp="1"/>
          </p:cNvSpPr>
          <p:nvPr>
            <p:ph idx="1"/>
          </p:nvPr>
        </p:nvSpPr>
        <p:spPr/>
        <p:txBody>
          <a:bodyPr/>
          <a:lstStyle/>
          <a:p>
            <a:endParaRPr lang="en-GB" dirty="0" smtClean="0"/>
          </a:p>
          <a:p>
            <a:r>
              <a:rPr lang="en-GB" dirty="0" err="1" smtClean="0"/>
              <a:t>Verfremdungseffekt</a:t>
            </a:r>
            <a:endParaRPr lang="en-GB" dirty="0" smtClean="0"/>
          </a:p>
          <a:p>
            <a:endParaRPr lang="en-GB" dirty="0" smtClean="0"/>
          </a:p>
          <a:p>
            <a:r>
              <a:rPr lang="en-GB" dirty="0" smtClean="0"/>
              <a:t>‘The actor who changes costumes on stage, performs with the house lights up or steps outside of her/his role to comment on it, </a:t>
            </a:r>
            <a:r>
              <a:rPr lang="en-GB" dirty="0" err="1" smtClean="0"/>
              <a:t>defamiliarises</a:t>
            </a:r>
            <a:r>
              <a:rPr lang="en-GB" dirty="0" smtClean="0"/>
              <a:t> our habits of theatrical ‘seeing’. </a:t>
            </a:r>
            <a:r>
              <a:rPr lang="en-GB" sz="1800" dirty="0"/>
              <a:t>(Aston and Savona, </a:t>
            </a:r>
            <a:r>
              <a:rPr lang="en-GB" sz="1800" dirty="0" smtClean="0"/>
              <a:t>1991:7)</a:t>
            </a:r>
            <a:endParaRPr lang="en-GB" sz="1800" dirty="0"/>
          </a:p>
          <a:p>
            <a:endParaRPr lang="en-GB" dirty="0"/>
          </a:p>
        </p:txBody>
      </p:sp>
    </p:spTree>
    <p:extLst>
      <p:ext uri="{BB962C8B-B14F-4D97-AF65-F5344CB8AC3E}">
        <p14:creationId xmlns:p14="http://schemas.microsoft.com/office/powerpoint/2010/main" val="263878800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Creative cultures</a:t>
            </a:r>
            <a:endParaRPr lang="en-GB" dirty="0"/>
          </a:p>
        </p:txBody>
      </p:sp>
      <p:sp>
        <p:nvSpPr>
          <p:cNvPr id="3" name="Content Placeholder 2"/>
          <p:cNvSpPr>
            <a:spLocks noGrp="1"/>
          </p:cNvSpPr>
          <p:nvPr>
            <p:ph idx="1"/>
          </p:nvPr>
        </p:nvSpPr>
        <p:spPr/>
        <p:txBody>
          <a:bodyPr/>
          <a:lstStyle/>
          <a:p>
            <a:r>
              <a:rPr lang="en-GB" dirty="0" smtClean="0"/>
              <a:t>In studying creative approaches to culture and the groups that perform cultures we can become engaged ‘in an attempt to map out questions and areas of enquiry fundamental to this new way of seeing.’ </a:t>
            </a:r>
            <a:r>
              <a:rPr lang="en-GB" sz="1800" dirty="0"/>
              <a:t>(Aston and Savona, </a:t>
            </a:r>
            <a:r>
              <a:rPr lang="en-GB" sz="1800" dirty="0" smtClean="0"/>
              <a:t>1991:8)</a:t>
            </a:r>
          </a:p>
          <a:p>
            <a:endParaRPr lang="en-GB" dirty="0"/>
          </a:p>
          <a:p>
            <a:r>
              <a:rPr lang="en-GB" dirty="0" smtClean="0"/>
              <a:t>Performance is made of signs.</a:t>
            </a:r>
          </a:p>
          <a:p>
            <a:r>
              <a:rPr lang="en-GB" dirty="0" smtClean="0"/>
              <a:t>‘Everything in the theatrical frame is a sign’ and ‘dramatic performance is a set of signs’ </a:t>
            </a:r>
            <a:r>
              <a:rPr lang="en-GB" sz="1800" dirty="0" smtClean="0"/>
              <a:t>(</a:t>
            </a:r>
            <a:r>
              <a:rPr lang="en-GB" sz="1800" dirty="0" err="1" smtClean="0"/>
              <a:t>Honzl</a:t>
            </a:r>
            <a:r>
              <a:rPr lang="en-GB" sz="1800" dirty="0" smtClean="0"/>
              <a:t>, 1976:25-6 in Aston </a:t>
            </a:r>
            <a:r>
              <a:rPr lang="en-GB" sz="1800" dirty="0"/>
              <a:t>and Savona, </a:t>
            </a:r>
            <a:r>
              <a:rPr lang="en-GB" sz="1800" dirty="0" smtClean="0"/>
              <a:t>1991:8)</a:t>
            </a:r>
            <a:endParaRPr lang="en-GB" sz="1800" dirty="0"/>
          </a:p>
        </p:txBody>
      </p:sp>
    </p:spTree>
    <p:extLst>
      <p:ext uri="{BB962C8B-B14F-4D97-AF65-F5344CB8AC3E}">
        <p14:creationId xmlns:p14="http://schemas.microsoft.com/office/powerpoint/2010/main" val="385287954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Creative </a:t>
            </a:r>
            <a:r>
              <a:rPr lang="en-GB" dirty="0" smtClean="0"/>
              <a:t>cultures: on stage / off stage</a:t>
            </a:r>
            <a:endParaRPr lang="en-GB" dirty="0"/>
          </a:p>
        </p:txBody>
      </p:sp>
      <p:sp>
        <p:nvSpPr>
          <p:cNvPr id="3" name="Content Placeholder 2"/>
          <p:cNvSpPr>
            <a:spLocks noGrp="1"/>
          </p:cNvSpPr>
          <p:nvPr>
            <p:ph idx="1"/>
          </p:nvPr>
        </p:nvSpPr>
        <p:spPr/>
        <p:txBody>
          <a:bodyPr>
            <a:normAutofit fontScale="92500"/>
          </a:bodyPr>
          <a:lstStyle/>
          <a:p>
            <a:r>
              <a:rPr lang="en-GB" dirty="0" smtClean="0"/>
              <a:t>‘on the stage things that play the part of technical signs can in the course of the play acquire special features, qualities and attributes that they do not have in real life.’ </a:t>
            </a:r>
            <a:r>
              <a:rPr lang="en-GB" sz="1900" dirty="0" smtClean="0"/>
              <a:t>(</a:t>
            </a:r>
            <a:r>
              <a:rPr lang="en-GB" sz="1900" dirty="0" err="1" smtClean="0"/>
              <a:t>Bogatyrev</a:t>
            </a:r>
            <a:r>
              <a:rPr lang="en-GB" sz="1900" dirty="0" smtClean="0"/>
              <a:t>, 1976: 35-6 in Aston </a:t>
            </a:r>
            <a:r>
              <a:rPr lang="en-GB" sz="1900" dirty="0"/>
              <a:t>and Savona, </a:t>
            </a:r>
            <a:r>
              <a:rPr lang="en-GB" sz="1900" dirty="0" smtClean="0"/>
              <a:t>1991:8)</a:t>
            </a:r>
            <a:endParaRPr lang="en-GB" sz="1900" dirty="0"/>
          </a:p>
          <a:p>
            <a:endParaRPr lang="en-GB" dirty="0"/>
          </a:p>
          <a:p>
            <a:r>
              <a:rPr lang="en-GB" dirty="0" err="1" smtClean="0"/>
              <a:t>Pavis</a:t>
            </a:r>
            <a:r>
              <a:rPr lang="en-GB" dirty="0" smtClean="0"/>
              <a:t>’ questionnaire highlights the individual signs that we can read and analyse in view of helping us construct meaning through deconstructing the theatre sign. </a:t>
            </a:r>
          </a:p>
          <a:p>
            <a:endParaRPr lang="en-GB" dirty="0"/>
          </a:p>
          <a:p>
            <a:r>
              <a:rPr lang="en-GB" dirty="0" smtClean="0"/>
              <a:t>This will help you become more aware when you make and read theatre – when you ‘encode’ and ‘decode’ signs for your audience and participants. </a:t>
            </a:r>
            <a:endParaRPr lang="en-GB" dirty="0"/>
          </a:p>
        </p:txBody>
      </p:sp>
    </p:spTree>
    <p:extLst>
      <p:ext uri="{BB962C8B-B14F-4D97-AF65-F5344CB8AC3E}">
        <p14:creationId xmlns:p14="http://schemas.microsoft.com/office/powerpoint/2010/main" val="3947062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work</a:t>
            </a:r>
            <a:endParaRPr lang="en-GB" dirty="0"/>
          </a:p>
        </p:txBody>
      </p:sp>
      <p:sp>
        <p:nvSpPr>
          <p:cNvPr id="3" name="Content Placeholder 2"/>
          <p:cNvSpPr>
            <a:spLocks noGrp="1"/>
          </p:cNvSpPr>
          <p:nvPr>
            <p:ph idx="1"/>
          </p:nvPr>
        </p:nvSpPr>
        <p:spPr/>
        <p:txBody>
          <a:bodyPr>
            <a:normAutofit lnSpcReduction="10000"/>
          </a:bodyPr>
          <a:lstStyle/>
          <a:p>
            <a:r>
              <a:rPr lang="en-GB" dirty="0" smtClean="0"/>
              <a:t>When you create work, you are doing so from a subjective perspective. </a:t>
            </a:r>
          </a:p>
          <a:p>
            <a:r>
              <a:rPr lang="en-GB" dirty="0" smtClean="0"/>
              <a:t>Objectivity is often difficult to achieve. </a:t>
            </a:r>
          </a:p>
          <a:p>
            <a:endParaRPr lang="en-GB" dirty="0"/>
          </a:p>
          <a:p>
            <a:r>
              <a:rPr lang="en-GB" dirty="0" smtClean="0"/>
              <a:t>Whatever you create can be read from another perspective as it is now independent of its creator – you. Barthes may interest some of you. </a:t>
            </a:r>
          </a:p>
          <a:p>
            <a:endParaRPr lang="en-GB" dirty="0"/>
          </a:p>
          <a:p>
            <a:r>
              <a:rPr lang="en-GB" dirty="0" smtClean="0"/>
              <a:t>Your ‘text’ now has its own ‘ideological agenda’ which can be use to support or refute points and positions in the future.  </a:t>
            </a:r>
            <a:endParaRPr lang="en-GB" dirty="0"/>
          </a:p>
        </p:txBody>
      </p:sp>
    </p:spTree>
    <p:extLst>
      <p:ext uri="{BB962C8B-B14F-4D97-AF65-F5344CB8AC3E}">
        <p14:creationId xmlns:p14="http://schemas.microsoft.com/office/powerpoint/2010/main" val="122897586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Semiotics</a:t>
            </a:r>
            <a:endParaRPr lang="en-GB" dirty="0"/>
          </a:p>
        </p:txBody>
      </p:sp>
      <p:sp>
        <p:nvSpPr>
          <p:cNvPr id="3" name="Content Placeholder 2"/>
          <p:cNvSpPr>
            <a:spLocks noGrp="1"/>
          </p:cNvSpPr>
          <p:nvPr>
            <p:ph idx="1"/>
          </p:nvPr>
        </p:nvSpPr>
        <p:spPr/>
        <p:txBody>
          <a:bodyPr>
            <a:normAutofit/>
          </a:bodyPr>
          <a:lstStyle/>
          <a:p>
            <a:r>
              <a:rPr lang="en-GB" dirty="0" smtClean="0"/>
              <a:t>A spectators reception of theatrical signs is influenced by their experience of everyday life – whether consciously or subliminally.</a:t>
            </a:r>
          </a:p>
          <a:p>
            <a:endParaRPr lang="en-GB" dirty="0"/>
          </a:p>
          <a:p>
            <a:r>
              <a:rPr lang="en-GB" dirty="0" smtClean="0"/>
              <a:t>Social experience of general cultural knowledge – be it local or global, changes the way that we/ an audience/ a spectator or witness views an event.</a:t>
            </a:r>
          </a:p>
          <a:p>
            <a:r>
              <a:rPr lang="en-GB" dirty="0" smtClean="0"/>
              <a:t>Influencing factors may include:</a:t>
            </a:r>
          </a:p>
          <a:p>
            <a:r>
              <a:rPr lang="en-GB" dirty="0" smtClean="0"/>
              <a:t>Domestic environments, social rituals, </a:t>
            </a:r>
            <a:r>
              <a:rPr lang="en-GB" dirty="0" err="1" smtClean="0"/>
              <a:t>vestimentary</a:t>
            </a:r>
            <a:r>
              <a:rPr lang="en-GB" dirty="0" smtClean="0"/>
              <a:t> codes, facial expression, body language and spatial relationships’ </a:t>
            </a:r>
            <a:r>
              <a:rPr lang="en-GB" sz="1800" dirty="0"/>
              <a:t>(Aston and Savona, </a:t>
            </a:r>
            <a:r>
              <a:rPr lang="en-GB" sz="1800" dirty="0" smtClean="0"/>
              <a:t>1991:153)</a:t>
            </a:r>
          </a:p>
          <a:p>
            <a:endParaRPr lang="en-GB" dirty="0"/>
          </a:p>
        </p:txBody>
      </p:sp>
    </p:spTree>
    <p:extLst>
      <p:ext uri="{BB962C8B-B14F-4D97-AF65-F5344CB8AC3E}">
        <p14:creationId xmlns:p14="http://schemas.microsoft.com/office/powerpoint/2010/main" val="237688032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Semiotics</a:t>
            </a:r>
          </a:p>
        </p:txBody>
      </p:sp>
      <p:sp>
        <p:nvSpPr>
          <p:cNvPr id="3" name="Content Placeholder 2"/>
          <p:cNvSpPr>
            <a:spLocks noGrp="1"/>
          </p:cNvSpPr>
          <p:nvPr>
            <p:ph idx="1"/>
          </p:nvPr>
        </p:nvSpPr>
        <p:spPr/>
        <p:txBody>
          <a:bodyPr>
            <a:normAutofit/>
          </a:bodyPr>
          <a:lstStyle/>
          <a:p>
            <a:r>
              <a:rPr lang="en-GB" dirty="0" smtClean="0"/>
              <a:t>‘Seeing is never a mere reception; it anticipates and projects, in terms of what culture has taught’ </a:t>
            </a:r>
            <a:r>
              <a:rPr lang="en-GB" sz="1900" dirty="0" smtClean="0"/>
              <a:t>(Lowe, 1982: 80 in Aston </a:t>
            </a:r>
            <a:r>
              <a:rPr lang="en-GB" sz="1900" dirty="0"/>
              <a:t>and Savona, </a:t>
            </a:r>
            <a:r>
              <a:rPr lang="en-GB" sz="1900" dirty="0" smtClean="0"/>
              <a:t>1991:155)</a:t>
            </a:r>
            <a:endParaRPr lang="en-GB" sz="1900" dirty="0"/>
          </a:p>
          <a:p>
            <a:endParaRPr lang="en-GB" dirty="0" smtClean="0"/>
          </a:p>
          <a:p>
            <a:r>
              <a:rPr lang="en-GB" dirty="0" smtClean="0"/>
              <a:t>This suggestion is made with relation to physical location in space – proximity of one person to another or one character to another. </a:t>
            </a:r>
          </a:p>
          <a:p>
            <a:endParaRPr lang="en-GB" dirty="0"/>
          </a:p>
          <a:p>
            <a:r>
              <a:rPr lang="en-GB" dirty="0" smtClean="0"/>
              <a:t>‘Closeness carries its own contradiction. Closeness… signifies a strong relationship which can either be positive (love, intimacy) or negative (aggression, hostility).’ </a:t>
            </a:r>
            <a:r>
              <a:rPr lang="en-GB" sz="1800" dirty="0" smtClean="0"/>
              <a:t>(Hodge and Kress in Aston </a:t>
            </a:r>
            <a:r>
              <a:rPr lang="en-GB" sz="1800" dirty="0"/>
              <a:t>and Savona, </a:t>
            </a:r>
            <a:r>
              <a:rPr lang="en-GB" sz="1800" dirty="0" smtClean="0"/>
              <a:t>1991:155)</a:t>
            </a:r>
            <a:endParaRPr lang="en-GB" sz="1800" dirty="0"/>
          </a:p>
        </p:txBody>
      </p:sp>
    </p:spTree>
    <p:extLst>
      <p:ext uri="{BB962C8B-B14F-4D97-AF65-F5344CB8AC3E}">
        <p14:creationId xmlns:p14="http://schemas.microsoft.com/office/powerpoint/2010/main" val="244453685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a:t>
            </a:r>
            <a:r>
              <a:rPr lang="en-GB" dirty="0" smtClean="0"/>
              <a:t>Semiotics: Giraud</a:t>
            </a:r>
            <a:endParaRPr lang="en-GB" dirty="0"/>
          </a:p>
        </p:txBody>
      </p:sp>
      <p:sp>
        <p:nvSpPr>
          <p:cNvPr id="3" name="Content Placeholder 2"/>
          <p:cNvSpPr>
            <a:spLocks noGrp="1"/>
          </p:cNvSpPr>
          <p:nvPr>
            <p:ph idx="1"/>
          </p:nvPr>
        </p:nvSpPr>
        <p:spPr/>
        <p:txBody>
          <a:bodyPr/>
          <a:lstStyle/>
          <a:p>
            <a:r>
              <a:rPr lang="en-GB" dirty="0" smtClean="0"/>
              <a:t>Codes that govern social communication and signification:</a:t>
            </a:r>
          </a:p>
          <a:p>
            <a:endParaRPr lang="en-GB" dirty="0" smtClean="0"/>
          </a:p>
          <a:p>
            <a:r>
              <a:rPr lang="en-GB" dirty="0" smtClean="0"/>
              <a:t>Protocols: establish and regulate communication.</a:t>
            </a:r>
          </a:p>
          <a:p>
            <a:r>
              <a:rPr lang="en-GB" dirty="0" smtClean="0"/>
              <a:t>Rituals: specific acts that identify the members as part of a specific community. May be in opposition to socially acceptable rituals.</a:t>
            </a:r>
          </a:p>
          <a:p>
            <a:r>
              <a:rPr lang="en-GB" dirty="0" smtClean="0"/>
              <a:t>Fashions: assert as fact or aspiration membership of a specific group.</a:t>
            </a:r>
          </a:p>
          <a:p>
            <a:r>
              <a:rPr lang="en-GB" dirty="0" smtClean="0"/>
              <a:t>Games: representations of social reality within which participants are positioned to enact, and to experience affectively, aspects of that reality.</a:t>
            </a:r>
          </a:p>
          <a:p>
            <a:endParaRPr lang="en-GB" dirty="0"/>
          </a:p>
        </p:txBody>
      </p:sp>
    </p:spTree>
    <p:extLst>
      <p:ext uri="{BB962C8B-B14F-4D97-AF65-F5344CB8AC3E}">
        <p14:creationId xmlns:p14="http://schemas.microsoft.com/office/powerpoint/2010/main" val="419891393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a:t>
            </a:r>
            <a:r>
              <a:rPr lang="en-GB" dirty="0" smtClean="0"/>
              <a:t>Semiotics: Giraud</a:t>
            </a:r>
            <a:endParaRPr lang="en-GB" dirty="0"/>
          </a:p>
        </p:txBody>
      </p:sp>
      <p:sp>
        <p:nvSpPr>
          <p:cNvPr id="3" name="Content Placeholder 2"/>
          <p:cNvSpPr>
            <a:spLocks noGrp="1"/>
          </p:cNvSpPr>
          <p:nvPr>
            <p:ph idx="1"/>
          </p:nvPr>
        </p:nvSpPr>
        <p:spPr/>
        <p:txBody>
          <a:bodyPr>
            <a:normAutofit/>
          </a:bodyPr>
          <a:lstStyle/>
          <a:p>
            <a:r>
              <a:rPr lang="en-GB" dirty="0" smtClean="0"/>
              <a:t>Signs of identity, which mark the individual as an adherent of a specific group. Such signs include coats of arms, flag, totems </a:t>
            </a:r>
            <a:r>
              <a:rPr lang="en-GB" dirty="0" err="1" smtClean="0"/>
              <a:t>etc</a:t>
            </a:r>
            <a:r>
              <a:rPr lang="en-GB" dirty="0" smtClean="0"/>
              <a:t>, ; uniforms; insignia and decorations; tattoos, make up, hair style, etc. ; names and nicknames. </a:t>
            </a:r>
          </a:p>
          <a:p>
            <a:endParaRPr lang="en-GB" dirty="0"/>
          </a:p>
          <a:p>
            <a:r>
              <a:rPr lang="en-GB" dirty="0" smtClean="0"/>
              <a:t>Behavioural signs, which mark actual or desired relationships between individuals. Such signs include tone of voice; greetings and expressions of politeness; insults; kinesics; proxemics. </a:t>
            </a:r>
          </a:p>
          <a:p>
            <a:r>
              <a:rPr lang="en-GB" sz="1800" dirty="0"/>
              <a:t>(Aston and Savona, </a:t>
            </a:r>
            <a:r>
              <a:rPr lang="en-GB" sz="1800" dirty="0" smtClean="0"/>
              <a:t>1991:153)</a:t>
            </a:r>
            <a:endParaRPr lang="en-GB" sz="1800" dirty="0"/>
          </a:p>
        </p:txBody>
      </p:sp>
    </p:spTree>
    <p:extLst>
      <p:ext uri="{BB962C8B-B14F-4D97-AF65-F5344CB8AC3E}">
        <p14:creationId xmlns:p14="http://schemas.microsoft.com/office/powerpoint/2010/main" val="206943769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 representation</a:t>
            </a:r>
            <a:endParaRPr lang="en-GB" dirty="0"/>
          </a:p>
        </p:txBody>
      </p:sp>
      <p:sp>
        <p:nvSpPr>
          <p:cNvPr id="3" name="Content Placeholder 2"/>
          <p:cNvSpPr>
            <a:spLocks noGrp="1"/>
          </p:cNvSpPr>
          <p:nvPr>
            <p:ph idx="1"/>
          </p:nvPr>
        </p:nvSpPr>
        <p:spPr/>
        <p:txBody>
          <a:bodyPr/>
          <a:lstStyle/>
          <a:p>
            <a:r>
              <a:rPr lang="en-GB" dirty="0" smtClean="0"/>
              <a:t>When signs are understood they are effective representations of an original idea or ‘thing’</a:t>
            </a:r>
          </a:p>
          <a:p>
            <a:endParaRPr lang="en-GB" dirty="0"/>
          </a:p>
          <a:p>
            <a:r>
              <a:rPr lang="en-GB" dirty="0" smtClean="0"/>
              <a:t>There is a danger, recognised most concisely by </a:t>
            </a:r>
            <a:r>
              <a:rPr lang="en-GB" dirty="0" err="1" smtClean="0"/>
              <a:t>Baudrillard</a:t>
            </a:r>
            <a:r>
              <a:rPr lang="en-GB" dirty="0" smtClean="0"/>
              <a:t> that these copies lose connection with meaning.</a:t>
            </a:r>
          </a:p>
          <a:p>
            <a:r>
              <a:rPr lang="en-GB" dirty="0" smtClean="0"/>
              <a:t>This results in ‘signs (that) are increasingly empty of meaning’ </a:t>
            </a:r>
            <a:r>
              <a:rPr lang="en-GB" sz="1800" dirty="0" smtClean="0"/>
              <a:t>(Chandler, 2002:76)</a:t>
            </a:r>
            <a:endParaRPr lang="en-GB" sz="1800" dirty="0"/>
          </a:p>
          <a:p>
            <a:r>
              <a:rPr lang="en-GB" dirty="0" smtClean="0"/>
              <a:t>What does this mean to us?</a:t>
            </a:r>
          </a:p>
          <a:p>
            <a:r>
              <a:rPr lang="en-GB" dirty="0" smtClean="0"/>
              <a:t>Can you think of examples?</a:t>
            </a:r>
            <a:endParaRPr lang="en-GB" dirty="0"/>
          </a:p>
        </p:txBody>
      </p:sp>
    </p:spTree>
    <p:extLst>
      <p:ext uri="{BB962C8B-B14F-4D97-AF65-F5344CB8AC3E}">
        <p14:creationId xmlns:p14="http://schemas.microsoft.com/office/powerpoint/2010/main" val="214192851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Baudrillard</a:t>
            </a:r>
            <a:endParaRPr lang="en-GB" dirty="0"/>
          </a:p>
        </p:txBody>
      </p:sp>
      <p:sp>
        <p:nvSpPr>
          <p:cNvPr id="3" name="Content Placeholder 2"/>
          <p:cNvSpPr>
            <a:spLocks noGrp="1"/>
          </p:cNvSpPr>
          <p:nvPr>
            <p:ph idx="1"/>
          </p:nvPr>
        </p:nvSpPr>
        <p:spPr/>
        <p:txBody>
          <a:bodyPr/>
          <a:lstStyle/>
          <a:p>
            <a:r>
              <a:rPr lang="en-GB" dirty="0" smtClean="0"/>
              <a:t>‘These would be the successive phases of the image:</a:t>
            </a:r>
          </a:p>
          <a:p>
            <a:endParaRPr lang="en-GB" dirty="0"/>
          </a:p>
          <a:p>
            <a:r>
              <a:rPr lang="en-GB" dirty="0" smtClean="0"/>
              <a:t>1. It is the reflection of a basic reality.</a:t>
            </a:r>
          </a:p>
          <a:p>
            <a:r>
              <a:rPr lang="en-GB" dirty="0" smtClean="0"/>
              <a:t>2. It masks and perverts a basic reality.</a:t>
            </a:r>
          </a:p>
          <a:p>
            <a:r>
              <a:rPr lang="en-GB" dirty="0" smtClean="0"/>
              <a:t>3.It masks the absence of a basic reality.</a:t>
            </a:r>
          </a:p>
          <a:p>
            <a:r>
              <a:rPr lang="en-GB" dirty="0" smtClean="0"/>
              <a:t>4. It bears no relation to any reality whatever: it is its own pure simulacrum.’ </a:t>
            </a:r>
            <a:r>
              <a:rPr lang="en-GB" sz="1800" dirty="0"/>
              <a:t>(</a:t>
            </a:r>
            <a:r>
              <a:rPr lang="en-GB" sz="1800" dirty="0" smtClean="0"/>
              <a:t>Chandler, 2002:76-7)</a:t>
            </a:r>
            <a:endParaRPr lang="en-GB" sz="1800" dirty="0"/>
          </a:p>
        </p:txBody>
      </p:sp>
    </p:spTree>
    <p:extLst>
      <p:ext uri="{BB962C8B-B14F-4D97-AF65-F5344CB8AC3E}">
        <p14:creationId xmlns:p14="http://schemas.microsoft.com/office/powerpoint/2010/main" val="411538833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lstStyle/>
          <a:p>
            <a:r>
              <a:rPr lang="en-GB" dirty="0" err="1" smtClean="0"/>
              <a:t>Brook,P</a:t>
            </a:r>
            <a:r>
              <a:rPr lang="en-GB" dirty="0"/>
              <a:t>. 1968. </a:t>
            </a:r>
            <a:r>
              <a:rPr lang="en-GB" i="1" dirty="0"/>
              <a:t>The Empty Space</a:t>
            </a:r>
            <a:r>
              <a:rPr lang="en-GB" dirty="0"/>
              <a:t>. Penguin Books Ltd: London</a:t>
            </a:r>
          </a:p>
          <a:p>
            <a:r>
              <a:rPr lang="en-GB" dirty="0"/>
              <a:t>Chandler. D. 2002. </a:t>
            </a:r>
            <a:r>
              <a:rPr lang="en-GB" i="1" dirty="0"/>
              <a:t>The Basics: Semiotics</a:t>
            </a:r>
            <a:r>
              <a:rPr lang="en-GB" dirty="0"/>
              <a:t>. Routledge: Abingdon.</a:t>
            </a:r>
          </a:p>
          <a:p>
            <a:r>
              <a:rPr lang="en-GB" dirty="0"/>
              <a:t>Goffman, E. 1969. </a:t>
            </a:r>
            <a:r>
              <a:rPr lang="en-GB" i="1" dirty="0"/>
              <a:t>The Presentation of Self in Everyday Life. </a:t>
            </a:r>
            <a:r>
              <a:rPr lang="en-GB" dirty="0"/>
              <a:t>The Penguin Press: London</a:t>
            </a:r>
            <a:r>
              <a:rPr lang="en-GB" dirty="0" smtClean="0"/>
              <a:t>.</a:t>
            </a:r>
          </a:p>
          <a:p>
            <a:r>
              <a:rPr lang="en-GB" dirty="0" smtClean="0"/>
              <a:t>Aston, E. &amp; Savona, G. 1991. </a:t>
            </a:r>
            <a:r>
              <a:rPr lang="en-GB" i="1" dirty="0" smtClean="0"/>
              <a:t>Theatre as Sign System</a:t>
            </a:r>
            <a:r>
              <a:rPr lang="en-GB" dirty="0" smtClean="0"/>
              <a:t>. Routledge: Owen.</a:t>
            </a:r>
          </a:p>
          <a:p>
            <a:endParaRPr lang="en-GB" dirty="0"/>
          </a:p>
        </p:txBody>
      </p:sp>
    </p:spTree>
    <p:extLst>
      <p:ext uri="{BB962C8B-B14F-4D97-AF65-F5344CB8AC3E}">
        <p14:creationId xmlns:p14="http://schemas.microsoft.com/office/powerpoint/2010/main" val="88521175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695</TotalTime>
  <Words>1906</Words>
  <Application>Microsoft Office PowerPoint</Application>
  <PresentationFormat>Widescreen</PresentationFormat>
  <Paragraphs>178</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Calibri Light</vt:lpstr>
      <vt:lpstr>Office Theme</vt:lpstr>
      <vt:lpstr>Brook</vt:lpstr>
      <vt:lpstr>Conventions</vt:lpstr>
      <vt:lpstr>Conventions</vt:lpstr>
      <vt:lpstr>Erving Goffman</vt:lpstr>
      <vt:lpstr>Semiotics</vt:lpstr>
      <vt:lpstr>Semiotics</vt:lpstr>
      <vt:lpstr>Semiotics</vt:lpstr>
      <vt:lpstr>Semiotics</vt:lpstr>
      <vt:lpstr>Semiotics</vt:lpstr>
      <vt:lpstr>Semiotics</vt:lpstr>
      <vt:lpstr>PowerPoint Presentation</vt:lpstr>
      <vt:lpstr>Semiotics</vt:lpstr>
      <vt:lpstr>PowerPoint Presentation</vt:lpstr>
      <vt:lpstr>Semiotics</vt:lpstr>
      <vt:lpstr>Semiotics</vt:lpstr>
      <vt:lpstr>Semiotics</vt:lpstr>
      <vt:lpstr>What is theatre about – semiotically speaking?</vt:lpstr>
      <vt:lpstr>Main scholars: Saussure</vt:lpstr>
      <vt:lpstr>Main scholars: Saussure</vt:lpstr>
      <vt:lpstr>Main scholars: Saussure</vt:lpstr>
      <vt:lpstr>Main scholars: Saussure</vt:lpstr>
      <vt:lpstr>Convention and Semiotics and Brecht</vt:lpstr>
      <vt:lpstr>Creative cultures</vt:lpstr>
      <vt:lpstr>Creative cultures: on stage / off stage</vt:lpstr>
      <vt:lpstr>Your work</vt:lpstr>
      <vt:lpstr>Social Semiotics</vt:lpstr>
      <vt:lpstr>Social Semiotics</vt:lpstr>
      <vt:lpstr>Social Semiotics: Giraud</vt:lpstr>
      <vt:lpstr>Social Semiotics: Giraud</vt:lpstr>
      <vt:lpstr>Semiotic representation</vt:lpstr>
      <vt:lpstr>Baudrillard</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Context</dc:title>
  <dc:creator>Jonathan Pugh</dc:creator>
  <cp:lastModifiedBy>Jonathan Pugh</cp:lastModifiedBy>
  <cp:revision>13</cp:revision>
  <dcterms:created xsi:type="dcterms:W3CDTF">2018-02-16T09:13:13Z</dcterms:created>
  <dcterms:modified xsi:type="dcterms:W3CDTF">2019-01-04T16:05:38Z</dcterms:modified>
</cp:coreProperties>
</file>