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4.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68" r:id="rId5"/>
    <p:sldId id="259" r:id="rId6"/>
    <p:sldId id="260" r:id="rId7"/>
    <p:sldId id="261" r:id="rId8"/>
    <p:sldId id="265" r:id="rId9"/>
    <p:sldId id="266" r:id="rId10"/>
    <p:sldId id="267" r:id="rId11"/>
    <p:sldId id="262" r:id="rId12"/>
    <p:sldId id="263" r:id="rId13"/>
    <p:sldId id="264" r:id="rId14"/>
    <p:sldId id="274" r:id="rId15"/>
    <p:sldId id="269" r:id="rId16"/>
    <p:sldId id="270" r:id="rId17"/>
    <p:sldId id="271" r:id="rId18"/>
    <p:sldId id="272" r:id="rId19"/>
    <p:sldId id="273"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60" autoAdjust="0"/>
    <p:restoredTop sz="94660"/>
  </p:normalViewPr>
  <p:slideViewPr>
    <p:cSldViewPr snapToGrid="0">
      <p:cViewPr varScale="1">
        <p:scale>
          <a:sx n="83" d="100"/>
          <a:sy n="83" d="100"/>
        </p:scale>
        <p:origin x="48" y="11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2.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 Id="rId27"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D318735-7FDD-48FF-838F-9EBABADFC0FE}" type="datetimeFigureOut">
              <a:rPr lang="en-GB" smtClean="0"/>
              <a:t>01/10/2024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B1A8BC27-0F71-4D82-B163-AC4C48A7EF68}" type="slidenum">
              <a:rPr lang="en-GB" smtClean="0"/>
              <a:t>‹#›</a:t>
            </a:fld>
            <a:endParaRPr lang="en-GB"/>
          </a:p>
        </p:txBody>
      </p:sp>
    </p:spTree>
    <p:extLst>
      <p:ext uri="{BB962C8B-B14F-4D97-AF65-F5344CB8AC3E}">
        <p14:creationId xmlns:p14="http://schemas.microsoft.com/office/powerpoint/2010/main" val="5628651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318735-7FDD-48FF-838F-9EBABADFC0FE}" type="datetimeFigureOut">
              <a:rPr lang="en-GB" smtClean="0"/>
              <a:t>01/10/2024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A8BC27-0F71-4D82-B163-AC4C48A7EF68}" type="slidenum">
              <a:rPr lang="en-GB" smtClean="0"/>
              <a:t>‹#›</a:t>
            </a:fld>
            <a:endParaRPr lang="en-GB"/>
          </a:p>
        </p:txBody>
      </p:sp>
    </p:spTree>
    <p:extLst>
      <p:ext uri="{BB962C8B-B14F-4D97-AF65-F5344CB8AC3E}">
        <p14:creationId xmlns:p14="http://schemas.microsoft.com/office/powerpoint/2010/main" val="2063597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CD318735-7FDD-48FF-838F-9EBABADFC0FE}" type="datetimeFigureOut">
              <a:rPr lang="en-GB" smtClean="0"/>
              <a:t>01/10/2024</a:t>
            </a:fld>
            <a:endParaRPr lang="en-GB"/>
          </a:p>
        </p:txBody>
      </p:sp>
      <p:sp>
        <p:nvSpPr>
          <p:cNvPr id="5" name="Footer Placeholder 4"/>
          <p:cNvSpPr>
            <a:spLocks noGrp="1"/>
          </p:cNvSpPr>
          <p:nvPr>
            <p:ph type="ftr" sz="quarter" idx="11"/>
          </p:nvPr>
        </p:nvSpPr>
        <p:spPr>
          <a:xfrm>
            <a:off x="2182708" y="6272784"/>
            <a:ext cx="6327648" cy="365125"/>
          </a:xfrm>
        </p:spPr>
        <p:txBody>
          <a:bodyPr/>
          <a:lstStyle/>
          <a:p>
            <a:endParaRPr lang="en-GB"/>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B1A8BC27-0F71-4D82-B163-AC4C48A7EF68}" type="slidenum">
              <a:rPr lang="en-GB" smtClean="0"/>
              <a:t>‹#›</a:t>
            </a:fld>
            <a:endParaRPr lang="en-GB"/>
          </a:p>
        </p:txBody>
      </p:sp>
    </p:spTree>
    <p:extLst>
      <p:ext uri="{BB962C8B-B14F-4D97-AF65-F5344CB8AC3E}">
        <p14:creationId xmlns:p14="http://schemas.microsoft.com/office/powerpoint/2010/main" val="29447017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D318735-7FDD-48FF-838F-9EBABADFC0FE}" type="datetimeFigureOut">
              <a:rPr lang="en-GB" smtClean="0"/>
              <a:t>01/10/2024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A8BC27-0F71-4D82-B163-AC4C48A7EF68}" type="slidenum">
              <a:rPr lang="en-GB" smtClean="0"/>
              <a:t>‹#›</a:t>
            </a:fld>
            <a:endParaRPr lang="en-GB"/>
          </a:p>
        </p:txBody>
      </p:sp>
    </p:spTree>
    <p:extLst>
      <p:ext uri="{BB962C8B-B14F-4D97-AF65-F5344CB8AC3E}">
        <p14:creationId xmlns:p14="http://schemas.microsoft.com/office/powerpoint/2010/main" val="2831749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D318735-7FDD-48FF-838F-9EBABADFC0FE}" type="datetimeFigureOut">
              <a:rPr lang="en-GB" smtClean="0"/>
              <a:t>01/10/2024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A8BC27-0F71-4D82-B163-AC4C48A7EF68}" type="slidenum">
              <a:rPr lang="en-GB" smtClean="0"/>
              <a:t>‹#›</a:t>
            </a:fld>
            <a:endParaRPr lang="en-GB"/>
          </a:p>
        </p:txBody>
      </p:sp>
    </p:spTree>
    <p:extLst>
      <p:ext uri="{BB962C8B-B14F-4D97-AF65-F5344CB8AC3E}">
        <p14:creationId xmlns:p14="http://schemas.microsoft.com/office/powerpoint/2010/main" val="2937953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D318735-7FDD-48FF-838F-9EBABADFC0FE}" type="datetimeFigureOut">
              <a:rPr lang="en-GB" smtClean="0"/>
              <a:t>01/10/2024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A8BC27-0F71-4D82-B163-AC4C48A7EF68}" type="slidenum">
              <a:rPr lang="en-GB" smtClean="0"/>
              <a:t>‹#›</a:t>
            </a:fld>
            <a:endParaRPr lang="en-GB"/>
          </a:p>
        </p:txBody>
      </p:sp>
    </p:spTree>
    <p:extLst>
      <p:ext uri="{BB962C8B-B14F-4D97-AF65-F5344CB8AC3E}">
        <p14:creationId xmlns:p14="http://schemas.microsoft.com/office/powerpoint/2010/main" val="4062266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318735-7FDD-48FF-838F-9EBABADFC0FE}" type="datetimeFigureOut">
              <a:rPr lang="en-GB" smtClean="0"/>
              <a:t>01/10/2024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A8BC27-0F71-4D82-B163-AC4C48A7EF68}" type="slidenum">
              <a:rPr lang="en-GB" smtClean="0"/>
              <a:t>‹#›</a:t>
            </a:fld>
            <a:endParaRPr lang="en-GB"/>
          </a:p>
        </p:txBody>
      </p:sp>
    </p:spTree>
    <p:extLst>
      <p:ext uri="{BB962C8B-B14F-4D97-AF65-F5344CB8AC3E}">
        <p14:creationId xmlns:p14="http://schemas.microsoft.com/office/powerpoint/2010/main" val="38610806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D318735-7FDD-48FF-838F-9EBABADFC0FE}" type="datetimeFigureOut">
              <a:rPr lang="en-GB" smtClean="0"/>
              <a:t>01/10/2024</a:t>
            </a:fld>
            <a:endParaRPr lang="en-GB"/>
          </a:p>
        </p:txBody>
      </p:sp>
      <p:sp>
        <p:nvSpPr>
          <p:cNvPr id="6" name="Footer Placeholder 5"/>
          <p:cNvSpPr>
            <a:spLocks noGrp="1"/>
          </p:cNvSpPr>
          <p:nvPr>
            <p:ph type="ftr" sz="quarter" idx="11"/>
          </p:nvPr>
        </p:nvSpPr>
        <p:spPr/>
        <p:txBody>
          <a:bodyPr/>
          <a:lstStyle/>
          <a:p>
            <a:endParaRPr lang="en-GB"/>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B1A8BC27-0F71-4D82-B163-AC4C48A7EF68}" type="slidenum">
              <a:rPr lang="en-GB" smtClean="0"/>
              <a:t>‹#›</a:t>
            </a:fld>
            <a:endParaRPr lang="en-GB"/>
          </a:p>
        </p:txBody>
      </p:sp>
    </p:spTree>
    <p:extLst>
      <p:ext uri="{BB962C8B-B14F-4D97-AF65-F5344CB8AC3E}">
        <p14:creationId xmlns:p14="http://schemas.microsoft.com/office/powerpoint/2010/main" val="20391698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D318735-7FDD-48FF-838F-9EBABADFC0FE}" type="datetimeFigureOut">
              <a:rPr lang="en-GB" smtClean="0"/>
              <a:t>01/10/2024</a:t>
            </a:fld>
            <a:endParaRPr lang="en-GB"/>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B1A8BC27-0F71-4D82-B163-AC4C48A7EF68}" type="slidenum">
              <a:rPr lang="en-GB" smtClean="0"/>
              <a:t>‹#›</a:t>
            </a:fld>
            <a:endParaRPr lang="en-GB"/>
          </a:p>
        </p:txBody>
      </p:sp>
    </p:spTree>
    <p:extLst>
      <p:ext uri="{BB962C8B-B14F-4D97-AF65-F5344CB8AC3E}">
        <p14:creationId xmlns:p14="http://schemas.microsoft.com/office/powerpoint/2010/main" val="1321424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318735-7FDD-48FF-838F-9EBABADFC0FE}" type="datetimeFigureOut">
              <a:rPr lang="en-GB" smtClean="0"/>
              <a:t>01/10/2024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A8BC27-0F71-4D82-B163-AC4C48A7EF68}" type="slidenum">
              <a:rPr lang="en-GB" smtClean="0"/>
              <a:t>‹#›</a:t>
            </a:fld>
            <a:endParaRPr lang="en-GB"/>
          </a:p>
        </p:txBody>
      </p:sp>
    </p:spTree>
    <p:extLst>
      <p:ext uri="{BB962C8B-B14F-4D97-AF65-F5344CB8AC3E}">
        <p14:creationId xmlns:p14="http://schemas.microsoft.com/office/powerpoint/2010/main" val="40155476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318735-7FDD-48FF-838F-9EBABADFC0FE}" type="datetimeFigureOut">
              <a:rPr lang="en-GB" smtClean="0"/>
              <a:t>01/10/2024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A8BC27-0F71-4D82-B163-AC4C48A7EF68}" type="slidenum">
              <a:rPr lang="en-GB" smtClean="0"/>
              <a:t>‹#›</a:t>
            </a:fld>
            <a:endParaRPr lang="en-GB"/>
          </a:p>
        </p:txBody>
      </p:sp>
    </p:spTree>
    <p:extLst>
      <p:ext uri="{BB962C8B-B14F-4D97-AF65-F5344CB8AC3E}">
        <p14:creationId xmlns:p14="http://schemas.microsoft.com/office/powerpoint/2010/main" val="306629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CD318735-7FDD-48FF-838F-9EBABADFC0FE}" type="datetimeFigureOut">
              <a:rPr lang="en-GB" smtClean="0"/>
              <a:t>01/10/2024</a:t>
            </a:fld>
            <a:endParaRPr lang="en-GB"/>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GB"/>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B1A8BC27-0F71-4D82-B163-AC4C48A7EF68}" type="slidenum">
              <a:rPr lang="en-GB" smtClean="0"/>
              <a:t>‹#›</a:t>
            </a:fld>
            <a:endParaRPr lang="en-GB"/>
          </a:p>
        </p:txBody>
      </p:sp>
    </p:spTree>
    <p:extLst>
      <p:ext uri="{BB962C8B-B14F-4D97-AF65-F5344CB8AC3E}">
        <p14:creationId xmlns:p14="http://schemas.microsoft.com/office/powerpoint/2010/main" val="4550342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gov.uk/set-up-as-sole-trader"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gov.uk/set-up-limited-company"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gov.uk/set-up-limited-company" TargetMode="External"/><Relationship Id="rId2" Type="http://schemas.openxmlformats.org/officeDocument/2006/relationships/hyperlink" Target="https://www.gov.uk/set-up-as-sole-trade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08BCF-F328-6B41-6007-AFDB14F5220A}"/>
              </a:ext>
            </a:extLst>
          </p:cNvPr>
          <p:cNvSpPr>
            <a:spLocks noGrp="1"/>
          </p:cNvSpPr>
          <p:nvPr>
            <p:ph type="ctrTitle"/>
          </p:nvPr>
        </p:nvSpPr>
        <p:spPr>
          <a:xfrm>
            <a:off x="1069848" y="1760973"/>
            <a:ext cx="9966960" cy="2628147"/>
          </a:xfrm>
        </p:spPr>
        <p:txBody>
          <a:bodyPr/>
          <a:lstStyle/>
          <a:p>
            <a:r>
              <a:rPr lang="en-GB" sz="8800" dirty="0"/>
              <a:t>Business Management for Construction</a:t>
            </a:r>
          </a:p>
        </p:txBody>
      </p:sp>
      <p:sp>
        <p:nvSpPr>
          <p:cNvPr id="3" name="Subtitle 2">
            <a:extLst>
              <a:ext uri="{FF2B5EF4-FFF2-40B4-BE49-F238E27FC236}">
                <a16:creationId xmlns:a16="http://schemas.microsoft.com/office/drawing/2014/main" id="{DA7C878F-B378-38B3-165B-662638D8727E}"/>
              </a:ext>
            </a:extLst>
          </p:cNvPr>
          <p:cNvSpPr>
            <a:spLocks noGrp="1"/>
          </p:cNvSpPr>
          <p:nvPr>
            <p:ph type="subTitle" idx="1"/>
          </p:nvPr>
        </p:nvSpPr>
        <p:spPr>
          <a:xfrm>
            <a:off x="1069848" y="4389119"/>
            <a:ext cx="7891272" cy="1795549"/>
          </a:xfrm>
        </p:spPr>
        <p:txBody>
          <a:bodyPr/>
          <a:lstStyle/>
          <a:p>
            <a:r>
              <a:rPr lang="en-GB" dirty="0"/>
              <a:t>Lecture 1 - Introduction</a:t>
            </a:r>
          </a:p>
          <a:p>
            <a:endParaRPr lang="en-GB" dirty="0"/>
          </a:p>
          <a:p>
            <a:r>
              <a:rPr lang="en-GB" dirty="0"/>
              <a:t>Dr Deborah Hughes</a:t>
            </a:r>
          </a:p>
          <a:p>
            <a:r>
              <a:rPr lang="en-GB" dirty="0"/>
              <a:t>d.hughes@uwtsd.ac.uk</a:t>
            </a:r>
          </a:p>
        </p:txBody>
      </p:sp>
    </p:spTree>
    <p:extLst>
      <p:ext uri="{BB962C8B-B14F-4D97-AF65-F5344CB8AC3E}">
        <p14:creationId xmlns:p14="http://schemas.microsoft.com/office/powerpoint/2010/main" val="8268324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D1C7E-5B96-2789-EF30-1A8CA03ED9FC}"/>
              </a:ext>
            </a:extLst>
          </p:cNvPr>
          <p:cNvSpPr>
            <a:spLocks noGrp="1"/>
          </p:cNvSpPr>
          <p:nvPr>
            <p:ph type="title"/>
          </p:nvPr>
        </p:nvSpPr>
        <p:spPr/>
        <p:txBody>
          <a:bodyPr/>
          <a:lstStyle/>
          <a:p>
            <a:r>
              <a:rPr lang="en-GB" dirty="0"/>
              <a:t>Business Management for Construction ACBA 5018</a:t>
            </a:r>
          </a:p>
        </p:txBody>
      </p:sp>
      <p:sp>
        <p:nvSpPr>
          <p:cNvPr id="3" name="Content Placeholder 2">
            <a:extLst>
              <a:ext uri="{FF2B5EF4-FFF2-40B4-BE49-F238E27FC236}">
                <a16:creationId xmlns:a16="http://schemas.microsoft.com/office/drawing/2014/main" id="{811BBDE8-DDD0-E239-F2E6-922EEBD9E26F}"/>
              </a:ext>
            </a:extLst>
          </p:cNvPr>
          <p:cNvSpPr>
            <a:spLocks noGrp="1"/>
          </p:cNvSpPr>
          <p:nvPr>
            <p:ph idx="1"/>
          </p:nvPr>
        </p:nvSpPr>
        <p:spPr>
          <a:xfrm>
            <a:off x="1069848" y="2121408"/>
            <a:ext cx="10058400" cy="4251960"/>
          </a:xfrm>
        </p:spPr>
        <p:txBody>
          <a:bodyPr>
            <a:normAutofit/>
          </a:bodyPr>
          <a:lstStyle/>
          <a:p>
            <a:r>
              <a:rPr lang="en-GB" dirty="0"/>
              <a:t>Week 1 – Introduction to types of business</a:t>
            </a:r>
          </a:p>
          <a:p>
            <a:r>
              <a:rPr lang="en-GB" dirty="0"/>
              <a:t>Week 2 – Legal requirements of businesses</a:t>
            </a:r>
          </a:p>
          <a:p>
            <a:r>
              <a:rPr lang="en-GB" dirty="0"/>
              <a:t>Week 3 – Organisational Structures</a:t>
            </a:r>
          </a:p>
          <a:p>
            <a:r>
              <a:rPr lang="en-GB" dirty="0"/>
              <a:t>Week 4 – Management Theory</a:t>
            </a:r>
          </a:p>
          <a:p>
            <a:r>
              <a:rPr lang="en-GB" dirty="0"/>
              <a:t>Week 5 – Finance</a:t>
            </a:r>
          </a:p>
          <a:p>
            <a:r>
              <a:rPr lang="en-GB" dirty="0"/>
              <a:t>Week 6 – Accounts</a:t>
            </a:r>
          </a:p>
          <a:p>
            <a:r>
              <a:rPr lang="en-GB" dirty="0"/>
              <a:t>Week 7 – Capital (Short, Medium and Long)</a:t>
            </a:r>
          </a:p>
          <a:p>
            <a:r>
              <a:rPr lang="en-GB" dirty="0"/>
              <a:t>Week 8 – Resource Management</a:t>
            </a:r>
          </a:p>
          <a:p>
            <a:r>
              <a:rPr lang="en-GB" dirty="0"/>
              <a:t>Week 9 – Human Resource Management</a:t>
            </a:r>
          </a:p>
          <a:p>
            <a:r>
              <a:rPr lang="en-GB" dirty="0"/>
              <a:t>Week 10 – Company Closure</a:t>
            </a:r>
          </a:p>
        </p:txBody>
      </p:sp>
    </p:spTree>
    <p:extLst>
      <p:ext uri="{BB962C8B-B14F-4D97-AF65-F5344CB8AC3E}">
        <p14:creationId xmlns:p14="http://schemas.microsoft.com/office/powerpoint/2010/main" val="38144735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A00A1-66FC-4FE1-101A-F3E43C1F57D1}"/>
              </a:ext>
            </a:extLst>
          </p:cNvPr>
          <p:cNvSpPr>
            <a:spLocks noGrp="1"/>
          </p:cNvSpPr>
          <p:nvPr>
            <p:ph type="title"/>
          </p:nvPr>
        </p:nvSpPr>
        <p:spPr/>
        <p:txBody>
          <a:bodyPr/>
          <a:lstStyle/>
          <a:p>
            <a:r>
              <a:rPr lang="en-GB" dirty="0"/>
              <a:t>Types of Business</a:t>
            </a:r>
          </a:p>
        </p:txBody>
      </p:sp>
      <p:sp>
        <p:nvSpPr>
          <p:cNvPr id="3" name="Content Placeholder 2">
            <a:extLst>
              <a:ext uri="{FF2B5EF4-FFF2-40B4-BE49-F238E27FC236}">
                <a16:creationId xmlns:a16="http://schemas.microsoft.com/office/drawing/2014/main" id="{2666F861-A7D4-E81D-7301-B29D7965C172}"/>
              </a:ext>
            </a:extLst>
          </p:cNvPr>
          <p:cNvSpPr>
            <a:spLocks noGrp="1"/>
          </p:cNvSpPr>
          <p:nvPr>
            <p:ph idx="1"/>
          </p:nvPr>
        </p:nvSpPr>
        <p:spPr/>
        <p:txBody>
          <a:bodyPr/>
          <a:lstStyle/>
          <a:p>
            <a:r>
              <a:rPr lang="en-GB" dirty="0"/>
              <a:t>Sole Trader</a:t>
            </a:r>
          </a:p>
          <a:p>
            <a:r>
              <a:rPr lang="en-GB" dirty="0"/>
              <a:t>Partnership</a:t>
            </a:r>
          </a:p>
          <a:p>
            <a:r>
              <a:rPr lang="en-GB" dirty="0"/>
              <a:t>Limited Company by shares or guarantee</a:t>
            </a:r>
          </a:p>
          <a:p>
            <a:r>
              <a:rPr lang="en-GB" dirty="0"/>
              <a:t>Franchise</a:t>
            </a:r>
          </a:p>
          <a:p>
            <a:r>
              <a:rPr lang="en-GB" dirty="0"/>
              <a:t>Public Limited Company</a:t>
            </a:r>
          </a:p>
          <a:p>
            <a:r>
              <a:rPr lang="en-GB" dirty="0"/>
              <a:t>Charity</a:t>
            </a:r>
          </a:p>
        </p:txBody>
      </p:sp>
    </p:spTree>
    <p:extLst>
      <p:ext uri="{BB962C8B-B14F-4D97-AF65-F5344CB8AC3E}">
        <p14:creationId xmlns:p14="http://schemas.microsoft.com/office/powerpoint/2010/main" val="23285825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ED509-1AA1-6DAD-2FD3-6B007EFC91C4}"/>
              </a:ext>
            </a:extLst>
          </p:cNvPr>
          <p:cNvSpPr>
            <a:spLocks noGrp="1"/>
          </p:cNvSpPr>
          <p:nvPr>
            <p:ph type="title"/>
          </p:nvPr>
        </p:nvSpPr>
        <p:spPr/>
        <p:txBody>
          <a:bodyPr/>
          <a:lstStyle/>
          <a:p>
            <a:r>
              <a:rPr lang="en-GB" dirty="0"/>
              <a:t>What type of business do you work for?</a:t>
            </a:r>
          </a:p>
        </p:txBody>
      </p:sp>
      <p:sp>
        <p:nvSpPr>
          <p:cNvPr id="3" name="Content Placeholder 2">
            <a:extLst>
              <a:ext uri="{FF2B5EF4-FFF2-40B4-BE49-F238E27FC236}">
                <a16:creationId xmlns:a16="http://schemas.microsoft.com/office/drawing/2014/main" id="{5E43AEB5-29E1-D538-A6D8-8EDC13AFF462}"/>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930596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2B1D8-0711-DF62-3051-9545786D06C6}"/>
              </a:ext>
            </a:extLst>
          </p:cNvPr>
          <p:cNvSpPr>
            <a:spLocks noGrp="1"/>
          </p:cNvSpPr>
          <p:nvPr>
            <p:ph type="title"/>
          </p:nvPr>
        </p:nvSpPr>
        <p:spPr/>
        <p:txBody>
          <a:bodyPr/>
          <a:lstStyle/>
          <a:p>
            <a:r>
              <a:rPr lang="en-GB" dirty="0"/>
              <a:t>Sole Trader</a:t>
            </a:r>
          </a:p>
        </p:txBody>
      </p:sp>
      <p:sp>
        <p:nvSpPr>
          <p:cNvPr id="3" name="Content Placeholder 2">
            <a:extLst>
              <a:ext uri="{FF2B5EF4-FFF2-40B4-BE49-F238E27FC236}">
                <a16:creationId xmlns:a16="http://schemas.microsoft.com/office/drawing/2014/main" id="{571B784A-42C5-2498-1028-8476422C98B8}"/>
              </a:ext>
            </a:extLst>
          </p:cNvPr>
          <p:cNvSpPr>
            <a:spLocks noGrp="1"/>
          </p:cNvSpPr>
          <p:nvPr>
            <p:ph idx="1"/>
          </p:nvPr>
        </p:nvSpPr>
        <p:spPr/>
        <p:txBody>
          <a:bodyPr>
            <a:normAutofit/>
          </a:bodyPr>
          <a:lstStyle/>
          <a:p>
            <a:r>
              <a:rPr lang="en-GB" dirty="0"/>
              <a:t>The status of sole trader is convenient in situations where just one person will own the business, and will have final responsibility for its management and development. It is possible to employ other people if you are a sole trader, but ultimately the business is the individual, and there is no separate legal status. </a:t>
            </a:r>
          </a:p>
          <a:p>
            <a:endParaRPr lang="en-GB" dirty="0"/>
          </a:p>
        </p:txBody>
      </p:sp>
    </p:spTree>
    <p:extLst>
      <p:ext uri="{BB962C8B-B14F-4D97-AF65-F5344CB8AC3E}">
        <p14:creationId xmlns:p14="http://schemas.microsoft.com/office/powerpoint/2010/main" val="2632415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81562-29A7-6556-38D2-8E319A28C818}"/>
              </a:ext>
            </a:extLst>
          </p:cNvPr>
          <p:cNvSpPr>
            <a:spLocks noGrp="1"/>
          </p:cNvSpPr>
          <p:nvPr>
            <p:ph type="title"/>
          </p:nvPr>
        </p:nvSpPr>
        <p:spPr/>
        <p:txBody>
          <a:bodyPr/>
          <a:lstStyle/>
          <a:p>
            <a:r>
              <a:rPr lang="en-GB" dirty="0"/>
              <a:t>Sole Trader</a:t>
            </a:r>
          </a:p>
        </p:txBody>
      </p:sp>
      <p:sp>
        <p:nvSpPr>
          <p:cNvPr id="3" name="Content Placeholder 2">
            <a:extLst>
              <a:ext uri="{FF2B5EF4-FFF2-40B4-BE49-F238E27FC236}">
                <a16:creationId xmlns:a16="http://schemas.microsoft.com/office/drawing/2014/main" id="{357CE050-73D2-F331-9C5B-BEB52D456B9F}"/>
              </a:ext>
            </a:extLst>
          </p:cNvPr>
          <p:cNvSpPr>
            <a:spLocks noGrp="1"/>
          </p:cNvSpPr>
          <p:nvPr>
            <p:ph idx="1"/>
          </p:nvPr>
        </p:nvSpPr>
        <p:spPr/>
        <p:txBody>
          <a:bodyPr/>
          <a:lstStyle/>
          <a:p>
            <a:r>
              <a:rPr lang="en-GB" dirty="0"/>
              <a:t>There are various advantages to operating as a sole trader you are not required to register the business with Companies House. This means that you can avoid the costs involved in registration, such as employing accountants or lawyers to carry out the registration process. There is also less paperwork to deal with, regarding legislation and tax, than for a limited company.</a:t>
            </a:r>
          </a:p>
          <a:p>
            <a:endParaRPr lang="en-GB" dirty="0"/>
          </a:p>
        </p:txBody>
      </p:sp>
    </p:spTree>
    <p:extLst>
      <p:ext uri="{BB962C8B-B14F-4D97-AF65-F5344CB8AC3E}">
        <p14:creationId xmlns:p14="http://schemas.microsoft.com/office/powerpoint/2010/main" val="4916374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132E6-CE26-0567-FE26-D6AC681C2C2A}"/>
              </a:ext>
            </a:extLst>
          </p:cNvPr>
          <p:cNvSpPr>
            <a:spLocks noGrp="1"/>
          </p:cNvSpPr>
          <p:nvPr>
            <p:ph type="title"/>
          </p:nvPr>
        </p:nvSpPr>
        <p:spPr/>
        <p:txBody>
          <a:bodyPr/>
          <a:lstStyle/>
          <a:p>
            <a:r>
              <a:rPr lang="en-GB" dirty="0"/>
              <a:t>Sole Trader</a:t>
            </a:r>
          </a:p>
        </p:txBody>
      </p:sp>
      <p:sp>
        <p:nvSpPr>
          <p:cNvPr id="3" name="Content Placeholder 2">
            <a:extLst>
              <a:ext uri="{FF2B5EF4-FFF2-40B4-BE49-F238E27FC236}">
                <a16:creationId xmlns:a16="http://schemas.microsoft.com/office/drawing/2014/main" id="{0EAA94CC-BE6B-DC8A-342D-CD9998805DB5}"/>
              </a:ext>
            </a:extLst>
          </p:cNvPr>
          <p:cNvSpPr>
            <a:spLocks noGrp="1"/>
          </p:cNvSpPr>
          <p:nvPr>
            <p:ph idx="1"/>
          </p:nvPr>
        </p:nvSpPr>
        <p:spPr/>
        <p:txBody>
          <a:bodyPr/>
          <a:lstStyle/>
          <a:p>
            <a:r>
              <a:rPr lang="en-GB" dirty="0"/>
              <a:t>National institutional insurance contributions level for sole traders are generally lower than those paid by limited companies. Also, the owner is entitled to all the profits made by the business. He or she is also able to keep the overall control of the business.</a:t>
            </a:r>
          </a:p>
          <a:p>
            <a:endParaRPr lang="en-GB" dirty="0"/>
          </a:p>
        </p:txBody>
      </p:sp>
    </p:spTree>
    <p:extLst>
      <p:ext uri="{BB962C8B-B14F-4D97-AF65-F5344CB8AC3E}">
        <p14:creationId xmlns:p14="http://schemas.microsoft.com/office/powerpoint/2010/main" val="40797533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BD08F-416E-A78E-CAE0-B79A31ECF69F}"/>
              </a:ext>
            </a:extLst>
          </p:cNvPr>
          <p:cNvSpPr>
            <a:spLocks noGrp="1"/>
          </p:cNvSpPr>
          <p:nvPr>
            <p:ph type="title"/>
          </p:nvPr>
        </p:nvSpPr>
        <p:spPr/>
        <p:txBody>
          <a:bodyPr/>
          <a:lstStyle/>
          <a:p>
            <a:r>
              <a:rPr lang="en-GB" dirty="0"/>
              <a:t>Partnership</a:t>
            </a:r>
          </a:p>
        </p:txBody>
      </p:sp>
      <p:sp>
        <p:nvSpPr>
          <p:cNvPr id="3" name="Content Placeholder 2">
            <a:extLst>
              <a:ext uri="{FF2B5EF4-FFF2-40B4-BE49-F238E27FC236}">
                <a16:creationId xmlns:a16="http://schemas.microsoft.com/office/drawing/2014/main" id="{DE4A9775-5DEB-B7FA-FEE1-C868F23AD265}"/>
              </a:ext>
            </a:extLst>
          </p:cNvPr>
          <p:cNvSpPr>
            <a:spLocks noGrp="1"/>
          </p:cNvSpPr>
          <p:nvPr>
            <p:ph idx="1"/>
          </p:nvPr>
        </p:nvSpPr>
        <p:spPr/>
        <p:txBody>
          <a:bodyPr>
            <a:normAutofit/>
          </a:bodyPr>
          <a:lstStyle/>
          <a:p>
            <a:r>
              <a:rPr lang="en-GB" dirty="0"/>
              <a:t>A partnership is a good vehicle to use when your business will involve 2 or more people owning a business together. Like a sole trader, a partnership has no separate legal identity, and does not need to register with companies house.</a:t>
            </a:r>
          </a:p>
        </p:txBody>
      </p:sp>
    </p:spTree>
    <p:extLst>
      <p:ext uri="{BB962C8B-B14F-4D97-AF65-F5344CB8AC3E}">
        <p14:creationId xmlns:p14="http://schemas.microsoft.com/office/powerpoint/2010/main" val="21836586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3F9DC-053A-28E0-2121-3BFE196AD34E}"/>
              </a:ext>
            </a:extLst>
          </p:cNvPr>
          <p:cNvSpPr>
            <a:spLocks noGrp="1"/>
          </p:cNvSpPr>
          <p:nvPr>
            <p:ph type="title"/>
          </p:nvPr>
        </p:nvSpPr>
        <p:spPr/>
        <p:txBody>
          <a:bodyPr/>
          <a:lstStyle/>
          <a:p>
            <a:r>
              <a:rPr lang="en-GB" dirty="0"/>
              <a:t>Partnership</a:t>
            </a:r>
          </a:p>
        </p:txBody>
      </p:sp>
      <p:sp>
        <p:nvSpPr>
          <p:cNvPr id="3" name="Content Placeholder 2">
            <a:extLst>
              <a:ext uri="{FF2B5EF4-FFF2-40B4-BE49-F238E27FC236}">
                <a16:creationId xmlns:a16="http://schemas.microsoft.com/office/drawing/2014/main" id="{6045BFBA-6968-CD2A-2F9E-25EA540F5F87}"/>
              </a:ext>
            </a:extLst>
          </p:cNvPr>
          <p:cNvSpPr>
            <a:spLocks noGrp="1"/>
          </p:cNvSpPr>
          <p:nvPr>
            <p:ph idx="1"/>
          </p:nvPr>
        </p:nvSpPr>
        <p:spPr/>
        <p:txBody>
          <a:bodyPr>
            <a:normAutofit/>
          </a:bodyPr>
          <a:lstStyle/>
          <a:p>
            <a:r>
              <a:rPr lang="en-GB" dirty="0"/>
              <a:t>There are several advantages to operating as a partnership. The structure of a partnership can be flexible, according to the deed of partnership. As with sole traders, there is less paperwork to deal with, regarding legislation and tax, than for a limited company. However, unlike sole traders, management responsibilities, risks, and losses are shared. Partners can often bring a variety of different skills and experience to the business. Also, involving more people means that more capital can be raised among them. Another advantage is that partnerships cannot be taken over by other businesses.</a:t>
            </a:r>
          </a:p>
          <a:p>
            <a:endParaRPr lang="en-GB" dirty="0"/>
          </a:p>
        </p:txBody>
      </p:sp>
    </p:spTree>
    <p:extLst>
      <p:ext uri="{BB962C8B-B14F-4D97-AF65-F5344CB8AC3E}">
        <p14:creationId xmlns:p14="http://schemas.microsoft.com/office/powerpoint/2010/main" val="642749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77E02-5B74-B5AC-397B-7527C132C9E7}"/>
              </a:ext>
            </a:extLst>
          </p:cNvPr>
          <p:cNvSpPr>
            <a:spLocks noGrp="1"/>
          </p:cNvSpPr>
          <p:nvPr>
            <p:ph type="title"/>
          </p:nvPr>
        </p:nvSpPr>
        <p:spPr/>
        <p:txBody>
          <a:bodyPr/>
          <a:lstStyle/>
          <a:p>
            <a:r>
              <a:rPr lang="en-GB" dirty="0"/>
              <a:t>Partnership</a:t>
            </a:r>
          </a:p>
        </p:txBody>
      </p:sp>
      <p:sp>
        <p:nvSpPr>
          <p:cNvPr id="3" name="Content Placeholder 2">
            <a:extLst>
              <a:ext uri="{FF2B5EF4-FFF2-40B4-BE49-F238E27FC236}">
                <a16:creationId xmlns:a16="http://schemas.microsoft.com/office/drawing/2014/main" id="{0B355B53-5D01-295F-D3CD-4C58FFBEA582}"/>
              </a:ext>
            </a:extLst>
          </p:cNvPr>
          <p:cNvSpPr>
            <a:spLocks noGrp="1"/>
          </p:cNvSpPr>
          <p:nvPr>
            <p:ph idx="1"/>
          </p:nvPr>
        </p:nvSpPr>
        <p:spPr/>
        <p:txBody>
          <a:bodyPr/>
          <a:lstStyle/>
          <a:p>
            <a:r>
              <a:rPr lang="en-GB" dirty="0"/>
              <a:t>There are two other kinds of partnership a limited partnership and a limited liability company. A limited partnership is a partnership in which at least one partner who is a general partner [that is to say, he or she has management rights and unlimited liability close brackets, on at least one limited partner. A limited partner, who may be an individual or a company, contributes a fixed amount open brackets as capital or property close brackets to the partnership, but is only liable for partnership debts or liabilities up to the amount they have contributed. A limited partnership much registers details with Companies House. A limited liability partnership has the flexibility and tax statement status of a partnership, but the benefits of </a:t>
            </a:r>
            <a:r>
              <a:rPr lang="en-GB" dirty="0" err="1"/>
              <a:t>of</a:t>
            </a:r>
            <a:r>
              <a:rPr lang="en-GB" dirty="0"/>
              <a:t> limited liability. The liability of all the partners is limited to their capital contribution to the limited liability partnership, so personal assets cannot be seized to settle debts. Limited liability partnerships are required to register with Companies House.</a:t>
            </a:r>
          </a:p>
          <a:p>
            <a:endParaRPr lang="en-GB" dirty="0"/>
          </a:p>
        </p:txBody>
      </p:sp>
    </p:spTree>
    <p:extLst>
      <p:ext uri="{BB962C8B-B14F-4D97-AF65-F5344CB8AC3E}">
        <p14:creationId xmlns:p14="http://schemas.microsoft.com/office/powerpoint/2010/main" val="26649887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2277D-1D8F-6071-39F3-7624E5A4D5D7}"/>
              </a:ext>
            </a:extLst>
          </p:cNvPr>
          <p:cNvSpPr>
            <a:spLocks noGrp="1"/>
          </p:cNvSpPr>
          <p:nvPr>
            <p:ph type="title"/>
          </p:nvPr>
        </p:nvSpPr>
        <p:spPr/>
        <p:txBody>
          <a:bodyPr/>
          <a:lstStyle/>
          <a:p>
            <a:r>
              <a:rPr lang="en-GB" dirty="0"/>
              <a:t>Limited Company</a:t>
            </a:r>
          </a:p>
        </p:txBody>
      </p:sp>
      <p:sp>
        <p:nvSpPr>
          <p:cNvPr id="3" name="Content Placeholder 2">
            <a:extLst>
              <a:ext uri="{FF2B5EF4-FFF2-40B4-BE49-F238E27FC236}">
                <a16:creationId xmlns:a16="http://schemas.microsoft.com/office/drawing/2014/main" id="{A719AD80-E349-C16F-024C-665FCE1850BF}"/>
              </a:ext>
            </a:extLst>
          </p:cNvPr>
          <p:cNvSpPr>
            <a:spLocks noGrp="1"/>
          </p:cNvSpPr>
          <p:nvPr>
            <p:ph idx="1"/>
          </p:nvPr>
        </p:nvSpPr>
        <p:spPr/>
        <p:txBody>
          <a:bodyPr>
            <a:normAutofit/>
          </a:bodyPr>
          <a:lstStyle/>
          <a:p>
            <a:r>
              <a:rPr lang="en-GB" dirty="0"/>
              <a:t>The main advantage of limited company status is that the owners open brackets shareholders close brackets have limited liability for the debts of the business up to the value of their shareholding; they are not personally liable for company debts. This means that the liability of the owners of the business is limited to the initial cost of their shares.</a:t>
            </a:r>
          </a:p>
        </p:txBody>
      </p:sp>
    </p:spTree>
    <p:extLst>
      <p:ext uri="{BB962C8B-B14F-4D97-AF65-F5344CB8AC3E}">
        <p14:creationId xmlns:p14="http://schemas.microsoft.com/office/powerpoint/2010/main" val="15763679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18F8D-31FA-4FC0-2EA9-3ED7460A78A3}"/>
              </a:ext>
            </a:extLst>
          </p:cNvPr>
          <p:cNvSpPr>
            <a:spLocks noGrp="1"/>
          </p:cNvSpPr>
          <p:nvPr>
            <p:ph type="title"/>
          </p:nvPr>
        </p:nvSpPr>
        <p:spPr/>
        <p:txBody>
          <a:bodyPr/>
          <a:lstStyle/>
          <a:p>
            <a:r>
              <a:rPr lang="en-GB" dirty="0"/>
              <a:t>Limited Company</a:t>
            </a:r>
          </a:p>
        </p:txBody>
      </p:sp>
      <p:sp>
        <p:nvSpPr>
          <p:cNvPr id="3" name="Content Placeholder 2">
            <a:extLst>
              <a:ext uri="{FF2B5EF4-FFF2-40B4-BE49-F238E27FC236}">
                <a16:creationId xmlns:a16="http://schemas.microsoft.com/office/drawing/2014/main" id="{21B590CD-E3A0-8176-480D-9B207CDD69FF}"/>
              </a:ext>
            </a:extLst>
          </p:cNvPr>
          <p:cNvSpPr>
            <a:spLocks noGrp="1"/>
          </p:cNvSpPr>
          <p:nvPr>
            <p:ph idx="1"/>
          </p:nvPr>
        </p:nvSpPr>
        <p:spPr/>
        <p:txBody>
          <a:bodyPr/>
          <a:lstStyle/>
          <a:p>
            <a:r>
              <a:rPr lang="en-GB" dirty="0"/>
              <a:t>The status of a limited company tends to raise the credibility of the business in the eyes of suppliers and customers, as it suggests that business is large and relatively established. This could be important if your business is competing in a market dominated by large companies, or where customers may feel less comfortable with small or new businesses.</a:t>
            </a:r>
          </a:p>
          <a:p>
            <a:endParaRPr lang="en-GB" dirty="0"/>
          </a:p>
        </p:txBody>
      </p:sp>
    </p:spTree>
    <p:extLst>
      <p:ext uri="{BB962C8B-B14F-4D97-AF65-F5344CB8AC3E}">
        <p14:creationId xmlns:p14="http://schemas.microsoft.com/office/powerpoint/2010/main" val="18338757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69743-7D24-3146-0EF7-17FC6A52FFFA}"/>
              </a:ext>
            </a:extLst>
          </p:cNvPr>
          <p:cNvSpPr>
            <a:spLocks noGrp="1"/>
          </p:cNvSpPr>
          <p:nvPr>
            <p:ph type="title"/>
          </p:nvPr>
        </p:nvSpPr>
        <p:spPr/>
        <p:txBody>
          <a:bodyPr/>
          <a:lstStyle/>
          <a:p>
            <a:r>
              <a:rPr lang="en-GB" dirty="0"/>
              <a:t>Limited Company</a:t>
            </a:r>
          </a:p>
        </p:txBody>
      </p:sp>
      <p:sp>
        <p:nvSpPr>
          <p:cNvPr id="3" name="Content Placeholder 2">
            <a:extLst>
              <a:ext uri="{FF2B5EF4-FFF2-40B4-BE49-F238E27FC236}">
                <a16:creationId xmlns:a16="http://schemas.microsoft.com/office/drawing/2014/main" id="{28A2A89F-36CB-015D-F956-D8BC68D031DC}"/>
              </a:ext>
            </a:extLst>
          </p:cNvPr>
          <p:cNvSpPr>
            <a:spLocks noGrp="1"/>
          </p:cNvSpPr>
          <p:nvPr>
            <p:ph idx="1"/>
          </p:nvPr>
        </p:nvSpPr>
        <p:spPr/>
        <p:txBody>
          <a:bodyPr/>
          <a:lstStyle/>
          <a:p>
            <a:r>
              <a:rPr lang="en-GB" dirty="0"/>
              <a:t>Other advantages include the following:</a:t>
            </a:r>
          </a:p>
          <a:p>
            <a:r>
              <a:rPr lang="en-GB" dirty="0"/>
              <a:t>anyone in this build finance can be raised by selling shares in the business</a:t>
            </a:r>
          </a:p>
          <a:p>
            <a:r>
              <a:rPr lang="en-GB" dirty="0"/>
              <a:t>employees are able to own a share in the business</a:t>
            </a:r>
          </a:p>
          <a:p>
            <a:r>
              <a:rPr lang="en-GB" dirty="0"/>
              <a:t>a limited company has a separate legal entity to that of its owners, on this allows a company to continue trading despite the death or resignation of a member</a:t>
            </a:r>
          </a:p>
          <a:p>
            <a:r>
              <a:rPr lang="en-GB" dirty="0"/>
              <a:t>the name of the company is protected</a:t>
            </a:r>
          </a:p>
          <a:p>
            <a:endParaRPr lang="en-GB" dirty="0"/>
          </a:p>
        </p:txBody>
      </p:sp>
    </p:spTree>
    <p:extLst>
      <p:ext uri="{BB962C8B-B14F-4D97-AF65-F5344CB8AC3E}">
        <p14:creationId xmlns:p14="http://schemas.microsoft.com/office/powerpoint/2010/main" val="3968477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34BAA-1C46-9D9A-71A5-B2C7F252686B}"/>
              </a:ext>
            </a:extLst>
          </p:cNvPr>
          <p:cNvSpPr>
            <a:spLocks noGrp="1"/>
          </p:cNvSpPr>
          <p:nvPr>
            <p:ph type="title"/>
          </p:nvPr>
        </p:nvSpPr>
        <p:spPr/>
        <p:txBody>
          <a:bodyPr/>
          <a:lstStyle/>
          <a:p>
            <a:endParaRPr lang="en-GB"/>
          </a:p>
        </p:txBody>
      </p:sp>
      <p:graphicFrame>
        <p:nvGraphicFramePr>
          <p:cNvPr id="4" name="Content Placeholder 3">
            <a:extLst>
              <a:ext uri="{FF2B5EF4-FFF2-40B4-BE49-F238E27FC236}">
                <a16:creationId xmlns:a16="http://schemas.microsoft.com/office/drawing/2014/main" id="{577EEA77-C6D5-67E1-8977-DAA416D56E17}"/>
              </a:ext>
            </a:extLst>
          </p:cNvPr>
          <p:cNvGraphicFramePr>
            <a:graphicFrameLocks noGrp="1"/>
          </p:cNvGraphicFramePr>
          <p:nvPr>
            <p:ph idx="1"/>
            <p:extLst>
              <p:ext uri="{D42A27DB-BD31-4B8C-83A1-F6EECF244321}">
                <p14:modId xmlns:p14="http://schemas.microsoft.com/office/powerpoint/2010/main" val="2951317726"/>
              </p:ext>
            </p:extLst>
          </p:nvPr>
        </p:nvGraphicFramePr>
        <p:xfrm>
          <a:off x="1066800" y="456510"/>
          <a:ext cx="10058400" cy="6588760"/>
        </p:xfrm>
        <a:graphic>
          <a:graphicData uri="http://schemas.openxmlformats.org/drawingml/2006/table">
            <a:tbl>
              <a:tblPr firstRow="1" bandRow="1">
                <a:tableStyleId>{5C22544A-7EE6-4342-B048-85BDC9FD1C3A}</a:tableStyleId>
              </a:tblPr>
              <a:tblGrid>
                <a:gridCol w="2514600">
                  <a:extLst>
                    <a:ext uri="{9D8B030D-6E8A-4147-A177-3AD203B41FA5}">
                      <a16:colId xmlns:a16="http://schemas.microsoft.com/office/drawing/2014/main" val="4068474515"/>
                    </a:ext>
                  </a:extLst>
                </a:gridCol>
                <a:gridCol w="2514600">
                  <a:extLst>
                    <a:ext uri="{9D8B030D-6E8A-4147-A177-3AD203B41FA5}">
                      <a16:colId xmlns:a16="http://schemas.microsoft.com/office/drawing/2014/main" val="3916187747"/>
                    </a:ext>
                  </a:extLst>
                </a:gridCol>
                <a:gridCol w="2514600">
                  <a:extLst>
                    <a:ext uri="{9D8B030D-6E8A-4147-A177-3AD203B41FA5}">
                      <a16:colId xmlns:a16="http://schemas.microsoft.com/office/drawing/2014/main" val="1213880060"/>
                    </a:ext>
                  </a:extLst>
                </a:gridCol>
                <a:gridCol w="2514600">
                  <a:extLst>
                    <a:ext uri="{9D8B030D-6E8A-4147-A177-3AD203B41FA5}">
                      <a16:colId xmlns:a16="http://schemas.microsoft.com/office/drawing/2014/main" val="3081919070"/>
                    </a:ext>
                  </a:extLst>
                </a:gridCol>
              </a:tblGrid>
              <a:tr h="370840">
                <a:tc>
                  <a:txBody>
                    <a:bodyPr/>
                    <a:lstStyle/>
                    <a:p>
                      <a:endParaRPr lang="en-GB"/>
                    </a:p>
                  </a:txBody>
                  <a:tcPr/>
                </a:tc>
                <a:tc>
                  <a:txBody>
                    <a:bodyPr/>
                    <a:lstStyle/>
                    <a:p>
                      <a:r>
                        <a:rPr lang="en-GB" dirty="0"/>
                        <a:t>Sole Trader</a:t>
                      </a:r>
                    </a:p>
                  </a:txBody>
                  <a:tcPr/>
                </a:tc>
                <a:tc>
                  <a:txBody>
                    <a:bodyPr/>
                    <a:lstStyle/>
                    <a:p>
                      <a:r>
                        <a:rPr lang="en-GB" dirty="0"/>
                        <a:t>Partnership</a:t>
                      </a:r>
                    </a:p>
                  </a:txBody>
                  <a:tcPr/>
                </a:tc>
                <a:tc>
                  <a:txBody>
                    <a:bodyPr/>
                    <a:lstStyle/>
                    <a:p>
                      <a:r>
                        <a:rPr lang="en-GB" dirty="0"/>
                        <a:t>Limited Company</a:t>
                      </a:r>
                    </a:p>
                  </a:txBody>
                  <a:tcPr/>
                </a:tc>
                <a:extLst>
                  <a:ext uri="{0D108BD9-81ED-4DB2-BD59-A6C34878D82A}">
                    <a16:rowId xmlns:a16="http://schemas.microsoft.com/office/drawing/2014/main" val="844145782"/>
                  </a:ext>
                </a:extLst>
              </a:tr>
              <a:tr h="370840">
                <a:tc>
                  <a:txBody>
                    <a:bodyPr/>
                    <a:lstStyle/>
                    <a:p>
                      <a:r>
                        <a:rPr lang="en-GB" dirty="0"/>
                        <a:t>Pros</a:t>
                      </a:r>
                    </a:p>
                  </a:txBody>
                  <a:tcPr/>
                </a:tc>
                <a:tc>
                  <a:txBody>
                    <a:bodyPr/>
                    <a:lstStyle/>
                    <a:p>
                      <a:pPr marL="285750" indent="-285750">
                        <a:buFont typeface="Arial" panose="020B0604020202020204" pitchFamily="34" charset="0"/>
                        <a:buChar char="•"/>
                      </a:pPr>
                      <a:r>
                        <a:rPr lang="en-GB" dirty="0"/>
                        <a:t>Easy to form</a:t>
                      </a:r>
                    </a:p>
                    <a:p>
                      <a:pPr marL="285750" indent="-285750">
                        <a:buFont typeface="Arial" panose="020B0604020202020204" pitchFamily="34" charset="0"/>
                        <a:buChar char="•"/>
                      </a:pPr>
                      <a:r>
                        <a:rPr lang="en-GB" dirty="0"/>
                        <a:t>Minimum of regulation</a:t>
                      </a:r>
                    </a:p>
                  </a:txBody>
                  <a:tcPr/>
                </a:tc>
                <a:tc>
                  <a:txBody>
                    <a:bodyPr/>
                    <a:lstStyle/>
                    <a:p>
                      <a:pPr marL="285750" indent="-285750">
                        <a:buFont typeface="Arial" panose="020B0604020202020204" pitchFamily="34" charset="0"/>
                        <a:buChar char="•"/>
                      </a:pPr>
                      <a:r>
                        <a:rPr lang="en-GB" dirty="0"/>
                        <a:t>Easy to form</a:t>
                      </a:r>
                    </a:p>
                    <a:p>
                      <a:pPr marL="285750" indent="-285750">
                        <a:buFont typeface="Arial" panose="020B0604020202020204" pitchFamily="34" charset="0"/>
                        <a:buChar char="•"/>
                      </a:pPr>
                      <a:r>
                        <a:rPr lang="en-GB" dirty="0"/>
                        <a:t>Minimum of regulation</a:t>
                      </a:r>
                    </a:p>
                  </a:txBody>
                  <a:tcPr/>
                </a:tc>
                <a:tc>
                  <a:txBody>
                    <a:bodyPr/>
                    <a:lstStyle/>
                    <a:p>
                      <a:pPr marL="285750" indent="-285750">
                        <a:buFont typeface="Arial" panose="020B0604020202020204" pitchFamily="34" charset="0"/>
                        <a:buChar char="•"/>
                      </a:pPr>
                      <a:r>
                        <a:rPr lang="en-GB" dirty="0"/>
                        <a:t>Limited liability</a:t>
                      </a:r>
                    </a:p>
                    <a:p>
                      <a:r>
                        <a:rPr lang="en-GB" dirty="0"/>
                        <a:t>Easier to borrow money</a:t>
                      </a:r>
                    </a:p>
                    <a:p>
                      <a:pPr marL="285750" indent="-285750">
                        <a:buFont typeface="Arial" panose="020B0604020202020204" pitchFamily="34" charset="0"/>
                        <a:buChar char="•"/>
                      </a:pPr>
                      <a:r>
                        <a:rPr lang="en-GB" dirty="0"/>
                        <a:t>Can raise risk capital through additional shareholders</a:t>
                      </a:r>
                    </a:p>
                    <a:p>
                      <a:pPr marL="285750" indent="-285750">
                        <a:buFont typeface="Arial" panose="020B0604020202020204" pitchFamily="34" charset="0"/>
                        <a:buChar char="•"/>
                      </a:pPr>
                      <a:r>
                        <a:rPr lang="en-GB" dirty="0"/>
                        <a:t>Can be sold on</a:t>
                      </a:r>
                    </a:p>
                    <a:p>
                      <a:pPr marL="285750" indent="-285750">
                        <a:buFont typeface="Arial" panose="020B0604020202020204" pitchFamily="34" charset="0"/>
                        <a:buChar char="•"/>
                      </a:pPr>
                      <a:r>
                        <a:rPr lang="en-GB" dirty="0"/>
                        <a:t>Pays Corporation Tax</a:t>
                      </a:r>
                    </a:p>
                    <a:p>
                      <a:pPr marL="0" indent="0">
                        <a:buFont typeface="Arial" panose="020B0604020202020204" pitchFamily="34" charset="0"/>
                        <a:buNone/>
                      </a:pPr>
                      <a:endParaRPr lang="en-GB" dirty="0"/>
                    </a:p>
                  </a:txBody>
                  <a:tcPr/>
                </a:tc>
                <a:extLst>
                  <a:ext uri="{0D108BD9-81ED-4DB2-BD59-A6C34878D82A}">
                    <a16:rowId xmlns:a16="http://schemas.microsoft.com/office/drawing/2014/main" val="1239348686"/>
                  </a:ext>
                </a:extLst>
              </a:tr>
              <a:tr h="370840">
                <a:tc>
                  <a:txBody>
                    <a:bodyPr/>
                    <a:lstStyle/>
                    <a:p>
                      <a:r>
                        <a:rPr lang="en-GB" dirty="0"/>
                        <a:t>Cons</a:t>
                      </a:r>
                    </a:p>
                  </a:txBody>
                  <a:tcPr/>
                </a:tc>
                <a:tc>
                  <a:txBody>
                    <a:bodyPr/>
                    <a:lstStyle/>
                    <a:p>
                      <a:pPr marL="285750" indent="-285750">
                        <a:buFont typeface="Arial" panose="020B0604020202020204" pitchFamily="34" charset="0"/>
                        <a:buChar char="•"/>
                      </a:pPr>
                      <a:r>
                        <a:rPr lang="en-GB" dirty="0"/>
                        <a:t>Unlimited personal liability</a:t>
                      </a:r>
                    </a:p>
                    <a:p>
                      <a:pPr marL="285750" indent="-285750">
                        <a:buFont typeface="Arial" panose="020B0604020202020204" pitchFamily="34" charset="0"/>
                        <a:buChar char="•"/>
                      </a:pPr>
                      <a:r>
                        <a:rPr lang="en-GB" dirty="0"/>
                        <a:t>More difficult to borrow money</a:t>
                      </a:r>
                    </a:p>
                    <a:p>
                      <a:pPr marL="285750" indent="-285750">
                        <a:buFont typeface="Arial" panose="020B0604020202020204" pitchFamily="34" charset="0"/>
                        <a:buChar char="•"/>
                      </a:pPr>
                      <a:r>
                        <a:rPr lang="en-GB" dirty="0"/>
                        <a:t>Pay personal tax</a:t>
                      </a:r>
                    </a:p>
                  </a:txBody>
                  <a:tcPr/>
                </a:tc>
                <a:tc>
                  <a:txBody>
                    <a:bodyPr/>
                    <a:lstStyle/>
                    <a:p>
                      <a:pPr marL="285750" indent="-285750">
                        <a:buFont typeface="Arial" panose="020B0604020202020204" pitchFamily="34" charset="0"/>
                        <a:buChar char="•"/>
                      </a:pPr>
                      <a:r>
                        <a:rPr lang="en-GB" dirty="0"/>
                        <a:t>Unlimited personal liability for debts of whole partnership</a:t>
                      </a:r>
                    </a:p>
                    <a:p>
                      <a:pPr marL="285750" indent="-285750">
                        <a:buFont typeface="Arial" panose="020B0604020202020204" pitchFamily="34" charset="0"/>
                        <a:buChar char="•"/>
                      </a:pPr>
                      <a:r>
                        <a:rPr lang="en-GB" dirty="0"/>
                        <a:t>More difficult to borrow money</a:t>
                      </a:r>
                    </a:p>
                    <a:p>
                      <a:pPr marL="285750" indent="-285750">
                        <a:buFont typeface="Arial" panose="020B0604020202020204" pitchFamily="34" charset="0"/>
                        <a:buChar char="•"/>
                      </a:pPr>
                      <a:r>
                        <a:rPr lang="en-GB" dirty="0"/>
                        <a:t>‘Cease trading’ whenever partners change</a:t>
                      </a:r>
                    </a:p>
                    <a:p>
                      <a:pPr marL="285750" indent="-285750">
                        <a:buFont typeface="Arial" panose="020B0604020202020204" pitchFamily="34" charset="0"/>
                        <a:buChar char="•"/>
                      </a:pPr>
                      <a:r>
                        <a:rPr lang="en-GB" dirty="0"/>
                        <a:t>Pay personal tax</a:t>
                      </a:r>
                    </a:p>
                    <a:p>
                      <a:endParaRPr lang="en-GB" dirty="0"/>
                    </a:p>
                  </a:txBody>
                  <a:tcPr/>
                </a:tc>
                <a:tc>
                  <a:txBody>
                    <a:bodyPr/>
                    <a:lstStyle/>
                    <a:p>
                      <a:pPr marL="285750" indent="-285750">
                        <a:buFont typeface="Arial" panose="020B0604020202020204" pitchFamily="34" charset="0"/>
                        <a:buChar char="•"/>
                      </a:pPr>
                      <a:r>
                        <a:rPr lang="en-GB" dirty="0"/>
                        <a:t>Must comply with Companies Acts</a:t>
                      </a:r>
                    </a:p>
                    <a:p>
                      <a:pPr marL="285750" indent="-285750">
                        <a:buFont typeface="Arial" panose="020B0604020202020204" pitchFamily="34" charset="0"/>
                        <a:buChar char="•"/>
                      </a:pPr>
                      <a:r>
                        <a:rPr lang="en-GB" dirty="0"/>
                        <a:t>Greater regulation</a:t>
                      </a:r>
                    </a:p>
                    <a:p>
                      <a:pPr marL="285750" indent="-285750">
                        <a:buFont typeface="Arial" panose="020B0604020202020204" pitchFamily="34" charset="0"/>
                        <a:buChar char="•"/>
                      </a:pPr>
                      <a:r>
                        <a:rPr lang="en-GB" dirty="0"/>
                        <a:t>Greater disclosure of information</a:t>
                      </a:r>
                    </a:p>
                  </a:txBody>
                  <a:tcPr/>
                </a:tc>
                <a:extLst>
                  <a:ext uri="{0D108BD9-81ED-4DB2-BD59-A6C34878D82A}">
                    <a16:rowId xmlns:a16="http://schemas.microsoft.com/office/drawing/2014/main" val="3411281819"/>
                  </a:ext>
                </a:extLst>
              </a:tr>
            </a:tbl>
          </a:graphicData>
        </a:graphic>
      </p:graphicFrame>
    </p:spTree>
    <p:extLst>
      <p:ext uri="{BB962C8B-B14F-4D97-AF65-F5344CB8AC3E}">
        <p14:creationId xmlns:p14="http://schemas.microsoft.com/office/powerpoint/2010/main" val="29985417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DAE7C1-455E-A264-11D8-3B92F6EE575C}"/>
              </a:ext>
            </a:extLst>
          </p:cNvPr>
          <p:cNvSpPr>
            <a:spLocks noGrp="1"/>
          </p:cNvSpPr>
          <p:nvPr>
            <p:ph type="title"/>
          </p:nvPr>
        </p:nvSpPr>
        <p:spPr/>
        <p:txBody>
          <a:bodyPr/>
          <a:lstStyle/>
          <a:p>
            <a:r>
              <a:rPr lang="en-GB" dirty="0"/>
              <a:t>Research - </a:t>
            </a:r>
          </a:p>
        </p:txBody>
      </p:sp>
      <p:sp>
        <p:nvSpPr>
          <p:cNvPr id="3" name="Content Placeholder 2">
            <a:extLst>
              <a:ext uri="{FF2B5EF4-FFF2-40B4-BE49-F238E27FC236}">
                <a16:creationId xmlns:a16="http://schemas.microsoft.com/office/drawing/2014/main" id="{D504D4D3-8588-F159-5471-E9A9E61FAECC}"/>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9554709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B32C1-0E55-F9EE-B8BF-8B4371B1FA9C}"/>
              </a:ext>
            </a:extLst>
          </p:cNvPr>
          <p:cNvSpPr>
            <a:spLocks noGrp="1"/>
          </p:cNvSpPr>
          <p:nvPr>
            <p:ph type="title"/>
          </p:nvPr>
        </p:nvSpPr>
        <p:spPr/>
        <p:txBody>
          <a:bodyPr/>
          <a:lstStyle/>
          <a:p>
            <a:r>
              <a:rPr lang="en-GB" dirty="0"/>
              <a:t>Sole Trader</a:t>
            </a:r>
          </a:p>
        </p:txBody>
      </p:sp>
      <p:sp>
        <p:nvSpPr>
          <p:cNvPr id="3" name="Content Placeholder 2">
            <a:extLst>
              <a:ext uri="{FF2B5EF4-FFF2-40B4-BE49-F238E27FC236}">
                <a16:creationId xmlns:a16="http://schemas.microsoft.com/office/drawing/2014/main" id="{453BA9CD-01F9-802C-6823-6D7529C495DD}"/>
              </a:ext>
            </a:extLst>
          </p:cNvPr>
          <p:cNvSpPr>
            <a:spLocks noGrp="1"/>
          </p:cNvSpPr>
          <p:nvPr>
            <p:ph idx="1"/>
          </p:nvPr>
        </p:nvSpPr>
        <p:spPr/>
        <p:txBody>
          <a:bodyPr/>
          <a:lstStyle/>
          <a:p>
            <a:r>
              <a:rPr lang="en-GB" dirty="0">
                <a:hlinkClick r:id="rId2"/>
              </a:rPr>
              <a:t>Set up as a sole trader: step by step - GOV.UK (www.gov.uk)</a:t>
            </a:r>
            <a:endParaRPr lang="en-GB" dirty="0"/>
          </a:p>
        </p:txBody>
      </p:sp>
    </p:spTree>
    <p:extLst>
      <p:ext uri="{BB962C8B-B14F-4D97-AF65-F5344CB8AC3E}">
        <p14:creationId xmlns:p14="http://schemas.microsoft.com/office/powerpoint/2010/main" val="26211716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93AD5-A541-47F1-2BB0-6AC4D0D79533}"/>
              </a:ext>
            </a:extLst>
          </p:cNvPr>
          <p:cNvSpPr>
            <a:spLocks noGrp="1"/>
          </p:cNvSpPr>
          <p:nvPr>
            <p:ph type="title"/>
          </p:nvPr>
        </p:nvSpPr>
        <p:spPr/>
        <p:txBody>
          <a:bodyPr/>
          <a:lstStyle/>
          <a:p>
            <a:r>
              <a:rPr lang="en-GB" dirty="0"/>
              <a:t>Limited Company</a:t>
            </a:r>
          </a:p>
        </p:txBody>
      </p:sp>
      <p:sp>
        <p:nvSpPr>
          <p:cNvPr id="3" name="Content Placeholder 2">
            <a:extLst>
              <a:ext uri="{FF2B5EF4-FFF2-40B4-BE49-F238E27FC236}">
                <a16:creationId xmlns:a16="http://schemas.microsoft.com/office/drawing/2014/main" id="{E2765E67-E34D-2871-C65C-E53FDEB0EA30}"/>
              </a:ext>
            </a:extLst>
          </p:cNvPr>
          <p:cNvSpPr>
            <a:spLocks noGrp="1"/>
          </p:cNvSpPr>
          <p:nvPr>
            <p:ph idx="1"/>
          </p:nvPr>
        </p:nvSpPr>
        <p:spPr/>
        <p:txBody>
          <a:bodyPr/>
          <a:lstStyle/>
          <a:p>
            <a:r>
              <a:rPr lang="en-GB" dirty="0">
                <a:hlinkClick r:id="rId2"/>
              </a:rPr>
              <a:t>Set up a limited company: step by step - GOV.UK (www.gov.uk)</a:t>
            </a:r>
            <a:endParaRPr lang="en-GB" dirty="0"/>
          </a:p>
        </p:txBody>
      </p:sp>
    </p:spTree>
    <p:extLst>
      <p:ext uri="{BB962C8B-B14F-4D97-AF65-F5344CB8AC3E}">
        <p14:creationId xmlns:p14="http://schemas.microsoft.com/office/powerpoint/2010/main" val="39805670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D5C53-E07F-0658-1586-6566AA0D438D}"/>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D3821D5C-89E4-7CD2-B133-67ABADFEC060}"/>
              </a:ext>
            </a:extLst>
          </p:cNvPr>
          <p:cNvSpPr>
            <a:spLocks noGrp="1"/>
          </p:cNvSpPr>
          <p:nvPr>
            <p:ph idx="1"/>
          </p:nvPr>
        </p:nvSpPr>
        <p:spPr/>
        <p:txBody>
          <a:bodyPr/>
          <a:lstStyle/>
          <a:p>
            <a:r>
              <a:rPr lang="en-GB" dirty="0"/>
              <a:t>Types of Companies</a:t>
            </a:r>
          </a:p>
          <a:p>
            <a:r>
              <a:rPr lang="en-GB" dirty="0"/>
              <a:t>Pros and cons</a:t>
            </a:r>
          </a:p>
          <a:p>
            <a:r>
              <a:rPr lang="en-GB" dirty="0"/>
              <a:t>Rules</a:t>
            </a:r>
          </a:p>
          <a:p>
            <a:endParaRPr lang="en-GB" dirty="0"/>
          </a:p>
        </p:txBody>
      </p:sp>
    </p:spTree>
    <p:extLst>
      <p:ext uri="{BB962C8B-B14F-4D97-AF65-F5344CB8AC3E}">
        <p14:creationId xmlns:p14="http://schemas.microsoft.com/office/powerpoint/2010/main" val="8030383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8EB07-6ACE-7C1C-12C7-8501B8A76936}"/>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87B8763A-DA52-7D2F-E59C-BC6F45795BE4}"/>
              </a:ext>
            </a:extLst>
          </p:cNvPr>
          <p:cNvSpPr>
            <a:spLocks noGrp="1"/>
          </p:cNvSpPr>
          <p:nvPr>
            <p:ph idx="1"/>
          </p:nvPr>
        </p:nvSpPr>
        <p:spPr/>
        <p:txBody>
          <a:bodyPr/>
          <a:lstStyle/>
          <a:p>
            <a:r>
              <a:rPr lang="en-GB" dirty="0">
                <a:hlinkClick r:id="rId2"/>
              </a:rPr>
              <a:t>Set up as a sole trader: step by step - GOV.UK (www.gov.uk)</a:t>
            </a:r>
            <a:endParaRPr lang="en-GB" dirty="0">
              <a:hlinkClick r:id="rId3"/>
            </a:endParaRPr>
          </a:p>
          <a:p>
            <a:r>
              <a:rPr lang="en-GB" dirty="0">
                <a:hlinkClick r:id="rId3"/>
              </a:rPr>
              <a:t>Set up a limited company: step by step - GOV.UK (www.gov.uk)</a:t>
            </a:r>
            <a:endParaRPr lang="en-GB" dirty="0"/>
          </a:p>
          <a:p>
            <a:r>
              <a:rPr lang="en-GB" dirty="0"/>
              <a:t>Burns, P (2001)  Entrepreneurship and Small Business.  Palgrave Macmillan</a:t>
            </a:r>
            <a:r>
              <a:rPr lang="en-GB"/>
              <a:t>, New York</a:t>
            </a:r>
            <a:r>
              <a:rPr lang="en-GB" dirty="0"/>
              <a:t>.</a:t>
            </a:r>
          </a:p>
          <a:p>
            <a:r>
              <a:rPr lang="en-GB" dirty="0"/>
              <a:t>Lane Fox, M. (2004) Good Small Business Guide.  Bloomsbury, London.</a:t>
            </a:r>
          </a:p>
          <a:p>
            <a:endParaRPr lang="en-GB" dirty="0"/>
          </a:p>
        </p:txBody>
      </p:sp>
    </p:spTree>
    <p:extLst>
      <p:ext uri="{BB962C8B-B14F-4D97-AF65-F5344CB8AC3E}">
        <p14:creationId xmlns:p14="http://schemas.microsoft.com/office/powerpoint/2010/main" val="302556986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4E0DEAD79807744A33C0999C3BED08C" ma:contentTypeVersion="3" ma:contentTypeDescription="Create a new document." ma:contentTypeScope="" ma:versionID="248ce3a6de34bd85c1e8e5fc1277bee1">
  <xsd:schema xmlns:xsd="http://www.w3.org/2001/XMLSchema" xmlns:xs="http://www.w3.org/2001/XMLSchema" xmlns:p="http://schemas.microsoft.com/office/2006/metadata/properties" xmlns:ns2="6dd1c96b-863d-4352-8496-166d9a9d3ee1" targetNamespace="http://schemas.microsoft.com/office/2006/metadata/properties" ma:root="true" ma:fieldsID="5b844b9e63d62518ae39eff58d343cdc" ns2:_="">
    <xsd:import namespace="6dd1c96b-863d-4352-8496-166d9a9d3ee1"/>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dd1c96b-863d-4352-8496-166d9a9d3e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02256F6-B301-4C27-A0FD-467E4E245EB7}"/>
</file>

<file path=customXml/itemProps2.xml><?xml version="1.0" encoding="utf-8"?>
<ds:datastoreItem xmlns:ds="http://schemas.openxmlformats.org/officeDocument/2006/customXml" ds:itemID="{E632B199-44CA-4A93-ACBD-1D9A3B30AC26}"/>
</file>

<file path=customXml/itemProps3.xml><?xml version="1.0" encoding="utf-8"?>
<ds:datastoreItem xmlns:ds="http://schemas.openxmlformats.org/officeDocument/2006/customXml" ds:itemID="{27415F40-E72A-4EB5-A4FF-6CFFF981B801}"/>
</file>

<file path=docProps/app.xml><?xml version="1.0" encoding="utf-8"?>
<Properties xmlns="http://schemas.openxmlformats.org/officeDocument/2006/extended-properties" xmlns:vt="http://schemas.openxmlformats.org/officeDocument/2006/docPropsVTypes">
  <Template>TM03090434[[fn=Wood Type]]</Template>
  <TotalTime>10104</TotalTime>
  <Words>1039</Words>
  <Application>Microsoft Office PowerPoint</Application>
  <PresentationFormat>Widescreen</PresentationFormat>
  <Paragraphs>84</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Rockwell</vt:lpstr>
      <vt:lpstr>Rockwell Condensed</vt:lpstr>
      <vt:lpstr>Wingdings</vt:lpstr>
      <vt:lpstr>Wood Type</vt:lpstr>
      <vt:lpstr>Business Management for Construction</vt:lpstr>
      <vt:lpstr>Business Management for Construction ACBA 5018</vt:lpstr>
      <vt:lpstr>Types of Business</vt:lpstr>
      <vt:lpstr>What type of business do you work for?</vt:lpstr>
      <vt:lpstr>Sole Trader</vt:lpstr>
      <vt:lpstr>Sole Trader</vt:lpstr>
      <vt:lpstr>Sole Trader</vt:lpstr>
      <vt:lpstr>Partnership</vt:lpstr>
      <vt:lpstr>Partnership</vt:lpstr>
      <vt:lpstr>Partnership</vt:lpstr>
      <vt:lpstr>Limited Company</vt:lpstr>
      <vt:lpstr>Limited Company</vt:lpstr>
      <vt:lpstr>Limited Company</vt:lpstr>
      <vt:lpstr>PowerPoint Presentation</vt:lpstr>
      <vt:lpstr>Research - </vt:lpstr>
      <vt:lpstr>Sole Trader</vt:lpstr>
      <vt:lpstr>Limited Company</vt:lpstr>
      <vt:lpstr>Summary</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Deborah Hughes</dc:creator>
  <cp:lastModifiedBy>Deborah Hughes</cp:lastModifiedBy>
  <cp:revision>9</cp:revision>
  <dcterms:created xsi:type="dcterms:W3CDTF">2024-09-22T00:12:05Z</dcterms:created>
  <dcterms:modified xsi:type="dcterms:W3CDTF">2024-10-01T13:13:18Z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0x01010084E0DEAD79807744A33C0999C3BED08C</vt:lpwstr>
  </property>
</Properties>
</file>