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354" r:id="rId2"/>
    <p:sldId id="342" r:id="rId3"/>
    <p:sldId id="345" r:id="rId4"/>
    <p:sldId id="328" r:id="rId5"/>
    <p:sldId id="350" r:id="rId6"/>
    <p:sldId id="330" r:id="rId7"/>
    <p:sldId id="331" r:id="rId8"/>
    <p:sldId id="332" r:id="rId9"/>
    <p:sldId id="333" r:id="rId10"/>
    <p:sldId id="348" r:id="rId11"/>
    <p:sldId id="349" r:id="rId12"/>
    <p:sldId id="340" r:id="rId13"/>
    <p:sldId id="346" r:id="rId14"/>
    <p:sldId id="347" r:id="rId15"/>
    <p:sldId id="334" r:id="rId16"/>
    <p:sldId id="338" r:id="rId17"/>
    <p:sldId id="335" r:id="rId18"/>
    <p:sldId id="339" r:id="rId19"/>
    <p:sldId id="336" r:id="rId20"/>
    <p:sldId id="337" r:id="rId21"/>
    <p:sldId id="341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18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416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2327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643976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highered.mcgraw-hill.com/sites/0070780412/student_view0/_____basic.htm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highered.mcgraw-hill.com/sites/0070780412/student_view0/_____basic.html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highered.mcgraw-hill.com/sites/0070780412/student_view0/_____basic.html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efap.net/writing/writing-reporting/writing-reporting-paraphras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>
            <a:extLst>
              <a:ext uri="{FF2B5EF4-FFF2-40B4-BE49-F238E27FC236}">
                <a16:creationId xmlns:a16="http://schemas.microsoft.com/office/drawing/2014/main" id="{4A04164B-11AE-974B-8AB3-C0E63A5EAD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/>
              <a:t>ACCC4000</a:t>
            </a:r>
          </a:p>
        </p:txBody>
      </p:sp>
      <p:sp>
        <p:nvSpPr>
          <p:cNvPr id="15362" name="Subtitle 4">
            <a:extLst>
              <a:ext uri="{FF2B5EF4-FFF2-40B4-BE49-F238E27FC236}">
                <a16:creationId xmlns:a16="http://schemas.microsoft.com/office/drawing/2014/main" id="{2955F2BC-65E0-8644-9793-245A6C6E7C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7088" y="1844675"/>
            <a:ext cx="8796337" cy="381635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Academic and Employability Skills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Paraphrasing </a:t>
            </a: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WEEK 7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5363" name="Slide Number Placeholder 5">
            <a:extLst>
              <a:ext uri="{FF2B5EF4-FFF2-40B4-BE49-F238E27FC236}">
                <a16:creationId xmlns:a16="http://schemas.microsoft.com/office/drawing/2014/main" id="{D853F120-5638-D64B-8DA3-EB10766C8A9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3888" y="6453188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BE8CDDC-683E-934D-8BB8-19F1A3786DAD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507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paraphrasing?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dirty="0"/>
              <a:t>Paraphrasing is writing the ideas of another person in your own words. Paraphrasing is useful when you are using the work of others to support your own view. </a:t>
            </a:r>
          </a:p>
          <a:p>
            <a:r>
              <a:rPr lang="en-GB" sz="2400" b="0" dirty="0"/>
              <a:t>When paraphrasing, you need to change the words and the structure but keep the meaning the same. </a:t>
            </a:r>
          </a:p>
          <a:p>
            <a:r>
              <a:rPr lang="en-GB" sz="2400" b="0" dirty="0"/>
              <a:t>Please remember, though, that even when you paraphrase someone's work, you must acknowledge it by providing a reference (more about this in week 6).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0154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Source</a:t>
            </a:r>
          </a:p>
          <a:p>
            <a:r>
              <a:rPr lang="en-GB" sz="2400" b="0" dirty="0"/>
              <a:t>It has long been known that Cairo is the most populous city on earth, but no-one knew exactly how populous it was until last month.</a:t>
            </a:r>
          </a:p>
          <a:p>
            <a:endParaRPr lang="en-GB" sz="2400" dirty="0"/>
          </a:p>
          <a:p>
            <a:r>
              <a:rPr lang="en-GB" sz="2400" dirty="0"/>
              <a:t>Paraphrase</a:t>
            </a:r>
          </a:p>
          <a:p>
            <a:r>
              <a:rPr lang="en-GB" sz="2400" b="0" dirty="0"/>
              <a:t>Although Cairo has been the world's most heavily populated city for many years, the precise population was not known until four weeks ago.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4777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Paraphrasing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  <a:p>
            <a:r>
              <a:rPr lang="en-GB" altLang="en-US" sz="2800"/>
              <a:t>What are the techniques used to present the same meaning differently?</a:t>
            </a:r>
          </a:p>
          <a:p>
            <a:pPr lvl="1"/>
            <a:r>
              <a:rPr lang="en-GB" altLang="en-US" sz="2600"/>
              <a:t>using synonyms</a:t>
            </a:r>
          </a:p>
          <a:p>
            <a:pPr lvl="1"/>
            <a:r>
              <a:rPr lang="en-GB" altLang="en-US" sz="2600"/>
              <a:t>changing word class </a:t>
            </a:r>
            <a:r>
              <a:rPr lang="en-GB" altLang="en-US" sz="2000"/>
              <a:t>(and making any other necessary changes) </a:t>
            </a:r>
          </a:p>
          <a:p>
            <a:pPr lvl="1"/>
            <a:r>
              <a:rPr lang="en-GB" altLang="en-US" sz="2600"/>
              <a:t>changing word order </a:t>
            </a:r>
            <a:r>
              <a:rPr lang="en-GB" altLang="en-US" sz="2000"/>
              <a:t>(and making any other necessary changes) 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8101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 this text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 rotWithShape="1">
          <a:blip r:embed="rId2"/>
          <a:srcRect t="26388"/>
          <a:stretch/>
        </p:blipFill>
        <p:spPr>
          <a:xfrm>
            <a:off x="1115616" y="1484784"/>
            <a:ext cx="7128792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768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marL="342900" indent="-342900"/>
            <a:r>
              <a:rPr lang="en-GB" altLang="en-US" sz="3600" dirty="0"/>
              <a:t>Paraphrasing - using synonyms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68313" y="1268413"/>
            <a:ext cx="8207375" cy="5256212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argues &gt; claims</a:t>
            </a:r>
          </a:p>
          <a:p>
            <a:pPr>
              <a:defRPr/>
            </a:pPr>
            <a:r>
              <a:rPr lang="en-GB" altLang="en-US" dirty="0"/>
              <a:t>eighteenth century &gt; 1700s</a:t>
            </a:r>
          </a:p>
          <a:p>
            <a:pPr>
              <a:defRPr/>
            </a:pPr>
            <a:r>
              <a:rPr lang="en-GB" altLang="en-US" dirty="0"/>
              <a:t>wages &gt; labour </a:t>
            </a:r>
          </a:p>
          <a:p>
            <a:pPr>
              <a:defRPr/>
            </a:pPr>
            <a:r>
              <a:rPr lang="en-GB" altLang="en-US" dirty="0"/>
              <a:t>save &gt; economise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Example: </a:t>
            </a:r>
            <a:r>
              <a:rPr lang="en-GB" altLang="en-US" b="0" dirty="0"/>
              <a:t>The </a:t>
            </a:r>
            <a:r>
              <a:rPr lang="en-GB" altLang="en-US" b="0" u="sng" dirty="0"/>
              <a:t>growth </a:t>
            </a:r>
            <a:r>
              <a:rPr lang="en-GB" altLang="en-US" b="0" dirty="0"/>
              <a:t>of the </a:t>
            </a:r>
            <a:r>
              <a:rPr lang="en-GB" altLang="en-US" b="0" u="sng" dirty="0"/>
              <a:t>car</a:t>
            </a:r>
            <a:r>
              <a:rPr lang="en-GB" altLang="en-US" b="0" dirty="0"/>
              <a:t> industry </a:t>
            </a:r>
            <a:r>
              <a:rPr lang="en-GB" altLang="en-US" b="0" u="sng" dirty="0"/>
              <a:t>parallels</a:t>
            </a:r>
            <a:r>
              <a:rPr lang="en-GB" altLang="en-US" b="0" dirty="0"/>
              <a:t> the </a:t>
            </a:r>
            <a:r>
              <a:rPr lang="en-GB" altLang="en-US" b="0" u="sng" dirty="0"/>
              <a:t>development</a:t>
            </a:r>
            <a:r>
              <a:rPr lang="en-GB" altLang="en-US" b="0" dirty="0"/>
              <a:t> of </a:t>
            </a:r>
            <a:r>
              <a:rPr lang="en-GB" altLang="en-US" b="0" u="sng" dirty="0"/>
              <a:t>modern</a:t>
            </a:r>
            <a:r>
              <a:rPr lang="en-GB" altLang="en-US" b="0" dirty="0"/>
              <a:t> capitalism. </a:t>
            </a:r>
          </a:p>
          <a:p>
            <a:pPr>
              <a:defRPr/>
            </a:pPr>
            <a:r>
              <a:rPr lang="en-GB" altLang="en-US" dirty="0"/>
              <a:t>Paraphrase: </a:t>
            </a:r>
            <a:r>
              <a:rPr lang="en-GB" altLang="en-US" b="0" dirty="0"/>
              <a:t>The </a:t>
            </a:r>
            <a:r>
              <a:rPr lang="en-GB" altLang="en-US" b="0" u="sng" dirty="0"/>
              <a:t>rise</a:t>
            </a:r>
            <a:r>
              <a:rPr lang="en-GB" altLang="en-US" b="0" dirty="0"/>
              <a:t> of the </a:t>
            </a:r>
            <a:r>
              <a:rPr lang="en-GB" altLang="en-US" b="0" u="sng" dirty="0"/>
              <a:t>automobile</a:t>
            </a:r>
            <a:r>
              <a:rPr lang="en-GB" altLang="en-US" b="0" dirty="0"/>
              <a:t> industry </a:t>
            </a:r>
            <a:r>
              <a:rPr lang="en-GB" altLang="en-US" b="0" u="sng" dirty="0"/>
              <a:t>matches</a:t>
            </a:r>
            <a:r>
              <a:rPr lang="en-GB" altLang="en-US" b="0" dirty="0"/>
              <a:t> the </a:t>
            </a:r>
            <a:r>
              <a:rPr lang="en-GB" altLang="en-US" b="0" u="sng" dirty="0"/>
              <a:t>progress</a:t>
            </a:r>
            <a:r>
              <a:rPr lang="en-GB" altLang="en-US" b="0" dirty="0"/>
              <a:t> of </a:t>
            </a:r>
            <a:r>
              <a:rPr lang="en-GB" altLang="en-US" b="0" u="sng" dirty="0"/>
              <a:t>contemporary</a:t>
            </a:r>
            <a:r>
              <a:rPr lang="en-GB" altLang="en-US" b="0" dirty="0"/>
              <a:t> capitalism. </a:t>
            </a:r>
          </a:p>
          <a:p>
            <a:pPr>
              <a:defRPr/>
            </a:pPr>
            <a:endParaRPr lang="en-GB" altLang="en-US" b="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1800" b="0" i="1" dirty="0">
                <a:solidFill>
                  <a:srgbClr val="FF0000"/>
                </a:solidFill>
              </a:rPr>
              <a:t>Note: do not use this technique on its own because if you just replace some words, the structure stays the same and you may be accused of plagiarism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1400" b="0" dirty="0"/>
              <a:t>From: Bailey, S. (2011).</a:t>
            </a:r>
            <a:r>
              <a:rPr lang="en-GB" sz="1400" b="0" i="1" dirty="0"/>
              <a:t> Academic writing for international business students.</a:t>
            </a:r>
            <a:r>
              <a:rPr lang="en-GB" sz="1400" b="0" dirty="0"/>
              <a:t> London: Routledge.</a:t>
            </a:r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348212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marL="342900" indent="-342900"/>
            <a:r>
              <a:rPr lang="en-GB" altLang="en-US" sz="3600" dirty="0"/>
              <a:t>Paraphrasing - changing word class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95288" y="1341438"/>
            <a:ext cx="8207375" cy="5256212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explanation (n.) &gt; explain (v.)</a:t>
            </a:r>
          </a:p>
          <a:p>
            <a:pPr>
              <a:defRPr/>
            </a:pPr>
            <a:r>
              <a:rPr lang="en-GB" altLang="en-US" dirty="0"/>
              <a:t>mechanical (adj.) &gt; mechanise (v.)</a:t>
            </a:r>
          </a:p>
          <a:p>
            <a:pPr>
              <a:defRPr/>
            </a:pPr>
            <a:r>
              <a:rPr lang="en-GB" altLang="en-US" dirty="0"/>
              <a:t>profitable (adj.) &gt; profitability (n.) 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Example: </a:t>
            </a:r>
            <a:r>
              <a:rPr lang="en-GB" altLang="en-US" b="0" dirty="0"/>
              <a:t>In the 1920s Alfred Sloan’s </a:t>
            </a:r>
            <a:r>
              <a:rPr lang="en-GB" altLang="en-US" b="0" u="sng" dirty="0"/>
              <a:t>management</a:t>
            </a:r>
            <a:r>
              <a:rPr lang="en-GB" altLang="en-US" b="0" dirty="0"/>
              <a:t> theories </a:t>
            </a:r>
            <a:r>
              <a:rPr lang="en-GB" altLang="en-US" b="0" u="sng" dirty="0"/>
              <a:t>helped</a:t>
            </a:r>
            <a:r>
              <a:rPr lang="en-GB" altLang="en-US" b="0" dirty="0"/>
              <a:t> General Motors become the world’s </a:t>
            </a:r>
            <a:r>
              <a:rPr lang="en-GB" altLang="en-US" b="0" u="sng" dirty="0"/>
              <a:t>dominant</a:t>
            </a:r>
            <a:r>
              <a:rPr lang="en-GB" altLang="en-US" b="0" dirty="0"/>
              <a:t> car company. </a:t>
            </a:r>
          </a:p>
          <a:p>
            <a:pPr>
              <a:defRPr/>
            </a:pPr>
            <a:r>
              <a:rPr lang="en-GB" altLang="en-US" dirty="0"/>
              <a:t>Paraphrase:</a:t>
            </a:r>
            <a:r>
              <a:rPr lang="en-GB" altLang="en-US" b="0" dirty="0"/>
              <a:t> In the 1920s, with the </a:t>
            </a:r>
            <a:r>
              <a:rPr lang="en-GB" altLang="en-US" b="0" u="sng" dirty="0"/>
              <a:t>help</a:t>
            </a:r>
            <a:r>
              <a:rPr lang="en-GB" altLang="en-US" b="0" dirty="0"/>
              <a:t> from the </a:t>
            </a:r>
            <a:r>
              <a:rPr lang="en-GB" altLang="en-US" b="0" u="sng" dirty="0"/>
              <a:t>managerial</a:t>
            </a:r>
            <a:r>
              <a:rPr lang="en-GB" altLang="en-US" b="0" dirty="0"/>
              <a:t> theories of  Alfred Sloan, General Motors </a:t>
            </a:r>
            <a:r>
              <a:rPr lang="en-GB" altLang="en-US" b="0" u="sng" dirty="0"/>
              <a:t>dominated</a:t>
            </a:r>
            <a:r>
              <a:rPr lang="en-GB" altLang="en-US" b="0" dirty="0"/>
              <a:t> the world’s car companies. </a:t>
            </a:r>
          </a:p>
          <a:p>
            <a:pPr>
              <a:defRPr/>
            </a:pPr>
            <a:endParaRPr lang="en-GB" altLang="en-US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b="0" i="1" dirty="0">
                <a:solidFill>
                  <a:srgbClr val="FF0000"/>
                </a:solidFill>
              </a:rPr>
              <a:t>Make sure your paraphrased sentence is grammatically correct!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1400" b="0" dirty="0"/>
              <a:t>From: Bailey, S. (2011).</a:t>
            </a:r>
            <a:r>
              <a:rPr lang="en-GB" sz="1400" b="0" i="1" dirty="0"/>
              <a:t> Academic writing for international business students.</a:t>
            </a:r>
            <a:r>
              <a:rPr lang="en-GB" sz="1400" b="0" dirty="0"/>
              <a:t> London: Routledge.</a:t>
            </a:r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2526359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marL="342900" indent="-342900"/>
            <a:r>
              <a:rPr lang="en-GB" altLang="en-US" sz="3600" dirty="0"/>
              <a:t>Paraphrasing - changing word order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68313" y="1268413"/>
            <a:ext cx="8207375" cy="5256212"/>
          </a:xfrm>
        </p:spPr>
        <p:txBody>
          <a:bodyPr/>
          <a:lstStyle/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Example: </a:t>
            </a:r>
            <a:r>
              <a:rPr lang="en-GB" altLang="en-US" b="0" dirty="0"/>
              <a:t>…the best explanation for the British location of the industrial revolution is found by studying demand factors. </a:t>
            </a:r>
          </a:p>
          <a:p>
            <a:pPr>
              <a:defRPr/>
            </a:pPr>
            <a:endParaRPr lang="en-GB" altLang="en-US" b="0" dirty="0"/>
          </a:p>
          <a:p>
            <a:pPr>
              <a:defRPr/>
            </a:pPr>
            <a:r>
              <a:rPr lang="en-GB" altLang="en-US" dirty="0"/>
              <a:t>Paraphrase:</a:t>
            </a:r>
            <a:r>
              <a:rPr lang="en-GB" altLang="en-US" b="0" dirty="0"/>
              <a:t> A focus on demand may help explain the UK origin of the industrial revolution. </a:t>
            </a:r>
          </a:p>
          <a:p>
            <a:pPr>
              <a:defRPr/>
            </a:pPr>
            <a:endParaRPr lang="en-GB" altLang="en-US" b="0" dirty="0"/>
          </a:p>
          <a:p>
            <a:pPr>
              <a:defRPr/>
            </a:pPr>
            <a:endParaRPr lang="en-GB" altLang="en-US" b="0" dirty="0"/>
          </a:p>
          <a:p>
            <a:pPr>
              <a:defRPr/>
            </a:pPr>
            <a:endParaRPr lang="en-GB" altLang="en-US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1400" b="0" dirty="0"/>
              <a:t>From: Bailey, S. (2011).</a:t>
            </a:r>
            <a:r>
              <a:rPr lang="en-GB" sz="1400" b="0" i="1" dirty="0"/>
              <a:t> Academic writing for international business students.</a:t>
            </a:r>
            <a:r>
              <a:rPr lang="en-GB" sz="1400" b="0" dirty="0"/>
              <a:t> London: Routledge.</a:t>
            </a:r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2027147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/>
              <a:t>Paraphrasing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/>
          </a:p>
          <a:p>
            <a:r>
              <a:rPr lang="en-GB" altLang="en-US" sz="2800" b="0" dirty="0"/>
              <a:t>Whichever technique you use, remember that your sentences must:</a:t>
            </a:r>
          </a:p>
          <a:p>
            <a:pPr lvl="1"/>
            <a:r>
              <a:rPr lang="en-GB" altLang="en-US" sz="2600" b="0" dirty="0"/>
              <a:t>Retain the meaning of the original</a:t>
            </a:r>
          </a:p>
          <a:p>
            <a:pPr lvl="1"/>
            <a:r>
              <a:rPr lang="en-GB" altLang="en-US" sz="2600" b="0" dirty="0"/>
              <a:t>Have a different structure</a:t>
            </a:r>
          </a:p>
          <a:p>
            <a:pPr lvl="1"/>
            <a:r>
              <a:rPr lang="en-GB" altLang="en-US" sz="2600" b="0" dirty="0"/>
              <a:t>Be grammatically correct</a:t>
            </a:r>
          </a:p>
          <a:p>
            <a:pPr lvl="1"/>
            <a:r>
              <a:rPr lang="en-GB" altLang="en-US" sz="2600" b="0" dirty="0"/>
              <a:t>Have correct spelling 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30720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Paraphrasing - using synonyms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3608" y="1484784"/>
            <a:ext cx="7344816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8235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Paraphrasing - changing word class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1484784"/>
            <a:ext cx="6768752" cy="4752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1436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/>
              <a:t>Paraphrasing - changing word order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31640" y="1700808"/>
            <a:ext cx="6192688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9629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When paraphrasing a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dirty="0"/>
              <a:t>Read and understand the text.</a:t>
            </a:r>
          </a:p>
          <a:p>
            <a:r>
              <a:rPr lang="en-GB" b="0" dirty="0"/>
              <a:t>Make a list of the main ideas.</a:t>
            </a:r>
          </a:p>
          <a:p>
            <a:pPr lvl="1"/>
            <a:r>
              <a:rPr lang="en-GB" b="0" dirty="0"/>
              <a:t>Find the important ideas - the important words/phrases. In some way mark them - write them down, underline or highlight them.</a:t>
            </a:r>
          </a:p>
          <a:p>
            <a:pPr lvl="1"/>
            <a:r>
              <a:rPr lang="en-GB" b="0" dirty="0"/>
              <a:t>Find alternative words/synonyms for these words/phrases - do not change specialised vocabulary and common words.</a:t>
            </a:r>
          </a:p>
          <a:p>
            <a:r>
              <a:rPr lang="en-GB" b="0" dirty="0"/>
              <a:t>Change the structure of the text.</a:t>
            </a:r>
          </a:p>
          <a:p>
            <a:pPr lvl="1"/>
            <a:r>
              <a:rPr lang="en-GB" b="0" dirty="0"/>
              <a:t>Identify the meaning relationships between the words/ideas - e.g. cause/effect, generalisation, contrast. </a:t>
            </a:r>
          </a:p>
          <a:p>
            <a:pPr lvl="1"/>
            <a:r>
              <a:rPr lang="en-GB" b="0" dirty="0"/>
              <a:t>Express these relationships in a different way.</a:t>
            </a:r>
          </a:p>
          <a:p>
            <a:pPr lvl="1"/>
            <a:r>
              <a:rPr lang="en-GB" b="0" dirty="0"/>
              <a:t>Change the grammar of the text: change nouns to verbs, adjectives to adverbs, etc., break up long sentences, combine short sentences.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150183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When paraphrasing a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dirty="0"/>
              <a:t>Rewrite the main ideas in complete sentences. Combine your notes into a piece of continuous writing.</a:t>
            </a:r>
          </a:p>
          <a:p>
            <a:r>
              <a:rPr lang="en-GB" b="0" dirty="0"/>
              <a:t>Check your work.</a:t>
            </a:r>
          </a:p>
          <a:p>
            <a:pPr lvl="1"/>
            <a:r>
              <a:rPr lang="en-GB" b="0" dirty="0"/>
              <a:t>Make sure the meaning is the same.</a:t>
            </a:r>
          </a:p>
          <a:p>
            <a:pPr lvl="1"/>
            <a:r>
              <a:rPr lang="en-GB" b="0" dirty="0"/>
              <a:t>Make sure the length is the same.</a:t>
            </a:r>
          </a:p>
          <a:p>
            <a:pPr lvl="1"/>
            <a:r>
              <a:rPr lang="en-GB" b="0" dirty="0"/>
              <a:t>Make sure the style is your own.</a:t>
            </a:r>
          </a:p>
          <a:p>
            <a:pPr lvl="1"/>
            <a:r>
              <a:rPr lang="en-GB" b="0" dirty="0"/>
              <a:t>Remember to acknowledge other people's work.</a:t>
            </a:r>
          </a:p>
          <a:p>
            <a:endParaRPr lang="en-GB" dirty="0"/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278421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Now try paraphrasing the following: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b="0" dirty="0"/>
              <a:t>1. </a:t>
            </a:r>
            <a:r>
              <a:rPr lang="en-GB" sz="2800" b="0" dirty="0"/>
              <a:t>There have never been so many opportunities to work in the environmental field. In Canada, more than half a million people are employed in green jobs, and over one hundred thousand organizations have at least one environmental employee.</a:t>
            </a:r>
            <a:br>
              <a:rPr lang="en-GB" sz="2400" b="0" dirty="0"/>
            </a:br>
            <a:br>
              <a:rPr lang="en-GB" sz="2400" b="0" dirty="0"/>
            </a:br>
            <a:r>
              <a:rPr lang="en-GB" sz="1600" b="0" dirty="0"/>
              <a:t>Source: Suzuki, David T. and Boyd, David R. David Suzuki’s Green Guide. Vancouver: </a:t>
            </a:r>
            <a:r>
              <a:rPr lang="en-GB" sz="1600" b="0" dirty="0" err="1"/>
              <a:t>Greystone</a:t>
            </a:r>
            <a:r>
              <a:rPr lang="en-GB" sz="1600" b="0" dirty="0"/>
              <a:t> Books, 2008. 125.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1200" b="0" i="1" dirty="0"/>
              <a:t>Source: </a:t>
            </a:r>
            <a:r>
              <a:rPr lang="en-GB" sz="1200" b="0" i="1" u="sng" dirty="0">
                <a:hlinkClick r:id="rId2"/>
              </a:rPr>
              <a:t>http://highered.mcgraw-hill.com/sites/0070780412/student_view0/_____basic.html</a:t>
            </a:r>
            <a:endParaRPr lang="en-GB" sz="1200" b="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79201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Suggested paraphrase: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b="0" dirty="0"/>
              <a:t>1. The </a:t>
            </a:r>
            <a:r>
              <a:rPr lang="en-GB" sz="2800" b="0" dirty="0"/>
              <a:t>environmental sector has opened new chances for employment. In Canada, over 500,000 people have environmental jobs, 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2800" b="0" dirty="0"/>
              <a:t>and many companies have at least one green worker. </a:t>
            </a:r>
            <a:r>
              <a:rPr lang="en-GB" sz="2800" b="0" i="1" dirty="0">
                <a:solidFill>
                  <a:srgbClr val="FF0000"/>
                </a:solidFill>
              </a:rPr>
              <a:t>OR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2800" b="0" dirty="0"/>
              <a:t>and there is at least one green worker in a lot of companies. 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br>
              <a:rPr lang="en-GB" sz="2800" b="0" dirty="0"/>
            </a:br>
            <a:endParaRPr lang="en-GB" altLang="en-US" sz="28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7562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b="0" dirty="0"/>
              <a:t>2. </a:t>
            </a:r>
            <a:r>
              <a:rPr lang="en-GB" sz="2800" b="0" dirty="0"/>
              <a:t>Although poor training and inadequate resources have caused many plagiarism problems, the Internet has added to the challenges. At University of Toronto, plagiarism related to the Internet increased from 50% to 99% of cases between 2000-2001 and 2001-2002.</a:t>
            </a:r>
            <a:br>
              <a:rPr lang="en-GB" sz="2400" b="0" dirty="0"/>
            </a:br>
            <a:br>
              <a:rPr lang="en-GB" sz="2400" b="0" dirty="0"/>
            </a:br>
            <a:r>
              <a:rPr lang="en-GB" sz="1600" b="0" dirty="0"/>
              <a:t>Source: Locker, Kitty and Findlay, Isobel. </a:t>
            </a:r>
            <a:r>
              <a:rPr lang="en-GB" sz="1600" b="0" i="1" dirty="0"/>
              <a:t>Business Communication Now.</a:t>
            </a:r>
            <a:r>
              <a:rPr lang="en-GB" sz="1600" b="0" dirty="0"/>
              <a:t> Toronto: McGraw-Hill, 2009. 251. 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1200" b="0" i="1" dirty="0"/>
              <a:t>Source: </a:t>
            </a:r>
            <a:r>
              <a:rPr lang="en-GB" sz="1200" b="0" i="1" u="sng" dirty="0">
                <a:hlinkClick r:id="rId2"/>
              </a:rPr>
              <a:t>http://highered.mcgraw-hill.com/sites/0070780412/student_view0/_____basic.html</a:t>
            </a:r>
            <a:endParaRPr lang="en-GB" sz="1200" b="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33395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Suggested paraphrase: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b="0" dirty="0"/>
              <a:t>2. The main causes of plagiarism arise from lack of training/preparation and insufficient resources, as well as the Internet. </a:t>
            </a:r>
            <a:r>
              <a:rPr lang="en-GB" sz="2800" b="0" dirty="0"/>
              <a:t>At University of Toronto, in the three years between 2000-2002 web-related plagiarism cases doubled / increased by almost 100%. </a:t>
            </a:r>
            <a:br>
              <a:rPr lang="en-GB" sz="2800" b="0" dirty="0"/>
            </a:br>
            <a:endParaRPr lang="en-GB" sz="2800" b="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br>
              <a:rPr lang="en-GB" sz="2400" b="0" dirty="0"/>
            </a:br>
            <a:endParaRPr lang="en-GB" altLang="en-US" sz="28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908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b="0" dirty="0"/>
              <a:t>3. </a:t>
            </a:r>
            <a:r>
              <a:rPr lang="en-GB" sz="2800" b="0" dirty="0"/>
              <a:t>There needs to be a shift to local food that is organic, free of pesticides, fertilizers, and preservatives; that is produced in ways that do not harm consumers, food workers, animals, or our soil and water; and that provides dignity to those who produce as well as consume it.</a:t>
            </a:r>
            <a:br>
              <a:rPr lang="en-GB" sz="2800" b="0" dirty="0"/>
            </a:br>
            <a:br>
              <a:rPr lang="en-GB" sz="2800" b="0" dirty="0"/>
            </a:br>
            <a:r>
              <a:rPr lang="en-GB" sz="1600" b="0" dirty="0"/>
              <a:t>Source: Jones, Van. </a:t>
            </a:r>
            <a:r>
              <a:rPr lang="en-GB" sz="1600" b="0" i="1" dirty="0"/>
              <a:t>The Green Collar Economy: How One Solution Can Fix Our Two Biggest Problems.</a:t>
            </a:r>
            <a:r>
              <a:rPr lang="en-GB" sz="1600" b="0" dirty="0"/>
              <a:t> New York: HarperCollins, 2008. 127.</a:t>
            </a:r>
            <a:br>
              <a:rPr lang="en-GB" sz="2400" b="0" dirty="0"/>
            </a:br>
            <a:r>
              <a:rPr lang="en-GB" sz="1200" b="0" i="1" dirty="0"/>
              <a:t>Source: </a:t>
            </a:r>
            <a:r>
              <a:rPr lang="en-GB" sz="1200" b="0" i="1" u="sng" dirty="0">
                <a:hlinkClick r:id="rId2"/>
              </a:rPr>
              <a:t>http://highered.mcgraw-hill.com/sites/0070780412/student_view0/_____basic.html</a:t>
            </a:r>
            <a:endParaRPr lang="en-GB" sz="1200" b="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8477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Suggested paraphrase: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b="0" dirty="0"/>
              <a:t>3. </a:t>
            </a:r>
            <a:r>
              <a:rPr lang="en-GB" sz="2800" b="0" dirty="0"/>
              <a:t>A change is needed to produce food locally without the use of chemicals in a way that is not harmful for people, animals or natural resources, and showing respect and appreciation to producers as well as consumers. 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br>
              <a:rPr lang="en-GB" sz="2800" b="0" dirty="0"/>
            </a:br>
            <a:endParaRPr lang="en-GB" altLang="en-US" sz="28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12671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dirty="0"/>
              <a:t>Bailey, S. (2011).</a:t>
            </a:r>
            <a:r>
              <a:rPr lang="en-GB" b="0" i="1" dirty="0"/>
              <a:t> Academic writing for international business students.</a:t>
            </a:r>
            <a:r>
              <a:rPr lang="en-GB" b="0" dirty="0"/>
              <a:t> London: Routledge.</a:t>
            </a:r>
          </a:p>
          <a:p>
            <a:r>
              <a:rPr lang="en-GB" altLang="en-US" b="0" dirty="0" err="1"/>
              <a:t>UEfAP</a:t>
            </a:r>
            <a:r>
              <a:rPr lang="en-GB" altLang="en-US" b="0" dirty="0"/>
              <a:t> (2019). ‘Academic Writing: Reporting - paraphrase, summary &amp; synthesis’. Online. </a:t>
            </a:r>
            <a:r>
              <a:rPr lang="en-GB" altLang="en-US" b="0" dirty="0">
                <a:hlinkClick r:id="rId2"/>
              </a:rPr>
              <a:t>http://www.uefap.net/writing/writing-reporting/writing-reporting-paraphrase</a:t>
            </a:r>
            <a:r>
              <a:rPr lang="en-GB" altLang="en-US" b="0" dirty="0"/>
              <a:t> (accessed 6 July 2019)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55593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10380</TotalTime>
  <Words>1213</Words>
  <Application>Microsoft Macintosh PowerPoint</Application>
  <PresentationFormat>On-screen Show (4:3)</PresentationFormat>
  <Paragraphs>129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Myriad Pro</vt:lpstr>
      <vt:lpstr>Verdana</vt:lpstr>
      <vt:lpstr>Wingdings</vt:lpstr>
      <vt:lpstr>20140311PresentationUWTSDTemplate</vt:lpstr>
      <vt:lpstr>ACCC4000</vt:lpstr>
      <vt:lpstr>What is paraphrasing? </vt:lpstr>
      <vt:lpstr>Example</vt:lpstr>
      <vt:lpstr>Paraphrasing</vt:lpstr>
      <vt:lpstr>Read this text</vt:lpstr>
      <vt:lpstr>Paraphrasing - using synonyms</vt:lpstr>
      <vt:lpstr>Paraphrasing - changing word class</vt:lpstr>
      <vt:lpstr>Paraphrasing - changing word order</vt:lpstr>
      <vt:lpstr>Paraphrasing</vt:lpstr>
      <vt:lpstr>Paraphrasing - using synonyms</vt:lpstr>
      <vt:lpstr>Paraphrasing - changing word class</vt:lpstr>
      <vt:lpstr>Paraphrasing - changing word order</vt:lpstr>
      <vt:lpstr>When paraphrasing a text</vt:lpstr>
      <vt:lpstr>When paraphrasing a text</vt:lpstr>
      <vt:lpstr>Paraphrasing Practice </vt:lpstr>
      <vt:lpstr>Paraphrasing Practice </vt:lpstr>
      <vt:lpstr>Paraphrasing Practice </vt:lpstr>
      <vt:lpstr>Paraphrasing Practice </vt:lpstr>
      <vt:lpstr>Paraphrasing Practice </vt:lpstr>
      <vt:lpstr>Paraphrasing Practice </vt:lpstr>
      <vt:lpstr>References</vt:lpstr>
    </vt:vector>
  </TitlesOfParts>
  <Company>University of Wales Lampeter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Microsoft Office User</cp:lastModifiedBy>
  <cp:revision>77</cp:revision>
  <cp:lastPrinted>2018-07-09T15:27:01Z</cp:lastPrinted>
  <dcterms:created xsi:type="dcterms:W3CDTF">2002-10-07T19:43:58Z</dcterms:created>
  <dcterms:modified xsi:type="dcterms:W3CDTF">2020-06-05T15:10:17Z</dcterms:modified>
</cp:coreProperties>
</file>