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70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1" d="100"/>
          <a:sy n="101" d="100"/>
        </p:scale>
        <p:origin x="94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576B3-4602-A516-FEF4-F267FB81D9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8650" y="451381"/>
            <a:ext cx="7884414" cy="4066540"/>
          </a:xfrm>
        </p:spPr>
        <p:txBody>
          <a:bodyPr anchor="b">
            <a:normAutofit/>
          </a:bodyPr>
          <a:lstStyle/>
          <a:p>
            <a:pPr algn="l"/>
            <a:r>
              <a:rPr lang="en-GB" sz="5700"/>
              <a:t>Limited Companies vs Sole Traders</a:t>
            </a:r>
            <a:endParaRPr lang="en-US" sz="57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21567A-A841-A084-5933-B94BAE980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8649" y="4983276"/>
            <a:ext cx="7884414" cy="1126680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Key Differences, Advantages &amp; Disadvantages</a:t>
            </a:r>
            <a:endParaRPr lang="en-US"/>
          </a:p>
          <a:p>
            <a:pPr algn="l"/>
            <a:endParaRPr lang="en-US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4718595"/>
            <a:ext cx="4057650" cy="18288"/>
          </a:xfrm>
          <a:custGeom>
            <a:avLst/>
            <a:gdLst>
              <a:gd name="connsiteX0" fmla="*/ 0 w 4057650"/>
              <a:gd name="connsiteY0" fmla="*/ 0 h 18288"/>
              <a:gd name="connsiteX1" fmla="*/ 757428 w 4057650"/>
              <a:gd name="connsiteY1" fmla="*/ 0 h 18288"/>
              <a:gd name="connsiteX2" fmla="*/ 1474279 w 4057650"/>
              <a:gd name="connsiteY2" fmla="*/ 0 h 18288"/>
              <a:gd name="connsiteX3" fmla="*/ 2191131 w 4057650"/>
              <a:gd name="connsiteY3" fmla="*/ 0 h 18288"/>
              <a:gd name="connsiteX4" fmla="*/ 2745676 w 4057650"/>
              <a:gd name="connsiteY4" fmla="*/ 0 h 18288"/>
              <a:gd name="connsiteX5" fmla="*/ 3340798 w 4057650"/>
              <a:gd name="connsiteY5" fmla="*/ 0 h 18288"/>
              <a:gd name="connsiteX6" fmla="*/ 4057650 w 4057650"/>
              <a:gd name="connsiteY6" fmla="*/ 0 h 18288"/>
              <a:gd name="connsiteX7" fmla="*/ 4057650 w 4057650"/>
              <a:gd name="connsiteY7" fmla="*/ 18288 h 18288"/>
              <a:gd name="connsiteX8" fmla="*/ 3381375 w 4057650"/>
              <a:gd name="connsiteY8" fmla="*/ 18288 h 18288"/>
              <a:gd name="connsiteX9" fmla="*/ 2826830 w 4057650"/>
              <a:gd name="connsiteY9" fmla="*/ 18288 h 18288"/>
              <a:gd name="connsiteX10" fmla="*/ 2272284 w 4057650"/>
              <a:gd name="connsiteY10" fmla="*/ 18288 h 18288"/>
              <a:gd name="connsiteX11" fmla="*/ 1555432 w 4057650"/>
              <a:gd name="connsiteY11" fmla="*/ 18288 h 18288"/>
              <a:gd name="connsiteX12" fmla="*/ 960310 w 4057650"/>
              <a:gd name="connsiteY12" fmla="*/ 18288 h 18288"/>
              <a:gd name="connsiteX13" fmla="*/ 0 w 4057650"/>
              <a:gd name="connsiteY13" fmla="*/ 18288 h 18288"/>
              <a:gd name="connsiteX14" fmla="*/ 0 w 405765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057650" h="18288" fill="none" extrusionOk="0">
                <a:moveTo>
                  <a:pt x="0" y="0"/>
                </a:moveTo>
                <a:cubicBezTo>
                  <a:pt x="371182" y="3227"/>
                  <a:pt x="494372" y="9222"/>
                  <a:pt x="757428" y="0"/>
                </a:cubicBezTo>
                <a:cubicBezTo>
                  <a:pt x="1020484" y="-9222"/>
                  <a:pt x="1116719" y="-4357"/>
                  <a:pt x="1474279" y="0"/>
                </a:cubicBezTo>
                <a:cubicBezTo>
                  <a:pt x="1831839" y="4357"/>
                  <a:pt x="1920973" y="-11809"/>
                  <a:pt x="2191131" y="0"/>
                </a:cubicBezTo>
                <a:cubicBezTo>
                  <a:pt x="2461289" y="11809"/>
                  <a:pt x="2589480" y="-22604"/>
                  <a:pt x="2745676" y="0"/>
                </a:cubicBezTo>
                <a:cubicBezTo>
                  <a:pt x="2901872" y="22604"/>
                  <a:pt x="3136452" y="-12306"/>
                  <a:pt x="3340798" y="0"/>
                </a:cubicBezTo>
                <a:cubicBezTo>
                  <a:pt x="3545144" y="12306"/>
                  <a:pt x="3766934" y="-21556"/>
                  <a:pt x="4057650" y="0"/>
                </a:cubicBezTo>
                <a:cubicBezTo>
                  <a:pt x="4057150" y="8855"/>
                  <a:pt x="4057759" y="14521"/>
                  <a:pt x="4057650" y="18288"/>
                </a:cubicBezTo>
                <a:cubicBezTo>
                  <a:pt x="3743404" y="40125"/>
                  <a:pt x="3625516" y="-14923"/>
                  <a:pt x="3381375" y="18288"/>
                </a:cubicBezTo>
                <a:cubicBezTo>
                  <a:pt x="3137235" y="51499"/>
                  <a:pt x="2946571" y="1"/>
                  <a:pt x="2826830" y="18288"/>
                </a:cubicBezTo>
                <a:cubicBezTo>
                  <a:pt x="2707090" y="36575"/>
                  <a:pt x="2402756" y="1432"/>
                  <a:pt x="2272284" y="18288"/>
                </a:cubicBezTo>
                <a:cubicBezTo>
                  <a:pt x="2141812" y="35144"/>
                  <a:pt x="1895935" y="18199"/>
                  <a:pt x="1555432" y="18288"/>
                </a:cubicBezTo>
                <a:cubicBezTo>
                  <a:pt x="1214929" y="18377"/>
                  <a:pt x="1103072" y="14503"/>
                  <a:pt x="960310" y="18288"/>
                </a:cubicBezTo>
                <a:cubicBezTo>
                  <a:pt x="817548" y="22073"/>
                  <a:pt x="402272" y="-29359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057650" h="18288" stroke="0" extrusionOk="0">
                <a:moveTo>
                  <a:pt x="0" y="0"/>
                </a:moveTo>
                <a:cubicBezTo>
                  <a:pt x="248348" y="13145"/>
                  <a:pt x="486117" y="25042"/>
                  <a:pt x="635698" y="0"/>
                </a:cubicBezTo>
                <a:cubicBezTo>
                  <a:pt x="785279" y="-25042"/>
                  <a:pt x="917762" y="-5537"/>
                  <a:pt x="1190244" y="0"/>
                </a:cubicBezTo>
                <a:cubicBezTo>
                  <a:pt x="1462726" y="5537"/>
                  <a:pt x="1667120" y="-21232"/>
                  <a:pt x="1947672" y="0"/>
                </a:cubicBezTo>
                <a:cubicBezTo>
                  <a:pt x="2228224" y="21232"/>
                  <a:pt x="2280631" y="-21698"/>
                  <a:pt x="2583370" y="0"/>
                </a:cubicBezTo>
                <a:cubicBezTo>
                  <a:pt x="2886109" y="21698"/>
                  <a:pt x="3022941" y="19647"/>
                  <a:pt x="3219069" y="0"/>
                </a:cubicBezTo>
                <a:cubicBezTo>
                  <a:pt x="3415197" y="-19647"/>
                  <a:pt x="3747500" y="26991"/>
                  <a:pt x="4057650" y="0"/>
                </a:cubicBezTo>
                <a:cubicBezTo>
                  <a:pt x="4056752" y="7180"/>
                  <a:pt x="4057819" y="13790"/>
                  <a:pt x="4057650" y="18288"/>
                </a:cubicBezTo>
                <a:cubicBezTo>
                  <a:pt x="3865148" y="-3313"/>
                  <a:pt x="3702543" y="49468"/>
                  <a:pt x="3381375" y="18288"/>
                </a:cubicBezTo>
                <a:cubicBezTo>
                  <a:pt x="3060208" y="-12892"/>
                  <a:pt x="2956571" y="-8678"/>
                  <a:pt x="2826830" y="18288"/>
                </a:cubicBezTo>
                <a:cubicBezTo>
                  <a:pt x="2697089" y="45254"/>
                  <a:pt x="2411031" y="43154"/>
                  <a:pt x="2150555" y="18288"/>
                </a:cubicBezTo>
                <a:cubicBezTo>
                  <a:pt x="1890080" y="-6578"/>
                  <a:pt x="1741827" y="-615"/>
                  <a:pt x="1474280" y="18288"/>
                </a:cubicBezTo>
                <a:cubicBezTo>
                  <a:pt x="1206734" y="37191"/>
                  <a:pt x="998203" y="33335"/>
                  <a:pt x="838581" y="18288"/>
                </a:cubicBezTo>
                <a:cubicBezTo>
                  <a:pt x="678959" y="3241"/>
                  <a:pt x="187101" y="-13212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493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 sz="4700"/>
              <a:t>Introduction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r>
              <a:rPr lang="en-GB" sz="1900"/>
              <a:t>Business structures affect:</a:t>
            </a:r>
          </a:p>
          <a:p>
            <a:r>
              <a:rPr lang="en-GB" sz="1900"/>
              <a:t>- Liability</a:t>
            </a:r>
          </a:p>
          <a:p>
            <a:r>
              <a:rPr lang="en-GB" sz="1900"/>
              <a:t>- Ownership</a:t>
            </a:r>
          </a:p>
          <a:p>
            <a:r>
              <a:rPr lang="en-GB" sz="1900"/>
              <a:t>- Taxation</a:t>
            </a:r>
          </a:p>
          <a:p>
            <a:r>
              <a:rPr lang="en-GB" sz="1900"/>
              <a:t>- Financing</a:t>
            </a:r>
          </a:p>
          <a:p>
            <a:r>
              <a:rPr lang="en-GB" sz="1900"/>
              <a:t>- Legal obligations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 sz="4700"/>
              <a:t>Key Difference: Liability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r>
              <a:rPr lang="en-GB" sz="1900"/>
              <a:t>Sole Trader:</a:t>
            </a:r>
          </a:p>
          <a:p>
            <a:r>
              <a:rPr lang="en-GB" sz="1900"/>
              <a:t>- Unlimited liability (personal assets at risk)</a:t>
            </a:r>
          </a:p>
          <a:p>
            <a:r>
              <a:rPr lang="en-GB" sz="1900"/>
              <a:t>Example: John’s bakery owes £10,000 → he may sell his car to pay.</a:t>
            </a:r>
          </a:p>
          <a:p>
            <a:endParaRPr lang="en-GB" sz="1900"/>
          </a:p>
          <a:p>
            <a:r>
              <a:rPr lang="en-GB" sz="1900"/>
              <a:t>Limited Company:</a:t>
            </a:r>
          </a:p>
          <a:p>
            <a:r>
              <a:rPr lang="en-GB" sz="1900"/>
              <a:t>- Liability limited to shares invested</a:t>
            </a:r>
          </a:p>
          <a:p>
            <a:r>
              <a:rPr lang="en-GB" sz="1900"/>
              <a:t>Example: Sarah Ltd collapses → Sarah only loses what she invested.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US" sz="4200" dirty="0"/>
              <a:t>Ownership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r>
              <a:rPr lang="en-GB" sz="2100"/>
              <a:t>Sole Trader:</a:t>
            </a:r>
          </a:p>
          <a:p>
            <a:r>
              <a:rPr lang="en-GB" sz="2100"/>
              <a:t>- One person owns and controls</a:t>
            </a:r>
          </a:p>
          <a:p>
            <a:endParaRPr lang="en-GB" sz="2100"/>
          </a:p>
          <a:p>
            <a:r>
              <a:rPr lang="en-GB" sz="2100"/>
              <a:t>Limited Company:</a:t>
            </a:r>
          </a:p>
          <a:p>
            <a:r>
              <a:rPr lang="en-GB" sz="2100"/>
              <a:t>- Owned by shareholders</a:t>
            </a:r>
          </a:p>
          <a:p>
            <a:r>
              <a:rPr lang="en-GB" sz="2100"/>
              <a:t>- Types:</a:t>
            </a:r>
          </a:p>
          <a:p>
            <a:r>
              <a:rPr lang="en-GB" sz="2100"/>
              <a:t>  • Private (Ltd): small group of owners</a:t>
            </a:r>
          </a:p>
          <a:p>
            <a:r>
              <a:rPr lang="en-GB" sz="2100"/>
              <a:t>  • Public (PLC): shares traded on Stock Exchange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US" sz="4200"/>
              <a:t>Ownership Structure, Contd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r>
              <a:rPr lang="en-GB" sz="2100"/>
              <a:t>Sole Trader:</a:t>
            </a:r>
          </a:p>
          <a:p>
            <a:r>
              <a:rPr lang="en-GB" sz="2100"/>
              <a:t>- Ends when owner stops or dies</a:t>
            </a:r>
          </a:p>
          <a:p>
            <a:endParaRPr lang="en-GB" sz="2100"/>
          </a:p>
          <a:p>
            <a:r>
              <a:rPr lang="en-GB" sz="2100"/>
              <a:t>Limited Company:</a:t>
            </a:r>
          </a:p>
          <a:p>
            <a:r>
              <a:rPr lang="en-GB" sz="2100"/>
              <a:t>- Continues despite ownership change</a:t>
            </a:r>
          </a:p>
          <a:p>
            <a:r>
              <a:rPr lang="en-GB" sz="2100"/>
              <a:t>Example: Tesco PLC continues even if shareholders change.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/>
              <a:t>Management &amp; Decision-Making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2100"/>
              <a:t>Sole Trader:</a:t>
            </a:r>
          </a:p>
          <a:p>
            <a:r>
              <a:rPr lang="en-GB" sz="2100"/>
              <a:t>- Full control, quick decisions</a:t>
            </a:r>
          </a:p>
          <a:p>
            <a:endParaRPr lang="en-GB" sz="2100"/>
          </a:p>
          <a:p>
            <a:r>
              <a:rPr lang="en-GB" sz="2100"/>
              <a:t>Limited Company:</a:t>
            </a:r>
          </a:p>
          <a:p>
            <a:r>
              <a:rPr lang="en-GB" sz="2100"/>
              <a:t>- Run by Board of Directors</a:t>
            </a:r>
          </a:p>
          <a:p>
            <a:r>
              <a:rPr lang="en-GB" sz="2100"/>
              <a:t>- Important issues decided at AGM</a:t>
            </a:r>
          </a:p>
          <a:p>
            <a:r>
              <a:rPr lang="en-GB" sz="2100"/>
              <a:t>- Day-to-day by directors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US" sz="4700"/>
              <a:t>Financing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2100"/>
              <a:t>Sole Trader:</a:t>
            </a:r>
          </a:p>
          <a:p>
            <a:r>
              <a:rPr lang="en-GB" sz="2100"/>
              <a:t>- Limited to personal savings/loans</a:t>
            </a:r>
          </a:p>
          <a:p>
            <a:endParaRPr lang="en-GB" sz="2100"/>
          </a:p>
          <a:p>
            <a:r>
              <a:rPr lang="en-GB" sz="2100"/>
              <a:t>Limited Company:</a:t>
            </a:r>
          </a:p>
          <a:p>
            <a:r>
              <a:rPr lang="en-GB" sz="2100"/>
              <a:t>- Raise finance via shares</a:t>
            </a:r>
          </a:p>
          <a:p>
            <a:r>
              <a:rPr lang="en-GB" sz="2100"/>
              <a:t>- Easier to get bank loans</a:t>
            </a:r>
          </a:p>
          <a:p>
            <a:r>
              <a:rPr lang="en-GB" sz="2100"/>
              <a:t>Example: Amazon grew by raising equity.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US" sz="4700"/>
              <a:t>Profits &amp; Tax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r>
              <a:rPr lang="en-GB" sz="1900" dirty="0"/>
              <a:t>Sole Trader:</a:t>
            </a:r>
          </a:p>
          <a:p>
            <a:r>
              <a:rPr lang="en-GB" sz="1900" dirty="0"/>
              <a:t>- Keeps all profits</a:t>
            </a:r>
          </a:p>
          <a:p>
            <a:r>
              <a:rPr lang="en-GB" sz="1900" dirty="0"/>
              <a:t>- Pays Income Tax (20–45%)</a:t>
            </a:r>
          </a:p>
          <a:p>
            <a:endParaRPr lang="en-GB" sz="1900" dirty="0"/>
          </a:p>
          <a:p>
            <a:r>
              <a:rPr lang="en-GB" sz="1900" dirty="0"/>
              <a:t>Limited Company:</a:t>
            </a:r>
          </a:p>
          <a:p>
            <a:r>
              <a:rPr lang="en-GB" sz="1900" dirty="0"/>
              <a:t>- Profits shared as dividends</a:t>
            </a:r>
          </a:p>
          <a:p>
            <a:r>
              <a:rPr lang="en-GB" sz="1900" dirty="0"/>
              <a:t>- Pays Corporation Tax (19–25%)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1783080"/>
          </a:xfrm>
        </p:spPr>
        <p:txBody>
          <a:bodyPr anchor="b">
            <a:normAutofit/>
          </a:bodyPr>
          <a:lstStyle/>
          <a:p>
            <a:r>
              <a:rPr lang="en-US" sz="4700"/>
              <a:t>Legal Requirements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BAA7C482-DAFE-A9B9-1548-97731BDBD6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948" r="8054" b="-1"/>
          <a:stretch>
            <a:fillRect/>
          </a:stretch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3321" y="2706624"/>
            <a:ext cx="4688333" cy="3483864"/>
          </a:xfrm>
        </p:spPr>
        <p:txBody>
          <a:bodyPr>
            <a:normAutofit/>
          </a:bodyPr>
          <a:lstStyle/>
          <a:p>
            <a:r>
              <a:rPr lang="en-GB" sz="1900"/>
              <a:t>Sole Trader:</a:t>
            </a:r>
          </a:p>
          <a:p>
            <a:r>
              <a:rPr lang="en-GB" sz="1900"/>
              <a:t>- Minimal paperwork</a:t>
            </a:r>
          </a:p>
          <a:p>
            <a:endParaRPr lang="en-GB" sz="1900"/>
          </a:p>
          <a:p>
            <a:r>
              <a:rPr lang="en-GB" sz="1900"/>
              <a:t>Limited Company:</a:t>
            </a:r>
          </a:p>
          <a:p>
            <a:r>
              <a:rPr lang="en-GB" sz="1900"/>
              <a:t>- Governed by Companies Act 2006</a:t>
            </a:r>
          </a:p>
          <a:p>
            <a:r>
              <a:rPr lang="en-GB" sz="1900"/>
              <a:t>- Must submit:</a:t>
            </a:r>
          </a:p>
          <a:p>
            <a:r>
              <a:rPr lang="en-GB" sz="1900"/>
              <a:t>  • Memorandum &amp; Articles of Association</a:t>
            </a:r>
          </a:p>
          <a:p>
            <a:r>
              <a:rPr lang="en-GB" sz="1900"/>
              <a:t>  • Annual returns &amp; reports</a:t>
            </a:r>
          </a:p>
          <a:p>
            <a:r>
              <a:rPr lang="en-GB" sz="1900"/>
              <a:t>  • Possible audits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1783080"/>
          </a:xfrm>
        </p:spPr>
        <p:txBody>
          <a:bodyPr anchor="b">
            <a:normAutofit/>
          </a:bodyPr>
          <a:lstStyle/>
          <a:p>
            <a:r>
              <a:rPr lang="en-US" sz="4700"/>
              <a:t>Costs &amp; Publicity</a:t>
            </a: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FCB8DABA-2C04-E84E-097F-7290CC723B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626" r="25376" b="-1"/>
          <a:stretch>
            <a:fillRect/>
          </a:stretch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3321" y="2706624"/>
            <a:ext cx="4688333" cy="3483864"/>
          </a:xfrm>
        </p:spPr>
        <p:txBody>
          <a:bodyPr>
            <a:normAutofit/>
          </a:bodyPr>
          <a:lstStyle/>
          <a:p>
            <a:r>
              <a:rPr lang="en-GB" sz="1900"/>
              <a:t>Sole Trader:</a:t>
            </a:r>
          </a:p>
          <a:p>
            <a:r>
              <a:rPr lang="en-GB" sz="1900"/>
              <a:t>- Lower costs, private accounts</a:t>
            </a:r>
          </a:p>
          <a:p>
            <a:endParaRPr lang="en-GB" sz="1900"/>
          </a:p>
          <a:p>
            <a:r>
              <a:rPr lang="en-GB" sz="1900"/>
              <a:t>Limited Company:</a:t>
            </a:r>
          </a:p>
          <a:p>
            <a:r>
              <a:rPr lang="en-GB" sz="1900"/>
              <a:t>- Higher costs (audit, legal fees)</a:t>
            </a:r>
          </a:p>
          <a:p>
            <a:r>
              <a:rPr lang="en-GB" sz="1900"/>
              <a:t>- Public accounts at Companies House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US" sz="4700"/>
              <a:t>Conclusion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2100"/>
              <a:t>Sole Trader:</a:t>
            </a:r>
          </a:p>
          <a:p>
            <a:r>
              <a:rPr lang="en-GB" sz="2100"/>
              <a:t>- Simple, flexible, low cost</a:t>
            </a:r>
          </a:p>
          <a:p>
            <a:endParaRPr lang="en-GB" sz="2100"/>
          </a:p>
          <a:p>
            <a:r>
              <a:rPr lang="en-GB" sz="2100"/>
              <a:t>Limited Company:</a:t>
            </a:r>
          </a:p>
          <a:p>
            <a:r>
              <a:rPr lang="en-GB" sz="2100"/>
              <a:t>- Safer liability, better finance, more complex</a:t>
            </a:r>
          </a:p>
          <a:p>
            <a:endParaRPr lang="en-GB" sz="2100"/>
          </a:p>
          <a:p>
            <a:r>
              <a:rPr lang="en-GB" sz="2100"/>
              <a:t>Choice depends on business size, growth, and risk appetite.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463EB0A-3D7C-4AA5-BFA5-8EE5B4BA56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4D87A1-5A22-8EBC-D3F3-13206548E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988" y="1122363"/>
            <a:ext cx="8276021" cy="317469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7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AEE55-225F-4061-EB1E-6B2668109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988" y="4723637"/>
            <a:ext cx="8276021" cy="148139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Q&amp;A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945AD00-F967-454D-A4B2-39ABA5C88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24870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9BC5B79-B912-427C-8219-E3E50943F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433989" y="4501201"/>
            <a:ext cx="827602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5515572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358</Words>
  <Application>Microsoft Office PowerPoint</Application>
  <PresentationFormat>On-screen Show (4:3)</PresentationFormat>
  <Paragraphs>84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Limited Companies vs Sole Traders</vt:lpstr>
      <vt:lpstr>Introduction</vt:lpstr>
      <vt:lpstr>Key Difference: Liability</vt:lpstr>
      <vt:lpstr>Ownership Structure</vt:lpstr>
      <vt:lpstr>Ownership Structure, Contd</vt:lpstr>
      <vt:lpstr>Management &amp; Decision-Making</vt:lpstr>
      <vt:lpstr>Financing</vt:lpstr>
      <vt:lpstr>Profits &amp; Tax</vt:lpstr>
      <vt:lpstr>Legal Requirements</vt:lpstr>
      <vt:lpstr>Costs &amp; Publicity</vt:lpstr>
      <vt:lpstr>Conclusion</vt:lpstr>
      <vt:lpstr>Thanks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Badir Miftah</cp:lastModifiedBy>
  <cp:revision>2</cp:revision>
  <dcterms:created xsi:type="dcterms:W3CDTF">2013-01-27T09:14:16Z</dcterms:created>
  <dcterms:modified xsi:type="dcterms:W3CDTF">2025-10-07T13:37:04Z</dcterms:modified>
  <cp:category/>
</cp:coreProperties>
</file>