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Lst>
  <p:sldIdLst>
    <p:sldId id="256" r:id="rId4"/>
    <p:sldId id="292" r:id="rId5"/>
    <p:sldId id="270" r:id="rId6"/>
    <p:sldId id="271" r:id="rId7"/>
    <p:sldId id="293" r:id="rId8"/>
    <p:sldId id="281" r:id="rId9"/>
    <p:sldId id="282" r:id="rId10"/>
    <p:sldId id="262" r:id="rId11"/>
    <p:sldId id="297" r:id="rId12"/>
    <p:sldId id="267" r:id="rId13"/>
    <p:sldId id="268" r:id="rId14"/>
    <p:sldId id="258" r:id="rId15"/>
    <p:sldId id="288" r:id="rId16"/>
    <p:sldId id="286" r:id="rId17"/>
    <p:sldId id="266" r:id="rId18"/>
    <p:sldId id="294" r:id="rId19"/>
    <p:sldId id="269" r:id="rId20"/>
    <p:sldId id="264" r:id="rId21"/>
    <p:sldId id="283" r:id="rId22"/>
    <p:sldId id="259" r:id="rId23"/>
    <p:sldId id="272" r:id="rId24"/>
    <p:sldId id="274" r:id="rId25"/>
    <p:sldId id="275" r:id="rId26"/>
    <p:sldId id="276" r:id="rId27"/>
    <p:sldId id="290" r:id="rId28"/>
    <p:sldId id="277" r:id="rId29"/>
    <p:sldId id="278" r:id="rId30"/>
    <p:sldId id="279" r:id="rId31"/>
    <p:sldId id="280" r:id="rId32"/>
    <p:sldId id="289" r:id="rId33"/>
    <p:sldId id="295" r:id="rId34"/>
    <p:sldId id="291" r:id="rId35"/>
    <p:sldId id="296" r:id="rId36"/>
    <p:sldId id="284" r:id="rId37"/>
    <p:sldId id="26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3" autoAdjust="0"/>
    <p:restoredTop sz="94660"/>
  </p:normalViewPr>
  <p:slideViewPr>
    <p:cSldViewPr snapToGrid="0">
      <p:cViewPr varScale="1">
        <p:scale>
          <a:sx n="72" d="100"/>
          <a:sy n="72" d="100"/>
        </p:scale>
        <p:origin x="61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presProps" Target="presProps.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B8692C1-CA3F-4633-895E-419359F986BD}" type="doc">
      <dgm:prSet loTypeId="urn:microsoft.com/office/officeart/2005/8/layout/pyramid2" loCatId="pyramid" qsTypeId="urn:microsoft.com/office/officeart/2005/8/quickstyle/simple1" qsCatId="simple" csTypeId="urn:microsoft.com/office/officeart/2005/8/colors/accent1_2" csCatId="accent1" phldr="1"/>
      <dgm:spPr/>
    </dgm:pt>
    <dgm:pt modelId="{91F5FF5B-3876-4A5F-B297-3D4059F68B05}">
      <dgm:prSet phldrT="[Text]"/>
      <dgm:spPr/>
      <dgm:t>
        <a:bodyPr/>
        <a:lstStyle/>
        <a:p>
          <a:r>
            <a:rPr lang="en-GB" dirty="0"/>
            <a:t>Young People voice</a:t>
          </a:r>
        </a:p>
      </dgm:t>
    </dgm:pt>
    <dgm:pt modelId="{84B6B763-C629-41F3-AD2D-2B0087AAF542}" type="parTrans" cxnId="{71BCC3E0-EABD-49E9-A3A2-890890967402}">
      <dgm:prSet/>
      <dgm:spPr/>
      <dgm:t>
        <a:bodyPr/>
        <a:lstStyle/>
        <a:p>
          <a:endParaRPr lang="en-GB"/>
        </a:p>
      </dgm:t>
    </dgm:pt>
    <dgm:pt modelId="{7B0C3090-9B7D-4F5E-941C-62C286D8EF7D}" type="sibTrans" cxnId="{71BCC3E0-EABD-49E9-A3A2-890890967402}">
      <dgm:prSet/>
      <dgm:spPr/>
      <dgm:t>
        <a:bodyPr/>
        <a:lstStyle/>
        <a:p>
          <a:endParaRPr lang="en-GB"/>
        </a:p>
      </dgm:t>
    </dgm:pt>
    <dgm:pt modelId="{A1B21C55-C271-4BD2-84CD-111DECF8D5B6}">
      <dgm:prSet phldrT="[Text]"/>
      <dgm:spPr/>
      <dgm:t>
        <a:bodyPr/>
        <a:lstStyle/>
        <a:p>
          <a:r>
            <a:rPr lang="en-GB" dirty="0"/>
            <a:t>Expert Voice</a:t>
          </a:r>
        </a:p>
      </dgm:t>
    </dgm:pt>
    <dgm:pt modelId="{6F9558FC-3D12-4654-B800-C44048AD4C14}" type="parTrans" cxnId="{FB5E02FC-A699-4B12-BA43-074578EB347A}">
      <dgm:prSet/>
      <dgm:spPr/>
      <dgm:t>
        <a:bodyPr/>
        <a:lstStyle/>
        <a:p>
          <a:endParaRPr lang="en-GB"/>
        </a:p>
      </dgm:t>
    </dgm:pt>
    <dgm:pt modelId="{15C86745-13E7-49D9-8022-EBB600F2AB5C}" type="sibTrans" cxnId="{FB5E02FC-A699-4B12-BA43-074578EB347A}">
      <dgm:prSet/>
      <dgm:spPr/>
      <dgm:t>
        <a:bodyPr/>
        <a:lstStyle/>
        <a:p>
          <a:endParaRPr lang="en-GB"/>
        </a:p>
      </dgm:t>
    </dgm:pt>
    <dgm:pt modelId="{BD15D513-4473-430E-9157-0D139E938867}" type="pres">
      <dgm:prSet presAssocID="{1B8692C1-CA3F-4633-895E-419359F986BD}" presName="compositeShape" presStyleCnt="0">
        <dgm:presLayoutVars>
          <dgm:dir/>
          <dgm:resizeHandles/>
        </dgm:presLayoutVars>
      </dgm:prSet>
      <dgm:spPr/>
    </dgm:pt>
    <dgm:pt modelId="{06AAFB5A-FFB6-48C8-BF8A-606AC4F55AA2}" type="pres">
      <dgm:prSet presAssocID="{1B8692C1-CA3F-4633-895E-419359F986BD}" presName="pyramid" presStyleLbl="node1" presStyleIdx="0" presStyleCnt="1"/>
      <dgm:spPr/>
    </dgm:pt>
    <dgm:pt modelId="{48E9AAC8-D301-46ED-B1D5-62509C24E567}" type="pres">
      <dgm:prSet presAssocID="{1B8692C1-CA3F-4633-895E-419359F986BD}" presName="theList" presStyleCnt="0"/>
      <dgm:spPr/>
    </dgm:pt>
    <dgm:pt modelId="{26804378-3152-4505-A9C4-AF55F1A32D3C}" type="pres">
      <dgm:prSet presAssocID="{91F5FF5B-3876-4A5F-B297-3D4059F68B05}" presName="aNode" presStyleLbl="fgAcc1" presStyleIdx="0" presStyleCnt="2">
        <dgm:presLayoutVars>
          <dgm:bulletEnabled val="1"/>
        </dgm:presLayoutVars>
      </dgm:prSet>
      <dgm:spPr/>
    </dgm:pt>
    <dgm:pt modelId="{32B60D6C-385B-4302-AE87-CD6713B3DC21}" type="pres">
      <dgm:prSet presAssocID="{91F5FF5B-3876-4A5F-B297-3D4059F68B05}" presName="aSpace" presStyleCnt="0"/>
      <dgm:spPr/>
    </dgm:pt>
    <dgm:pt modelId="{309FA623-606C-478A-8C61-719A36C33732}" type="pres">
      <dgm:prSet presAssocID="{A1B21C55-C271-4BD2-84CD-111DECF8D5B6}" presName="aNode" presStyleLbl="fgAcc1" presStyleIdx="1" presStyleCnt="2" custLinFactNeighborX="-898">
        <dgm:presLayoutVars>
          <dgm:bulletEnabled val="1"/>
        </dgm:presLayoutVars>
      </dgm:prSet>
      <dgm:spPr/>
    </dgm:pt>
    <dgm:pt modelId="{09474C0E-5D84-4D09-BD8E-15EAC018D8FC}" type="pres">
      <dgm:prSet presAssocID="{A1B21C55-C271-4BD2-84CD-111DECF8D5B6}" presName="aSpace" presStyleCnt="0"/>
      <dgm:spPr/>
    </dgm:pt>
  </dgm:ptLst>
  <dgm:cxnLst>
    <dgm:cxn modelId="{71BCC3E0-EABD-49E9-A3A2-890890967402}" srcId="{1B8692C1-CA3F-4633-895E-419359F986BD}" destId="{91F5FF5B-3876-4A5F-B297-3D4059F68B05}" srcOrd="0" destOrd="0" parTransId="{84B6B763-C629-41F3-AD2D-2B0087AAF542}" sibTransId="{7B0C3090-9B7D-4F5E-941C-62C286D8EF7D}"/>
    <dgm:cxn modelId="{95B774E8-CE79-4FF2-B5C5-060878057361}" type="presOf" srcId="{1B8692C1-CA3F-4633-895E-419359F986BD}" destId="{BD15D513-4473-430E-9157-0D139E938867}" srcOrd="0" destOrd="0" presId="urn:microsoft.com/office/officeart/2005/8/layout/pyramid2"/>
    <dgm:cxn modelId="{09017FED-FEE5-4EAC-8C7B-3EEA6785BBF9}" type="presOf" srcId="{91F5FF5B-3876-4A5F-B297-3D4059F68B05}" destId="{26804378-3152-4505-A9C4-AF55F1A32D3C}" srcOrd="0" destOrd="0" presId="urn:microsoft.com/office/officeart/2005/8/layout/pyramid2"/>
    <dgm:cxn modelId="{FB5E02FC-A699-4B12-BA43-074578EB347A}" srcId="{1B8692C1-CA3F-4633-895E-419359F986BD}" destId="{A1B21C55-C271-4BD2-84CD-111DECF8D5B6}" srcOrd="1" destOrd="0" parTransId="{6F9558FC-3D12-4654-B800-C44048AD4C14}" sibTransId="{15C86745-13E7-49D9-8022-EBB600F2AB5C}"/>
    <dgm:cxn modelId="{DD867EFD-379E-474B-A24D-BAA7806FDEE8}" type="presOf" srcId="{A1B21C55-C271-4BD2-84CD-111DECF8D5B6}" destId="{309FA623-606C-478A-8C61-719A36C33732}" srcOrd="0" destOrd="0" presId="urn:microsoft.com/office/officeart/2005/8/layout/pyramid2"/>
    <dgm:cxn modelId="{AAB594B8-6DE1-4BA2-A2D7-BCF274A9DEF2}" type="presParOf" srcId="{BD15D513-4473-430E-9157-0D139E938867}" destId="{06AAFB5A-FFB6-48C8-BF8A-606AC4F55AA2}" srcOrd="0" destOrd="0" presId="urn:microsoft.com/office/officeart/2005/8/layout/pyramid2"/>
    <dgm:cxn modelId="{FC6CFAC3-1922-412D-BC69-ED9429E63CC6}" type="presParOf" srcId="{BD15D513-4473-430E-9157-0D139E938867}" destId="{48E9AAC8-D301-46ED-B1D5-62509C24E567}" srcOrd="1" destOrd="0" presId="urn:microsoft.com/office/officeart/2005/8/layout/pyramid2"/>
    <dgm:cxn modelId="{70C876A0-787B-4692-AE79-55C5DCB6EE8D}" type="presParOf" srcId="{48E9AAC8-D301-46ED-B1D5-62509C24E567}" destId="{26804378-3152-4505-A9C4-AF55F1A32D3C}" srcOrd="0" destOrd="0" presId="urn:microsoft.com/office/officeart/2005/8/layout/pyramid2"/>
    <dgm:cxn modelId="{AC2DF55D-E8C1-4575-A412-81DBFD1D58BE}" type="presParOf" srcId="{48E9AAC8-D301-46ED-B1D5-62509C24E567}" destId="{32B60D6C-385B-4302-AE87-CD6713B3DC21}" srcOrd="1" destOrd="0" presId="urn:microsoft.com/office/officeart/2005/8/layout/pyramid2"/>
    <dgm:cxn modelId="{E4055AE2-8487-4074-925A-2EC908667A65}" type="presParOf" srcId="{48E9AAC8-D301-46ED-B1D5-62509C24E567}" destId="{309FA623-606C-478A-8C61-719A36C33732}" srcOrd="2" destOrd="0" presId="urn:microsoft.com/office/officeart/2005/8/layout/pyramid2"/>
    <dgm:cxn modelId="{5D581618-B85E-4498-A095-5B9E3B42FAC9}" type="presParOf" srcId="{48E9AAC8-D301-46ED-B1D5-62509C24E567}" destId="{09474C0E-5D84-4D09-BD8E-15EAC018D8FC}" srcOrd="3"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AF2FA3D-6C40-4304-88C3-33CACB8E70CE}" type="doc">
      <dgm:prSet loTypeId="urn:microsoft.com/office/officeart/2005/8/layout/hList9" loCatId="list" qsTypeId="urn:microsoft.com/office/officeart/2005/8/quickstyle/simple1" qsCatId="simple" csTypeId="urn:microsoft.com/office/officeart/2005/8/colors/accent1_2" csCatId="accent1" phldr="1"/>
      <dgm:spPr/>
      <dgm:t>
        <a:bodyPr/>
        <a:lstStyle/>
        <a:p>
          <a:endParaRPr lang="en-GB"/>
        </a:p>
      </dgm:t>
    </dgm:pt>
    <dgm:pt modelId="{FEB6489A-8950-46BA-A185-C43C04450724}">
      <dgm:prSet phldrT="[Text]"/>
      <dgm:spPr/>
      <dgm:t>
        <a:bodyPr/>
        <a:lstStyle/>
        <a:p>
          <a:r>
            <a:rPr lang="en-GB" dirty="0"/>
            <a:t>Former Industrial</a:t>
          </a:r>
        </a:p>
      </dgm:t>
    </dgm:pt>
    <dgm:pt modelId="{D07F8C2E-65AD-4DA0-A82B-E07566714742}" type="parTrans" cxnId="{0B03FA1E-5D45-45B8-82CB-64D6C198F5F0}">
      <dgm:prSet/>
      <dgm:spPr/>
      <dgm:t>
        <a:bodyPr/>
        <a:lstStyle/>
        <a:p>
          <a:endParaRPr lang="en-GB"/>
        </a:p>
      </dgm:t>
    </dgm:pt>
    <dgm:pt modelId="{99FACFB3-CF1D-4498-B056-E541AB9E5BA3}" type="sibTrans" cxnId="{0B03FA1E-5D45-45B8-82CB-64D6C198F5F0}">
      <dgm:prSet/>
      <dgm:spPr/>
      <dgm:t>
        <a:bodyPr/>
        <a:lstStyle/>
        <a:p>
          <a:endParaRPr lang="en-GB"/>
        </a:p>
      </dgm:t>
    </dgm:pt>
    <dgm:pt modelId="{7DD17790-7A25-40F0-8616-AC162410EC61}">
      <dgm:prSet phldrT="[Text]"/>
      <dgm:spPr/>
      <dgm:t>
        <a:bodyPr/>
        <a:lstStyle/>
        <a:p>
          <a:r>
            <a:rPr lang="en-GB" dirty="0"/>
            <a:t>1. Growing up</a:t>
          </a:r>
        </a:p>
      </dgm:t>
    </dgm:pt>
    <dgm:pt modelId="{FCF692E8-3C91-4C3C-9074-4C3A77243C08}" type="parTrans" cxnId="{C1BF3B79-2A22-46A4-91FD-CEEE4DCBADB4}">
      <dgm:prSet/>
      <dgm:spPr/>
      <dgm:t>
        <a:bodyPr/>
        <a:lstStyle/>
        <a:p>
          <a:endParaRPr lang="en-GB"/>
        </a:p>
      </dgm:t>
    </dgm:pt>
    <dgm:pt modelId="{8D91DEAE-C827-4B2D-A3A9-ECD580F79C31}" type="sibTrans" cxnId="{C1BF3B79-2A22-46A4-91FD-CEEE4DCBADB4}">
      <dgm:prSet/>
      <dgm:spPr/>
      <dgm:t>
        <a:bodyPr/>
        <a:lstStyle/>
        <a:p>
          <a:endParaRPr lang="en-GB"/>
        </a:p>
      </dgm:t>
    </dgm:pt>
    <dgm:pt modelId="{C4119FA4-2943-4811-9F38-F7D5E030DB2F}">
      <dgm:prSet phldrT="[Text]"/>
      <dgm:spPr/>
      <dgm:t>
        <a:bodyPr/>
        <a:lstStyle/>
        <a:p>
          <a:r>
            <a:rPr lang="en-GB" dirty="0"/>
            <a:t>2. Youth Work</a:t>
          </a:r>
        </a:p>
      </dgm:t>
    </dgm:pt>
    <dgm:pt modelId="{A4B59507-0697-47D6-8EF8-686936CEC0BB}" type="parTrans" cxnId="{7D1DAC6F-CF91-4270-B7C8-E29519198A0E}">
      <dgm:prSet/>
      <dgm:spPr/>
      <dgm:t>
        <a:bodyPr/>
        <a:lstStyle/>
        <a:p>
          <a:endParaRPr lang="en-GB"/>
        </a:p>
      </dgm:t>
    </dgm:pt>
    <dgm:pt modelId="{B79A4548-2091-4000-B4C7-9ACE20EBF4C3}" type="sibTrans" cxnId="{7D1DAC6F-CF91-4270-B7C8-E29519198A0E}">
      <dgm:prSet/>
      <dgm:spPr/>
      <dgm:t>
        <a:bodyPr/>
        <a:lstStyle/>
        <a:p>
          <a:endParaRPr lang="en-GB"/>
        </a:p>
      </dgm:t>
    </dgm:pt>
    <dgm:pt modelId="{5CD92A7A-1120-4328-B764-F0882809DB13}">
      <dgm:prSet phldrT="[Text]"/>
      <dgm:spPr/>
      <dgm:t>
        <a:bodyPr/>
        <a:lstStyle/>
        <a:p>
          <a:r>
            <a:rPr lang="en-GB" dirty="0"/>
            <a:t>Rural</a:t>
          </a:r>
        </a:p>
      </dgm:t>
    </dgm:pt>
    <dgm:pt modelId="{730A92BE-AC9C-4D4E-98A9-6C80892CA067}" type="parTrans" cxnId="{C1D25705-E092-4324-BF75-9931D7339F54}">
      <dgm:prSet/>
      <dgm:spPr/>
      <dgm:t>
        <a:bodyPr/>
        <a:lstStyle/>
        <a:p>
          <a:endParaRPr lang="en-GB"/>
        </a:p>
      </dgm:t>
    </dgm:pt>
    <dgm:pt modelId="{F9AFC999-C53B-4F31-8CE8-C92A858E4BF1}" type="sibTrans" cxnId="{C1D25705-E092-4324-BF75-9931D7339F54}">
      <dgm:prSet/>
      <dgm:spPr/>
      <dgm:t>
        <a:bodyPr/>
        <a:lstStyle/>
        <a:p>
          <a:endParaRPr lang="en-GB"/>
        </a:p>
      </dgm:t>
    </dgm:pt>
    <dgm:pt modelId="{BB541A7C-EA23-4EE7-968B-531F04FB2F8F}">
      <dgm:prSet phldrT="[Text]"/>
      <dgm:spPr/>
      <dgm:t>
        <a:bodyPr/>
        <a:lstStyle/>
        <a:p>
          <a:r>
            <a:rPr lang="en-GB" dirty="0"/>
            <a:t>1. Growing up</a:t>
          </a:r>
        </a:p>
      </dgm:t>
    </dgm:pt>
    <dgm:pt modelId="{24AEA69B-93B9-417A-A65C-90221853471D}" type="parTrans" cxnId="{0904E7C5-EFD8-424F-A26C-B8E35F59C2C2}">
      <dgm:prSet/>
      <dgm:spPr/>
      <dgm:t>
        <a:bodyPr/>
        <a:lstStyle/>
        <a:p>
          <a:endParaRPr lang="en-GB"/>
        </a:p>
      </dgm:t>
    </dgm:pt>
    <dgm:pt modelId="{0181ADFA-3EE7-48BE-8362-37996A50535F}" type="sibTrans" cxnId="{0904E7C5-EFD8-424F-A26C-B8E35F59C2C2}">
      <dgm:prSet/>
      <dgm:spPr/>
      <dgm:t>
        <a:bodyPr/>
        <a:lstStyle/>
        <a:p>
          <a:endParaRPr lang="en-GB"/>
        </a:p>
      </dgm:t>
    </dgm:pt>
    <dgm:pt modelId="{DB5E812F-78BE-454B-AA5A-D7B33D54C755}">
      <dgm:prSet phldrT="[Text]"/>
      <dgm:spPr/>
      <dgm:t>
        <a:bodyPr/>
        <a:lstStyle/>
        <a:p>
          <a:r>
            <a:rPr lang="en-GB" dirty="0"/>
            <a:t>Urban</a:t>
          </a:r>
        </a:p>
      </dgm:t>
    </dgm:pt>
    <dgm:pt modelId="{1F461374-DCB2-486D-9C33-94F031826D48}" type="parTrans" cxnId="{E88EDDC0-15CF-4538-BF8D-CD540E0A0E7B}">
      <dgm:prSet/>
      <dgm:spPr/>
      <dgm:t>
        <a:bodyPr/>
        <a:lstStyle/>
        <a:p>
          <a:endParaRPr lang="en-GB"/>
        </a:p>
      </dgm:t>
    </dgm:pt>
    <dgm:pt modelId="{D02219AB-09F0-4B15-86AE-72BDEEBD0F50}" type="sibTrans" cxnId="{E88EDDC0-15CF-4538-BF8D-CD540E0A0E7B}">
      <dgm:prSet/>
      <dgm:spPr/>
      <dgm:t>
        <a:bodyPr/>
        <a:lstStyle/>
        <a:p>
          <a:endParaRPr lang="en-GB"/>
        </a:p>
      </dgm:t>
    </dgm:pt>
    <dgm:pt modelId="{E5B5C3A9-DE2C-4551-8C1B-8600B486DC32}">
      <dgm:prSet phldrT="[Text]"/>
      <dgm:spPr/>
      <dgm:t>
        <a:bodyPr/>
        <a:lstStyle/>
        <a:p>
          <a:r>
            <a:rPr lang="en-GB" dirty="0"/>
            <a:t>1. Growing up</a:t>
          </a:r>
        </a:p>
      </dgm:t>
    </dgm:pt>
    <dgm:pt modelId="{C71B0C41-C417-46A5-86A7-96F9E026E657}" type="parTrans" cxnId="{6698D347-84B4-4B26-AC65-7CA830519F4D}">
      <dgm:prSet/>
      <dgm:spPr/>
      <dgm:t>
        <a:bodyPr/>
        <a:lstStyle/>
        <a:p>
          <a:endParaRPr lang="en-GB"/>
        </a:p>
      </dgm:t>
    </dgm:pt>
    <dgm:pt modelId="{67901584-3AAA-431A-A633-B72A9F43ADDA}" type="sibTrans" cxnId="{6698D347-84B4-4B26-AC65-7CA830519F4D}">
      <dgm:prSet/>
      <dgm:spPr/>
      <dgm:t>
        <a:bodyPr/>
        <a:lstStyle/>
        <a:p>
          <a:endParaRPr lang="en-GB"/>
        </a:p>
      </dgm:t>
    </dgm:pt>
    <dgm:pt modelId="{659488CF-7B7F-4CB9-81A7-6853F70D42AB}">
      <dgm:prSet phldrT="[Text]"/>
      <dgm:spPr/>
      <dgm:t>
        <a:bodyPr/>
        <a:lstStyle/>
        <a:p>
          <a:r>
            <a:rPr lang="en-GB" dirty="0"/>
            <a:t>3. Benefits</a:t>
          </a:r>
        </a:p>
      </dgm:t>
    </dgm:pt>
    <dgm:pt modelId="{AC817C32-8D48-4FB2-BAA5-AA04C0E65269}" type="parTrans" cxnId="{3613C34B-3C9E-4377-9164-70D3CD51F638}">
      <dgm:prSet/>
      <dgm:spPr/>
      <dgm:t>
        <a:bodyPr/>
        <a:lstStyle/>
        <a:p>
          <a:endParaRPr lang="en-GB"/>
        </a:p>
      </dgm:t>
    </dgm:pt>
    <dgm:pt modelId="{A321595A-BAF0-4BFC-8D75-01CBD13FC9D1}" type="sibTrans" cxnId="{3613C34B-3C9E-4377-9164-70D3CD51F638}">
      <dgm:prSet/>
      <dgm:spPr/>
      <dgm:t>
        <a:bodyPr/>
        <a:lstStyle/>
        <a:p>
          <a:endParaRPr lang="en-GB"/>
        </a:p>
      </dgm:t>
    </dgm:pt>
    <dgm:pt modelId="{E150841C-8C75-428A-BD88-7478BFC1FC23}">
      <dgm:prSet/>
      <dgm:spPr/>
      <dgm:t>
        <a:bodyPr/>
        <a:lstStyle/>
        <a:p>
          <a:r>
            <a:rPr lang="en-GB" dirty="0"/>
            <a:t>2. Youth Work</a:t>
          </a:r>
        </a:p>
      </dgm:t>
    </dgm:pt>
    <dgm:pt modelId="{F405DC12-5B73-4FF9-8DBF-31D9BD2B5A1E}" type="parTrans" cxnId="{46F2D7D8-FE99-49F6-8BF3-9ACAA5537DB8}">
      <dgm:prSet/>
      <dgm:spPr/>
      <dgm:t>
        <a:bodyPr/>
        <a:lstStyle/>
        <a:p>
          <a:endParaRPr lang="en-GB"/>
        </a:p>
      </dgm:t>
    </dgm:pt>
    <dgm:pt modelId="{40EC26F8-E0D3-4283-A050-70D58F16534D}" type="sibTrans" cxnId="{46F2D7D8-FE99-49F6-8BF3-9ACAA5537DB8}">
      <dgm:prSet/>
      <dgm:spPr/>
      <dgm:t>
        <a:bodyPr/>
        <a:lstStyle/>
        <a:p>
          <a:endParaRPr lang="en-GB"/>
        </a:p>
      </dgm:t>
    </dgm:pt>
    <dgm:pt modelId="{4C2BCF98-3DAB-4606-A316-7158248C6D1D}">
      <dgm:prSet/>
      <dgm:spPr/>
      <dgm:t>
        <a:bodyPr/>
        <a:lstStyle/>
        <a:p>
          <a:r>
            <a:rPr lang="en-GB" dirty="0"/>
            <a:t>3. Benefits</a:t>
          </a:r>
        </a:p>
      </dgm:t>
    </dgm:pt>
    <dgm:pt modelId="{9AFF895A-BDA4-47D1-9043-DF9161100A18}" type="parTrans" cxnId="{C290EAA7-4AF3-4CB9-AB29-EDDD2E48CD3C}">
      <dgm:prSet/>
      <dgm:spPr/>
      <dgm:t>
        <a:bodyPr/>
        <a:lstStyle/>
        <a:p>
          <a:endParaRPr lang="en-GB"/>
        </a:p>
      </dgm:t>
    </dgm:pt>
    <dgm:pt modelId="{171F9B9F-FCBE-437B-BB79-CD4852134AD3}" type="sibTrans" cxnId="{C290EAA7-4AF3-4CB9-AB29-EDDD2E48CD3C}">
      <dgm:prSet/>
      <dgm:spPr/>
      <dgm:t>
        <a:bodyPr/>
        <a:lstStyle/>
        <a:p>
          <a:endParaRPr lang="en-GB"/>
        </a:p>
      </dgm:t>
    </dgm:pt>
    <dgm:pt modelId="{3B1E17E7-43A4-41D3-A066-71DB4B436992}">
      <dgm:prSet/>
      <dgm:spPr/>
      <dgm:t>
        <a:bodyPr/>
        <a:lstStyle/>
        <a:p>
          <a:r>
            <a:rPr lang="en-GB" dirty="0"/>
            <a:t>2. Youth Work</a:t>
          </a:r>
        </a:p>
      </dgm:t>
    </dgm:pt>
    <dgm:pt modelId="{2951CAFE-A7AC-400A-BD6C-1D5D2B6BD60E}" type="parTrans" cxnId="{6B688204-C7E0-4D83-B29B-D871FD9CDC7F}">
      <dgm:prSet/>
      <dgm:spPr/>
      <dgm:t>
        <a:bodyPr/>
        <a:lstStyle/>
        <a:p>
          <a:endParaRPr lang="en-GB"/>
        </a:p>
      </dgm:t>
    </dgm:pt>
    <dgm:pt modelId="{FD8846FD-5298-40CF-993F-AE5945C092D4}" type="sibTrans" cxnId="{6B688204-C7E0-4D83-B29B-D871FD9CDC7F}">
      <dgm:prSet/>
      <dgm:spPr/>
      <dgm:t>
        <a:bodyPr/>
        <a:lstStyle/>
        <a:p>
          <a:endParaRPr lang="en-GB"/>
        </a:p>
      </dgm:t>
    </dgm:pt>
    <dgm:pt modelId="{9DE84421-D85F-47D6-B731-63D294801AF6}">
      <dgm:prSet/>
      <dgm:spPr/>
      <dgm:t>
        <a:bodyPr/>
        <a:lstStyle/>
        <a:p>
          <a:r>
            <a:rPr lang="en-GB" dirty="0"/>
            <a:t>3. Benefits</a:t>
          </a:r>
        </a:p>
      </dgm:t>
    </dgm:pt>
    <dgm:pt modelId="{1FB4CAEB-3330-4826-8B04-E9BFB9BD270D}" type="parTrans" cxnId="{766FB7B0-80D4-4D45-A916-6FDB087B8133}">
      <dgm:prSet/>
      <dgm:spPr/>
      <dgm:t>
        <a:bodyPr/>
        <a:lstStyle/>
        <a:p>
          <a:endParaRPr lang="en-GB"/>
        </a:p>
      </dgm:t>
    </dgm:pt>
    <dgm:pt modelId="{67A32194-E6F7-48DB-900F-023302627DAA}" type="sibTrans" cxnId="{766FB7B0-80D4-4D45-A916-6FDB087B8133}">
      <dgm:prSet/>
      <dgm:spPr/>
      <dgm:t>
        <a:bodyPr/>
        <a:lstStyle/>
        <a:p>
          <a:endParaRPr lang="en-GB"/>
        </a:p>
      </dgm:t>
    </dgm:pt>
    <dgm:pt modelId="{0B9C7253-C0DB-4482-9188-4A6B7CC94037}" type="pres">
      <dgm:prSet presAssocID="{5AF2FA3D-6C40-4304-88C3-33CACB8E70CE}" presName="list" presStyleCnt="0">
        <dgm:presLayoutVars>
          <dgm:dir/>
          <dgm:animLvl val="lvl"/>
        </dgm:presLayoutVars>
      </dgm:prSet>
      <dgm:spPr/>
    </dgm:pt>
    <dgm:pt modelId="{B40A35C1-ABDF-49FD-86BB-116D0E4BF2B3}" type="pres">
      <dgm:prSet presAssocID="{FEB6489A-8950-46BA-A185-C43C04450724}" presName="posSpace" presStyleCnt="0"/>
      <dgm:spPr/>
    </dgm:pt>
    <dgm:pt modelId="{B38BAB75-BFFA-4D0E-A449-4B8A99DDAB8C}" type="pres">
      <dgm:prSet presAssocID="{FEB6489A-8950-46BA-A185-C43C04450724}" presName="vertFlow" presStyleCnt="0"/>
      <dgm:spPr/>
    </dgm:pt>
    <dgm:pt modelId="{6099E953-B4A8-4A6D-A9DA-21F4E135FE6B}" type="pres">
      <dgm:prSet presAssocID="{FEB6489A-8950-46BA-A185-C43C04450724}" presName="topSpace" presStyleCnt="0"/>
      <dgm:spPr/>
    </dgm:pt>
    <dgm:pt modelId="{7E41B0B4-859B-4B9D-AC47-85FA58D5E405}" type="pres">
      <dgm:prSet presAssocID="{FEB6489A-8950-46BA-A185-C43C04450724}" presName="firstComp" presStyleCnt="0"/>
      <dgm:spPr/>
    </dgm:pt>
    <dgm:pt modelId="{5FAC46BD-F4A1-4432-8F15-C0C997EDB23F}" type="pres">
      <dgm:prSet presAssocID="{FEB6489A-8950-46BA-A185-C43C04450724}" presName="firstChild" presStyleLbl="bgAccFollowNode1" presStyleIdx="0" presStyleCnt="9"/>
      <dgm:spPr/>
    </dgm:pt>
    <dgm:pt modelId="{CEBA2312-2B43-477B-84D6-6BD659E38E1D}" type="pres">
      <dgm:prSet presAssocID="{FEB6489A-8950-46BA-A185-C43C04450724}" presName="firstChildTx" presStyleLbl="bgAccFollowNode1" presStyleIdx="0" presStyleCnt="9">
        <dgm:presLayoutVars>
          <dgm:bulletEnabled val="1"/>
        </dgm:presLayoutVars>
      </dgm:prSet>
      <dgm:spPr/>
    </dgm:pt>
    <dgm:pt modelId="{8F546F84-5AB3-46B4-9CE8-0AD42418BA77}" type="pres">
      <dgm:prSet presAssocID="{C4119FA4-2943-4811-9F38-F7D5E030DB2F}" presName="comp" presStyleCnt="0"/>
      <dgm:spPr/>
    </dgm:pt>
    <dgm:pt modelId="{1B823A9C-E16B-41B7-8DB2-03ACF8F16DBD}" type="pres">
      <dgm:prSet presAssocID="{C4119FA4-2943-4811-9F38-F7D5E030DB2F}" presName="child" presStyleLbl="bgAccFollowNode1" presStyleIdx="1" presStyleCnt="9"/>
      <dgm:spPr/>
    </dgm:pt>
    <dgm:pt modelId="{512961C4-78F6-4B52-9CF5-E9848464BC90}" type="pres">
      <dgm:prSet presAssocID="{C4119FA4-2943-4811-9F38-F7D5E030DB2F}" presName="childTx" presStyleLbl="bgAccFollowNode1" presStyleIdx="1" presStyleCnt="9">
        <dgm:presLayoutVars>
          <dgm:bulletEnabled val="1"/>
        </dgm:presLayoutVars>
      </dgm:prSet>
      <dgm:spPr/>
    </dgm:pt>
    <dgm:pt modelId="{EDA51F9D-6DBB-4339-9BCE-0295017AED2B}" type="pres">
      <dgm:prSet presAssocID="{659488CF-7B7F-4CB9-81A7-6853F70D42AB}" presName="comp" presStyleCnt="0"/>
      <dgm:spPr/>
    </dgm:pt>
    <dgm:pt modelId="{846CDA7D-08F5-4069-A65C-44955812815C}" type="pres">
      <dgm:prSet presAssocID="{659488CF-7B7F-4CB9-81A7-6853F70D42AB}" presName="child" presStyleLbl="bgAccFollowNode1" presStyleIdx="2" presStyleCnt="9"/>
      <dgm:spPr/>
    </dgm:pt>
    <dgm:pt modelId="{1FBBE781-6037-4EB6-B904-17D6EA5E6118}" type="pres">
      <dgm:prSet presAssocID="{659488CF-7B7F-4CB9-81A7-6853F70D42AB}" presName="childTx" presStyleLbl="bgAccFollowNode1" presStyleIdx="2" presStyleCnt="9">
        <dgm:presLayoutVars>
          <dgm:bulletEnabled val="1"/>
        </dgm:presLayoutVars>
      </dgm:prSet>
      <dgm:spPr/>
    </dgm:pt>
    <dgm:pt modelId="{3B975B38-752F-4FE8-86E0-1565C47990B3}" type="pres">
      <dgm:prSet presAssocID="{FEB6489A-8950-46BA-A185-C43C04450724}" presName="negSpace" presStyleCnt="0"/>
      <dgm:spPr/>
    </dgm:pt>
    <dgm:pt modelId="{CDB75B82-317F-49CA-81BC-2C5A6B6221F4}" type="pres">
      <dgm:prSet presAssocID="{FEB6489A-8950-46BA-A185-C43C04450724}" presName="circle" presStyleLbl="node1" presStyleIdx="0" presStyleCnt="3"/>
      <dgm:spPr/>
    </dgm:pt>
    <dgm:pt modelId="{78F4A24B-F3B9-4884-9D58-A79DF1D27EC8}" type="pres">
      <dgm:prSet presAssocID="{99FACFB3-CF1D-4498-B056-E541AB9E5BA3}" presName="transSpace" presStyleCnt="0"/>
      <dgm:spPr/>
    </dgm:pt>
    <dgm:pt modelId="{D92EAFC8-EEB6-4716-A871-F5480F882E53}" type="pres">
      <dgm:prSet presAssocID="{5CD92A7A-1120-4328-B764-F0882809DB13}" presName="posSpace" presStyleCnt="0"/>
      <dgm:spPr/>
    </dgm:pt>
    <dgm:pt modelId="{070B60E8-F684-4355-BB7F-210FE790CDCB}" type="pres">
      <dgm:prSet presAssocID="{5CD92A7A-1120-4328-B764-F0882809DB13}" presName="vertFlow" presStyleCnt="0"/>
      <dgm:spPr/>
    </dgm:pt>
    <dgm:pt modelId="{2C9C0CAA-F63D-4AED-A41E-DE37DC3AACB6}" type="pres">
      <dgm:prSet presAssocID="{5CD92A7A-1120-4328-B764-F0882809DB13}" presName="topSpace" presStyleCnt="0"/>
      <dgm:spPr/>
    </dgm:pt>
    <dgm:pt modelId="{0F263306-7077-48A9-8024-1B52A87C4031}" type="pres">
      <dgm:prSet presAssocID="{5CD92A7A-1120-4328-B764-F0882809DB13}" presName="firstComp" presStyleCnt="0"/>
      <dgm:spPr/>
    </dgm:pt>
    <dgm:pt modelId="{296F916E-A071-479A-894A-2E5E4D63C620}" type="pres">
      <dgm:prSet presAssocID="{5CD92A7A-1120-4328-B764-F0882809DB13}" presName="firstChild" presStyleLbl="bgAccFollowNode1" presStyleIdx="3" presStyleCnt="9"/>
      <dgm:spPr/>
    </dgm:pt>
    <dgm:pt modelId="{E89C2F92-1DFB-4CCA-BB01-9948C2BDD3D4}" type="pres">
      <dgm:prSet presAssocID="{5CD92A7A-1120-4328-B764-F0882809DB13}" presName="firstChildTx" presStyleLbl="bgAccFollowNode1" presStyleIdx="3" presStyleCnt="9">
        <dgm:presLayoutVars>
          <dgm:bulletEnabled val="1"/>
        </dgm:presLayoutVars>
      </dgm:prSet>
      <dgm:spPr/>
    </dgm:pt>
    <dgm:pt modelId="{A38A6B64-6606-41C2-820C-6CB8452FFC99}" type="pres">
      <dgm:prSet presAssocID="{E150841C-8C75-428A-BD88-7478BFC1FC23}" presName="comp" presStyleCnt="0"/>
      <dgm:spPr/>
    </dgm:pt>
    <dgm:pt modelId="{4F1E9390-DCCD-483A-97FD-5AAD28181C29}" type="pres">
      <dgm:prSet presAssocID="{E150841C-8C75-428A-BD88-7478BFC1FC23}" presName="child" presStyleLbl="bgAccFollowNode1" presStyleIdx="4" presStyleCnt="9"/>
      <dgm:spPr/>
    </dgm:pt>
    <dgm:pt modelId="{D0485203-64B1-4380-A2D3-EC6A11A26A26}" type="pres">
      <dgm:prSet presAssocID="{E150841C-8C75-428A-BD88-7478BFC1FC23}" presName="childTx" presStyleLbl="bgAccFollowNode1" presStyleIdx="4" presStyleCnt="9">
        <dgm:presLayoutVars>
          <dgm:bulletEnabled val="1"/>
        </dgm:presLayoutVars>
      </dgm:prSet>
      <dgm:spPr/>
    </dgm:pt>
    <dgm:pt modelId="{191F2AA1-149F-4632-A315-BC4441523184}" type="pres">
      <dgm:prSet presAssocID="{4C2BCF98-3DAB-4606-A316-7158248C6D1D}" presName="comp" presStyleCnt="0"/>
      <dgm:spPr/>
    </dgm:pt>
    <dgm:pt modelId="{5AAFD81A-08F4-41B8-8236-1AC5F10E2016}" type="pres">
      <dgm:prSet presAssocID="{4C2BCF98-3DAB-4606-A316-7158248C6D1D}" presName="child" presStyleLbl="bgAccFollowNode1" presStyleIdx="5" presStyleCnt="9"/>
      <dgm:spPr/>
    </dgm:pt>
    <dgm:pt modelId="{81AB4D1E-7AFF-4406-936C-CD3B6B0EACD6}" type="pres">
      <dgm:prSet presAssocID="{4C2BCF98-3DAB-4606-A316-7158248C6D1D}" presName="childTx" presStyleLbl="bgAccFollowNode1" presStyleIdx="5" presStyleCnt="9">
        <dgm:presLayoutVars>
          <dgm:bulletEnabled val="1"/>
        </dgm:presLayoutVars>
      </dgm:prSet>
      <dgm:spPr/>
    </dgm:pt>
    <dgm:pt modelId="{410503BC-452E-489C-8F46-357A7DD5154A}" type="pres">
      <dgm:prSet presAssocID="{5CD92A7A-1120-4328-B764-F0882809DB13}" presName="negSpace" presStyleCnt="0"/>
      <dgm:spPr/>
    </dgm:pt>
    <dgm:pt modelId="{07468968-C8E5-4548-B441-FE3C7CEA13FD}" type="pres">
      <dgm:prSet presAssocID="{5CD92A7A-1120-4328-B764-F0882809DB13}" presName="circle" presStyleLbl="node1" presStyleIdx="1" presStyleCnt="3"/>
      <dgm:spPr/>
    </dgm:pt>
    <dgm:pt modelId="{9DC41A2F-4284-4743-93FB-C60A47138284}" type="pres">
      <dgm:prSet presAssocID="{F9AFC999-C53B-4F31-8CE8-C92A858E4BF1}" presName="transSpace" presStyleCnt="0"/>
      <dgm:spPr/>
    </dgm:pt>
    <dgm:pt modelId="{34164FAA-55BA-4300-BF55-805232C6FFB3}" type="pres">
      <dgm:prSet presAssocID="{DB5E812F-78BE-454B-AA5A-D7B33D54C755}" presName="posSpace" presStyleCnt="0"/>
      <dgm:spPr/>
    </dgm:pt>
    <dgm:pt modelId="{DE53BBD1-65F7-4B9F-A73E-3B8EDDFC2878}" type="pres">
      <dgm:prSet presAssocID="{DB5E812F-78BE-454B-AA5A-D7B33D54C755}" presName="vertFlow" presStyleCnt="0"/>
      <dgm:spPr/>
    </dgm:pt>
    <dgm:pt modelId="{A23869CB-9337-4D21-9831-B26794E0F109}" type="pres">
      <dgm:prSet presAssocID="{DB5E812F-78BE-454B-AA5A-D7B33D54C755}" presName="topSpace" presStyleCnt="0"/>
      <dgm:spPr/>
    </dgm:pt>
    <dgm:pt modelId="{ABC87877-1DF4-43AA-B950-A906C01D0059}" type="pres">
      <dgm:prSet presAssocID="{DB5E812F-78BE-454B-AA5A-D7B33D54C755}" presName="firstComp" presStyleCnt="0"/>
      <dgm:spPr/>
    </dgm:pt>
    <dgm:pt modelId="{9ABE3B1C-7C24-4184-AEB9-0A8E8635F2A9}" type="pres">
      <dgm:prSet presAssocID="{DB5E812F-78BE-454B-AA5A-D7B33D54C755}" presName="firstChild" presStyleLbl="bgAccFollowNode1" presStyleIdx="6" presStyleCnt="9"/>
      <dgm:spPr/>
    </dgm:pt>
    <dgm:pt modelId="{5364AF85-8749-4D34-998B-0741C219CF94}" type="pres">
      <dgm:prSet presAssocID="{DB5E812F-78BE-454B-AA5A-D7B33D54C755}" presName="firstChildTx" presStyleLbl="bgAccFollowNode1" presStyleIdx="6" presStyleCnt="9">
        <dgm:presLayoutVars>
          <dgm:bulletEnabled val="1"/>
        </dgm:presLayoutVars>
      </dgm:prSet>
      <dgm:spPr/>
    </dgm:pt>
    <dgm:pt modelId="{85AD2D07-C149-4D0C-B855-F61152415711}" type="pres">
      <dgm:prSet presAssocID="{3B1E17E7-43A4-41D3-A066-71DB4B436992}" presName="comp" presStyleCnt="0"/>
      <dgm:spPr/>
    </dgm:pt>
    <dgm:pt modelId="{FDF10983-360F-4C2B-B50E-11B70830584D}" type="pres">
      <dgm:prSet presAssocID="{3B1E17E7-43A4-41D3-A066-71DB4B436992}" presName="child" presStyleLbl="bgAccFollowNode1" presStyleIdx="7" presStyleCnt="9"/>
      <dgm:spPr/>
    </dgm:pt>
    <dgm:pt modelId="{6A7F47E5-7A6B-4CD9-AB1D-BDC9F01E1D3B}" type="pres">
      <dgm:prSet presAssocID="{3B1E17E7-43A4-41D3-A066-71DB4B436992}" presName="childTx" presStyleLbl="bgAccFollowNode1" presStyleIdx="7" presStyleCnt="9">
        <dgm:presLayoutVars>
          <dgm:bulletEnabled val="1"/>
        </dgm:presLayoutVars>
      </dgm:prSet>
      <dgm:spPr/>
    </dgm:pt>
    <dgm:pt modelId="{3509C020-92FB-46DF-A478-8152F7D8C68D}" type="pres">
      <dgm:prSet presAssocID="{9DE84421-D85F-47D6-B731-63D294801AF6}" presName="comp" presStyleCnt="0"/>
      <dgm:spPr/>
    </dgm:pt>
    <dgm:pt modelId="{EB96384F-57BD-469C-9E6F-D47CFD0DAAA4}" type="pres">
      <dgm:prSet presAssocID="{9DE84421-D85F-47D6-B731-63D294801AF6}" presName="child" presStyleLbl="bgAccFollowNode1" presStyleIdx="8" presStyleCnt="9"/>
      <dgm:spPr/>
    </dgm:pt>
    <dgm:pt modelId="{94A3699D-C408-45F4-959F-A2EBFD136E01}" type="pres">
      <dgm:prSet presAssocID="{9DE84421-D85F-47D6-B731-63D294801AF6}" presName="childTx" presStyleLbl="bgAccFollowNode1" presStyleIdx="8" presStyleCnt="9">
        <dgm:presLayoutVars>
          <dgm:bulletEnabled val="1"/>
        </dgm:presLayoutVars>
      </dgm:prSet>
      <dgm:spPr/>
    </dgm:pt>
    <dgm:pt modelId="{76007B40-14F3-4FA2-ABF0-77D59CA9871B}" type="pres">
      <dgm:prSet presAssocID="{DB5E812F-78BE-454B-AA5A-D7B33D54C755}" presName="negSpace" presStyleCnt="0"/>
      <dgm:spPr/>
    </dgm:pt>
    <dgm:pt modelId="{905FB1B7-9BBF-4BE7-9DCC-8169457B2795}" type="pres">
      <dgm:prSet presAssocID="{DB5E812F-78BE-454B-AA5A-D7B33D54C755}" presName="circle" presStyleLbl="node1" presStyleIdx="2" presStyleCnt="3"/>
      <dgm:spPr/>
    </dgm:pt>
  </dgm:ptLst>
  <dgm:cxnLst>
    <dgm:cxn modelId="{6B688204-C7E0-4D83-B29B-D871FD9CDC7F}" srcId="{DB5E812F-78BE-454B-AA5A-D7B33D54C755}" destId="{3B1E17E7-43A4-41D3-A066-71DB4B436992}" srcOrd="1" destOrd="0" parTransId="{2951CAFE-A7AC-400A-BD6C-1D5D2B6BD60E}" sibTransId="{FD8846FD-5298-40CF-993F-AE5945C092D4}"/>
    <dgm:cxn modelId="{C1D25705-E092-4324-BF75-9931D7339F54}" srcId="{5AF2FA3D-6C40-4304-88C3-33CACB8E70CE}" destId="{5CD92A7A-1120-4328-B764-F0882809DB13}" srcOrd="1" destOrd="0" parTransId="{730A92BE-AC9C-4D4E-98A9-6C80892CA067}" sibTransId="{F9AFC999-C53B-4F31-8CE8-C92A858E4BF1}"/>
    <dgm:cxn modelId="{541BA512-C1BD-430B-8907-C945EE02F165}" type="presOf" srcId="{3B1E17E7-43A4-41D3-A066-71DB4B436992}" destId="{6A7F47E5-7A6B-4CD9-AB1D-BDC9F01E1D3B}" srcOrd="1" destOrd="0" presId="urn:microsoft.com/office/officeart/2005/8/layout/hList9"/>
    <dgm:cxn modelId="{0E430E18-7B0C-4398-B8A6-DB0BEE98D3BE}" type="presOf" srcId="{7DD17790-7A25-40F0-8616-AC162410EC61}" destId="{CEBA2312-2B43-477B-84D6-6BD659E38E1D}" srcOrd="1" destOrd="0" presId="urn:microsoft.com/office/officeart/2005/8/layout/hList9"/>
    <dgm:cxn modelId="{9B7E711B-DF53-4128-83B5-B120DFF1C4F5}" type="presOf" srcId="{FEB6489A-8950-46BA-A185-C43C04450724}" destId="{CDB75B82-317F-49CA-81BC-2C5A6B6221F4}" srcOrd="0" destOrd="0" presId="urn:microsoft.com/office/officeart/2005/8/layout/hList9"/>
    <dgm:cxn modelId="{0B20661E-5C45-4B22-9764-9D450CC721B9}" type="presOf" srcId="{E150841C-8C75-428A-BD88-7478BFC1FC23}" destId="{4F1E9390-DCCD-483A-97FD-5AAD28181C29}" srcOrd="0" destOrd="0" presId="urn:microsoft.com/office/officeart/2005/8/layout/hList9"/>
    <dgm:cxn modelId="{0B03FA1E-5D45-45B8-82CB-64D6C198F5F0}" srcId="{5AF2FA3D-6C40-4304-88C3-33CACB8E70CE}" destId="{FEB6489A-8950-46BA-A185-C43C04450724}" srcOrd="0" destOrd="0" parTransId="{D07F8C2E-65AD-4DA0-A82B-E07566714742}" sibTransId="{99FACFB3-CF1D-4498-B056-E541AB9E5BA3}"/>
    <dgm:cxn modelId="{670F3126-75A2-48E8-9A0D-3DEEADA60759}" type="presOf" srcId="{3B1E17E7-43A4-41D3-A066-71DB4B436992}" destId="{FDF10983-360F-4C2B-B50E-11B70830584D}" srcOrd="0" destOrd="0" presId="urn:microsoft.com/office/officeart/2005/8/layout/hList9"/>
    <dgm:cxn modelId="{6F3E0733-A08C-411A-909A-4801B5F9D480}" type="presOf" srcId="{7DD17790-7A25-40F0-8616-AC162410EC61}" destId="{5FAC46BD-F4A1-4432-8F15-C0C997EDB23F}" srcOrd="0" destOrd="0" presId="urn:microsoft.com/office/officeart/2005/8/layout/hList9"/>
    <dgm:cxn modelId="{C66C6334-1709-49E6-9486-6770B657190D}" type="presOf" srcId="{659488CF-7B7F-4CB9-81A7-6853F70D42AB}" destId="{846CDA7D-08F5-4069-A65C-44955812815C}" srcOrd="0" destOrd="0" presId="urn:microsoft.com/office/officeart/2005/8/layout/hList9"/>
    <dgm:cxn modelId="{69039134-CF5F-4620-A6D4-52F608E2BE8A}" type="presOf" srcId="{9DE84421-D85F-47D6-B731-63D294801AF6}" destId="{94A3699D-C408-45F4-959F-A2EBFD136E01}" srcOrd="1" destOrd="0" presId="urn:microsoft.com/office/officeart/2005/8/layout/hList9"/>
    <dgm:cxn modelId="{2E54F744-492D-43D2-8D97-1620162D8515}" type="presOf" srcId="{659488CF-7B7F-4CB9-81A7-6853F70D42AB}" destId="{1FBBE781-6037-4EB6-B904-17D6EA5E6118}" srcOrd="1" destOrd="0" presId="urn:microsoft.com/office/officeart/2005/8/layout/hList9"/>
    <dgm:cxn modelId="{6698D347-84B4-4B26-AC65-7CA830519F4D}" srcId="{DB5E812F-78BE-454B-AA5A-D7B33D54C755}" destId="{E5B5C3A9-DE2C-4551-8C1B-8600B486DC32}" srcOrd="0" destOrd="0" parTransId="{C71B0C41-C417-46A5-86A7-96F9E026E657}" sibTransId="{67901584-3AAA-431A-A633-B72A9F43ADDA}"/>
    <dgm:cxn modelId="{8A073268-AC2B-4623-94B6-3521CE16CD5C}" type="presOf" srcId="{E150841C-8C75-428A-BD88-7478BFC1FC23}" destId="{D0485203-64B1-4380-A2D3-EC6A11A26A26}" srcOrd="1" destOrd="0" presId="urn:microsoft.com/office/officeart/2005/8/layout/hList9"/>
    <dgm:cxn modelId="{E5427B69-8BEB-4BA6-8FE5-3307B492D34B}" type="presOf" srcId="{E5B5C3A9-DE2C-4551-8C1B-8600B486DC32}" destId="{9ABE3B1C-7C24-4184-AEB9-0A8E8635F2A9}" srcOrd="0" destOrd="0" presId="urn:microsoft.com/office/officeart/2005/8/layout/hList9"/>
    <dgm:cxn modelId="{EE04814A-B2D8-4087-973F-DCE5DE46D99C}" type="presOf" srcId="{9DE84421-D85F-47D6-B731-63D294801AF6}" destId="{EB96384F-57BD-469C-9E6F-D47CFD0DAAA4}" srcOrd="0" destOrd="0" presId="urn:microsoft.com/office/officeart/2005/8/layout/hList9"/>
    <dgm:cxn modelId="{3613C34B-3C9E-4377-9164-70D3CD51F638}" srcId="{FEB6489A-8950-46BA-A185-C43C04450724}" destId="{659488CF-7B7F-4CB9-81A7-6853F70D42AB}" srcOrd="2" destOrd="0" parTransId="{AC817C32-8D48-4FB2-BAA5-AA04C0E65269}" sibTransId="{A321595A-BAF0-4BFC-8D75-01CBD13FC9D1}"/>
    <dgm:cxn modelId="{7D1DAC6F-CF91-4270-B7C8-E29519198A0E}" srcId="{FEB6489A-8950-46BA-A185-C43C04450724}" destId="{C4119FA4-2943-4811-9F38-F7D5E030DB2F}" srcOrd="1" destOrd="0" parTransId="{A4B59507-0697-47D6-8EF8-686936CEC0BB}" sibTransId="{B79A4548-2091-4000-B4C7-9ACE20EBF4C3}"/>
    <dgm:cxn modelId="{C1BF3B79-2A22-46A4-91FD-CEEE4DCBADB4}" srcId="{FEB6489A-8950-46BA-A185-C43C04450724}" destId="{7DD17790-7A25-40F0-8616-AC162410EC61}" srcOrd="0" destOrd="0" parTransId="{FCF692E8-3C91-4C3C-9074-4C3A77243C08}" sibTransId="{8D91DEAE-C827-4B2D-A3A9-ECD580F79C31}"/>
    <dgm:cxn modelId="{68D08A82-9FFA-48FA-B395-7C13B9817DC2}" type="presOf" srcId="{BB541A7C-EA23-4EE7-968B-531F04FB2F8F}" destId="{296F916E-A071-479A-894A-2E5E4D63C620}" srcOrd="0" destOrd="0" presId="urn:microsoft.com/office/officeart/2005/8/layout/hList9"/>
    <dgm:cxn modelId="{13B49087-BC01-4549-A5B4-461379E5E323}" type="presOf" srcId="{5AF2FA3D-6C40-4304-88C3-33CACB8E70CE}" destId="{0B9C7253-C0DB-4482-9188-4A6B7CC94037}" srcOrd="0" destOrd="0" presId="urn:microsoft.com/office/officeart/2005/8/layout/hList9"/>
    <dgm:cxn modelId="{683F5F96-9750-4A44-9C94-30C69E41DA6C}" type="presOf" srcId="{DB5E812F-78BE-454B-AA5A-D7B33D54C755}" destId="{905FB1B7-9BBF-4BE7-9DCC-8169457B2795}" srcOrd="0" destOrd="0" presId="urn:microsoft.com/office/officeart/2005/8/layout/hList9"/>
    <dgm:cxn modelId="{EAE242A0-19E1-4E70-B953-5285A151D0CA}" type="presOf" srcId="{5CD92A7A-1120-4328-B764-F0882809DB13}" destId="{07468968-C8E5-4548-B441-FE3C7CEA13FD}" srcOrd="0" destOrd="0" presId="urn:microsoft.com/office/officeart/2005/8/layout/hList9"/>
    <dgm:cxn modelId="{C290EAA7-4AF3-4CB9-AB29-EDDD2E48CD3C}" srcId="{5CD92A7A-1120-4328-B764-F0882809DB13}" destId="{4C2BCF98-3DAB-4606-A316-7158248C6D1D}" srcOrd="2" destOrd="0" parTransId="{9AFF895A-BDA4-47D1-9043-DF9161100A18}" sibTransId="{171F9B9F-FCBE-437B-BB79-CD4852134AD3}"/>
    <dgm:cxn modelId="{1D9C28AB-593E-4E4A-BE40-B9CF30439849}" type="presOf" srcId="{4C2BCF98-3DAB-4606-A316-7158248C6D1D}" destId="{5AAFD81A-08F4-41B8-8236-1AC5F10E2016}" srcOrd="0" destOrd="0" presId="urn:microsoft.com/office/officeart/2005/8/layout/hList9"/>
    <dgm:cxn modelId="{766FB7B0-80D4-4D45-A916-6FDB087B8133}" srcId="{DB5E812F-78BE-454B-AA5A-D7B33D54C755}" destId="{9DE84421-D85F-47D6-B731-63D294801AF6}" srcOrd="2" destOrd="0" parTransId="{1FB4CAEB-3330-4826-8B04-E9BFB9BD270D}" sibTransId="{67A32194-E6F7-48DB-900F-023302627DAA}"/>
    <dgm:cxn modelId="{02AF55BB-92BA-4DBE-8F82-36CE03CB43E0}" type="presOf" srcId="{E5B5C3A9-DE2C-4551-8C1B-8600B486DC32}" destId="{5364AF85-8749-4D34-998B-0741C219CF94}" srcOrd="1" destOrd="0" presId="urn:microsoft.com/office/officeart/2005/8/layout/hList9"/>
    <dgm:cxn modelId="{E88EDDC0-15CF-4538-BF8D-CD540E0A0E7B}" srcId="{5AF2FA3D-6C40-4304-88C3-33CACB8E70CE}" destId="{DB5E812F-78BE-454B-AA5A-D7B33D54C755}" srcOrd="2" destOrd="0" parTransId="{1F461374-DCB2-486D-9C33-94F031826D48}" sibTransId="{D02219AB-09F0-4B15-86AE-72BDEEBD0F50}"/>
    <dgm:cxn modelId="{0904E7C5-EFD8-424F-A26C-B8E35F59C2C2}" srcId="{5CD92A7A-1120-4328-B764-F0882809DB13}" destId="{BB541A7C-EA23-4EE7-968B-531F04FB2F8F}" srcOrd="0" destOrd="0" parTransId="{24AEA69B-93B9-417A-A65C-90221853471D}" sibTransId="{0181ADFA-3EE7-48BE-8362-37996A50535F}"/>
    <dgm:cxn modelId="{0771BEC6-BB5C-450E-AA16-80ACFC5F8E60}" type="presOf" srcId="{4C2BCF98-3DAB-4606-A316-7158248C6D1D}" destId="{81AB4D1E-7AFF-4406-936C-CD3B6B0EACD6}" srcOrd="1" destOrd="0" presId="urn:microsoft.com/office/officeart/2005/8/layout/hList9"/>
    <dgm:cxn modelId="{A9F97BD2-CF22-4DD2-936F-994EBA3E6D19}" type="presOf" srcId="{BB541A7C-EA23-4EE7-968B-531F04FB2F8F}" destId="{E89C2F92-1DFB-4CCA-BB01-9948C2BDD3D4}" srcOrd="1" destOrd="0" presId="urn:microsoft.com/office/officeart/2005/8/layout/hList9"/>
    <dgm:cxn modelId="{46F2D7D8-FE99-49F6-8BF3-9ACAA5537DB8}" srcId="{5CD92A7A-1120-4328-B764-F0882809DB13}" destId="{E150841C-8C75-428A-BD88-7478BFC1FC23}" srcOrd="1" destOrd="0" parTransId="{F405DC12-5B73-4FF9-8DBF-31D9BD2B5A1E}" sibTransId="{40EC26F8-E0D3-4283-A050-70D58F16534D}"/>
    <dgm:cxn modelId="{F8DF33F2-0F63-4633-A151-231071735ABA}" type="presOf" srcId="{C4119FA4-2943-4811-9F38-F7D5E030DB2F}" destId="{512961C4-78F6-4B52-9CF5-E9848464BC90}" srcOrd="1" destOrd="0" presId="urn:microsoft.com/office/officeart/2005/8/layout/hList9"/>
    <dgm:cxn modelId="{640C28F9-B037-4938-A45E-D717537AF05F}" type="presOf" srcId="{C4119FA4-2943-4811-9F38-F7D5E030DB2F}" destId="{1B823A9C-E16B-41B7-8DB2-03ACF8F16DBD}" srcOrd="0" destOrd="0" presId="urn:microsoft.com/office/officeart/2005/8/layout/hList9"/>
    <dgm:cxn modelId="{28C724A4-4D1A-46BD-BF1E-11D19EE533B5}" type="presParOf" srcId="{0B9C7253-C0DB-4482-9188-4A6B7CC94037}" destId="{B40A35C1-ABDF-49FD-86BB-116D0E4BF2B3}" srcOrd="0" destOrd="0" presId="urn:microsoft.com/office/officeart/2005/8/layout/hList9"/>
    <dgm:cxn modelId="{0BA281EB-B0DC-4768-8058-C5D7BE4EAAAB}" type="presParOf" srcId="{0B9C7253-C0DB-4482-9188-4A6B7CC94037}" destId="{B38BAB75-BFFA-4D0E-A449-4B8A99DDAB8C}" srcOrd="1" destOrd="0" presId="urn:microsoft.com/office/officeart/2005/8/layout/hList9"/>
    <dgm:cxn modelId="{09460238-DAB1-45E7-A3C0-523A69C8DC07}" type="presParOf" srcId="{B38BAB75-BFFA-4D0E-A449-4B8A99DDAB8C}" destId="{6099E953-B4A8-4A6D-A9DA-21F4E135FE6B}" srcOrd="0" destOrd="0" presId="urn:microsoft.com/office/officeart/2005/8/layout/hList9"/>
    <dgm:cxn modelId="{1F0E29EC-4B2B-4F1D-9FD4-265A824CEB04}" type="presParOf" srcId="{B38BAB75-BFFA-4D0E-A449-4B8A99DDAB8C}" destId="{7E41B0B4-859B-4B9D-AC47-85FA58D5E405}" srcOrd="1" destOrd="0" presId="urn:microsoft.com/office/officeart/2005/8/layout/hList9"/>
    <dgm:cxn modelId="{1675569A-1B24-4564-B560-2E055A4264DD}" type="presParOf" srcId="{7E41B0B4-859B-4B9D-AC47-85FA58D5E405}" destId="{5FAC46BD-F4A1-4432-8F15-C0C997EDB23F}" srcOrd="0" destOrd="0" presId="urn:microsoft.com/office/officeart/2005/8/layout/hList9"/>
    <dgm:cxn modelId="{521CCDF6-F5C7-4FB1-9482-9B854977A9FB}" type="presParOf" srcId="{7E41B0B4-859B-4B9D-AC47-85FA58D5E405}" destId="{CEBA2312-2B43-477B-84D6-6BD659E38E1D}" srcOrd="1" destOrd="0" presId="urn:microsoft.com/office/officeart/2005/8/layout/hList9"/>
    <dgm:cxn modelId="{5C81AA1B-B84B-4523-9680-0C519A30EE05}" type="presParOf" srcId="{B38BAB75-BFFA-4D0E-A449-4B8A99DDAB8C}" destId="{8F546F84-5AB3-46B4-9CE8-0AD42418BA77}" srcOrd="2" destOrd="0" presId="urn:microsoft.com/office/officeart/2005/8/layout/hList9"/>
    <dgm:cxn modelId="{1B1840B2-81B7-43ED-95BC-7DB4DAC6F291}" type="presParOf" srcId="{8F546F84-5AB3-46B4-9CE8-0AD42418BA77}" destId="{1B823A9C-E16B-41B7-8DB2-03ACF8F16DBD}" srcOrd="0" destOrd="0" presId="urn:microsoft.com/office/officeart/2005/8/layout/hList9"/>
    <dgm:cxn modelId="{D31E0D89-BF39-4969-B88A-B78F31762EF1}" type="presParOf" srcId="{8F546F84-5AB3-46B4-9CE8-0AD42418BA77}" destId="{512961C4-78F6-4B52-9CF5-E9848464BC90}" srcOrd="1" destOrd="0" presId="urn:microsoft.com/office/officeart/2005/8/layout/hList9"/>
    <dgm:cxn modelId="{EFBF4D87-04A3-4C80-B353-986D4B106172}" type="presParOf" srcId="{B38BAB75-BFFA-4D0E-A449-4B8A99DDAB8C}" destId="{EDA51F9D-6DBB-4339-9BCE-0295017AED2B}" srcOrd="3" destOrd="0" presId="urn:microsoft.com/office/officeart/2005/8/layout/hList9"/>
    <dgm:cxn modelId="{B227DCC6-2D3E-4235-9829-673B81BD229F}" type="presParOf" srcId="{EDA51F9D-6DBB-4339-9BCE-0295017AED2B}" destId="{846CDA7D-08F5-4069-A65C-44955812815C}" srcOrd="0" destOrd="0" presId="urn:microsoft.com/office/officeart/2005/8/layout/hList9"/>
    <dgm:cxn modelId="{41EA0EC0-3045-4891-9C0E-B110CEE8DA32}" type="presParOf" srcId="{EDA51F9D-6DBB-4339-9BCE-0295017AED2B}" destId="{1FBBE781-6037-4EB6-B904-17D6EA5E6118}" srcOrd="1" destOrd="0" presId="urn:microsoft.com/office/officeart/2005/8/layout/hList9"/>
    <dgm:cxn modelId="{E641740D-116E-4A5B-83D3-CF73F5B4DDDB}" type="presParOf" srcId="{0B9C7253-C0DB-4482-9188-4A6B7CC94037}" destId="{3B975B38-752F-4FE8-86E0-1565C47990B3}" srcOrd="2" destOrd="0" presId="urn:microsoft.com/office/officeart/2005/8/layout/hList9"/>
    <dgm:cxn modelId="{D836E034-F706-40E5-BBB2-1D8DB113B6E6}" type="presParOf" srcId="{0B9C7253-C0DB-4482-9188-4A6B7CC94037}" destId="{CDB75B82-317F-49CA-81BC-2C5A6B6221F4}" srcOrd="3" destOrd="0" presId="urn:microsoft.com/office/officeart/2005/8/layout/hList9"/>
    <dgm:cxn modelId="{014E50AA-C009-4E9F-BEE3-EDBAD12F5BD4}" type="presParOf" srcId="{0B9C7253-C0DB-4482-9188-4A6B7CC94037}" destId="{78F4A24B-F3B9-4884-9D58-A79DF1D27EC8}" srcOrd="4" destOrd="0" presId="urn:microsoft.com/office/officeart/2005/8/layout/hList9"/>
    <dgm:cxn modelId="{E0849D2C-A1CD-4166-87EB-815C928025DD}" type="presParOf" srcId="{0B9C7253-C0DB-4482-9188-4A6B7CC94037}" destId="{D92EAFC8-EEB6-4716-A871-F5480F882E53}" srcOrd="5" destOrd="0" presId="urn:microsoft.com/office/officeart/2005/8/layout/hList9"/>
    <dgm:cxn modelId="{DCBC9F14-91DD-4230-8618-A31C0461FEB2}" type="presParOf" srcId="{0B9C7253-C0DB-4482-9188-4A6B7CC94037}" destId="{070B60E8-F684-4355-BB7F-210FE790CDCB}" srcOrd="6" destOrd="0" presId="urn:microsoft.com/office/officeart/2005/8/layout/hList9"/>
    <dgm:cxn modelId="{7D6F697A-7512-49DB-85BB-7363F0A5A8BD}" type="presParOf" srcId="{070B60E8-F684-4355-BB7F-210FE790CDCB}" destId="{2C9C0CAA-F63D-4AED-A41E-DE37DC3AACB6}" srcOrd="0" destOrd="0" presId="urn:microsoft.com/office/officeart/2005/8/layout/hList9"/>
    <dgm:cxn modelId="{16611363-BC21-4171-98E8-D51D2D6CAA93}" type="presParOf" srcId="{070B60E8-F684-4355-BB7F-210FE790CDCB}" destId="{0F263306-7077-48A9-8024-1B52A87C4031}" srcOrd="1" destOrd="0" presId="urn:microsoft.com/office/officeart/2005/8/layout/hList9"/>
    <dgm:cxn modelId="{343CBC6A-A1B2-466A-A179-650D7272EFAF}" type="presParOf" srcId="{0F263306-7077-48A9-8024-1B52A87C4031}" destId="{296F916E-A071-479A-894A-2E5E4D63C620}" srcOrd="0" destOrd="0" presId="urn:microsoft.com/office/officeart/2005/8/layout/hList9"/>
    <dgm:cxn modelId="{2B8BE435-8D0E-4B42-843F-27A30F3C2D01}" type="presParOf" srcId="{0F263306-7077-48A9-8024-1B52A87C4031}" destId="{E89C2F92-1DFB-4CCA-BB01-9948C2BDD3D4}" srcOrd="1" destOrd="0" presId="urn:microsoft.com/office/officeart/2005/8/layout/hList9"/>
    <dgm:cxn modelId="{35B3D43C-D179-4B99-974E-B007487BF88C}" type="presParOf" srcId="{070B60E8-F684-4355-BB7F-210FE790CDCB}" destId="{A38A6B64-6606-41C2-820C-6CB8452FFC99}" srcOrd="2" destOrd="0" presId="urn:microsoft.com/office/officeart/2005/8/layout/hList9"/>
    <dgm:cxn modelId="{7A31C58F-6EDD-483B-A397-5BFBCE3224C8}" type="presParOf" srcId="{A38A6B64-6606-41C2-820C-6CB8452FFC99}" destId="{4F1E9390-DCCD-483A-97FD-5AAD28181C29}" srcOrd="0" destOrd="0" presId="urn:microsoft.com/office/officeart/2005/8/layout/hList9"/>
    <dgm:cxn modelId="{D7653F49-249C-459E-B185-D4514F70C4B7}" type="presParOf" srcId="{A38A6B64-6606-41C2-820C-6CB8452FFC99}" destId="{D0485203-64B1-4380-A2D3-EC6A11A26A26}" srcOrd="1" destOrd="0" presId="urn:microsoft.com/office/officeart/2005/8/layout/hList9"/>
    <dgm:cxn modelId="{49E0D335-9747-4E03-93C2-BF99E54987B2}" type="presParOf" srcId="{070B60E8-F684-4355-BB7F-210FE790CDCB}" destId="{191F2AA1-149F-4632-A315-BC4441523184}" srcOrd="3" destOrd="0" presId="urn:microsoft.com/office/officeart/2005/8/layout/hList9"/>
    <dgm:cxn modelId="{DC97EF04-AE5D-48D4-BDC5-ACE1DD52AC10}" type="presParOf" srcId="{191F2AA1-149F-4632-A315-BC4441523184}" destId="{5AAFD81A-08F4-41B8-8236-1AC5F10E2016}" srcOrd="0" destOrd="0" presId="urn:microsoft.com/office/officeart/2005/8/layout/hList9"/>
    <dgm:cxn modelId="{9520386D-93A5-41D5-A94A-3CE6BE1ECE4C}" type="presParOf" srcId="{191F2AA1-149F-4632-A315-BC4441523184}" destId="{81AB4D1E-7AFF-4406-936C-CD3B6B0EACD6}" srcOrd="1" destOrd="0" presId="urn:microsoft.com/office/officeart/2005/8/layout/hList9"/>
    <dgm:cxn modelId="{0ABDE91B-AC01-4AA4-8076-54F353A9362C}" type="presParOf" srcId="{0B9C7253-C0DB-4482-9188-4A6B7CC94037}" destId="{410503BC-452E-489C-8F46-357A7DD5154A}" srcOrd="7" destOrd="0" presId="urn:microsoft.com/office/officeart/2005/8/layout/hList9"/>
    <dgm:cxn modelId="{D555FEA5-6B3C-4C07-8D4E-BFA5F2EF5277}" type="presParOf" srcId="{0B9C7253-C0DB-4482-9188-4A6B7CC94037}" destId="{07468968-C8E5-4548-B441-FE3C7CEA13FD}" srcOrd="8" destOrd="0" presId="urn:microsoft.com/office/officeart/2005/8/layout/hList9"/>
    <dgm:cxn modelId="{5D8AC44A-1AB4-407B-9FDD-1DA50618A26E}" type="presParOf" srcId="{0B9C7253-C0DB-4482-9188-4A6B7CC94037}" destId="{9DC41A2F-4284-4743-93FB-C60A47138284}" srcOrd="9" destOrd="0" presId="urn:microsoft.com/office/officeart/2005/8/layout/hList9"/>
    <dgm:cxn modelId="{ED3A9E1E-D19F-46BB-AC93-1AC67D240C02}" type="presParOf" srcId="{0B9C7253-C0DB-4482-9188-4A6B7CC94037}" destId="{34164FAA-55BA-4300-BF55-805232C6FFB3}" srcOrd="10" destOrd="0" presId="urn:microsoft.com/office/officeart/2005/8/layout/hList9"/>
    <dgm:cxn modelId="{417AC064-C1F9-461E-ADDC-DCCF24EE786E}" type="presParOf" srcId="{0B9C7253-C0DB-4482-9188-4A6B7CC94037}" destId="{DE53BBD1-65F7-4B9F-A73E-3B8EDDFC2878}" srcOrd="11" destOrd="0" presId="urn:microsoft.com/office/officeart/2005/8/layout/hList9"/>
    <dgm:cxn modelId="{A68EB156-6C71-42A8-B3DC-049E6E2240C3}" type="presParOf" srcId="{DE53BBD1-65F7-4B9F-A73E-3B8EDDFC2878}" destId="{A23869CB-9337-4D21-9831-B26794E0F109}" srcOrd="0" destOrd="0" presId="urn:microsoft.com/office/officeart/2005/8/layout/hList9"/>
    <dgm:cxn modelId="{11BC2F6F-8FEF-4215-9134-3D0F1966F899}" type="presParOf" srcId="{DE53BBD1-65F7-4B9F-A73E-3B8EDDFC2878}" destId="{ABC87877-1DF4-43AA-B950-A906C01D0059}" srcOrd="1" destOrd="0" presId="urn:microsoft.com/office/officeart/2005/8/layout/hList9"/>
    <dgm:cxn modelId="{CF875827-AB8D-4481-B2E6-F0C9428D316E}" type="presParOf" srcId="{ABC87877-1DF4-43AA-B950-A906C01D0059}" destId="{9ABE3B1C-7C24-4184-AEB9-0A8E8635F2A9}" srcOrd="0" destOrd="0" presId="urn:microsoft.com/office/officeart/2005/8/layout/hList9"/>
    <dgm:cxn modelId="{A2025765-01F2-4A8D-85E8-08E9FE429E95}" type="presParOf" srcId="{ABC87877-1DF4-43AA-B950-A906C01D0059}" destId="{5364AF85-8749-4D34-998B-0741C219CF94}" srcOrd="1" destOrd="0" presId="urn:microsoft.com/office/officeart/2005/8/layout/hList9"/>
    <dgm:cxn modelId="{1B5C9B41-D7A4-4D85-9AA0-647A33C8DD87}" type="presParOf" srcId="{DE53BBD1-65F7-4B9F-A73E-3B8EDDFC2878}" destId="{85AD2D07-C149-4D0C-B855-F61152415711}" srcOrd="2" destOrd="0" presId="urn:microsoft.com/office/officeart/2005/8/layout/hList9"/>
    <dgm:cxn modelId="{ADF726ED-2B01-4C19-BCA2-21BAAC3020B4}" type="presParOf" srcId="{85AD2D07-C149-4D0C-B855-F61152415711}" destId="{FDF10983-360F-4C2B-B50E-11B70830584D}" srcOrd="0" destOrd="0" presId="urn:microsoft.com/office/officeart/2005/8/layout/hList9"/>
    <dgm:cxn modelId="{46260804-BDCB-479F-82B9-EDD1E30233FD}" type="presParOf" srcId="{85AD2D07-C149-4D0C-B855-F61152415711}" destId="{6A7F47E5-7A6B-4CD9-AB1D-BDC9F01E1D3B}" srcOrd="1" destOrd="0" presId="urn:microsoft.com/office/officeart/2005/8/layout/hList9"/>
    <dgm:cxn modelId="{B7C1124A-9B36-441D-9F38-86B9225166A3}" type="presParOf" srcId="{DE53BBD1-65F7-4B9F-A73E-3B8EDDFC2878}" destId="{3509C020-92FB-46DF-A478-8152F7D8C68D}" srcOrd="3" destOrd="0" presId="urn:microsoft.com/office/officeart/2005/8/layout/hList9"/>
    <dgm:cxn modelId="{C73E6432-F81C-4234-8F69-0CF97BCFFAEE}" type="presParOf" srcId="{3509C020-92FB-46DF-A478-8152F7D8C68D}" destId="{EB96384F-57BD-469C-9E6F-D47CFD0DAAA4}" srcOrd="0" destOrd="0" presId="urn:microsoft.com/office/officeart/2005/8/layout/hList9"/>
    <dgm:cxn modelId="{71FE16D6-C5B5-4B89-9452-1703DC7AC638}" type="presParOf" srcId="{3509C020-92FB-46DF-A478-8152F7D8C68D}" destId="{94A3699D-C408-45F4-959F-A2EBFD136E01}" srcOrd="1" destOrd="0" presId="urn:microsoft.com/office/officeart/2005/8/layout/hList9"/>
    <dgm:cxn modelId="{55C22831-9634-4585-8A44-ECB815F3F0D5}" type="presParOf" srcId="{0B9C7253-C0DB-4482-9188-4A6B7CC94037}" destId="{76007B40-14F3-4FA2-ABF0-77D59CA9871B}" srcOrd="12" destOrd="0" presId="urn:microsoft.com/office/officeart/2005/8/layout/hList9"/>
    <dgm:cxn modelId="{B1AC0027-256B-45A3-83CD-150BED6573AB}" type="presParOf" srcId="{0B9C7253-C0DB-4482-9188-4A6B7CC94037}" destId="{905FB1B7-9BBF-4BE7-9DCC-8169457B2795}" srcOrd="13" destOrd="0" presId="urn:microsoft.com/office/officeart/2005/8/layout/hList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D6F477-493C-45DC-9D75-D5F4A5F79CAD}"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B0C12436-372E-4DCF-A15E-BBE221221E0F}">
      <dgm:prSet phldrT="[Text]"/>
      <dgm:spPr/>
      <dgm:t>
        <a:bodyPr/>
        <a:lstStyle/>
        <a:p>
          <a:r>
            <a:rPr lang="en-GB" dirty="0"/>
            <a:t>1. Growing up</a:t>
          </a:r>
        </a:p>
      </dgm:t>
    </dgm:pt>
    <dgm:pt modelId="{1DAAF51B-3748-48E0-85D0-CE392ECA275E}" type="parTrans" cxnId="{7FFF5F4E-7AE0-4225-9845-535B3AB8A53B}">
      <dgm:prSet/>
      <dgm:spPr/>
      <dgm:t>
        <a:bodyPr/>
        <a:lstStyle/>
        <a:p>
          <a:endParaRPr lang="en-GB"/>
        </a:p>
      </dgm:t>
    </dgm:pt>
    <dgm:pt modelId="{7E82F06B-B2AC-4B76-8877-6729AA29B7DB}" type="sibTrans" cxnId="{7FFF5F4E-7AE0-4225-9845-535B3AB8A53B}">
      <dgm:prSet/>
      <dgm:spPr/>
      <dgm:t>
        <a:bodyPr/>
        <a:lstStyle/>
        <a:p>
          <a:endParaRPr lang="en-GB"/>
        </a:p>
      </dgm:t>
    </dgm:pt>
    <dgm:pt modelId="{E7298299-C1BF-44F8-AE7E-3C9F1F3202DA}">
      <dgm:prSet phldrT="[Text]"/>
      <dgm:spPr/>
      <dgm:t>
        <a:bodyPr/>
        <a:lstStyle/>
        <a:p>
          <a:r>
            <a:rPr lang="en-GB" dirty="0"/>
            <a:t>Early lives</a:t>
          </a:r>
        </a:p>
      </dgm:t>
    </dgm:pt>
    <dgm:pt modelId="{0AC0D9F2-073B-4B65-861C-14FC4D8A59D6}" type="parTrans" cxnId="{0E39446D-DFE0-4102-A409-9994617BD630}">
      <dgm:prSet/>
      <dgm:spPr/>
      <dgm:t>
        <a:bodyPr/>
        <a:lstStyle/>
        <a:p>
          <a:endParaRPr lang="en-GB"/>
        </a:p>
      </dgm:t>
    </dgm:pt>
    <dgm:pt modelId="{60476BC1-0A2E-4953-B393-223E46E62080}" type="sibTrans" cxnId="{0E39446D-DFE0-4102-A409-9994617BD630}">
      <dgm:prSet/>
      <dgm:spPr/>
      <dgm:t>
        <a:bodyPr/>
        <a:lstStyle/>
        <a:p>
          <a:endParaRPr lang="en-GB"/>
        </a:p>
      </dgm:t>
    </dgm:pt>
    <dgm:pt modelId="{3A94906D-1BFD-4643-B710-E147CA7C5FD2}">
      <dgm:prSet phldrT="[Text]"/>
      <dgm:spPr/>
      <dgm:t>
        <a:bodyPr/>
        <a:lstStyle/>
        <a:p>
          <a:r>
            <a:rPr lang="en-GB" dirty="0"/>
            <a:t>Community</a:t>
          </a:r>
        </a:p>
      </dgm:t>
    </dgm:pt>
    <dgm:pt modelId="{DB404BE0-7A24-42B9-918F-8855DA979BA8}" type="parTrans" cxnId="{20F10262-5584-4B2B-8DFA-0E761C301FED}">
      <dgm:prSet/>
      <dgm:spPr/>
      <dgm:t>
        <a:bodyPr/>
        <a:lstStyle/>
        <a:p>
          <a:endParaRPr lang="en-GB"/>
        </a:p>
      </dgm:t>
    </dgm:pt>
    <dgm:pt modelId="{F1091FBB-8E80-450D-B81E-7481828C95F6}" type="sibTrans" cxnId="{20F10262-5584-4B2B-8DFA-0E761C301FED}">
      <dgm:prSet/>
      <dgm:spPr/>
      <dgm:t>
        <a:bodyPr/>
        <a:lstStyle/>
        <a:p>
          <a:endParaRPr lang="en-GB"/>
        </a:p>
      </dgm:t>
    </dgm:pt>
    <dgm:pt modelId="{21165A42-DD45-4174-90E3-BFD6EB18D7FE}">
      <dgm:prSet phldrT="[Text]"/>
      <dgm:spPr/>
      <dgm:t>
        <a:bodyPr/>
        <a:lstStyle/>
        <a:p>
          <a:r>
            <a:rPr lang="en-GB" dirty="0"/>
            <a:t>2. Youth Work</a:t>
          </a:r>
        </a:p>
      </dgm:t>
    </dgm:pt>
    <dgm:pt modelId="{34B89F9B-DB48-4475-B6ED-428A00DA8CF3}" type="parTrans" cxnId="{D7F09E57-76CA-4A3C-861C-966D8FEE404A}">
      <dgm:prSet/>
      <dgm:spPr/>
      <dgm:t>
        <a:bodyPr/>
        <a:lstStyle/>
        <a:p>
          <a:endParaRPr lang="en-GB"/>
        </a:p>
      </dgm:t>
    </dgm:pt>
    <dgm:pt modelId="{734EE03B-1809-4FBE-98C1-F509B08002E3}" type="sibTrans" cxnId="{D7F09E57-76CA-4A3C-861C-966D8FEE404A}">
      <dgm:prSet/>
      <dgm:spPr/>
      <dgm:t>
        <a:bodyPr/>
        <a:lstStyle/>
        <a:p>
          <a:endParaRPr lang="en-GB"/>
        </a:p>
      </dgm:t>
    </dgm:pt>
    <dgm:pt modelId="{1543BE24-21F5-42AC-9A5D-91179BB83635}">
      <dgm:prSet phldrT="[Text]"/>
      <dgm:spPr/>
      <dgm:t>
        <a:bodyPr/>
        <a:lstStyle/>
        <a:p>
          <a:r>
            <a:rPr lang="en-GB" dirty="0"/>
            <a:t>Length of involvement</a:t>
          </a:r>
        </a:p>
      </dgm:t>
    </dgm:pt>
    <dgm:pt modelId="{2779C1BB-AE01-4B32-B76A-678E258057DF}" type="parTrans" cxnId="{3F65392E-C311-4291-B61C-CCBBB7FAAFCC}">
      <dgm:prSet/>
      <dgm:spPr/>
      <dgm:t>
        <a:bodyPr/>
        <a:lstStyle/>
        <a:p>
          <a:endParaRPr lang="en-GB"/>
        </a:p>
      </dgm:t>
    </dgm:pt>
    <dgm:pt modelId="{B4621D8F-77AB-4D62-8DA2-11039569C4D6}" type="sibTrans" cxnId="{3F65392E-C311-4291-B61C-CCBBB7FAAFCC}">
      <dgm:prSet/>
      <dgm:spPr/>
      <dgm:t>
        <a:bodyPr/>
        <a:lstStyle/>
        <a:p>
          <a:endParaRPr lang="en-GB"/>
        </a:p>
      </dgm:t>
    </dgm:pt>
    <dgm:pt modelId="{1DB5BE64-4212-48A4-AE76-BD557019FA01}">
      <dgm:prSet phldrT="[Text]"/>
      <dgm:spPr/>
      <dgm:t>
        <a:bodyPr/>
        <a:lstStyle/>
        <a:p>
          <a:r>
            <a:rPr lang="en-GB" dirty="0"/>
            <a:t>Involvement</a:t>
          </a:r>
        </a:p>
      </dgm:t>
    </dgm:pt>
    <dgm:pt modelId="{B7C5A3D4-F0F4-460C-AB0B-7B08F6E2BDA9}" type="parTrans" cxnId="{15D04B54-5652-455D-8BFD-71B5F782ACC2}">
      <dgm:prSet/>
      <dgm:spPr/>
      <dgm:t>
        <a:bodyPr/>
        <a:lstStyle/>
        <a:p>
          <a:endParaRPr lang="en-GB"/>
        </a:p>
      </dgm:t>
    </dgm:pt>
    <dgm:pt modelId="{158D8B84-4FF8-4F71-B2DB-3C4BE9FBE1EF}" type="sibTrans" cxnId="{15D04B54-5652-455D-8BFD-71B5F782ACC2}">
      <dgm:prSet/>
      <dgm:spPr/>
      <dgm:t>
        <a:bodyPr/>
        <a:lstStyle/>
        <a:p>
          <a:endParaRPr lang="en-GB"/>
        </a:p>
      </dgm:t>
    </dgm:pt>
    <dgm:pt modelId="{A11B12E9-ABB3-480D-83DE-17BBAF1D41FB}">
      <dgm:prSet phldrT="[Text]"/>
      <dgm:spPr/>
      <dgm:t>
        <a:bodyPr/>
        <a:lstStyle/>
        <a:p>
          <a:r>
            <a:rPr lang="en-GB" dirty="0"/>
            <a:t>3. Benefits</a:t>
          </a:r>
        </a:p>
      </dgm:t>
    </dgm:pt>
    <dgm:pt modelId="{165EA8AE-9716-4593-81A0-F5E274AC444A}" type="parTrans" cxnId="{52479B6F-1369-4FD3-9AA7-3E9DD4E5E7FA}">
      <dgm:prSet/>
      <dgm:spPr/>
      <dgm:t>
        <a:bodyPr/>
        <a:lstStyle/>
        <a:p>
          <a:endParaRPr lang="en-GB"/>
        </a:p>
      </dgm:t>
    </dgm:pt>
    <dgm:pt modelId="{2B4ECBF9-AA38-4C00-B9EB-981E91F23035}" type="sibTrans" cxnId="{52479B6F-1369-4FD3-9AA7-3E9DD4E5E7FA}">
      <dgm:prSet/>
      <dgm:spPr/>
      <dgm:t>
        <a:bodyPr/>
        <a:lstStyle/>
        <a:p>
          <a:endParaRPr lang="en-GB"/>
        </a:p>
      </dgm:t>
    </dgm:pt>
    <dgm:pt modelId="{0230050F-D9B5-4CB0-90DF-A597167B9D14}">
      <dgm:prSet phldrT="[Text]"/>
      <dgm:spPr/>
      <dgm:t>
        <a:bodyPr/>
        <a:lstStyle/>
        <a:p>
          <a:r>
            <a:rPr lang="en-GB" dirty="0"/>
            <a:t>What is special about YW?</a:t>
          </a:r>
        </a:p>
      </dgm:t>
    </dgm:pt>
    <dgm:pt modelId="{F89F2561-3FBD-48F5-B03F-399FF1159052}" type="parTrans" cxnId="{0D7BA92F-1E03-4503-940F-D822F4BB8002}">
      <dgm:prSet/>
      <dgm:spPr/>
      <dgm:t>
        <a:bodyPr/>
        <a:lstStyle/>
        <a:p>
          <a:endParaRPr lang="en-GB"/>
        </a:p>
      </dgm:t>
    </dgm:pt>
    <dgm:pt modelId="{EECFCCB1-676A-43D7-B90F-B09E651BC2FC}" type="sibTrans" cxnId="{0D7BA92F-1E03-4503-940F-D822F4BB8002}">
      <dgm:prSet/>
      <dgm:spPr/>
      <dgm:t>
        <a:bodyPr/>
        <a:lstStyle/>
        <a:p>
          <a:endParaRPr lang="en-GB"/>
        </a:p>
      </dgm:t>
    </dgm:pt>
    <dgm:pt modelId="{BC4F3D7A-228F-4EE0-97C5-37B10E13AD30}">
      <dgm:prSet phldrT="[Text]"/>
      <dgm:spPr/>
      <dgm:t>
        <a:bodyPr/>
        <a:lstStyle/>
        <a:p>
          <a:r>
            <a:rPr lang="en-GB" dirty="0"/>
            <a:t>How has it worked?</a:t>
          </a:r>
        </a:p>
      </dgm:t>
    </dgm:pt>
    <dgm:pt modelId="{7D3C52A4-C036-4A7A-B399-482B5070F2FD}" type="parTrans" cxnId="{D2A2ACD7-D548-4886-97A2-2EF84F3ED5C0}">
      <dgm:prSet/>
      <dgm:spPr/>
      <dgm:t>
        <a:bodyPr/>
        <a:lstStyle/>
        <a:p>
          <a:endParaRPr lang="en-GB"/>
        </a:p>
      </dgm:t>
    </dgm:pt>
    <dgm:pt modelId="{385D45CE-2E3D-49C6-B53C-EAEF2D0CD73E}" type="sibTrans" cxnId="{D2A2ACD7-D548-4886-97A2-2EF84F3ED5C0}">
      <dgm:prSet/>
      <dgm:spPr/>
      <dgm:t>
        <a:bodyPr/>
        <a:lstStyle/>
        <a:p>
          <a:endParaRPr lang="en-GB"/>
        </a:p>
      </dgm:t>
    </dgm:pt>
    <dgm:pt modelId="{7AEE6C8D-2AAE-48A2-8834-0BDEA88CEF63}">
      <dgm:prSet phldrT="[Text]"/>
      <dgm:spPr/>
      <dgm:t>
        <a:bodyPr/>
        <a:lstStyle/>
        <a:p>
          <a:r>
            <a:rPr lang="en-GB" dirty="0"/>
            <a:t>Friendships</a:t>
          </a:r>
        </a:p>
      </dgm:t>
    </dgm:pt>
    <dgm:pt modelId="{16EA1800-FDA5-4429-8D79-4709F5BD49D2}" type="parTrans" cxnId="{94A55409-7ED4-4B23-B450-B224347DF27D}">
      <dgm:prSet/>
      <dgm:spPr/>
      <dgm:t>
        <a:bodyPr/>
        <a:lstStyle/>
        <a:p>
          <a:endParaRPr lang="en-GB"/>
        </a:p>
      </dgm:t>
    </dgm:pt>
    <dgm:pt modelId="{C76FE3BB-E8A7-4F57-B1A5-C1464FACE179}" type="sibTrans" cxnId="{94A55409-7ED4-4B23-B450-B224347DF27D}">
      <dgm:prSet/>
      <dgm:spPr/>
      <dgm:t>
        <a:bodyPr/>
        <a:lstStyle/>
        <a:p>
          <a:endParaRPr lang="en-GB"/>
        </a:p>
      </dgm:t>
    </dgm:pt>
    <dgm:pt modelId="{37894D5D-D5B8-4687-9E6D-4DD2DAF9CBE8}">
      <dgm:prSet phldrT="[Text]"/>
      <dgm:spPr/>
      <dgm:t>
        <a:bodyPr/>
        <a:lstStyle/>
        <a:p>
          <a:r>
            <a:rPr lang="en-GB" dirty="0"/>
            <a:t>Family</a:t>
          </a:r>
        </a:p>
      </dgm:t>
    </dgm:pt>
    <dgm:pt modelId="{29536A8D-86D5-4F70-B9D1-CDF69B6E3F5D}" type="parTrans" cxnId="{9BD41800-3E21-45D9-A413-B8D7BBA8BF92}">
      <dgm:prSet/>
      <dgm:spPr/>
      <dgm:t>
        <a:bodyPr/>
        <a:lstStyle/>
        <a:p>
          <a:endParaRPr lang="en-GB"/>
        </a:p>
      </dgm:t>
    </dgm:pt>
    <dgm:pt modelId="{3B59FCC9-D9DB-4772-8193-14975056DA23}" type="sibTrans" cxnId="{9BD41800-3E21-45D9-A413-B8D7BBA8BF92}">
      <dgm:prSet/>
      <dgm:spPr/>
      <dgm:t>
        <a:bodyPr/>
        <a:lstStyle/>
        <a:p>
          <a:endParaRPr lang="en-GB"/>
        </a:p>
      </dgm:t>
    </dgm:pt>
    <dgm:pt modelId="{8B2EB7DB-CECB-4626-BB63-422BB5F58BBC}">
      <dgm:prSet phldrT="[Text]"/>
      <dgm:spPr/>
      <dgm:t>
        <a:bodyPr/>
        <a:lstStyle/>
        <a:p>
          <a:r>
            <a:rPr lang="en-GB" dirty="0"/>
            <a:t>School</a:t>
          </a:r>
        </a:p>
      </dgm:t>
    </dgm:pt>
    <dgm:pt modelId="{99E9444D-DA26-43DC-8DFE-E2BB5BB4639E}" type="parTrans" cxnId="{AEB5E79B-8C37-4307-A6B8-B589D9161ACD}">
      <dgm:prSet/>
      <dgm:spPr/>
      <dgm:t>
        <a:bodyPr/>
        <a:lstStyle/>
        <a:p>
          <a:endParaRPr lang="en-GB"/>
        </a:p>
      </dgm:t>
    </dgm:pt>
    <dgm:pt modelId="{42B3ACD0-7C3D-4592-9E59-BD97DEB0D51D}" type="sibTrans" cxnId="{AEB5E79B-8C37-4307-A6B8-B589D9161ACD}">
      <dgm:prSet/>
      <dgm:spPr/>
      <dgm:t>
        <a:bodyPr/>
        <a:lstStyle/>
        <a:p>
          <a:endParaRPr lang="en-GB"/>
        </a:p>
      </dgm:t>
    </dgm:pt>
    <dgm:pt modelId="{D621A8A2-E26D-43C4-BBB7-FE255E81BDBF}">
      <dgm:prSet phldrT="[Text]"/>
      <dgm:spPr/>
      <dgm:t>
        <a:bodyPr/>
        <a:lstStyle/>
        <a:p>
          <a:r>
            <a:rPr lang="en-GB" dirty="0"/>
            <a:t>Perceptions</a:t>
          </a:r>
        </a:p>
      </dgm:t>
    </dgm:pt>
    <dgm:pt modelId="{0C71A09D-7BB4-46BC-8C41-86BF83F8F715}" type="parTrans" cxnId="{66B1D02B-C18A-45CB-BA29-62BB3641D711}">
      <dgm:prSet/>
      <dgm:spPr/>
      <dgm:t>
        <a:bodyPr/>
        <a:lstStyle/>
        <a:p>
          <a:endParaRPr lang="en-GB"/>
        </a:p>
      </dgm:t>
    </dgm:pt>
    <dgm:pt modelId="{D5BF8DD2-1641-405D-81CD-0D6AB4CDE45C}" type="sibTrans" cxnId="{66B1D02B-C18A-45CB-BA29-62BB3641D711}">
      <dgm:prSet/>
      <dgm:spPr/>
      <dgm:t>
        <a:bodyPr/>
        <a:lstStyle/>
        <a:p>
          <a:endParaRPr lang="en-GB"/>
        </a:p>
      </dgm:t>
    </dgm:pt>
    <dgm:pt modelId="{CC56C7DD-020A-4EEF-A08C-84888D0183B8}">
      <dgm:prSet phldrT="[Text]"/>
      <dgm:spPr/>
      <dgm:t>
        <a:bodyPr/>
        <a:lstStyle/>
        <a:p>
          <a:r>
            <a:rPr lang="en-GB" dirty="0"/>
            <a:t>Looking forward</a:t>
          </a:r>
        </a:p>
      </dgm:t>
    </dgm:pt>
    <dgm:pt modelId="{4DE89F8A-F6AD-4E46-86D0-3659E0C07D4E}" type="parTrans" cxnId="{EF0B4C31-7BD4-403A-BBE0-AF2F46639717}">
      <dgm:prSet/>
      <dgm:spPr/>
      <dgm:t>
        <a:bodyPr/>
        <a:lstStyle/>
        <a:p>
          <a:endParaRPr lang="en-GB"/>
        </a:p>
      </dgm:t>
    </dgm:pt>
    <dgm:pt modelId="{34E81EB6-5990-47B7-89E4-D4659EC21B89}" type="sibTrans" cxnId="{EF0B4C31-7BD4-403A-BBE0-AF2F46639717}">
      <dgm:prSet/>
      <dgm:spPr/>
      <dgm:t>
        <a:bodyPr/>
        <a:lstStyle/>
        <a:p>
          <a:endParaRPr lang="en-GB"/>
        </a:p>
      </dgm:t>
    </dgm:pt>
    <dgm:pt modelId="{40E36479-2659-420D-9187-494BB4D0BD42}">
      <dgm:prSet phldrT="[Text]"/>
      <dgm:spPr/>
      <dgm:t>
        <a:bodyPr/>
        <a:lstStyle/>
        <a:p>
          <a:r>
            <a:rPr lang="en-GB" dirty="0"/>
            <a:t>Feelings</a:t>
          </a:r>
        </a:p>
      </dgm:t>
    </dgm:pt>
    <dgm:pt modelId="{B449D2C5-EEF3-4F40-B08A-F86630584DE1}" type="parTrans" cxnId="{4B791DCF-E719-4F30-B701-09849E9C625D}">
      <dgm:prSet/>
      <dgm:spPr/>
      <dgm:t>
        <a:bodyPr/>
        <a:lstStyle/>
        <a:p>
          <a:endParaRPr lang="en-GB"/>
        </a:p>
      </dgm:t>
    </dgm:pt>
    <dgm:pt modelId="{BFF7D414-3E91-4033-B730-EF1FD83D5785}" type="sibTrans" cxnId="{4B791DCF-E719-4F30-B701-09849E9C625D}">
      <dgm:prSet/>
      <dgm:spPr/>
      <dgm:t>
        <a:bodyPr/>
        <a:lstStyle/>
        <a:p>
          <a:endParaRPr lang="en-GB"/>
        </a:p>
      </dgm:t>
    </dgm:pt>
    <dgm:pt modelId="{569C647D-AECF-46F9-A9C0-3671D921BD70}">
      <dgm:prSet phldrT="[Text]"/>
      <dgm:spPr/>
      <dgm:t>
        <a:bodyPr/>
        <a:lstStyle/>
        <a:p>
          <a:r>
            <a:rPr lang="en-GB" dirty="0"/>
            <a:t>How has it helped?</a:t>
          </a:r>
        </a:p>
      </dgm:t>
    </dgm:pt>
    <dgm:pt modelId="{1E66413E-650F-4601-A72E-590DF083A622}" type="parTrans" cxnId="{18EFDFD6-F11F-4657-99D5-8E80FACD185C}">
      <dgm:prSet/>
      <dgm:spPr/>
      <dgm:t>
        <a:bodyPr/>
        <a:lstStyle/>
        <a:p>
          <a:endParaRPr lang="en-GB"/>
        </a:p>
      </dgm:t>
    </dgm:pt>
    <dgm:pt modelId="{ED5E4A7F-7BDE-46E4-8604-9B04BB4997E0}" type="sibTrans" cxnId="{18EFDFD6-F11F-4657-99D5-8E80FACD185C}">
      <dgm:prSet/>
      <dgm:spPr/>
      <dgm:t>
        <a:bodyPr/>
        <a:lstStyle/>
        <a:p>
          <a:endParaRPr lang="en-GB"/>
        </a:p>
      </dgm:t>
    </dgm:pt>
    <dgm:pt modelId="{CFA30B3E-D3B7-48DC-8A54-DB0B97D4EA4C}">
      <dgm:prSet phldrT="[Text]"/>
      <dgm:spPr/>
      <dgm:t>
        <a:bodyPr/>
        <a:lstStyle/>
        <a:p>
          <a:r>
            <a:rPr lang="en-GB" dirty="0"/>
            <a:t>Imagine the best youth work</a:t>
          </a:r>
        </a:p>
      </dgm:t>
    </dgm:pt>
    <dgm:pt modelId="{B797C3D2-3372-48C3-A5AE-08D4925FA647}" type="parTrans" cxnId="{2F4A7A17-2D7E-43BA-B4AF-5FFC2B03CFFE}">
      <dgm:prSet/>
      <dgm:spPr/>
      <dgm:t>
        <a:bodyPr/>
        <a:lstStyle/>
        <a:p>
          <a:endParaRPr lang="en-GB"/>
        </a:p>
      </dgm:t>
    </dgm:pt>
    <dgm:pt modelId="{63DD85EC-8881-4FB5-906C-91C69B8D3A57}" type="sibTrans" cxnId="{2F4A7A17-2D7E-43BA-B4AF-5FFC2B03CFFE}">
      <dgm:prSet/>
      <dgm:spPr/>
      <dgm:t>
        <a:bodyPr/>
        <a:lstStyle/>
        <a:p>
          <a:endParaRPr lang="en-GB"/>
        </a:p>
      </dgm:t>
    </dgm:pt>
    <dgm:pt modelId="{6A71A09C-A333-4EAF-8E13-369A00BBF315}" type="pres">
      <dgm:prSet presAssocID="{26D6F477-493C-45DC-9D75-D5F4A5F79CAD}" presName="Name0" presStyleCnt="0">
        <dgm:presLayoutVars>
          <dgm:dir/>
          <dgm:resizeHandles val="exact"/>
        </dgm:presLayoutVars>
      </dgm:prSet>
      <dgm:spPr/>
    </dgm:pt>
    <dgm:pt modelId="{05841F21-13B6-4DF9-9722-9DABFC852F50}" type="pres">
      <dgm:prSet presAssocID="{B0C12436-372E-4DCF-A15E-BBE221221E0F}" presName="node" presStyleLbl="node1" presStyleIdx="0" presStyleCnt="3">
        <dgm:presLayoutVars>
          <dgm:bulletEnabled val="1"/>
        </dgm:presLayoutVars>
      </dgm:prSet>
      <dgm:spPr/>
    </dgm:pt>
    <dgm:pt modelId="{04F71DFC-3D37-4F48-932F-F259B033FACB}" type="pres">
      <dgm:prSet presAssocID="{7E82F06B-B2AC-4B76-8877-6729AA29B7DB}" presName="sibTrans" presStyleCnt="0"/>
      <dgm:spPr/>
    </dgm:pt>
    <dgm:pt modelId="{224EE5C8-F71E-4996-A03A-7EE035DB9653}" type="pres">
      <dgm:prSet presAssocID="{21165A42-DD45-4174-90E3-BFD6EB18D7FE}" presName="node" presStyleLbl="node1" presStyleIdx="1" presStyleCnt="3">
        <dgm:presLayoutVars>
          <dgm:bulletEnabled val="1"/>
        </dgm:presLayoutVars>
      </dgm:prSet>
      <dgm:spPr/>
    </dgm:pt>
    <dgm:pt modelId="{02DD8A54-FF42-495A-9C35-89E58D14EDE0}" type="pres">
      <dgm:prSet presAssocID="{734EE03B-1809-4FBE-98C1-F509B08002E3}" presName="sibTrans" presStyleCnt="0"/>
      <dgm:spPr/>
    </dgm:pt>
    <dgm:pt modelId="{AE2C8FF4-78A6-4F3D-B01E-0DDF12DEA723}" type="pres">
      <dgm:prSet presAssocID="{A11B12E9-ABB3-480D-83DE-17BBAF1D41FB}" presName="node" presStyleLbl="node1" presStyleIdx="2" presStyleCnt="3">
        <dgm:presLayoutVars>
          <dgm:bulletEnabled val="1"/>
        </dgm:presLayoutVars>
      </dgm:prSet>
      <dgm:spPr/>
    </dgm:pt>
  </dgm:ptLst>
  <dgm:cxnLst>
    <dgm:cxn modelId="{9BD41800-3E21-45D9-A413-B8D7BBA8BF92}" srcId="{B0C12436-372E-4DCF-A15E-BBE221221E0F}" destId="{37894D5D-D5B8-4687-9E6D-4DD2DAF9CBE8}" srcOrd="1" destOrd="0" parTransId="{29536A8D-86D5-4F70-B9D1-CDF69B6E3F5D}" sibTransId="{3B59FCC9-D9DB-4772-8193-14975056DA23}"/>
    <dgm:cxn modelId="{94A55409-7ED4-4B23-B450-B224347DF27D}" srcId="{B0C12436-372E-4DCF-A15E-BBE221221E0F}" destId="{7AEE6C8D-2AAE-48A2-8834-0BDEA88CEF63}" srcOrd="3" destOrd="0" parTransId="{16EA1800-FDA5-4429-8D79-4709F5BD49D2}" sibTransId="{C76FE3BB-E8A7-4F57-B1A5-C1464FACE179}"/>
    <dgm:cxn modelId="{2F4A7A17-2D7E-43BA-B4AF-5FFC2B03CFFE}" srcId="{A11B12E9-ABB3-480D-83DE-17BBAF1D41FB}" destId="{CFA30B3E-D3B7-48DC-8A54-DB0B97D4EA4C}" srcOrd="4" destOrd="0" parTransId="{B797C3D2-3372-48C3-A5AE-08D4925FA647}" sibTransId="{63DD85EC-8881-4FB5-906C-91C69B8D3A57}"/>
    <dgm:cxn modelId="{66B1D02B-C18A-45CB-BA29-62BB3641D711}" srcId="{21165A42-DD45-4174-90E3-BFD6EB18D7FE}" destId="{D621A8A2-E26D-43C4-BBB7-FE255E81BDBF}" srcOrd="2" destOrd="0" parTransId="{0C71A09D-7BB4-46BC-8C41-86BF83F8F715}" sibTransId="{D5BF8DD2-1641-405D-81CD-0D6AB4CDE45C}"/>
    <dgm:cxn modelId="{3F65392E-C311-4291-B61C-CCBBB7FAAFCC}" srcId="{21165A42-DD45-4174-90E3-BFD6EB18D7FE}" destId="{1543BE24-21F5-42AC-9A5D-91179BB83635}" srcOrd="0" destOrd="0" parTransId="{2779C1BB-AE01-4B32-B76A-678E258057DF}" sibTransId="{B4621D8F-77AB-4D62-8DA2-11039569C4D6}"/>
    <dgm:cxn modelId="{0D7BA92F-1E03-4503-940F-D822F4BB8002}" srcId="{A11B12E9-ABB3-480D-83DE-17BBAF1D41FB}" destId="{0230050F-D9B5-4CB0-90DF-A597167B9D14}" srcOrd="0" destOrd="0" parTransId="{F89F2561-3FBD-48F5-B03F-399FF1159052}" sibTransId="{EECFCCB1-676A-43D7-B90F-B09E651BC2FC}"/>
    <dgm:cxn modelId="{EF0B4C31-7BD4-403A-BBE0-AF2F46639717}" srcId="{21165A42-DD45-4174-90E3-BFD6EB18D7FE}" destId="{CC56C7DD-020A-4EEF-A08C-84888D0183B8}" srcOrd="3" destOrd="0" parTransId="{4DE89F8A-F6AD-4E46-86D0-3659E0C07D4E}" sibTransId="{34E81EB6-5990-47B7-89E4-D4659EC21B89}"/>
    <dgm:cxn modelId="{605A6D32-B8C7-423C-8A24-FBB489CE4700}" type="presOf" srcId="{CFA30B3E-D3B7-48DC-8A54-DB0B97D4EA4C}" destId="{AE2C8FF4-78A6-4F3D-B01E-0DDF12DEA723}" srcOrd="0" destOrd="5" presId="urn:microsoft.com/office/officeart/2005/8/layout/hList6"/>
    <dgm:cxn modelId="{1C68023B-9F01-421F-BF01-CFA7E2E0A76F}" type="presOf" srcId="{3A94906D-1BFD-4643-B710-E147CA7C5FD2}" destId="{05841F21-13B6-4DF9-9722-9DABFC852F50}" srcOrd="0" destOrd="5" presId="urn:microsoft.com/office/officeart/2005/8/layout/hList6"/>
    <dgm:cxn modelId="{E5D6415D-875D-4F80-A3DC-52D032C3177C}" type="presOf" srcId="{1543BE24-21F5-42AC-9A5D-91179BB83635}" destId="{224EE5C8-F71E-4996-A03A-7EE035DB9653}" srcOrd="0" destOrd="1" presId="urn:microsoft.com/office/officeart/2005/8/layout/hList6"/>
    <dgm:cxn modelId="{20F10262-5584-4B2B-8DFA-0E761C301FED}" srcId="{B0C12436-372E-4DCF-A15E-BBE221221E0F}" destId="{3A94906D-1BFD-4643-B710-E147CA7C5FD2}" srcOrd="4" destOrd="0" parTransId="{DB404BE0-7A24-42B9-918F-8855DA979BA8}" sibTransId="{F1091FBB-8E80-450D-B81E-7481828C95F6}"/>
    <dgm:cxn modelId="{BD5FF66A-1AFF-4BB6-BDEE-AF5D64521928}" type="presOf" srcId="{7AEE6C8D-2AAE-48A2-8834-0BDEA88CEF63}" destId="{05841F21-13B6-4DF9-9722-9DABFC852F50}" srcOrd="0" destOrd="4" presId="urn:microsoft.com/office/officeart/2005/8/layout/hList6"/>
    <dgm:cxn modelId="{0E39446D-DFE0-4102-A409-9994617BD630}" srcId="{B0C12436-372E-4DCF-A15E-BBE221221E0F}" destId="{E7298299-C1BF-44F8-AE7E-3C9F1F3202DA}" srcOrd="0" destOrd="0" parTransId="{0AC0D9F2-073B-4B65-861C-14FC4D8A59D6}" sibTransId="{60476BC1-0A2E-4953-B393-223E46E62080}"/>
    <dgm:cxn modelId="{7FFF5F4E-7AE0-4225-9845-535B3AB8A53B}" srcId="{26D6F477-493C-45DC-9D75-D5F4A5F79CAD}" destId="{B0C12436-372E-4DCF-A15E-BBE221221E0F}" srcOrd="0" destOrd="0" parTransId="{1DAAF51B-3748-48E0-85D0-CE392ECA275E}" sibTransId="{7E82F06B-B2AC-4B76-8877-6729AA29B7DB}"/>
    <dgm:cxn modelId="{52479B6F-1369-4FD3-9AA7-3E9DD4E5E7FA}" srcId="{26D6F477-493C-45DC-9D75-D5F4A5F79CAD}" destId="{A11B12E9-ABB3-480D-83DE-17BBAF1D41FB}" srcOrd="2" destOrd="0" parTransId="{165EA8AE-9716-4593-81A0-F5E274AC444A}" sibTransId="{2B4ECBF9-AA38-4C00-B9EB-981E91F23035}"/>
    <dgm:cxn modelId="{15D04B54-5652-455D-8BFD-71B5F782ACC2}" srcId="{21165A42-DD45-4174-90E3-BFD6EB18D7FE}" destId="{1DB5BE64-4212-48A4-AE76-BD557019FA01}" srcOrd="1" destOrd="0" parTransId="{B7C5A3D4-F0F4-460C-AB0B-7B08F6E2BDA9}" sibTransId="{158D8B84-4FF8-4F71-B2DB-3C4BE9FBE1EF}"/>
    <dgm:cxn modelId="{D7F09E57-76CA-4A3C-861C-966D8FEE404A}" srcId="{26D6F477-493C-45DC-9D75-D5F4A5F79CAD}" destId="{21165A42-DD45-4174-90E3-BFD6EB18D7FE}" srcOrd="1" destOrd="0" parTransId="{34B89F9B-DB48-4475-B6ED-428A00DA8CF3}" sibTransId="{734EE03B-1809-4FBE-98C1-F509B08002E3}"/>
    <dgm:cxn modelId="{A4859B58-F395-4D45-AB60-1A989D72575F}" type="presOf" srcId="{26D6F477-493C-45DC-9D75-D5F4A5F79CAD}" destId="{6A71A09C-A333-4EAF-8E13-369A00BBF315}" srcOrd="0" destOrd="0" presId="urn:microsoft.com/office/officeart/2005/8/layout/hList6"/>
    <dgm:cxn modelId="{B5E9517E-7919-4D67-8264-E32B047CFB2F}" type="presOf" srcId="{CC56C7DD-020A-4EEF-A08C-84888D0183B8}" destId="{224EE5C8-F71E-4996-A03A-7EE035DB9653}" srcOrd="0" destOrd="4" presId="urn:microsoft.com/office/officeart/2005/8/layout/hList6"/>
    <dgm:cxn modelId="{DF043A85-19F3-4C8E-A995-688EB4F0776F}" type="presOf" srcId="{A11B12E9-ABB3-480D-83DE-17BBAF1D41FB}" destId="{AE2C8FF4-78A6-4F3D-B01E-0DDF12DEA723}" srcOrd="0" destOrd="0" presId="urn:microsoft.com/office/officeart/2005/8/layout/hList6"/>
    <dgm:cxn modelId="{3ADCAB91-7E05-44C3-B074-FDE191E98B05}" type="presOf" srcId="{37894D5D-D5B8-4687-9E6D-4DD2DAF9CBE8}" destId="{05841F21-13B6-4DF9-9722-9DABFC852F50}" srcOrd="0" destOrd="2" presId="urn:microsoft.com/office/officeart/2005/8/layout/hList6"/>
    <dgm:cxn modelId="{AEB5E79B-8C37-4307-A6B8-B589D9161ACD}" srcId="{B0C12436-372E-4DCF-A15E-BBE221221E0F}" destId="{8B2EB7DB-CECB-4626-BB63-422BB5F58BBC}" srcOrd="2" destOrd="0" parTransId="{99E9444D-DA26-43DC-8DFE-E2BB5BB4639E}" sibTransId="{42B3ACD0-7C3D-4592-9E59-BD97DEB0D51D}"/>
    <dgm:cxn modelId="{AB7596A6-ED65-4F9D-8E57-BBF2B44D7154}" type="presOf" srcId="{B0C12436-372E-4DCF-A15E-BBE221221E0F}" destId="{05841F21-13B6-4DF9-9722-9DABFC852F50}" srcOrd="0" destOrd="0" presId="urn:microsoft.com/office/officeart/2005/8/layout/hList6"/>
    <dgm:cxn modelId="{9BAC8BB2-E2BE-44AC-BE32-E45B0D7B0407}" type="presOf" srcId="{40E36479-2659-420D-9187-494BB4D0BD42}" destId="{AE2C8FF4-78A6-4F3D-B01E-0DDF12DEA723}" srcOrd="0" destOrd="2" presId="urn:microsoft.com/office/officeart/2005/8/layout/hList6"/>
    <dgm:cxn modelId="{B05E7ACB-6B7B-42DA-9F62-D3F98E74FFE4}" type="presOf" srcId="{569C647D-AECF-46F9-A9C0-3671D921BD70}" destId="{AE2C8FF4-78A6-4F3D-B01E-0DDF12DEA723}" srcOrd="0" destOrd="4" presId="urn:microsoft.com/office/officeart/2005/8/layout/hList6"/>
    <dgm:cxn modelId="{4B791DCF-E719-4F30-B701-09849E9C625D}" srcId="{A11B12E9-ABB3-480D-83DE-17BBAF1D41FB}" destId="{40E36479-2659-420D-9187-494BB4D0BD42}" srcOrd="1" destOrd="0" parTransId="{B449D2C5-EEF3-4F40-B08A-F86630584DE1}" sibTransId="{BFF7D414-3E91-4033-B730-EF1FD83D5785}"/>
    <dgm:cxn modelId="{14D0A1D0-482D-493C-AD15-EF978DAE6D87}" type="presOf" srcId="{BC4F3D7A-228F-4EE0-97C5-37B10E13AD30}" destId="{AE2C8FF4-78A6-4F3D-B01E-0DDF12DEA723}" srcOrd="0" destOrd="3" presId="urn:microsoft.com/office/officeart/2005/8/layout/hList6"/>
    <dgm:cxn modelId="{18EFDFD6-F11F-4657-99D5-8E80FACD185C}" srcId="{A11B12E9-ABB3-480D-83DE-17BBAF1D41FB}" destId="{569C647D-AECF-46F9-A9C0-3671D921BD70}" srcOrd="3" destOrd="0" parTransId="{1E66413E-650F-4601-A72E-590DF083A622}" sibTransId="{ED5E4A7F-7BDE-46E4-8604-9B04BB4997E0}"/>
    <dgm:cxn modelId="{D2A2ACD7-D548-4886-97A2-2EF84F3ED5C0}" srcId="{A11B12E9-ABB3-480D-83DE-17BBAF1D41FB}" destId="{BC4F3D7A-228F-4EE0-97C5-37B10E13AD30}" srcOrd="2" destOrd="0" parTransId="{7D3C52A4-C036-4A7A-B399-482B5070F2FD}" sibTransId="{385D45CE-2E3D-49C6-B53C-EAEF2D0CD73E}"/>
    <dgm:cxn modelId="{25CE37DC-4CCB-4064-A204-416DBA3BD012}" type="presOf" srcId="{D621A8A2-E26D-43C4-BBB7-FE255E81BDBF}" destId="{224EE5C8-F71E-4996-A03A-7EE035DB9653}" srcOrd="0" destOrd="3" presId="urn:microsoft.com/office/officeart/2005/8/layout/hList6"/>
    <dgm:cxn modelId="{4FCD63E0-1CB4-4277-8D30-F1985DAE0AD7}" type="presOf" srcId="{21165A42-DD45-4174-90E3-BFD6EB18D7FE}" destId="{224EE5C8-F71E-4996-A03A-7EE035DB9653}" srcOrd="0" destOrd="0" presId="urn:microsoft.com/office/officeart/2005/8/layout/hList6"/>
    <dgm:cxn modelId="{AD4CDDEA-972A-47C3-B29F-0DACFB6973BB}" type="presOf" srcId="{8B2EB7DB-CECB-4626-BB63-422BB5F58BBC}" destId="{05841F21-13B6-4DF9-9722-9DABFC852F50}" srcOrd="0" destOrd="3" presId="urn:microsoft.com/office/officeart/2005/8/layout/hList6"/>
    <dgm:cxn modelId="{9336A3EC-B38C-4CD6-A99B-439A4A81FEE4}" type="presOf" srcId="{E7298299-C1BF-44F8-AE7E-3C9F1F3202DA}" destId="{05841F21-13B6-4DF9-9722-9DABFC852F50}" srcOrd="0" destOrd="1" presId="urn:microsoft.com/office/officeart/2005/8/layout/hList6"/>
    <dgm:cxn modelId="{3953FFFB-A44A-4E2C-8A19-BFC583F67C86}" type="presOf" srcId="{0230050F-D9B5-4CB0-90DF-A597167B9D14}" destId="{AE2C8FF4-78A6-4F3D-B01E-0DDF12DEA723}" srcOrd="0" destOrd="1" presId="urn:microsoft.com/office/officeart/2005/8/layout/hList6"/>
    <dgm:cxn modelId="{763202FC-4614-4CAA-9F36-1B64A6E31377}" type="presOf" srcId="{1DB5BE64-4212-48A4-AE76-BD557019FA01}" destId="{224EE5C8-F71E-4996-A03A-7EE035DB9653}" srcOrd="0" destOrd="2" presId="urn:microsoft.com/office/officeart/2005/8/layout/hList6"/>
    <dgm:cxn modelId="{652588F6-94D0-4B83-87AD-0A6488EC49D2}" type="presParOf" srcId="{6A71A09C-A333-4EAF-8E13-369A00BBF315}" destId="{05841F21-13B6-4DF9-9722-9DABFC852F50}" srcOrd="0" destOrd="0" presId="urn:microsoft.com/office/officeart/2005/8/layout/hList6"/>
    <dgm:cxn modelId="{40047028-E2AB-4473-916D-67851EC50678}" type="presParOf" srcId="{6A71A09C-A333-4EAF-8E13-369A00BBF315}" destId="{04F71DFC-3D37-4F48-932F-F259B033FACB}" srcOrd="1" destOrd="0" presId="urn:microsoft.com/office/officeart/2005/8/layout/hList6"/>
    <dgm:cxn modelId="{D178FB36-DAE3-43F8-8D8F-0B3A3983E3BA}" type="presParOf" srcId="{6A71A09C-A333-4EAF-8E13-369A00BBF315}" destId="{224EE5C8-F71E-4996-A03A-7EE035DB9653}" srcOrd="2" destOrd="0" presId="urn:microsoft.com/office/officeart/2005/8/layout/hList6"/>
    <dgm:cxn modelId="{FE5767CB-A758-4161-B1CB-908EAD6A641B}" type="presParOf" srcId="{6A71A09C-A333-4EAF-8E13-369A00BBF315}" destId="{02DD8A54-FF42-495A-9C35-89E58D14EDE0}" srcOrd="3" destOrd="0" presId="urn:microsoft.com/office/officeart/2005/8/layout/hList6"/>
    <dgm:cxn modelId="{07A156FE-84CB-4EDD-98AB-827A92612464}" type="presParOf" srcId="{6A71A09C-A333-4EAF-8E13-369A00BBF315}" destId="{AE2C8FF4-78A6-4F3D-B01E-0DDF12DEA723}"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AAFB5A-FFB6-48C8-BF8A-606AC4F55AA2}">
      <dsp:nvSpPr>
        <dsp:cNvPr id="0" name=""/>
        <dsp:cNvSpPr/>
      </dsp:nvSpPr>
      <dsp:spPr>
        <a:xfrm>
          <a:off x="88780" y="0"/>
          <a:ext cx="4351338" cy="435133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804378-3152-4505-A9C4-AF55F1A32D3C}">
      <dsp:nvSpPr>
        <dsp:cNvPr id="0" name=""/>
        <dsp:cNvSpPr/>
      </dsp:nvSpPr>
      <dsp:spPr>
        <a:xfrm>
          <a:off x="2264449" y="435558"/>
          <a:ext cx="2828369" cy="15467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Young People voice</a:t>
          </a:r>
        </a:p>
      </dsp:txBody>
      <dsp:txXfrm>
        <a:off x="2339956" y="511065"/>
        <a:ext cx="2677355" cy="1395750"/>
      </dsp:txXfrm>
    </dsp:sp>
    <dsp:sp modelId="{309FA623-606C-478A-8C61-719A36C33732}">
      <dsp:nvSpPr>
        <dsp:cNvPr id="0" name=""/>
        <dsp:cNvSpPr/>
      </dsp:nvSpPr>
      <dsp:spPr>
        <a:xfrm>
          <a:off x="2239050" y="2175669"/>
          <a:ext cx="2828369" cy="1546764"/>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GB" sz="3600" kern="1200" dirty="0"/>
            <a:t>Expert Voice</a:t>
          </a:r>
        </a:p>
      </dsp:txBody>
      <dsp:txXfrm>
        <a:off x="2314557" y="2251176"/>
        <a:ext cx="2677355" cy="13957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C46BD-F4A1-4432-8F15-C0C997EDB23F}">
      <dsp:nvSpPr>
        <dsp:cNvPr id="0" name=""/>
        <dsp:cNvSpPr/>
      </dsp:nvSpPr>
      <dsp:spPr>
        <a:xfrm>
          <a:off x="752019"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1. Growing up</a:t>
          </a:r>
        </a:p>
      </dsp:txBody>
      <dsp:txXfrm>
        <a:off x="977449" y="1013416"/>
        <a:ext cx="1183507" cy="939761"/>
      </dsp:txXfrm>
    </dsp:sp>
    <dsp:sp modelId="{1B823A9C-E16B-41B7-8DB2-03ACF8F16DBD}">
      <dsp:nvSpPr>
        <dsp:cNvPr id="0" name=""/>
        <dsp:cNvSpPr/>
      </dsp:nvSpPr>
      <dsp:spPr>
        <a:xfrm>
          <a:off x="752019"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2. Youth Work</a:t>
          </a:r>
        </a:p>
      </dsp:txBody>
      <dsp:txXfrm>
        <a:off x="977449" y="1953177"/>
        <a:ext cx="1183507" cy="939761"/>
      </dsp:txXfrm>
    </dsp:sp>
    <dsp:sp modelId="{846CDA7D-08F5-4069-A65C-44955812815C}">
      <dsp:nvSpPr>
        <dsp:cNvPr id="0" name=""/>
        <dsp:cNvSpPr/>
      </dsp:nvSpPr>
      <dsp:spPr>
        <a:xfrm>
          <a:off x="752019"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3. Benefits</a:t>
          </a:r>
        </a:p>
      </dsp:txBody>
      <dsp:txXfrm>
        <a:off x="977449" y="2892938"/>
        <a:ext cx="1183507" cy="939761"/>
      </dsp:txXfrm>
    </dsp:sp>
    <dsp:sp modelId="{CDB75B82-317F-49CA-81BC-2C5A6B6221F4}">
      <dsp:nvSpPr>
        <dsp:cNvPr id="0" name=""/>
        <dsp:cNvSpPr/>
      </dsp:nvSpPr>
      <dsp:spPr>
        <a:xfrm>
          <a:off x="586"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dirty="0"/>
            <a:t>Former Industrial</a:t>
          </a:r>
        </a:p>
      </dsp:txBody>
      <dsp:txXfrm>
        <a:off x="138142" y="775255"/>
        <a:ext cx="664179" cy="664179"/>
      </dsp:txXfrm>
    </dsp:sp>
    <dsp:sp modelId="{296F916E-A071-479A-894A-2E5E4D63C620}">
      <dsp:nvSpPr>
        <dsp:cNvPr id="0" name=""/>
        <dsp:cNvSpPr/>
      </dsp:nvSpPr>
      <dsp:spPr>
        <a:xfrm>
          <a:off x="3100247"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1. Growing up</a:t>
          </a:r>
        </a:p>
      </dsp:txBody>
      <dsp:txXfrm>
        <a:off x="3325677" y="1013416"/>
        <a:ext cx="1183507" cy="939761"/>
      </dsp:txXfrm>
    </dsp:sp>
    <dsp:sp modelId="{4F1E9390-DCCD-483A-97FD-5AAD28181C29}">
      <dsp:nvSpPr>
        <dsp:cNvPr id="0" name=""/>
        <dsp:cNvSpPr/>
      </dsp:nvSpPr>
      <dsp:spPr>
        <a:xfrm>
          <a:off x="3100247"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2. Youth Work</a:t>
          </a:r>
        </a:p>
      </dsp:txBody>
      <dsp:txXfrm>
        <a:off x="3325677" y="1953177"/>
        <a:ext cx="1183507" cy="939761"/>
      </dsp:txXfrm>
    </dsp:sp>
    <dsp:sp modelId="{5AAFD81A-08F4-41B8-8236-1AC5F10E2016}">
      <dsp:nvSpPr>
        <dsp:cNvPr id="0" name=""/>
        <dsp:cNvSpPr/>
      </dsp:nvSpPr>
      <dsp:spPr>
        <a:xfrm>
          <a:off x="3100247"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3. Benefits</a:t>
          </a:r>
        </a:p>
      </dsp:txBody>
      <dsp:txXfrm>
        <a:off x="3325677" y="2892938"/>
        <a:ext cx="1183507" cy="939761"/>
      </dsp:txXfrm>
    </dsp:sp>
    <dsp:sp modelId="{07468968-C8E5-4548-B441-FE3C7CEA13FD}">
      <dsp:nvSpPr>
        <dsp:cNvPr id="0" name=""/>
        <dsp:cNvSpPr/>
      </dsp:nvSpPr>
      <dsp:spPr>
        <a:xfrm>
          <a:off x="2348814"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dirty="0"/>
            <a:t>Rural</a:t>
          </a:r>
        </a:p>
      </dsp:txBody>
      <dsp:txXfrm>
        <a:off x="2486370" y="775255"/>
        <a:ext cx="664179" cy="664179"/>
      </dsp:txXfrm>
    </dsp:sp>
    <dsp:sp modelId="{9ABE3B1C-7C24-4184-AEB9-0A8E8635F2A9}">
      <dsp:nvSpPr>
        <dsp:cNvPr id="0" name=""/>
        <dsp:cNvSpPr/>
      </dsp:nvSpPr>
      <dsp:spPr>
        <a:xfrm>
          <a:off x="5448476" y="1013416"/>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1. Growing up</a:t>
          </a:r>
        </a:p>
      </dsp:txBody>
      <dsp:txXfrm>
        <a:off x="5673906" y="1013416"/>
        <a:ext cx="1183507" cy="939761"/>
      </dsp:txXfrm>
    </dsp:sp>
    <dsp:sp modelId="{FDF10983-360F-4C2B-B50E-11B70830584D}">
      <dsp:nvSpPr>
        <dsp:cNvPr id="0" name=""/>
        <dsp:cNvSpPr/>
      </dsp:nvSpPr>
      <dsp:spPr>
        <a:xfrm>
          <a:off x="5448476" y="1953177"/>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2. Youth Work</a:t>
          </a:r>
        </a:p>
      </dsp:txBody>
      <dsp:txXfrm>
        <a:off x="5673906" y="1953177"/>
        <a:ext cx="1183507" cy="939761"/>
      </dsp:txXfrm>
    </dsp:sp>
    <dsp:sp modelId="{EB96384F-57BD-469C-9E6F-D47CFD0DAAA4}">
      <dsp:nvSpPr>
        <dsp:cNvPr id="0" name=""/>
        <dsp:cNvSpPr/>
      </dsp:nvSpPr>
      <dsp:spPr>
        <a:xfrm>
          <a:off x="5448476" y="2892938"/>
          <a:ext cx="1408937" cy="93976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0" tIns="128016" rIns="128016" bIns="128016" numCol="1" spcCol="1270" anchor="ctr" anchorCtr="0">
          <a:noAutofit/>
        </a:bodyPr>
        <a:lstStyle/>
        <a:p>
          <a:pPr marL="0" lvl="0" indent="0" algn="l" defTabSz="800100">
            <a:lnSpc>
              <a:spcPct val="90000"/>
            </a:lnSpc>
            <a:spcBef>
              <a:spcPct val="0"/>
            </a:spcBef>
            <a:spcAft>
              <a:spcPct val="35000"/>
            </a:spcAft>
            <a:buNone/>
          </a:pPr>
          <a:r>
            <a:rPr lang="en-GB" sz="1800" kern="1200" dirty="0"/>
            <a:t>3. Benefits</a:t>
          </a:r>
        </a:p>
      </dsp:txBody>
      <dsp:txXfrm>
        <a:off x="5673906" y="2892938"/>
        <a:ext cx="1183507" cy="939761"/>
      </dsp:txXfrm>
    </dsp:sp>
    <dsp:sp modelId="{905FB1B7-9BBF-4BE7-9DCC-8169457B2795}">
      <dsp:nvSpPr>
        <dsp:cNvPr id="0" name=""/>
        <dsp:cNvSpPr/>
      </dsp:nvSpPr>
      <dsp:spPr>
        <a:xfrm>
          <a:off x="4697043" y="637699"/>
          <a:ext cx="939291" cy="93929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r>
            <a:rPr lang="en-GB" sz="1300" kern="1200" dirty="0"/>
            <a:t>Urban</a:t>
          </a:r>
        </a:p>
      </dsp:txBody>
      <dsp:txXfrm>
        <a:off x="4834599" y="775255"/>
        <a:ext cx="664179" cy="66417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841F21-13B6-4DF9-9722-9DABFC852F50}">
      <dsp:nvSpPr>
        <dsp:cNvPr id="0" name=""/>
        <dsp:cNvSpPr/>
      </dsp:nvSpPr>
      <dsp:spPr>
        <a:xfrm rot="16200000">
          <a:off x="-505650"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marL="0" lvl="0" indent="0" algn="l" defTabSz="1155700">
            <a:lnSpc>
              <a:spcPct val="90000"/>
            </a:lnSpc>
            <a:spcBef>
              <a:spcPct val="0"/>
            </a:spcBef>
            <a:spcAft>
              <a:spcPct val="35000"/>
            </a:spcAft>
            <a:buNone/>
          </a:pPr>
          <a:r>
            <a:rPr lang="en-GB" sz="2600" kern="1200" dirty="0"/>
            <a:t>1. Growing up</a:t>
          </a:r>
        </a:p>
        <a:p>
          <a:pPr marL="228600" lvl="1" indent="-228600" algn="l" defTabSz="889000">
            <a:lnSpc>
              <a:spcPct val="90000"/>
            </a:lnSpc>
            <a:spcBef>
              <a:spcPct val="0"/>
            </a:spcBef>
            <a:spcAft>
              <a:spcPct val="15000"/>
            </a:spcAft>
            <a:buChar char="•"/>
          </a:pPr>
          <a:r>
            <a:rPr lang="en-GB" sz="2000" kern="1200" dirty="0"/>
            <a:t>Early lives</a:t>
          </a:r>
        </a:p>
        <a:p>
          <a:pPr marL="228600" lvl="1" indent="-228600" algn="l" defTabSz="889000">
            <a:lnSpc>
              <a:spcPct val="90000"/>
            </a:lnSpc>
            <a:spcBef>
              <a:spcPct val="0"/>
            </a:spcBef>
            <a:spcAft>
              <a:spcPct val="15000"/>
            </a:spcAft>
            <a:buChar char="•"/>
          </a:pPr>
          <a:r>
            <a:rPr lang="en-GB" sz="2000" kern="1200" dirty="0"/>
            <a:t>Family</a:t>
          </a:r>
        </a:p>
        <a:p>
          <a:pPr marL="228600" lvl="1" indent="-228600" algn="l" defTabSz="889000">
            <a:lnSpc>
              <a:spcPct val="90000"/>
            </a:lnSpc>
            <a:spcBef>
              <a:spcPct val="0"/>
            </a:spcBef>
            <a:spcAft>
              <a:spcPct val="15000"/>
            </a:spcAft>
            <a:buChar char="•"/>
          </a:pPr>
          <a:r>
            <a:rPr lang="en-GB" sz="2000" kern="1200" dirty="0"/>
            <a:t>School</a:t>
          </a:r>
        </a:p>
        <a:p>
          <a:pPr marL="228600" lvl="1" indent="-228600" algn="l" defTabSz="889000">
            <a:lnSpc>
              <a:spcPct val="90000"/>
            </a:lnSpc>
            <a:spcBef>
              <a:spcPct val="0"/>
            </a:spcBef>
            <a:spcAft>
              <a:spcPct val="15000"/>
            </a:spcAft>
            <a:buChar char="•"/>
          </a:pPr>
          <a:r>
            <a:rPr lang="en-GB" sz="2000" kern="1200" dirty="0"/>
            <a:t>Friendships</a:t>
          </a:r>
        </a:p>
        <a:p>
          <a:pPr marL="228600" lvl="1" indent="-228600" algn="l" defTabSz="889000">
            <a:lnSpc>
              <a:spcPct val="90000"/>
            </a:lnSpc>
            <a:spcBef>
              <a:spcPct val="0"/>
            </a:spcBef>
            <a:spcAft>
              <a:spcPct val="15000"/>
            </a:spcAft>
            <a:buChar char="•"/>
          </a:pPr>
          <a:r>
            <a:rPr lang="en-GB" sz="2000" kern="1200" dirty="0"/>
            <a:t>Community</a:t>
          </a:r>
        </a:p>
      </dsp:txBody>
      <dsp:txXfrm rot="5400000">
        <a:off x="1284" y="870267"/>
        <a:ext cx="3337470" cy="2610802"/>
      </dsp:txXfrm>
    </dsp:sp>
    <dsp:sp modelId="{224EE5C8-F71E-4996-A03A-7EE035DB9653}">
      <dsp:nvSpPr>
        <dsp:cNvPr id="0" name=""/>
        <dsp:cNvSpPr/>
      </dsp:nvSpPr>
      <dsp:spPr>
        <a:xfrm rot="16200000">
          <a:off x="3082131"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marL="0" lvl="0" indent="0" algn="l" defTabSz="1155700">
            <a:lnSpc>
              <a:spcPct val="90000"/>
            </a:lnSpc>
            <a:spcBef>
              <a:spcPct val="0"/>
            </a:spcBef>
            <a:spcAft>
              <a:spcPct val="35000"/>
            </a:spcAft>
            <a:buNone/>
          </a:pPr>
          <a:r>
            <a:rPr lang="en-GB" sz="2600" kern="1200" dirty="0"/>
            <a:t>2. Youth Work</a:t>
          </a:r>
        </a:p>
        <a:p>
          <a:pPr marL="228600" lvl="1" indent="-228600" algn="l" defTabSz="889000">
            <a:lnSpc>
              <a:spcPct val="90000"/>
            </a:lnSpc>
            <a:spcBef>
              <a:spcPct val="0"/>
            </a:spcBef>
            <a:spcAft>
              <a:spcPct val="15000"/>
            </a:spcAft>
            <a:buChar char="•"/>
          </a:pPr>
          <a:r>
            <a:rPr lang="en-GB" sz="2000" kern="1200" dirty="0"/>
            <a:t>Length of involvement</a:t>
          </a:r>
        </a:p>
        <a:p>
          <a:pPr marL="228600" lvl="1" indent="-228600" algn="l" defTabSz="889000">
            <a:lnSpc>
              <a:spcPct val="90000"/>
            </a:lnSpc>
            <a:spcBef>
              <a:spcPct val="0"/>
            </a:spcBef>
            <a:spcAft>
              <a:spcPct val="15000"/>
            </a:spcAft>
            <a:buChar char="•"/>
          </a:pPr>
          <a:r>
            <a:rPr lang="en-GB" sz="2000" kern="1200" dirty="0"/>
            <a:t>Involvement</a:t>
          </a:r>
        </a:p>
        <a:p>
          <a:pPr marL="228600" lvl="1" indent="-228600" algn="l" defTabSz="889000">
            <a:lnSpc>
              <a:spcPct val="90000"/>
            </a:lnSpc>
            <a:spcBef>
              <a:spcPct val="0"/>
            </a:spcBef>
            <a:spcAft>
              <a:spcPct val="15000"/>
            </a:spcAft>
            <a:buChar char="•"/>
          </a:pPr>
          <a:r>
            <a:rPr lang="en-GB" sz="2000" kern="1200" dirty="0"/>
            <a:t>Perceptions</a:t>
          </a:r>
        </a:p>
        <a:p>
          <a:pPr marL="228600" lvl="1" indent="-228600" algn="l" defTabSz="889000">
            <a:lnSpc>
              <a:spcPct val="90000"/>
            </a:lnSpc>
            <a:spcBef>
              <a:spcPct val="0"/>
            </a:spcBef>
            <a:spcAft>
              <a:spcPct val="15000"/>
            </a:spcAft>
            <a:buChar char="•"/>
          </a:pPr>
          <a:r>
            <a:rPr lang="en-GB" sz="2000" kern="1200" dirty="0"/>
            <a:t>Looking forward</a:t>
          </a:r>
        </a:p>
      </dsp:txBody>
      <dsp:txXfrm rot="5400000">
        <a:off x="3589065" y="870267"/>
        <a:ext cx="3337470" cy="2610802"/>
      </dsp:txXfrm>
    </dsp:sp>
    <dsp:sp modelId="{AE2C8FF4-78A6-4F3D-B01E-0DDF12DEA723}">
      <dsp:nvSpPr>
        <dsp:cNvPr id="0" name=""/>
        <dsp:cNvSpPr/>
      </dsp:nvSpPr>
      <dsp:spPr>
        <a:xfrm rot="16200000">
          <a:off x="6669912" y="506933"/>
          <a:ext cx="4351338" cy="3337470"/>
        </a:xfrm>
        <a:prstGeom prst="flowChartManualOperation">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5100" tIns="0" rIns="166625" bIns="0" numCol="1" spcCol="1270" anchor="t" anchorCtr="0">
          <a:noAutofit/>
        </a:bodyPr>
        <a:lstStyle/>
        <a:p>
          <a:pPr marL="0" lvl="0" indent="0" algn="l" defTabSz="1155700">
            <a:lnSpc>
              <a:spcPct val="90000"/>
            </a:lnSpc>
            <a:spcBef>
              <a:spcPct val="0"/>
            </a:spcBef>
            <a:spcAft>
              <a:spcPct val="35000"/>
            </a:spcAft>
            <a:buNone/>
          </a:pPr>
          <a:r>
            <a:rPr lang="en-GB" sz="2600" kern="1200" dirty="0"/>
            <a:t>3. Benefits</a:t>
          </a:r>
        </a:p>
        <a:p>
          <a:pPr marL="228600" lvl="1" indent="-228600" algn="l" defTabSz="889000">
            <a:lnSpc>
              <a:spcPct val="90000"/>
            </a:lnSpc>
            <a:spcBef>
              <a:spcPct val="0"/>
            </a:spcBef>
            <a:spcAft>
              <a:spcPct val="15000"/>
            </a:spcAft>
            <a:buChar char="•"/>
          </a:pPr>
          <a:r>
            <a:rPr lang="en-GB" sz="2000" kern="1200" dirty="0"/>
            <a:t>What is special about YW?</a:t>
          </a:r>
        </a:p>
        <a:p>
          <a:pPr marL="228600" lvl="1" indent="-228600" algn="l" defTabSz="889000">
            <a:lnSpc>
              <a:spcPct val="90000"/>
            </a:lnSpc>
            <a:spcBef>
              <a:spcPct val="0"/>
            </a:spcBef>
            <a:spcAft>
              <a:spcPct val="15000"/>
            </a:spcAft>
            <a:buChar char="•"/>
          </a:pPr>
          <a:r>
            <a:rPr lang="en-GB" sz="2000" kern="1200" dirty="0"/>
            <a:t>Feelings</a:t>
          </a:r>
        </a:p>
        <a:p>
          <a:pPr marL="228600" lvl="1" indent="-228600" algn="l" defTabSz="889000">
            <a:lnSpc>
              <a:spcPct val="90000"/>
            </a:lnSpc>
            <a:spcBef>
              <a:spcPct val="0"/>
            </a:spcBef>
            <a:spcAft>
              <a:spcPct val="15000"/>
            </a:spcAft>
            <a:buChar char="•"/>
          </a:pPr>
          <a:r>
            <a:rPr lang="en-GB" sz="2000" kern="1200" dirty="0"/>
            <a:t>How has it worked?</a:t>
          </a:r>
        </a:p>
        <a:p>
          <a:pPr marL="228600" lvl="1" indent="-228600" algn="l" defTabSz="889000">
            <a:lnSpc>
              <a:spcPct val="90000"/>
            </a:lnSpc>
            <a:spcBef>
              <a:spcPct val="0"/>
            </a:spcBef>
            <a:spcAft>
              <a:spcPct val="15000"/>
            </a:spcAft>
            <a:buChar char="•"/>
          </a:pPr>
          <a:r>
            <a:rPr lang="en-GB" sz="2000" kern="1200" dirty="0"/>
            <a:t>How has it helped?</a:t>
          </a:r>
        </a:p>
        <a:p>
          <a:pPr marL="228600" lvl="1" indent="-228600" algn="l" defTabSz="889000">
            <a:lnSpc>
              <a:spcPct val="90000"/>
            </a:lnSpc>
            <a:spcBef>
              <a:spcPct val="0"/>
            </a:spcBef>
            <a:spcAft>
              <a:spcPct val="15000"/>
            </a:spcAft>
            <a:buChar char="•"/>
          </a:pPr>
          <a:r>
            <a:rPr lang="en-GB" sz="2000" kern="1200" dirty="0"/>
            <a:t>Imagine the best youth work</a:t>
          </a:r>
        </a:p>
      </dsp:txBody>
      <dsp:txXfrm rot="5400000">
        <a:off x="7176846" y="870267"/>
        <a:ext cx="3337470" cy="2610802"/>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hList9">
  <dgm:title val=""/>
  <dgm:desc val=""/>
  <dgm:catLst>
    <dgm:cat type="list" pri="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3" srcId="0" destId="1" srcOrd="0" destOrd="0"/>
        <dgm:cxn modelId="4"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1" destId="2" srcOrd="0" destOrd="0"/>
      </dgm:cxnLst>
      <dgm:bg/>
      <dgm:whole/>
    </dgm:dataModel>
  </dgm:styleData>
  <dgm:clrData>
    <dgm:dataModel>
      <dgm:ptLst>
        <dgm:pt modelId="0" type="doc"/>
        <dgm:pt modelId="1"/>
        <dgm:pt modelId="11"/>
        <dgm:pt modelId="12"/>
        <dgm:pt modelId="13"/>
        <dgm:pt modelId="14"/>
        <dgm:pt modelId="2"/>
        <dgm:pt modelId="21"/>
        <dgm:pt modelId="22"/>
        <dgm:pt modelId="23"/>
        <dgm:pt modelId="24"/>
        <dgm:pt modelId="3"/>
        <dgm:pt modelId="31"/>
        <dgm:pt modelId="32"/>
        <dgm:pt modelId="33"/>
        <dgm:pt modelId="34"/>
      </dgm:ptLst>
      <dgm:cxnLst>
        <dgm:cxn modelId="4" srcId="0" destId="1" srcOrd="0" destOrd="0"/>
        <dgm:cxn modelId="5" srcId="0" destId="2" srcOrd="1" destOrd="0"/>
        <dgm:cxn modelId="6" srcId="0" destId="3" srcOrd="1" destOrd="0"/>
        <dgm:cxn modelId="15" srcId="1" destId="11" srcOrd="0" destOrd="0"/>
        <dgm:cxn modelId="16" srcId="1" destId="12" srcOrd="0" destOrd="0"/>
        <dgm:cxn modelId="17" srcId="1" destId="13" srcOrd="0" destOrd="0"/>
        <dgm:cxn modelId="18" srcId="1" destId="14" srcOrd="0" destOrd="0"/>
        <dgm:cxn modelId="25" srcId="2" destId="21" srcOrd="0" destOrd="0"/>
        <dgm:cxn modelId="26" srcId="2" destId="22" srcOrd="0" destOrd="0"/>
        <dgm:cxn modelId="27" srcId="2" destId="23" srcOrd="0" destOrd="0"/>
        <dgm:cxn modelId="28" srcId="2" destId="24" srcOrd="0" destOrd="0"/>
        <dgm:cxn modelId="35" srcId="3" destId="31" srcOrd="0" destOrd="0"/>
        <dgm:cxn modelId="36" srcId="3" destId="32" srcOrd="0" destOrd="0"/>
        <dgm:cxn modelId="37" srcId="3" destId="33" srcOrd="0" destOrd="0"/>
        <dgm:cxn modelId="38" srcId="3" destId="34" srcOrd="0" destOrd="0"/>
      </dgm:cxnLst>
      <dgm:bg/>
      <dgm:whole/>
    </dgm:dataModel>
  </dgm:clrData>
  <dgm:layoutNode name="list">
    <dgm:varLst>
      <dgm:dir/>
      <dgm:animLvl val="lvl"/>
    </dgm:varLst>
    <dgm:choose name="Name0">
      <dgm:if name="Name1" func="var" arg="dir" op="equ" val="norm">
        <dgm:alg type="lin">
          <dgm:param type="linDir" val="fromL"/>
          <dgm:param type="fallback" val="2D"/>
          <dgm:param type="nodeVertAlign" val="t"/>
        </dgm:alg>
      </dgm:if>
      <dgm:else name="Name2">
        <dgm:alg type="lin">
          <dgm:param type="linDir" val="fromR"/>
          <dgm:param type="fallback" val="2D"/>
          <dgm:param type="nodeVertAlign" val="t"/>
        </dgm:alg>
      </dgm:else>
    </dgm:choose>
    <dgm:shape xmlns:r="http://schemas.openxmlformats.org/officeDocument/2006/relationships" r:blip="">
      <dgm:adjLst/>
    </dgm:shape>
    <dgm:presOf/>
    <dgm:constrLst>
      <dgm:constr type="w" for="ch" forName="circle" refType="w" fact="0.5"/>
      <dgm:constr type="w" for="ch" forName="vertFlow" refType="w" fact="0.75"/>
      <dgm:constr type="h" for="des" forName="firstComp" refType="w" refFor="ch" refForName="vertFlow" fact="0.667"/>
      <dgm:constr type="h" for="des" forName="comp" refType="h" refFor="des" refForName="firstComp" op="equ"/>
      <dgm:constr type="h" for="des" forName="topSpace" refType="w" refFor="ch" refForName="circle" op="equ" fact="0.4"/>
      <dgm:constr type="w" for="ch" forName="posSpace" refType="w" fact="0.4"/>
      <dgm:constr type="w" for="ch" forName="negSpace" refType="w" fact="-1.15"/>
      <dgm:constr type="w" for="ch" forName="transSpace" refType="w" fact="0.75"/>
      <dgm:constr type="primFontSz" for="ch" forName="circle" op="equ" val="65"/>
      <dgm:constr type="primFontSz" for="des" forName="firstChildTx" val="65"/>
      <dgm:constr type="primFontSz" for="des" forName="childTx" refType="primFontSz" refFor="des" refForName="firstChildTx" op="equ"/>
    </dgm:constrLst>
    <dgm:ruleLst/>
    <dgm:forEach name="Name3" axis="ch" ptType="node">
      <dgm:layoutNode name="posSpace">
        <dgm:alg type="sp"/>
        <dgm:shape xmlns:r="http://schemas.openxmlformats.org/officeDocument/2006/relationships" r:blip="">
          <dgm:adjLst/>
        </dgm:shape>
        <dgm:presOf/>
        <dgm:constrLst/>
        <dgm:ruleLst/>
      </dgm:layoutNode>
      <dgm:layoutNode name="vertFlow">
        <dgm:alg type="lin">
          <dgm:param type="linDir" val="fromT"/>
        </dgm:alg>
        <dgm:shape xmlns:r="http://schemas.openxmlformats.org/officeDocument/2006/relationships" r:blip="">
          <dgm:adjLst/>
        </dgm:shape>
        <dgm:presOf/>
        <dgm:constrLst>
          <dgm:constr type="w" for="ch" forName="firstComp" refType="w"/>
          <dgm:constr type="w" for="ch" forName="comp" refType="w"/>
        </dgm:constrLst>
        <dgm:ruleLst/>
        <dgm:layoutNode name="topSpace">
          <dgm:alg type="sp"/>
          <dgm:shape xmlns:r="http://schemas.openxmlformats.org/officeDocument/2006/relationships" r:blip="">
            <dgm:adjLst/>
          </dgm:shape>
          <dgm:presOf/>
          <dgm:constrLst/>
          <dgm:ruleLst/>
        </dgm:layoutNode>
        <dgm:layoutNode name="firstComp">
          <dgm:alg type="composite"/>
          <dgm:shape xmlns:r="http://schemas.openxmlformats.org/officeDocument/2006/relationships" r:blip="">
            <dgm:adjLst/>
          </dgm:shape>
          <dgm:presOf/>
          <dgm:choose name="Name4">
            <dgm:if name="Name5" func="var" arg="dir" op="equ" val="norm">
              <dgm:constrLst>
                <dgm:constr type="l" for="ch" forName="firstChild"/>
                <dgm:constr type="t" for="ch" forName="firstChild"/>
                <dgm:constr type="w" for="ch" forName="firstChild" refType="w"/>
                <dgm:constr type="h" for="ch" forName="firstChild" refType="h"/>
                <dgm:constr type="l" for="ch" forName="firstChildTx" refType="w" fact="0.16"/>
                <dgm:constr type="r" for="ch" forName="firstChildTx" refType="w"/>
                <dgm:constr type="h" for="ch" forName="firstChildTx" refFor="ch" refForName="firstChild" op="equ"/>
              </dgm:constrLst>
            </dgm:if>
            <dgm:else name="Name6">
              <dgm:constrLst>
                <dgm:constr type="l" for="ch" forName="firstChild"/>
                <dgm:constr type="t" for="ch" forName="firstChild"/>
                <dgm:constr type="w" for="ch" forName="firstChild" refType="w"/>
                <dgm:constr type="h" for="ch" forName="firstChild" refType="h"/>
                <dgm:constr type="l" for="ch" forName="firstChildTx"/>
                <dgm:constr type="r" for="ch" forName="firstChildTx" refType="w" fact="0.825"/>
                <dgm:constr type="h" for="ch" forName="firstChildTx" refFor="ch" refForName="firstChild" op="equ"/>
              </dgm:constrLst>
            </dgm:else>
          </dgm:choose>
          <dgm:ruleLst/>
          <dgm:layoutNode name="firstChild" styleLbl="bgAccFollowNode1">
            <dgm:alg type="sp"/>
            <dgm:shape xmlns:r="http://schemas.openxmlformats.org/officeDocument/2006/relationships" type="rect" r:blip="">
              <dgm:adjLst/>
            </dgm:shape>
            <dgm:presOf axis="ch desOrSelf" ptType="node node" cnt="1 0"/>
            <dgm:constrLst/>
            <dgm:ruleLst/>
          </dgm:layoutNode>
          <dgm:layoutNode name="firstChildTx" styleLbl="bgAccFollowNode1">
            <dgm:varLst>
              <dgm:bulletEnabled val="1"/>
            </dgm:varLst>
            <dgm:alg type="tx">
              <dgm:param type="parTxLTRAlign" val="l"/>
            </dgm:alg>
            <dgm:shape xmlns:r="http://schemas.openxmlformats.org/officeDocument/2006/relationships" type="rect" r:blip="" hideGeom="1">
              <dgm:adjLst/>
            </dgm:shape>
            <dgm:presOf axis="ch desOrSelf" ptType="node node" cnt="1 0"/>
            <dgm:choose name="Name7">
              <dgm:if name="Name8" func="var" arg="dir" op="equ" val="norm">
                <dgm:constrLst>
                  <dgm:constr type="primFontSz" val="65"/>
                  <dgm:constr type="lMarg"/>
                </dgm:constrLst>
              </dgm:if>
              <dgm:else name="Name9">
                <dgm:constrLst>
                  <dgm:constr type="primFontSz" val="65"/>
                  <dgm:constr type="rMarg"/>
                </dgm:constrLst>
              </dgm:else>
            </dgm:choose>
            <dgm:ruleLst>
              <dgm:rule type="primFontSz" val="5" fact="NaN" max="NaN"/>
            </dgm:ruleLst>
          </dgm:layoutNode>
        </dgm:layoutNode>
        <dgm:forEach name="Name10" axis="ch" ptType="node" st="2">
          <dgm:layoutNode name="comp">
            <dgm:alg type="composite"/>
            <dgm:shape xmlns:r="http://schemas.openxmlformats.org/officeDocument/2006/relationships" r:blip="">
              <dgm:adjLst/>
            </dgm:shape>
            <dgm:presOf/>
            <dgm:choose name="Name11">
              <dgm:if name="Name12" func="var" arg="dir" op="equ" val="norm">
                <dgm:constrLst>
                  <dgm:constr type="l" for="ch" forName="child"/>
                  <dgm:constr type="t" for="ch" forName="child"/>
                  <dgm:constr type="w" for="ch" forName="child" refType="w"/>
                  <dgm:constr type="h" for="ch" forName="child" refType="h"/>
                  <dgm:constr type="l" for="ch" forName="childTx" refType="w" fact="0.16"/>
                  <dgm:constr type="r" for="ch" forName="childTx" refType="w"/>
                  <dgm:constr type="h" for="ch" forName="childTx" refFor="ch" refForName="child" op="equ"/>
                </dgm:constrLst>
              </dgm:if>
              <dgm:else name="Name13">
                <dgm:constrLst>
                  <dgm:constr type="l" for="ch" forName="child"/>
                  <dgm:constr type="t" for="ch" forName="child"/>
                  <dgm:constr type="w" for="ch" forName="child" refType="w"/>
                  <dgm:constr type="h" for="ch" forName="child" refType="h"/>
                  <dgm:constr type="l" for="ch" forName="childTx"/>
                  <dgm:constr type="r" for="ch" forName="childTx" refType="w" fact="0.825"/>
                  <dgm:constr type="h" for="ch" forName="childTx" refFor="ch" refForName="child" op="equ"/>
                </dgm:constrLst>
              </dgm:else>
            </dgm:choose>
            <dgm:ruleLst/>
            <dgm:layoutNode name="child" styleLbl="bgAccFollowNode1">
              <dgm:alg type="sp"/>
              <dgm:shape xmlns:r="http://schemas.openxmlformats.org/officeDocument/2006/relationships" type="rect" r:blip="">
                <dgm:adjLst/>
              </dgm:shape>
              <dgm:presOf axis="desOrSelf" ptType="node"/>
              <dgm:constrLst/>
              <dgm:ruleLst/>
            </dgm:layoutNode>
            <dgm:layoutNode name="childTx" styleLbl="bgAccFollowNode1">
              <dgm:varLst>
                <dgm:bulletEnabled val="1"/>
              </dgm:varLst>
              <dgm:alg type="tx">
                <dgm:param type="parTxLTRAlign" val="l"/>
              </dgm:alg>
              <dgm:shape xmlns:r="http://schemas.openxmlformats.org/officeDocument/2006/relationships" type="rect" r:blip="" hideGeom="1">
                <dgm:adjLst/>
              </dgm:shape>
              <dgm:presOf axis="desOrSelf" ptType="node"/>
              <dgm:choose name="Name14">
                <dgm:if name="Name15" func="var" arg="dir" op="equ" val="norm">
                  <dgm:constrLst>
                    <dgm:constr type="primFontSz" val="65"/>
                    <dgm:constr type="lMarg"/>
                  </dgm:constrLst>
                </dgm:if>
                <dgm:else name="Name16">
                  <dgm:constrLst>
                    <dgm:constr type="primFontSz" val="65"/>
                    <dgm:constr type="rMarg"/>
                  </dgm:constrLst>
                </dgm:else>
              </dgm:choose>
              <dgm:ruleLst>
                <dgm:rule type="primFontSz" val="5" fact="NaN" max="NaN"/>
              </dgm:ruleLst>
            </dgm:layoutNode>
          </dgm:layoutNode>
        </dgm:forEach>
      </dgm:layoutNode>
      <dgm:layoutNode name="negSpace">
        <dgm:alg type="sp"/>
        <dgm:shape xmlns:r="http://schemas.openxmlformats.org/officeDocument/2006/relationships" r:blip="">
          <dgm:adjLst/>
        </dgm:shape>
        <dgm:presOf/>
        <dgm:constrLst/>
        <dgm:ruleLst/>
      </dgm:layoutNode>
      <dgm:layoutNode name="circle" styleLbl="node1">
        <dgm:alg type="tx"/>
        <dgm:shape xmlns:r="http://schemas.openxmlformats.org/officeDocument/2006/relationships" type="ellipse" r:blip="">
          <dgm:adjLst/>
        </dgm:shape>
        <dgm:presOf axis="self"/>
        <dgm:constrLst>
          <dgm:constr type="lMarg"/>
          <dgm:constr type="rMarg"/>
          <dgm:constr type="tMarg"/>
          <dgm:constr type="bMarg"/>
          <dgm:constr type="h" refType="w"/>
        </dgm:constrLst>
        <dgm:ruleLst>
          <dgm:rule type="primFontSz" val="5" fact="NaN" max="NaN"/>
        </dgm:ruleLst>
      </dgm:layoutNode>
      <dgm:forEach name="Name17" axis="followSib" ptType="sibTrans" cnt="1">
        <dgm:layoutNode name="trans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40940714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2852492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8272D5-43D0-4916-BC77-A9AA26C18B68}"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310747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758272D5-43D0-4916-BC77-A9AA26C18B68}"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95711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758272D5-43D0-4916-BC77-A9AA26C18B68}" type="datetimeFigureOut">
              <a:rPr lang="en-GB" smtClean="0"/>
              <a:t>08/12/2021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566089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58272D5-43D0-4916-BC77-A9AA26C18B68}" type="datetimeFigureOut">
              <a:rPr lang="en-GB" smtClean="0"/>
              <a:t>08/12/2021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71919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8272D5-43D0-4916-BC77-A9AA26C18B68}" type="datetimeFigureOut">
              <a:rPr lang="en-GB" smtClean="0"/>
              <a:t>08/12/2021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3468833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58272D5-43D0-4916-BC77-A9AA26C18B68}"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525584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58272D5-43D0-4916-BC77-A9AA26C18B68}"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65332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211851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58272D5-43D0-4916-BC77-A9AA26C18B68}"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17498A-4FAB-48B7-BD6B-75486174FBB5}" type="slidenum">
              <a:rPr lang="en-GB" smtClean="0"/>
              <a:t>‹#›</a:t>
            </a:fld>
            <a:endParaRPr lang="en-GB"/>
          </a:p>
        </p:txBody>
      </p:sp>
    </p:spTree>
    <p:extLst>
      <p:ext uri="{BB962C8B-B14F-4D97-AF65-F5344CB8AC3E}">
        <p14:creationId xmlns:p14="http://schemas.microsoft.com/office/powerpoint/2010/main" val="10093287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683879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381519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741307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624727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83778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554396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0485235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99286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8244688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168630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8571288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1021211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1480310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5961012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5681437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769537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857599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663853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35692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349895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554117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02132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8272D5-43D0-4916-BC77-A9AA26C18B68}" type="datetimeFigureOut">
              <a:rPr lang="en-GB" smtClean="0"/>
              <a:t>08/12/2021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717498A-4FAB-48B7-BD6B-75486174FBB5}" type="slidenum">
              <a:rPr lang="en-GB" smtClean="0"/>
              <a:t>‹#›</a:t>
            </a:fld>
            <a:endParaRPr lang="en-GB"/>
          </a:p>
        </p:txBody>
      </p:sp>
    </p:spTree>
    <p:extLst>
      <p:ext uri="{BB962C8B-B14F-4D97-AF65-F5344CB8AC3E}">
        <p14:creationId xmlns:p14="http://schemas.microsoft.com/office/powerpoint/2010/main" val="39479851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217341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2FFD2-E872-43E6-8272-4CD58664B4ED}" type="datetimeFigureOut">
              <a:rPr lang="en-GB" smtClean="0">
                <a:solidFill>
                  <a:prstClr val="black">
                    <a:tint val="75000"/>
                  </a:prstClr>
                </a:solidFill>
              </a:rPr>
              <a:pPr/>
              <a:t>08/12/2021</a:t>
            </a:fld>
            <a:endParaRPr lang="en-GB">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0D68EB-A38E-47D6-9243-77103242C0EB}"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32080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www.hbsc.org/publications/international/" TargetMode="External"/><Relationship Id="rId7" Type="http://schemas.openxmlformats.org/officeDocument/2006/relationships/hyperlink" Target="http://www.unicef.org.uk/Latest/Publications/Report-Card-11-Child-wellbeing-in-rich-countries/" TargetMode="External"/><Relationship Id="rId2" Type="http://schemas.openxmlformats.org/officeDocument/2006/relationships/hyperlink" Target="http://www.ncbi.nlm.nih.gov/pubmed/20496383" TargetMode="External"/><Relationship Id="rId1" Type="http://schemas.openxmlformats.org/officeDocument/2006/relationships/slideLayout" Target="../slideLayouts/slideLayout2.xml"/><Relationship Id="rId6" Type="http://schemas.openxmlformats.org/officeDocument/2006/relationships/hyperlink" Target="http://www.oecdbetterlifeindex.org/" TargetMode="External"/><Relationship Id="rId5" Type="http://schemas.openxmlformats.org/officeDocument/2006/relationships/hyperlink" Target="http://www.oecd.org/social/family/PF1_6_Public_spending_by_age_of_children.pdf" TargetMode="External"/><Relationship Id="rId4" Type="http://schemas.openxmlformats.org/officeDocument/2006/relationships/hyperlink" Target="http://www.indefenceofyouthwork.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100" b="1" dirty="0"/>
              <a:t>A critical exploration of the extent to which Youth Work can contribute to the well-being of young people in Wales.</a:t>
            </a:r>
            <a:endParaRPr lang="en-GB" dirty="0"/>
          </a:p>
        </p:txBody>
      </p:sp>
      <p:sp>
        <p:nvSpPr>
          <p:cNvPr id="3" name="Subtitle 2"/>
          <p:cNvSpPr>
            <a:spLocks noGrp="1"/>
          </p:cNvSpPr>
          <p:nvPr>
            <p:ph type="subTitle" idx="1"/>
          </p:nvPr>
        </p:nvSpPr>
        <p:spPr/>
        <p:txBody>
          <a:bodyPr/>
          <a:lstStyle/>
          <a:p>
            <a:endParaRPr lang="en-GB" dirty="0"/>
          </a:p>
          <a:p>
            <a:r>
              <a:rPr lang="en-GB" dirty="0"/>
              <a:t>Darrel Williams</a:t>
            </a:r>
          </a:p>
        </p:txBody>
      </p:sp>
    </p:spTree>
    <p:extLst>
      <p:ext uri="{BB962C8B-B14F-4D97-AF65-F5344CB8AC3E}">
        <p14:creationId xmlns:p14="http://schemas.microsoft.com/office/powerpoint/2010/main" val="19401537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3600" dirty="0"/>
              <a:t>One young person told me how much youth work meant to her</a:t>
            </a:r>
          </a:p>
        </p:txBody>
      </p:sp>
      <p:sp>
        <p:nvSpPr>
          <p:cNvPr id="5" name="Content Placeholder 4"/>
          <p:cNvSpPr>
            <a:spLocks noGrp="1"/>
          </p:cNvSpPr>
          <p:nvPr>
            <p:ph sz="half" idx="1"/>
          </p:nvPr>
        </p:nvSpPr>
        <p:spPr>
          <a:xfrm>
            <a:off x="838200" y="2358189"/>
            <a:ext cx="4664242" cy="3818774"/>
          </a:xfrm>
        </p:spPr>
        <p:txBody>
          <a:bodyPr/>
          <a:lstStyle/>
          <a:p>
            <a:pPr marL="0" indent="0">
              <a:buNone/>
            </a:pPr>
            <a:r>
              <a:rPr lang="en-GB" sz="3600" dirty="0"/>
              <a:t>‘Without youth work I don’t know where I would be. I’d be a completely different person, I see the world as a much better place.’</a:t>
            </a:r>
          </a:p>
          <a:p>
            <a:pPr marL="0" indent="0">
              <a:buNone/>
            </a:pPr>
            <a:endParaRPr lang="en-GB" dirty="0"/>
          </a:p>
        </p:txBody>
      </p:sp>
      <p:pic>
        <p:nvPicPr>
          <p:cNvPr id="7" name="Content Placeholder 6"/>
          <p:cNvPicPr>
            <a:picLocks noGrp="1" noChangeAspect="1"/>
          </p:cNvPicPr>
          <p:nvPr>
            <p:ph sz="half" idx="2"/>
          </p:nvPr>
        </p:nvPicPr>
        <p:blipFill>
          <a:blip r:embed="rId2"/>
          <a:stretch>
            <a:fillRect/>
          </a:stretch>
        </p:blipFill>
        <p:spPr>
          <a:xfrm>
            <a:off x="6587331" y="2112335"/>
            <a:ext cx="4064628" cy="4064628"/>
          </a:xfrm>
          <a:prstGeom prst="rect">
            <a:avLst/>
          </a:prstGeom>
        </p:spPr>
      </p:pic>
    </p:spTree>
    <p:extLst>
      <p:ext uri="{BB962C8B-B14F-4D97-AF65-F5344CB8AC3E}">
        <p14:creationId xmlns:p14="http://schemas.microsoft.com/office/powerpoint/2010/main" val="2828929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Structure</a:t>
            </a:r>
          </a:p>
        </p:txBody>
      </p:sp>
      <p:sp>
        <p:nvSpPr>
          <p:cNvPr id="3" name="Content Placeholder 2"/>
          <p:cNvSpPr>
            <a:spLocks noGrp="1"/>
          </p:cNvSpPr>
          <p:nvPr>
            <p:ph idx="1"/>
          </p:nvPr>
        </p:nvSpPr>
        <p:spPr/>
        <p:txBody>
          <a:bodyPr/>
          <a:lstStyle/>
          <a:p>
            <a:r>
              <a:rPr lang="en-GB" dirty="0"/>
              <a:t>Introduction</a:t>
            </a:r>
          </a:p>
          <a:p>
            <a:r>
              <a:rPr lang="en-GB" dirty="0"/>
              <a:t>Aim</a:t>
            </a:r>
          </a:p>
          <a:p>
            <a:r>
              <a:rPr lang="en-GB" dirty="0"/>
              <a:t>Experiential, theoretical and philosophical background</a:t>
            </a:r>
          </a:p>
          <a:p>
            <a:r>
              <a:rPr lang="en-GB" dirty="0"/>
              <a:t>Research</a:t>
            </a:r>
          </a:p>
          <a:p>
            <a:r>
              <a:rPr lang="en-GB" dirty="0"/>
              <a:t>Results</a:t>
            </a:r>
          </a:p>
          <a:p>
            <a:r>
              <a:rPr lang="en-GB" dirty="0"/>
              <a:t>Dilemma</a:t>
            </a:r>
          </a:p>
        </p:txBody>
      </p:sp>
    </p:spTree>
    <p:extLst>
      <p:ext uri="{BB962C8B-B14F-4D97-AF65-F5344CB8AC3E}">
        <p14:creationId xmlns:p14="http://schemas.microsoft.com/office/powerpoint/2010/main" val="394503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a:t>
            </a:r>
          </a:p>
        </p:txBody>
      </p:sp>
      <p:sp>
        <p:nvSpPr>
          <p:cNvPr id="3" name="Content Placeholder 2"/>
          <p:cNvSpPr>
            <a:spLocks noGrp="1"/>
          </p:cNvSpPr>
          <p:nvPr>
            <p:ph idx="1"/>
          </p:nvPr>
        </p:nvSpPr>
        <p:spPr/>
        <p:txBody>
          <a:bodyPr/>
          <a:lstStyle/>
          <a:p>
            <a:pPr marL="0" indent="0">
              <a:buNone/>
            </a:pPr>
            <a:r>
              <a:rPr lang="en-GB" dirty="0"/>
              <a:t>To engage in a process of qualitative research to:</a:t>
            </a:r>
          </a:p>
          <a:p>
            <a:pPr marL="0" indent="0">
              <a:buNone/>
            </a:pPr>
            <a:endParaRPr lang="en-GB" dirty="0"/>
          </a:p>
          <a:p>
            <a:pPr marL="0" indent="0" algn="ctr">
              <a:buNone/>
            </a:pPr>
            <a:r>
              <a:rPr lang="en-GB" sz="4800" b="1" dirty="0"/>
              <a:t>Critically explore the extent to which Youth Work can contribute to the subjective well-being of young people in Wales.</a:t>
            </a:r>
            <a:endParaRPr lang="en-GB" sz="4800" dirty="0"/>
          </a:p>
        </p:txBody>
      </p:sp>
    </p:spTree>
    <p:extLst>
      <p:ext uri="{BB962C8B-B14F-4D97-AF65-F5344CB8AC3E}">
        <p14:creationId xmlns:p14="http://schemas.microsoft.com/office/powerpoint/2010/main" val="4150434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a:normAutofit/>
          </a:bodyPr>
          <a:lstStyle/>
          <a:p>
            <a:pPr marL="0" indent="0">
              <a:buNone/>
            </a:pPr>
            <a:r>
              <a:rPr lang="en-GB" sz="6000" dirty="0"/>
              <a:t>Background to the study</a:t>
            </a:r>
          </a:p>
        </p:txBody>
      </p:sp>
      <p:pic>
        <p:nvPicPr>
          <p:cNvPr id="6" name="Content Placeholder 5"/>
          <p:cNvPicPr>
            <a:picLocks noGrp="1" noChangeAspect="1"/>
          </p:cNvPicPr>
          <p:nvPr>
            <p:ph sz="half" idx="2"/>
          </p:nvPr>
        </p:nvPicPr>
        <p:blipFill>
          <a:blip r:embed="rId2"/>
          <a:stretch>
            <a:fillRect/>
          </a:stretch>
        </p:blipFill>
        <p:spPr>
          <a:xfrm>
            <a:off x="6224337" y="1034716"/>
            <a:ext cx="5142247" cy="5142247"/>
          </a:xfrm>
          <a:prstGeom prst="rect">
            <a:avLst/>
          </a:prstGeom>
        </p:spPr>
      </p:pic>
    </p:spTree>
    <p:extLst>
      <p:ext uri="{BB962C8B-B14F-4D97-AF65-F5344CB8AC3E}">
        <p14:creationId xmlns:p14="http://schemas.microsoft.com/office/powerpoint/2010/main" val="2001594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stand out metrics</a:t>
            </a:r>
          </a:p>
        </p:txBody>
      </p:sp>
      <p:sp>
        <p:nvSpPr>
          <p:cNvPr id="3" name="Content Placeholder 2"/>
          <p:cNvSpPr>
            <a:spLocks noGrp="1"/>
          </p:cNvSpPr>
          <p:nvPr>
            <p:ph idx="1"/>
          </p:nvPr>
        </p:nvSpPr>
        <p:spPr/>
        <p:txBody>
          <a:bodyPr>
            <a:normAutofit/>
          </a:bodyPr>
          <a:lstStyle/>
          <a:p>
            <a:r>
              <a:rPr lang="en-GB" dirty="0"/>
              <a:t>In 2011, there were just under a million children and young people (aged 0-24 years) living in Wales.</a:t>
            </a:r>
          </a:p>
          <a:p>
            <a:r>
              <a:rPr lang="en-GB" dirty="0"/>
              <a:t>Over 1 in 5 (142,600) children and young people aged under 20 live in poverty, ranging from around 1 in 8 in Monmouthshire and Powys to 1 in 4 in the south Wales valleys.</a:t>
            </a:r>
          </a:p>
          <a:p>
            <a:r>
              <a:rPr lang="en-GB" dirty="0"/>
              <a:t>A strong stable family and good education are key components for a child’s health, well-being and future prospects.</a:t>
            </a:r>
          </a:p>
          <a:p>
            <a:pPr marL="0" indent="0" algn="r">
              <a:buNone/>
            </a:pPr>
            <a:r>
              <a:rPr lang="en-GB" dirty="0"/>
              <a:t>(ONS, no date)</a:t>
            </a:r>
          </a:p>
        </p:txBody>
      </p:sp>
    </p:spTree>
    <p:extLst>
      <p:ext uri="{BB962C8B-B14F-4D97-AF65-F5344CB8AC3E}">
        <p14:creationId xmlns:p14="http://schemas.microsoft.com/office/powerpoint/2010/main" val="605778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Snapshot</a:t>
            </a:r>
          </a:p>
        </p:txBody>
      </p:sp>
      <p:sp>
        <p:nvSpPr>
          <p:cNvPr id="3" name="Content Placeholder 2"/>
          <p:cNvSpPr>
            <a:spLocks noGrp="1"/>
          </p:cNvSpPr>
          <p:nvPr>
            <p:ph idx="1"/>
          </p:nvPr>
        </p:nvSpPr>
        <p:spPr/>
        <p:txBody>
          <a:bodyPr>
            <a:normAutofit fontScale="70000" lnSpcReduction="20000"/>
          </a:bodyPr>
          <a:lstStyle/>
          <a:p>
            <a:r>
              <a:rPr lang="en-GB" dirty="0"/>
              <a:t>In Wales there are approximately:</a:t>
            </a:r>
          </a:p>
          <a:p>
            <a:r>
              <a:rPr lang="en-GB" dirty="0"/>
              <a:t>97,500 lone-parent households with dependent children</a:t>
            </a:r>
          </a:p>
          <a:p>
            <a:r>
              <a:rPr lang="en-GB" dirty="0"/>
              <a:t>28,600 children and young people providing unpaid care, of which 3,500 are providing unpaid care for more than 50 hours per week</a:t>
            </a:r>
          </a:p>
          <a:p>
            <a:r>
              <a:rPr lang="en-GB" dirty="0"/>
              <a:t>2,900 children on child protection registers</a:t>
            </a:r>
          </a:p>
          <a:p>
            <a:r>
              <a:rPr lang="en-GB" dirty="0"/>
              <a:t>70,300 pupils eligible for free school meals</a:t>
            </a:r>
          </a:p>
          <a:p>
            <a:r>
              <a:rPr lang="en-GB" dirty="0"/>
              <a:t>30% of those aged 11-16 eat fruit and/or vegetables each day</a:t>
            </a:r>
          </a:p>
          <a:p>
            <a:r>
              <a:rPr lang="en-GB" dirty="0"/>
              <a:t>36% of 5-14 year olds participate in activity for one hour or more each day</a:t>
            </a:r>
          </a:p>
          <a:p>
            <a:r>
              <a:rPr lang="en-GB" dirty="0"/>
              <a:t>37% of 16-24 year olds undertake 30 minutes of vigorous activity five or more times a week</a:t>
            </a:r>
          </a:p>
          <a:p>
            <a:r>
              <a:rPr lang="en-GB" dirty="0"/>
              <a:t>Teenage conception rates in Wales are higher in those aged under 18 compared to England</a:t>
            </a:r>
          </a:p>
          <a:p>
            <a:r>
              <a:rPr lang="en-GB" dirty="0"/>
              <a:t>30% of males and 27% of females aged 11-16 years report being bullied in the last couple of months</a:t>
            </a:r>
          </a:p>
          <a:p>
            <a:pPr marL="0" indent="0" algn="r">
              <a:buNone/>
            </a:pPr>
            <a:r>
              <a:rPr lang="en-GB" dirty="0"/>
              <a:t>(Price et. al., 2013 )</a:t>
            </a:r>
          </a:p>
        </p:txBody>
      </p:sp>
    </p:spTree>
    <p:extLst>
      <p:ext uri="{BB962C8B-B14F-4D97-AF65-F5344CB8AC3E}">
        <p14:creationId xmlns:p14="http://schemas.microsoft.com/office/powerpoint/2010/main" val="2410221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Well-being in the UK</a:t>
            </a:r>
          </a:p>
        </p:txBody>
      </p:sp>
      <p:sp>
        <p:nvSpPr>
          <p:cNvPr id="3" name="Content Placeholder 2"/>
          <p:cNvSpPr>
            <a:spLocks noGrp="1"/>
          </p:cNvSpPr>
          <p:nvPr>
            <p:ph idx="1"/>
          </p:nvPr>
        </p:nvSpPr>
        <p:spPr/>
        <p:txBody>
          <a:bodyPr>
            <a:normAutofit lnSpcReduction="10000"/>
          </a:bodyPr>
          <a:lstStyle/>
          <a:p>
            <a:r>
              <a:rPr lang="en-GB" dirty="0"/>
              <a:t>Children’s </a:t>
            </a:r>
            <a:r>
              <a:rPr lang="en-GB" i="1" dirty="0"/>
              <a:t>well-being</a:t>
            </a:r>
            <a:r>
              <a:rPr lang="en-GB" dirty="0"/>
              <a:t> in Britain has been the subject of impassioned debate since a 2007 UNICEF report put the UK at the bottom of a list of 21 rich countries for well-being.</a:t>
            </a:r>
          </a:p>
          <a:p>
            <a:pPr marL="0" indent="0">
              <a:buNone/>
            </a:pPr>
            <a:endParaRPr lang="en-GB" dirty="0"/>
          </a:p>
          <a:p>
            <a:r>
              <a:rPr lang="en-GB" i="1" dirty="0"/>
              <a:t>“The true measure of a nation’s standing is how well it attends to its children – their health and safety, their material security, their education and socialization, and their sense of being loved, valued, and included in the families and societies into which they are born.”</a:t>
            </a:r>
            <a:endParaRPr lang="en-GB" dirty="0"/>
          </a:p>
          <a:p>
            <a:pPr marL="0" indent="0" algn="r">
              <a:buNone/>
            </a:pPr>
            <a:endParaRPr lang="en-GB" dirty="0"/>
          </a:p>
          <a:p>
            <a:pPr marL="0" indent="0" algn="r">
              <a:buNone/>
            </a:pPr>
            <a:r>
              <a:rPr lang="en-GB" dirty="0"/>
              <a:t>UNICEF (2007)</a:t>
            </a:r>
          </a:p>
        </p:txBody>
      </p:sp>
    </p:spTree>
    <p:extLst>
      <p:ext uri="{BB962C8B-B14F-4D97-AF65-F5344CB8AC3E}">
        <p14:creationId xmlns:p14="http://schemas.microsoft.com/office/powerpoint/2010/main" val="1808231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subjective well-being</a:t>
            </a:r>
          </a:p>
        </p:txBody>
      </p:sp>
      <p:sp>
        <p:nvSpPr>
          <p:cNvPr id="3" name="Content Placeholder 2"/>
          <p:cNvSpPr>
            <a:spLocks noGrp="1"/>
          </p:cNvSpPr>
          <p:nvPr>
            <p:ph sz="half" idx="1"/>
          </p:nvPr>
        </p:nvSpPr>
        <p:spPr>
          <a:xfrm>
            <a:off x="838199" y="1825625"/>
            <a:ext cx="8791575" cy="4351338"/>
          </a:xfrm>
        </p:spPr>
        <p:txBody>
          <a:bodyPr/>
          <a:lstStyle/>
          <a:p>
            <a:r>
              <a:rPr lang="en-GB" dirty="0"/>
              <a:t>Three elements to Subjective well-being</a:t>
            </a:r>
          </a:p>
          <a:p>
            <a:pPr marL="0" indent="0">
              <a:buNone/>
            </a:pPr>
            <a:endParaRPr lang="en-GB" dirty="0"/>
          </a:p>
          <a:p>
            <a:pPr lvl="1"/>
            <a:r>
              <a:rPr lang="en-GB" dirty="0"/>
              <a:t>Life Satisfaction</a:t>
            </a:r>
          </a:p>
          <a:p>
            <a:pPr lvl="1"/>
            <a:r>
              <a:rPr lang="en-GB" dirty="0"/>
              <a:t>Life meaning</a:t>
            </a:r>
          </a:p>
          <a:p>
            <a:pPr lvl="1"/>
            <a:r>
              <a:rPr lang="en-GB" dirty="0"/>
              <a:t>Happiness</a:t>
            </a:r>
          </a:p>
          <a:p>
            <a:pPr marL="457200" lvl="1" indent="0" algn="r">
              <a:buNone/>
            </a:pPr>
            <a:endParaRPr lang="en-GB" dirty="0"/>
          </a:p>
          <a:p>
            <a:pPr marL="457200" lvl="1" indent="0" algn="r">
              <a:buNone/>
            </a:pPr>
            <a:r>
              <a:rPr lang="en-GB" dirty="0"/>
              <a:t>(OECD, 2007, 2011)</a:t>
            </a:r>
          </a:p>
        </p:txBody>
      </p:sp>
    </p:spTree>
    <p:extLst>
      <p:ext uri="{BB962C8B-B14F-4D97-AF65-F5344CB8AC3E}">
        <p14:creationId xmlns:p14="http://schemas.microsoft.com/office/powerpoint/2010/main" val="3049892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Policy - What is Youth Work?</a:t>
            </a:r>
          </a:p>
        </p:txBody>
      </p:sp>
      <p:sp>
        <p:nvSpPr>
          <p:cNvPr id="3" name="Content Placeholder 2"/>
          <p:cNvSpPr>
            <a:spLocks noGrp="1"/>
          </p:cNvSpPr>
          <p:nvPr>
            <p:ph idx="1"/>
          </p:nvPr>
        </p:nvSpPr>
        <p:spPr/>
        <p:txBody>
          <a:bodyPr/>
          <a:lstStyle/>
          <a:p>
            <a:pPr marL="0" indent="0">
              <a:buNone/>
            </a:pPr>
            <a:r>
              <a:rPr lang="en-GB" dirty="0"/>
              <a:t>In Wales the National Youth Service Strategy for Wales (WAG, 2007, WG, 2014), strategies about young people, and for all the young people of Wales sets out a clear vision for the Youth Service, that it should: </a:t>
            </a:r>
          </a:p>
          <a:p>
            <a:pPr marL="0" indent="0">
              <a:buNone/>
            </a:pPr>
            <a:endParaRPr lang="en-GB" dirty="0"/>
          </a:p>
          <a:p>
            <a:pPr marL="0" indent="0">
              <a:buNone/>
            </a:pPr>
            <a:r>
              <a:rPr lang="en-GB" dirty="0"/>
              <a:t>‘enable young people to gain the personal, social, emotional, intellectual and practical skills they need to get the best from their lives now and in the future’ (WAG, 2007, p.  1). </a:t>
            </a:r>
          </a:p>
        </p:txBody>
      </p:sp>
    </p:spTree>
    <p:extLst>
      <p:ext uri="{BB962C8B-B14F-4D97-AF65-F5344CB8AC3E}">
        <p14:creationId xmlns:p14="http://schemas.microsoft.com/office/powerpoint/2010/main" val="3101391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 </a:t>
            </a:r>
          </a:p>
        </p:txBody>
      </p:sp>
      <p:sp>
        <p:nvSpPr>
          <p:cNvPr id="3" name="Content Placeholder 2"/>
          <p:cNvSpPr>
            <a:spLocks noGrp="1"/>
          </p:cNvSpPr>
          <p:nvPr>
            <p:ph idx="1"/>
          </p:nvPr>
        </p:nvSpPr>
        <p:spPr/>
        <p:txBody>
          <a:bodyPr>
            <a:normAutofit fontScale="92500" lnSpcReduction="10000"/>
          </a:bodyPr>
          <a:lstStyle/>
          <a:p>
            <a:pPr marL="0" indent="0" algn="just">
              <a:lnSpc>
                <a:spcPct val="80000"/>
              </a:lnSpc>
              <a:buFontTx/>
              <a:buNone/>
            </a:pPr>
            <a:r>
              <a:rPr lang="en-US" altLang="en-US" dirty="0"/>
              <a:t>Youth work within this framework is underpinned by the following characteristics: </a:t>
            </a:r>
          </a:p>
          <a:p>
            <a:pPr marL="533400" indent="-533400" algn="just">
              <a:lnSpc>
                <a:spcPct val="80000"/>
              </a:lnSpc>
              <a:buFontTx/>
              <a:buNone/>
            </a:pPr>
            <a:endParaRPr lang="en-US" altLang="en-US" dirty="0"/>
          </a:p>
          <a:p>
            <a:pPr marL="533400" indent="-533400" algn="just">
              <a:lnSpc>
                <a:spcPct val="80000"/>
              </a:lnSpc>
              <a:buFontTx/>
              <a:buAutoNum type="arabicPeriod"/>
            </a:pPr>
            <a:r>
              <a:rPr lang="en-US" altLang="en-US" dirty="0"/>
              <a:t>the voluntary involvement by young people who have chosen to engage in the process </a:t>
            </a:r>
          </a:p>
          <a:p>
            <a:pPr marL="533400" indent="-533400" algn="just">
              <a:lnSpc>
                <a:spcPct val="80000"/>
              </a:lnSpc>
              <a:buFontTx/>
              <a:buAutoNum type="arabicPeriod"/>
            </a:pPr>
            <a:r>
              <a:rPr lang="en-US" altLang="en-US" dirty="0"/>
              <a:t>being age specific, focused on 11-25 year olds</a:t>
            </a:r>
          </a:p>
          <a:p>
            <a:pPr marL="533400" indent="-533400" algn="just">
              <a:lnSpc>
                <a:spcPct val="80000"/>
              </a:lnSpc>
              <a:buFontTx/>
              <a:buAutoNum type="arabicPeriod"/>
            </a:pPr>
            <a:r>
              <a:rPr lang="en-US" altLang="en-US" dirty="0"/>
              <a:t>a non-formal education approach </a:t>
            </a:r>
          </a:p>
          <a:p>
            <a:pPr marL="533400" indent="-533400" algn="just">
              <a:lnSpc>
                <a:spcPct val="80000"/>
              </a:lnSpc>
              <a:buFontTx/>
              <a:buAutoNum type="arabicPeriod"/>
            </a:pPr>
            <a:r>
              <a:rPr lang="en-US" altLang="en-US" dirty="0"/>
              <a:t>being driven by a young-people-first approach </a:t>
            </a:r>
          </a:p>
          <a:p>
            <a:pPr marL="533400" indent="-533400" algn="just">
              <a:lnSpc>
                <a:spcPct val="80000"/>
              </a:lnSpc>
              <a:buFontTx/>
              <a:buAutoNum type="arabicPeriod"/>
            </a:pPr>
            <a:r>
              <a:rPr lang="en-US" altLang="en-US" dirty="0"/>
              <a:t>a universal approach</a:t>
            </a:r>
          </a:p>
          <a:p>
            <a:pPr marL="533400" indent="-533400" algn="just">
              <a:lnSpc>
                <a:spcPct val="80000"/>
              </a:lnSpc>
              <a:buFontTx/>
              <a:buNone/>
            </a:pPr>
            <a:endParaRPr lang="en-US" altLang="en-US" dirty="0"/>
          </a:p>
          <a:p>
            <a:pPr marL="533400" indent="-533400" algn="just">
              <a:lnSpc>
                <a:spcPct val="80000"/>
              </a:lnSpc>
              <a:buFontTx/>
              <a:buNone/>
            </a:pPr>
            <a:r>
              <a:rPr lang="en-US" altLang="en-US" dirty="0"/>
              <a:t>WAG (2007: 3) </a:t>
            </a:r>
          </a:p>
          <a:p>
            <a:pPr marL="0" indent="0">
              <a:buNone/>
            </a:pPr>
            <a:endParaRPr lang="en-GB" dirty="0"/>
          </a:p>
        </p:txBody>
      </p:sp>
    </p:spTree>
    <p:extLst>
      <p:ext uri="{BB962C8B-B14F-4D97-AF65-F5344CB8AC3E}">
        <p14:creationId xmlns:p14="http://schemas.microsoft.com/office/powerpoint/2010/main" val="29356855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Where did the study come from?</a:t>
            </a:r>
          </a:p>
        </p:txBody>
      </p:sp>
      <p:sp>
        <p:nvSpPr>
          <p:cNvPr id="3" name="Content Placeholder 2"/>
          <p:cNvSpPr>
            <a:spLocks noGrp="1"/>
          </p:cNvSpPr>
          <p:nvPr>
            <p:ph idx="1"/>
          </p:nvPr>
        </p:nvSpPr>
        <p:spPr/>
        <p:txBody>
          <a:bodyPr>
            <a:normAutofit lnSpcReduction="10000"/>
          </a:bodyPr>
          <a:lstStyle/>
          <a:p>
            <a:r>
              <a:rPr lang="en-GB" dirty="0"/>
              <a:t>The 1989 United Nations Convention on the Rights of the Child highlighted the importance of the concept of child well-being, repeating the vision of promoting social progress and better standards of life in larger freedom.. ‘considering that the child should be fully prepared to live an individual life in society’ (United Nations, 1989). </a:t>
            </a:r>
          </a:p>
          <a:p>
            <a:pPr marL="0" indent="0">
              <a:buNone/>
            </a:pPr>
            <a:endParaRPr lang="en-GB" dirty="0"/>
          </a:p>
          <a:p>
            <a:r>
              <a:rPr lang="en-GB" dirty="0"/>
              <a:t>In 2007 UNICEF concluded that the United Kingdom was bottom of a group of 16 </a:t>
            </a:r>
            <a:r>
              <a:rPr lang="en-GB" i="1" dirty="0"/>
              <a:t>more developed </a:t>
            </a:r>
            <a:r>
              <a:rPr lang="en-GB" dirty="0"/>
              <a:t>countries in its levels of child well-being (UNICEF, 2007), latest results show that the UK is now 14</a:t>
            </a:r>
            <a:r>
              <a:rPr lang="en-GB" baseline="30000" dirty="0"/>
              <a:t>th</a:t>
            </a:r>
            <a:r>
              <a:rPr lang="en-GB" dirty="0"/>
              <a:t> in child well-being (UNICEF, 2011).</a:t>
            </a:r>
          </a:p>
        </p:txBody>
      </p:sp>
    </p:spTree>
    <p:extLst>
      <p:ext uri="{BB962C8B-B14F-4D97-AF65-F5344CB8AC3E}">
        <p14:creationId xmlns:p14="http://schemas.microsoft.com/office/powerpoint/2010/main" val="312554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Terms</a:t>
            </a:r>
          </a:p>
        </p:txBody>
      </p:sp>
      <p:sp>
        <p:nvSpPr>
          <p:cNvPr id="3" name="Content Placeholder 2"/>
          <p:cNvSpPr>
            <a:spLocks noGrp="1"/>
          </p:cNvSpPr>
          <p:nvPr>
            <p:ph idx="1"/>
          </p:nvPr>
        </p:nvSpPr>
        <p:spPr/>
        <p:txBody>
          <a:bodyPr>
            <a:normAutofit/>
          </a:bodyPr>
          <a:lstStyle/>
          <a:p>
            <a:r>
              <a:rPr lang="en-GB" dirty="0"/>
              <a:t>Youth Work</a:t>
            </a:r>
          </a:p>
          <a:p>
            <a:pPr lvl="1"/>
            <a:r>
              <a:rPr lang="en-GB" dirty="0"/>
              <a:t>In the UK Youth Work has been in existence and been written about for more than one hundred and fifty years but its definition remains unfinished (Davies, 2008).  </a:t>
            </a:r>
          </a:p>
          <a:p>
            <a:pPr marL="457200" lvl="1" indent="0">
              <a:buNone/>
            </a:pPr>
            <a:endParaRPr lang="en-GB" dirty="0"/>
          </a:p>
          <a:p>
            <a:pPr lvl="1"/>
            <a:r>
              <a:rPr lang="en-GB" dirty="0"/>
              <a:t>During this relatively brief history the purpose of the work has often changed to suit the times, the result of which is that Youth Work now has many branches, ‘youth social work, youth welfare work, youth diversionary work’ (In Defence of Youth Work, 2011). </a:t>
            </a:r>
          </a:p>
        </p:txBody>
      </p:sp>
    </p:spTree>
    <p:extLst>
      <p:ext uri="{BB962C8B-B14F-4D97-AF65-F5344CB8AC3E}">
        <p14:creationId xmlns:p14="http://schemas.microsoft.com/office/powerpoint/2010/main" val="1396029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Adolescence </a:t>
            </a:r>
          </a:p>
        </p:txBody>
      </p:sp>
      <p:sp>
        <p:nvSpPr>
          <p:cNvPr id="3" name="Content Placeholder 2"/>
          <p:cNvSpPr>
            <a:spLocks noGrp="1"/>
          </p:cNvSpPr>
          <p:nvPr>
            <p:ph idx="1"/>
          </p:nvPr>
        </p:nvSpPr>
        <p:spPr/>
        <p:txBody>
          <a:bodyPr/>
          <a:lstStyle/>
          <a:p>
            <a:r>
              <a:rPr lang="en-GB" dirty="0"/>
              <a:t>‘the period of physical and psychological development between childhood and adulthood, the beginning of which is loosely anchored to the onset of puberty and concluded with an individual attaining a stable adult role, by which time in the United Kingdom the majority of pubertal transitions will have reached completion.’ </a:t>
            </a:r>
          </a:p>
          <a:p>
            <a:pPr marL="0" indent="0" algn="r">
              <a:buNone/>
            </a:pPr>
            <a:endParaRPr lang="en-GB" dirty="0"/>
          </a:p>
          <a:p>
            <a:pPr marL="0" indent="0" algn="r">
              <a:buNone/>
            </a:pPr>
            <a:r>
              <a:rPr lang="en-GB" dirty="0"/>
              <a:t>(Blakemore, Burnett and Dahl, 2010).  </a:t>
            </a:r>
          </a:p>
        </p:txBody>
      </p:sp>
    </p:spTree>
    <p:extLst>
      <p:ext uri="{BB962C8B-B14F-4D97-AF65-F5344CB8AC3E}">
        <p14:creationId xmlns:p14="http://schemas.microsoft.com/office/powerpoint/2010/main" val="1470545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800" dirty="0"/>
              <a:t>UK Public Investment in Children and Young People</a:t>
            </a:r>
          </a:p>
        </p:txBody>
      </p:sp>
      <p:sp>
        <p:nvSpPr>
          <p:cNvPr id="3" name="Content Placeholder 2"/>
          <p:cNvSpPr>
            <a:spLocks noGrp="1"/>
          </p:cNvSpPr>
          <p:nvPr>
            <p:ph idx="1"/>
          </p:nvPr>
        </p:nvSpPr>
        <p:spPr>
          <a:xfrm>
            <a:off x="838200" y="2050213"/>
            <a:ext cx="10515600" cy="4351338"/>
          </a:xfrm>
        </p:spPr>
        <p:txBody>
          <a:bodyPr>
            <a:normAutofit lnSpcReduction="10000"/>
          </a:bodyPr>
          <a:lstStyle/>
          <a:p>
            <a:r>
              <a:rPr lang="en-GB" dirty="0"/>
              <a:t>OECD Doing better for families study found that: </a:t>
            </a:r>
          </a:p>
          <a:p>
            <a:endParaRPr lang="en-GB" dirty="0"/>
          </a:p>
          <a:p>
            <a:r>
              <a:rPr lang="en-GB" dirty="0"/>
              <a:t>The UK spends more on each child than most other OECD countries, more than £138,000 from birth up to the age of 18, compared to an OECD average of £95,000 (OECD, 2011).</a:t>
            </a:r>
          </a:p>
          <a:p>
            <a:pPr marL="0" indent="0">
              <a:buNone/>
            </a:pPr>
            <a:endParaRPr lang="en-GB" dirty="0"/>
          </a:p>
          <a:p>
            <a:r>
              <a:rPr lang="en-GB" dirty="0"/>
              <a:t>The spending though is skewed, in terms of ranking, the UK is 4</a:t>
            </a:r>
            <a:r>
              <a:rPr lang="en-GB" baseline="30000" dirty="0"/>
              <a:t>th</a:t>
            </a:r>
            <a:r>
              <a:rPr lang="en-GB" dirty="0"/>
              <a:t> on public spending in relation to 0-5 year olds, 7</a:t>
            </a:r>
            <a:r>
              <a:rPr lang="en-GB" baseline="30000" dirty="0"/>
              <a:t>th</a:t>
            </a:r>
            <a:r>
              <a:rPr lang="en-GB" dirty="0"/>
              <a:t> in spending on 6-11 year olds and slips to 10</a:t>
            </a:r>
            <a:r>
              <a:rPr lang="en-GB" baseline="30000" dirty="0"/>
              <a:t>th</a:t>
            </a:r>
            <a:r>
              <a:rPr lang="en-GB" dirty="0"/>
              <a:t> position for spending on 12-17 year olds (OECD, 2011).</a:t>
            </a:r>
          </a:p>
        </p:txBody>
      </p:sp>
    </p:spTree>
    <p:extLst>
      <p:ext uri="{BB962C8B-B14F-4D97-AF65-F5344CB8AC3E}">
        <p14:creationId xmlns:p14="http://schemas.microsoft.com/office/powerpoint/2010/main" val="27184012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lstStyle/>
          <a:p>
            <a:pPr marL="0" indent="0">
              <a:buNone/>
            </a:pPr>
            <a:r>
              <a:rPr lang="en-GB" sz="5400" dirty="0"/>
              <a:t>Research</a:t>
            </a:r>
            <a:r>
              <a:rPr lang="en-GB" dirty="0"/>
              <a:t> </a:t>
            </a:r>
          </a:p>
        </p:txBody>
      </p:sp>
      <p:pic>
        <p:nvPicPr>
          <p:cNvPr id="7" name="Content Placeholder 6"/>
          <p:cNvPicPr>
            <a:picLocks noGrp="1" noChangeAspect="1"/>
          </p:cNvPicPr>
          <p:nvPr>
            <p:ph sz="half" idx="2"/>
          </p:nvPr>
        </p:nvPicPr>
        <p:blipFill>
          <a:blip r:embed="rId2"/>
          <a:stretch>
            <a:fillRect/>
          </a:stretch>
        </p:blipFill>
        <p:spPr>
          <a:xfrm>
            <a:off x="5931034" y="1027906"/>
            <a:ext cx="5422766" cy="5416341"/>
          </a:xfrm>
          <a:prstGeom prst="rect">
            <a:avLst/>
          </a:prstGeom>
        </p:spPr>
      </p:pic>
    </p:spTree>
    <p:extLst>
      <p:ext uri="{BB962C8B-B14F-4D97-AF65-F5344CB8AC3E}">
        <p14:creationId xmlns:p14="http://schemas.microsoft.com/office/powerpoint/2010/main" val="9059749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Paradox	</a:t>
            </a:r>
          </a:p>
        </p:txBody>
      </p:sp>
      <p:sp>
        <p:nvSpPr>
          <p:cNvPr id="3" name="Content Placeholder 2"/>
          <p:cNvSpPr>
            <a:spLocks noGrp="1"/>
          </p:cNvSpPr>
          <p:nvPr>
            <p:ph idx="1"/>
          </p:nvPr>
        </p:nvSpPr>
        <p:spPr>
          <a:xfrm>
            <a:off x="838200" y="1473200"/>
            <a:ext cx="10515600" cy="4978400"/>
          </a:xfrm>
        </p:spPr>
        <p:txBody>
          <a:bodyPr>
            <a:normAutofit fontScale="92500" lnSpcReduction="20000"/>
          </a:bodyPr>
          <a:lstStyle/>
          <a:p>
            <a:pPr marL="0" indent="0">
              <a:buNone/>
            </a:pPr>
            <a:r>
              <a:rPr lang="en-GB" dirty="0"/>
              <a:t>So what I became interested in was the notion that with a focus on measurability, as a nation we now know what we spend on our children and young people.  </a:t>
            </a:r>
          </a:p>
          <a:p>
            <a:pPr marL="0" indent="0">
              <a:buNone/>
            </a:pPr>
            <a:endParaRPr lang="en-GB" dirty="0"/>
          </a:p>
          <a:p>
            <a:pPr marL="0" indent="0">
              <a:buNone/>
            </a:pPr>
            <a:r>
              <a:rPr lang="en-GB" dirty="0"/>
              <a:t>We increasingly </a:t>
            </a:r>
            <a:r>
              <a:rPr lang="en-GB" i="1" dirty="0"/>
              <a:t>know</a:t>
            </a:r>
            <a:r>
              <a:rPr lang="en-GB" dirty="0"/>
              <a:t> what impact this is having on our children and young people.</a:t>
            </a:r>
          </a:p>
          <a:p>
            <a:pPr marL="0" indent="0">
              <a:buNone/>
            </a:pPr>
            <a:endParaRPr lang="en-GB" dirty="0"/>
          </a:p>
          <a:p>
            <a:pPr marL="0" indent="0">
              <a:buNone/>
            </a:pPr>
            <a:r>
              <a:rPr lang="en-GB" dirty="0"/>
              <a:t>There is a gap between our </a:t>
            </a:r>
            <a:r>
              <a:rPr lang="en-GB" i="1" dirty="0"/>
              <a:t>investment </a:t>
            </a:r>
            <a:r>
              <a:rPr lang="en-GB" dirty="0"/>
              <a:t>in children and young people and the return on that investment (PISA, ). </a:t>
            </a:r>
          </a:p>
          <a:p>
            <a:pPr marL="0" indent="0">
              <a:buNone/>
            </a:pPr>
            <a:endParaRPr lang="en-GB" dirty="0"/>
          </a:p>
          <a:p>
            <a:pPr marL="0" indent="0">
              <a:buNone/>
            </a:pPr>
            <a:r>
              <a:rPr lang="en-GB" dirty="0"/>
              <a:t>In relation to both the well-being of our children and young people and also their educational attainment, evidence </a:t>
            </a:r>
            <a:r>
              <a:rPr lang="en-GB" dirty="0">
                <a:effectLst/>
              </a:rPr>
              <a:t>shows how Wales' PISA scores have failed to improve in Maths and Reading for 10 years, while falling back significantly in Science.</a:t>
            </a:r>
            <a:r>
              <a:rPr lang="en-GB" dirty="0"/>
              <a:t> (OECD, 2011; OECD, 2016). </a:t>
            </a:r>
          </a:p>
        </p:txBody>
      </p:sp>
    </p:spTree>
    <p:extLst>
      <p:ext uri="{BB962C8B-B14F-4D97-AF65-F5344CB8AC3E}">
        <p14:creationId xmlns:p14="http://schemas.microsoft.com/office/powerpoint/2010/main" val="2628298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to investigate?</a:t>
            </a:r>
          </a:p>
        </p:txBody>
      </p:sp>
      <p:sp>
        <p:nvSpPr>
          <p:cNvPr id="3" name="Content Placeholder 2"/>
          <p:cNvSpPr>
            <a:spLocks noGrp="1"/>
          </p:cNvSpPr>
          <p:nvPr>
            <p:ph idx="1"/>
          </p:nvPr>
        </p:nvSpPr>
        <p:spPr/>
        <p:txBody>
          <a:bodyPr>
            <a:normAutofit fontScale="92500" lnSpcReduction="10000"/>
          </a:bodyPr>
          <a:lstStyle/>
          <a:p>
            <a:r>
              <a:rPr lang="en-GB" dirty="0"/>
              <a:t>Coming from a youth work background with its focus on informal and nonformal learning I became increasingly interested in exploring how our society was preparing young people, not merely to be economical contributors but as good people.</a:t>
            </a:r>
          </a:p>
          <a:p>
            <a:pPr marL="0" indent="0">
              <a:buNone/>
            </a:pPr>
            <a:endParaRPr lang="en-GB" dirty="0"/>
          </a:p>
          <a:p>
            <a:r>
              <a:rPr lang="en-GB" dirty="0"/>
              <a:t>In relation to young people: </a:t>
            </a:r>
          </a:p>
          <a:p>
            <a:pPr marL="0" indent="0">
              <a:buNone/>
            </a:pPr>
            <a:endParaRPr lang="en-GB" dirty="0"/>
          </a:p>
          <a:p>
            <a:pPr lvl="1" algn="just"/>
            <a:r>
              <a:rPr lang="en-GB" dirty="0"/>
              <a:t>the whole of the social complex of which they're part makes them the persons they are. And that is true whether we like it or not, whether we notice it or not. When a culture ignores or </a:t>
            </a:r>
            <a:r>
              <a:rPr lang="en-GB" dirty="0" err="1"/>
              <a:t>sidelines</a:t>
            </a:r>
            <a:r>
              <a:rPr lang="en-GB" dirty="0"/>
              <a:t> the question of what it actually wants to produce, what kind of human beings it actually wants to nurture, when it assumes indifference, it still educates (Williams, 2005).  </a:t>
            </a:r>
          </a:p>
        </p:txBody>
      </p:sp>
    </p:spTree>
    <p:extLst>
      <p:ext uri="{BB962C8B-B14F-4D97-AF65-F5344CB8AC3E}">
        <p14:creationId xmlns:p14="http://schemas.microsoft.com/office/powerpoint/2010/main" val="366219368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Subjective Well-being</a:t>
            </a:r>
          </a:p>
        </p:txBody>
      </p:sp>
      <p:sp>
        <p:nvSpPr>
          <p:cNvPr id="3" name="Content Placeholder 2"/>
          <p:cNvSpPr>
            <a:spLocks noGrp="1"/>
          </p:cNvSpPr>
          <p:nvPr>
            <p:ph sz="half" idx="1"/>
          </p:nvPr>
        </p:nvSpPr>
        <p:spPr>
          <a:xfrm>
            <a:off x="457200" y="1718956"/>
            <a:ext cx="5181600" cy="4351338"/>
          </a:xfrm>
        </p:spPr>
        <p:txBody>
          <a:bodyPr>
            <a:normAutofit/>
          </a:bodyPr>
          <a:lstStyle/>
          <a:p>
            <a:r>
              <a:rPr lang="en-GB" sz="3200" dirty="0"/>
              <a:t>Subjective well-being (SWB) is defined as 'a person's cognitive and affective evaluations of his or her life' (</a:t>
            </a:r>
            <a:r>
              <a:rPr lang="en-GB" sz="3200" dirty="0" err="1"/>
              <a:t>Diener</a:t>
            </a:r>
            <a:r>
              <a:rPr lang="en-GB" sz="3200" dirty="0"/>
              <a:t>, Lucas, &amp; </a:t>
            </a:r>
            <a:r>
              <a:rPr lang="en-GB" sz="3200" dirty="0" err="1"/>
              <a:t>Oshi</a:t>
            </a:r>
            <a:r>
              <a:rPr lang="en-GB" sz="3200" dirty="0"/>
              <a:t>, 2011, p. 187). The affective element refers to emotions, moods and feelings.</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778500" y="1871356"/>
            <a:ext cx="6146212" cy="3382349"/>
          </a:xfrm>
        </p:spPr>
      </p:pic>
    </p:spTree>
    <p:extLst>
      <p:ext uri="{BB962C8B-B14F-4D97-AF65-F5344CB8AC3E}">
        <p14:creationId xmlns:p14="http://schemas.microsoft.com/office/powerpoint/2010/main" val="22945242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Well-being, how is it measured?</a:t>
            </a:r>
          </a:p>
        </p:txBody>
      </p:sp>
      <p:sp>
        <p:nvSpPr>
          <p:cNvPr id="3" name="Content Placeholder 2"/>
          <p:cNvSpPr>
            <a:spLocks noGrp="1"/>
          </p:cNvSpPr>
          <p:nvPr>
            <p:ph sz="half" idx="1"/>
          </p:nvPr>
        </p:nvSpPr>
        <p:spPr/>
        <p:txBody>
          <a:bodyPr>
            <a:normAutofit fontScale="85000" lnSpcReduction="20000"/>
          </a:bodyPr>
          <a:lstStyle/>
          <a:p>
            <a:r>
              <a:rPr lang="en-GB" dirty="0"/>
              <a:t>There are two broad approaches to defining and measuring child well-being. </a:t>
            </a:r>
          </a:p>
          <a:p>
            <a:pPr marL="0" indent="0">
              <a:buNone/>
            </a:pPr>
            <a:endParaRPr lang="en-GB" dirty="0"/>
          </a:p>
          <a:p>
            <a:r>
              <a:rPr lang="en-GB" dirty="0"/>
              <a:t>The first approach is to consider well-being as a multi-dimensional concept. Researchers decide on the important life dimensions and populate these dimensions with indicators. </a:t>
            </a:r>
          </a:p>
          <a:p>
            <a:pPr marL="0" indent="0">
              <a:buNone/>
            </a:pPr>
            <a:endParaRPr lang="en-GB" dirty="0"/>
          </a:p>
          <a:p>
            <a:r>
              <a:rPr lang="en-GB" dirty="0"/>
              <a:t>The second approach is to directly ask children about how they view their well-being.</a:t>
            </a:r>
          </a:p>
          <a:p>
            <a:endParaRPr lang="en-GB" dirty="0"/>
          </a:p>
        </p:txBody>
      </p:sp>
      <p:graphicFrame>
        <p:nvGraphicFramePr>
          <p:cNvPr id="11" name="Content Placeholder 10"/>
          <p:cNvGraphicFramePr>
            <a:graphicFrameLocks noGrp="1"/>
          </p:cNvGraphicFramePr>
          <p:nvPr>
            <p:ph sz="half" idx="2"/>
            <p:extLst>
              <p:ext uri="{D42A27DB-BD31-4B8C-83A1-F6EECF244321}">
                <p14:modId xmlns:p14="http://schemas.microsoft.com/office/powerpoint/2010/main" val="3658595513"/>
              </p:ext>
            </p:extLst>
          </p:nvPr>
        </p:nvGraphicFramePr>
        <p:xfrm>
          <a:off x="6172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0069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Research</a:t>
            </a:r>
          </a:p>
        </p:txBody>
      </p:sp>
      <p:sp>
        <p:nvSpPr>
          <p:cNvPr id="6" name="Content Placeholder 5"/>
          <p:cNvSpPr>
            <a:spLocks noGrp="1"/>
          </p:cNvSpPr>
          <p:nvPr>
            <p:ph idx="1"/>
          </p:nvPr>
        </p:nvSpPr>
        <p:spPr>
          <a:xfrm>
            <a:off x="838200" y="1825624"/>
            <a:ext cx="10515600" cy="4511007"/>
          </a:xfrm>
        </p:spPr>
        <p:txBody>
          <a:bodyPr>
            <a:normAutofit fontScale="92500" lnSpcReduction="20000"/>
          </a:bodyPr>
          <a:lstStyle/>
          <a:p>
            <a:r>
              <a:rPr lang="en-GB" dirty="0"/>
              <a:t>I have adopted an interpretive  phenomenological approach for the study.</a:t>
            </a:r>
          </a:p>
          <a:p>
            <a:pPr marL="0" indent="0">
              <a:buNone/>
            </a:pPr>
            <a:r>
              <a:rPr lang="en-GB" dirty="0"/>
              <a:t>  </a:t>
            </a:r>
          </a:p>
          <a:p>
            <a:r>
              <a:rPr lang="en-GB" dirty="0"/>
              <a:t>Phenomenology has been considered both as a philosophical position (Silverman, 2014) and a philosophical research method (</a:t>
            </a:r>
            <a:r>
              <a:rPr lang="en-GB" dirty="0" err="1"/>
              <a:t>LeVasseur</a:t>
            </a:r>
            <a:r>
              <a:rPr lang="en-GB" dirty="0"/>
              <a:t>, 2003).</a:t>
            </a:r>
          </a:p>
          <a:p>
            <a:pPr marL="0" indent="0">
              <a:buNone/>
            </a:pPr>
            <a:endParaRPr lang="en-GB" dirty="0"/>
          </a:p>
          <a:p>
            <a:r>
              <a:rPr lang="en-GB" dirty="0"/>
              <a:t>For the purposes of this study an interpretive phenomenological approach has been used, this focus on interpretation stems from the hermeneutic reductionist approach of Heidegger (1927) initially explicated in his seminal work Being and Time (Heidegger, 1927) rather than the approach of Husserl which necessitates the researcher(s) to bracket themselves off from the process and to arrive at a state of consciousness able to go beyond his or her own lived experience, to pursue the phenomenon in its pure, universal sense (</a:t>
            </a:r>
            <a:r>
              <a:rPr lang="en-GB" dirty="0" err="1"/>
              <a:t>Tymieniecka</a:t>
            </a:r>
            <a:r>
              <a:rPr lang="en-GB" dirty="0"/>
              <a:t>, 2003).  </a:t>
            </a:r>
          </a:p>
          <a:p>
            <a:endParaRPr lang="en-GB" dirty="0"/>
          </a:p>
        </p:txBody>
      </p:sp>
    </p:spTree>
    <p:extLst>
      <p:ext uri="{BB962C8B-B14F-4D97-AF65-F5344CB8AC3E}">
        <p14:creationId xmlns:p14="http://schemas.microsoft.com/office/powerpoint/2010/main" val="1142315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Interpretive Phenomenological Analysis</a:t>
            </a:r>
          </a:p>
        </p:txBody>
      </p:sp>
      <p:sp>
        <p:nvSpPr>
          <p:cNvPr id="3" name="Content Placeholder 2"/>
          <p:cNvSpPr>
            <a:spLocks noGrp="1"/>
          </p:cNvSpPr>
          <p:nvPr>
            <p:ph idx="1"/>
          </p:nvPr>
        </p:nvSpPr>
        <p:spPr/>
        <p:txBody>
          <a:bodyPr>
            <a:normAutofit lnSpcReduction="10000"/>
          </a:bodyPr>
          <a:lstStyle/>
          <a:p>
            <a:pPr marL="0" indent="0">
              <a:buNone/>
            </a:pPr>
            <a:r>
              <a:rPr lang="en-GB" dirty="0"/>
              <a:t>Interpretive Phenomenological Analysis is committed to the detailed examination of the particular case, it wants to tease out what an experience for each person is like, what sense this particular person is making of what is happening to them (Smith, Flowers, and Larkin, 2009: pg 3). </a:t>
            </a:r>
          </a:p>
          <a:p>
            <a:pPr marL="0" indent="0">
              <a:buNone/>
            </a:pPr>
            <a:endParaRPr lang="en-GB" dirty="0"/>
          </a:p>
          <a:p>
            <a:pPr marL="0" indent="0">
              <a:buNone/>
            </a:pPr>
            <a:r>
              <a:rPr lang="en-GB" dirty="0"/>
              <a:t>Data collection is usually in the form of semi-structured interviews, the purpose of which are to examine and comprehend lived experience (Ibid: pg 4), to be able to turn our gaze from, for example, objects in the world, and direct it inward, towards our perception of those objects (ibid: 12).</a:t>
            </a:r>
          </a:p>
        </p:txBody>
      </p:sp>
    </p:spTree>
    <p:extLst>
      <p:ext uri="{BB962C8B-B14F-4D97-AF65-F5344CB8AC3E}">
        <p14:creationId xmlns:p14="http://schemas.microsoft.com/office/powerpoint/2010/main" val="28510157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Methods</a:t>
            </a:r>
          </a:p>
        </p:txBody>
      </p:sp>
      <p:sp>
        <p:nvSpPr>
          <p:cNvPr id="3" name="Content Placeholder 2"/>
          <p:cNvSpPr>
            <a:spLocks noGrp="1"/>
          </p:cNvSpPr>
          <p:nvPr>
            <p:ph idx="1"/>
          </p:nvPr>
        </p:nvSpPr>
        <p:spPr>
          <a:xfrm>
            <a:off x="838200" y="1491916"/>
            <a:ext cx="10515600" cy="4685047"/>
          </a:xfrm>
        </p:spPr>
        <p:txBody>
          <a:bodyPr>
            <a:normAutofit fontScale="77500" lnSpcReduction="20000"/>
          </a:bodyPr>
          <a:lstStyle/>
          <a:p>
            <a:r>
              <a:rPr lang="en-GB" dirty="0"/>
              <a:t>A  stratified purposive sampling strategy was employed.  The criteria for which were that young people needed to have experienced two phenomena, that is, both youth work and subjective well-being.  Two characteristics central to the study.  The result was that the sample is robust, well thought-out and justifiable within existing resources.</a:t>
            </a:r>
          </a:p>
          <a:p>
            <a:endParaRPr lang="en-GB" dirty="0"/>
          </a:p>
          <a:p>
            <a:r>
              <a:rPr lang="en-GB" dirty="0"/>
              <a:t>I drew upon a network of youth workers to help me make contact with young people meaning that ‘a sensitive and non-coercive approach is made’ (Ritchie et al, 2014: pg 93).  I relied on the youth workers to ask young people if they were happy to meet me.  Most of the initial meetings were arranged by or through the gatekeepers.</a:t>
            </a:r>
          </a:p>
          <a:p>
            <a:pPr marL="0" indent="0">
              <a:buNone/>
            </a:pPr>
            <a:endParaRPr lang="en-GB" dirty="0"/>
          </a:p>
          <a:p>
            <a:r>
              <a:rPr lang="en-GB" dirty="0"/>
              <a:t>Participants were all aged between 16 and 25 years of age and had been involved in youth work, either in the local authority sector or in the voluntary sector.</a:t>
            </a:r>
          </a:p>
          <a:p>
            <a:pPr marL="0" indent="0">
              <a:buNone/>
            </a:pPr>
            <a:endParaRPr lang="en-GB" dirty="0"/>
          </a:p>
          <a:p>
            <a:r>
              <a:rPr lang="en-GB" dirty="0"/>
              <a:t>I interviewed 13 young people, seven males and six females.</a:t>
            </a:r>
          </a:p>
          <a:p>
            <a:endParaRPr lang="en-GB" dirty="0"/>
          </a:p>
        </p:txBody>
      </p:sp>
    </p:spTree>
    <p:extLst>
      <p:ext uri="{BB962C8B-B14F-4D97-AF65-F5344CB8AC3E}">
        <p14:creationId xmlns:p14="http://schemas.microsoft.com/office/powerpoint/2010/main" val="20207583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04705"/>
            <a:ext cx="10515600" cy="1325563"/>
          </a:xfrm>
        </p:spPr>
        <p:txBody>
          <a:bodyPr/>
          <a:lstStyle/>
          <a:p>
            <a:r>
              <a:rPr lang="en-GB" dirty="0"/>
              <a:t>Interview Schedule</a:t>
            </a:r>
          </a:p>
        </p:txBody>
      </p:sp>
      <p:sp>
        <p:nvSpPr>
          <p:cNvPr id="3" name="Content Placeholder 2"/>
          <p:cNvSpPr>
            <a:spLocks noGrp="1"/>
          </p:cNvSpPr>
          <p:nvPr>
            <p:ph idx="1"/>
          </p:nvPr>
        </p:nvSpPr>
        <p:spPr>
          <a:xfrm>
            <a:off x="838200" y="1331495"/>
            <a:ext cx="10515600" cy="5165558"/>
          </a:xfrm>
        </p:spPr>
        <p:txBody>
          <a:bodyPr>
            <a:normAutofit/>
          </a:bodyPr>
          <a:lstStyle/>
          <a:p>
            <a:r>
              <a:rPr lang="en-GB" dirty="0"/>
              <a:t>In order to give the work more structure, I agreed with the supervisory team to adopt a typology which I had been aware of in youth work, that communities may be divided into different categories based on their characteristics -</a:t>
            </a:r>
          </a:p>
          <a:p>
            <a:pPr lvl="1"/>
            <a:endParaRPr lang="en-GB" dirty="0"/>
          </a:p>
          <a:p>
            <a:pPr lvl="1"/>
            <a:r>
              <a:rPr lang="en-GB" dirty="0"/>
              <a:t>Collapsed industrial areas</a:t>
            </a:r>
          </a:p>
          <a:p>
            <a:pPr lvl="1"/>
            <a:r>
              <a:rPr lang="en-GB" dirty="0"/>
              <a:t>Urban areas</a:t>
            </a:r>
          </a:p>
          <a:p>
            <a:pPr lvl="1"/>
            <a:r>
              <a:rPr lang="en-GB" dirty="0"/>
              <a:t>Rural areas</a:t>
            </a:r>
          </a:p>
          <a:p>
            <a:pPr marL="457200" lvl="1" indent="0">
              <a:buNone/>
            </a:pPr>
            <a:r>
              <a:rPr lang="en-GB" dirty="0"/>
              <a:t>							(Phillips and Skinner, 1994)</a:t>
            </a:r>
          </a:p>
          <a:p>
            <a:pPr marL="457200" lvl="1" indent="0">
              <a:buNone/>
            </a:pPr>
            <a:endParaRPr lang="en-GB" dirty="0"/>
          </a:p>
          <a:p>
            <a:r>
              <a:rPr lang="en-GB" dirty="0"/>
              <a:t>This was partly to ensure diversity among the participants, so that varying experiences from different communities can be explored.</a:t>
            </a:r>
          </a:p>
        </p:txBody>
      </p:sp>
    </p:spTree>
    <p:extLst>
      <p:ext uri="{BB962C8B-B14F-4D97-AF65-F5344CB8AC3E}">
        <p14:creationId xmlns:p14="http://schemas.microsoft.com/office/powerpoint/2010/main" val="5765122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Pilot exercise</a:t>
            </a:r>
          </a:p>
        </p:txBody>
      </p:sp>
      <p:sp>
        <p:nvSpPr>
          <p:cNvPr id="3" name="Content Placeholder 2"/>
          <p:cNvSpPr>
            <a:spLocks noGrp="1"/>
          </p:cNvSpPr>
          <p:nvPr>
            <p:ph sz="half" idx="1"/>
          </p:nvPr>
        </p:nvSpPr>
        <p:spPr/>
        <p:txBody>
          <a:bodyPr>
            <a:normAutofit fontScale="92500"/>
          </a:bodyPr>
          <a:lstStyle/>
          <a:p>
            <a:pPr marL="0" indent="0">
              <a:buNone/>
            </a:pPr>
            <a:r>
              <a:rPr lang="en-GB" dirty="0"/>
              <a:t>I carried out a pilot interview, and an initial focus group to help scope out my approach to the topic.</a:t>
            </a:r>
          </a:p>
          <a:p>
            <a:pPr marL="0" indent="0">
              <a:buNone/>
            </a:pPr>
            <a:endParaRPr lang="en-GB" dirty="0"/>
          </a:p>
          <a:p>
            <a:pPr marL="0" indent="0">
              <a:buNone/>
            </a:pPr>
            <a:r>
              <a:rPr lang="en-GB" dirty="0"/>
              <a:t>This showed that the majority of the questions I had asked were too specific, sought to guide and influence the participants rather than letting them explore their own meaning of the topics I was interested in. </a:t>
            </a:r>
          </a:p>
        </p:txBody>
      </p:sp>
      <p:pic>
        <p:nvPicPr>
          <p:cNvPr id="5" name="Content Placeholder 4"/>
          <p:cNvPicPr>
            <a:picLocks noGrp="1" noChangeAspect="1"/>
          </p:cNvPicPr>
          <p:nvPr>
            <p:ph sz="half" idx="2"/>
          </p:nvPr>
        </p:nvPicPr>
        <p:blipFill>
          <a:blip r:embed="rId2"/>
          <a:stretch>
            <a:fillRect/>
          </a:stretch>
        </p:blipFill>
        <p:spPr>
          <a:xfrm>
            <a:off x="6706442" y="1344362"/>
            <a:ext cx="4177284" cy="4351338"/>
          </a:xfrm>
          <a:prstGeom prst="rect">
            <a:avLst/>
          </a:prstGeom>
        </p:spPr>
      </p:pic>
    </p:spTree>
    <p:extLst>
      <p:ext uri="{BB962C8B-B14F-4D97-AF65-F5344CB8AC3E}">
        <p14:creationId xmlns:p14="http://schemas.microsoft.com/office/powerpoint/2010/main" val="25893185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Interview Schedule</a:t>
            </a:r>
          </a:p>
        </p:txBody>
      </p:sp>
      <p:sp>
        <p:nvSpPr>
          <p:cNvPr id="3" name="Content Placeholder 2"/>
          <p:cNvSpPr>
            <a:spLocks noGrp="1"/>
          </p:cNvSpPr>
          <p:nvPr>
            <p:ph sz="half" idx="1"/>
          </p:nvPr>
        </p:nvSpPr>
        <p:spPr>
          <a:xfrm>
            <a:off x="533400" y="1520824"/>
            <a:ext cx="4572000" cy="4765675"/>
          </a:xfrm>
        </p:spPr>
        <p:txBody>
          <a:bodyPr>
            <a:normAutofit fontScale="92500" lnSpcReduction="10000"/>
          </a:bodyPr>
          <a:lstStyle/>
          <a:p>
            <a:r>
              <a:rPr lang="en-GB" dirty="0"/>
              <a:t>In order to ‘return to the things themselves’, to draw out the essence of being a young people involved in youth work in Wales, I wanted to look for things that the participants had in common.</a:t>
            </a:r>
          </a:p>
          <a:p>
            <a:r>
              <a:rPr lang="en-GB" dirty="0"/>
              <a:t>To develop a deeper understanding of the participants lived experiences, I set out to interview each on three occasions, with a different primary focus during each interview.</a:t>
            </a:r>
          </a:p>
        </p:txBody>
      </p:sp>
      <p:graphicFrame>
        <p:nvGraphicFramePr>
          <p:cNvPr id="5" name="Content Placeholder 4"/>
          <p:cNvGraphicFramePr>
            <a:graphicFrameLocks noGrp="1"/>
          </p:cNvGraphicFramePr>
          <p:nvPr>
            <p:ph sz="half" idx="2"/>
            <p:extLst>
              <p:ext uri="{D42A27DB-BD31-4B8C-83A1-F6EECF244321}">
                <p14:modId xmlns:p14="http://schemas.microsoft.com/office/powerpoint/2010/main" val="2899245847"/>
              </p:ext>
            </p:extLst>
          </p:nvPr>
        </p:nvGraphicFramePr>
        <p:xfrm>
          <a:off x="5105400" y="800100"/>
          <a:ext cx="6858000" cy="4470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81919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Interview Topics</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0928204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927697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Interview Process</a:t>
            </a:r>
          </a:p>
        </p:txBody>
      </p:sp>
      <p:sp>
        <p:nvSpPr>
          <p:cNvPr id="3" name="Content Placeholder 2"/>
          <p:cNvSpPr>
            <a:spLocks noGrp="1"/>
          </p:cNvSpPr>
          <p:nvPr>
            <p:ph idx="1"/>
          </p:nvPr>
        </p:nvSpPr>
        <p:spPr>
          <a:xfrm>
            <a:off x="838200" y="1600200"/>
            <a:ext cx="10515600" cy="4576763"/>
          </a:xfrm>
        </p:spPr>
        <p:txBody>
          <a:bodyPr>
            <a:normAutofit fontScale="92500" lnSpcReduction="10000"/>
          </a:bodyPr>
          <a:lstStyle/>
          <a:p>
            <a:r>
              <a:rPr lang="en-GB" dirty="0"/>
              <a:t>Prior to the interviews taking place I took time to speak to young people as a youth worker would, in an attempt to settle them in, to settle myself down and not to appear threatening in any way. Part of this approach involved me choosing to provide the young people with some information about myself, this was one way of seeking to tip balances of power in favour of young people (Davies, 2005, p. 9).</a:t>
            </a:r>
          </a:p>
          <a:p>
            <a:pPr marL="0" indent="0">
              <a:buNone/>
            </a:pPr>
            <a:endParaRPr lang="en-GB" dirty="0"/>
          </a:p>
          <a:p>
            <a:r>
              <a:rPr lang="en-GB" dirty="0"/>
              <a:t>While carrying out the interviews I recorded them using an IPad and also made written notes of key points as they appeared to me.</a:t>
            </a:r>
          </a:p>
          <a:p>
            <a:pPr marL="0" indent="0">
              <a:buNone/>
            </a:pPr>
            <a:endParaRPr lang="en-GB" dirty="0"/>
          </a:p>
          <a:p>
            <a:r>
              <a:rPr lang="en-GB" dirty="0"/>
              <a:t>I am in the process of transcribing the interviews at the moment.  I have reviewed the initial notes I made during the interviews.</a:t>
            </a:r>
          </a:p>
          <a:p>
            <a:pPr marL="0" indent="0">
              <a:buNone/>
            </a:pPr>
            <a:endParaRPr lang="en-GB" dirty="0"/>
          </a:p>
        </p:txBody>
      </p:sp>
    </p:spTree>
    <p:extLst>
      <p:ext uri="{BB962C8B-B14F-4D97-AF65-F5344CB8AC3E}">
        <p14:creationId xmlns:p14="http://schemas.microsoft.com/office/powerpoint/2010/main" val="37697119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Analysis</a:t>
            </a:r>
          </a:p>
        </p:txBody>
      </p:sp>
      <p:sp>
        <p:nvSpPr>
          <p:cNvPr id="3" name="Content Placeholder 2"/>
          <p:cNvSpPr>
            <a:spLocks noGrp="1"/>
          </p:cNvSpPr>
          <p:nvPr>
            <p:ph idx="1"/>
          </p:nvPr>
        </p:nvSpPr>
        <p:spPr/>
        <p:txBody>
          <a:bodyPr>
            <a:normAutofit fontScale="85000" lnSpcReduction="10000"/>
          </a:bodyPr>
          <a:lstStyle/>
          <a:p>
            <a:r>
              <a:rPr lang="en-GB" dirty="0"/>
              <a:t>The purpose of the process of analysis is in its analytic focus, in this case the participants attempts to make sense of their experiences (Smith et al, 2009: 79).</a:t>
            </a:r>
          </a:p>
          <a:p>
            <a:pPr marL="0" indent="0">
              <a:buNone/>
            </a:pPr>
            <a:endParaRPr lang="en-GB" dirty="0"/>
          </a:p>
          <a:p>
            <a:pPr lvl="1"/>
            <a:r>
              <a:rPr lang="en-GB" dirty="0"/>
              <a:t>Line by line analysis</a:t>
            </a:r>
          </a:p>
          <a:p>
            <a:pPr lvl="1"/>
            <a:r>
              <a:rPr lang="en-GB" dirty="0"/>
              <a:t>Identification of the emergent themes (convergence and divergence, commonality and nuance)</a:t>
            </a:r>
          </a:p>
          <a:p>
            <a:pPr lvl="1"/>
            <a:r>
              <a:rPr lang="en-GB" dirty="0"/>
              <a:t>The researcher to instigate an ‘dialogue’ as part of the iterative process</a:t>
            </a:r>
          </a:p>
          <a:p>
            <a:pPr lvl="1"/>
            <a:r>
              <a:rPr lang="en-GB" dirty="0"/>
              <a:t>The development of a structure which illustrates the relationships between themes</a:t>
            </a:r>
          </a:p>
          <a:p>
            <a:pPr lvl="1"/>
            <a:r>
              <a:rPr lang="en-GB" dirty="0"/>
              <a:t>Organisation of the data to check for consistency through the process of analysis</a:t>
            </a:r>
          </a:p>
          <a:p>
            <a:pPr lvl="1"/>
            <a:r>
              <a:rPr lang="en-GB" dirty="0"/>
              <a:t>The use of supervision and collaboration to help test and develop the coherence of my arguments</a:t>
            </a:r>
          </a:p>
          <a:p>
            <a:pPr lvl="1"/>
            <a:r>
              <a:rPr lang="en-GB" dirty="0"/>
              <a:t>The development of a full narrative, a detailed commentary including data extracts, taking the reader through the interpretation</a:t>
            </a:r>
          </a:p>
          <a:p>
            <a:pPr lvl="1"/>
            <a:r>
              <a:rPr lang="en-GB" dirty="0"/>
              <a:t>Reflection on my own perceptions, conceptions and processes. (Smith, 2007)</a:t>
            </a:r>
          </a:p>
        </p:txBody>
      </p:sp>
    </p:spTree>
    <p:extLst>
      <p:ext uri="{BB962C8B-B14F-4D97-AF65-F5344CB8AC3E}">
        <p14:creationId xmlns:p14="http://schemas.microsoft.com/office/powerpoint/2010/main" val="8055583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Evaluation</a:t>
            </a:r>
          </a:p>
        </p:txBody>
      </p:sp>
      <p:sp>
        <p:nvSpPr>
          <p:cNvPr id="3" name="Content Placeholder 2"/>
          <p:cNvSpPr>
            <a:spLocks noGrp="1"/>
          </p:cNvSpPr>
          <p:nvPr>
            <p:ph idx="1"/>
          </p:nvPr>
        </p:nvSpPr>
        <p:spPr/>
        <p:txBody>
          <a:bodyPr>
            <a:normAutofit fontScale="85000" lnSpcReduction="20000"/>
          </a:bodyPr>
          <a:lstStyle/>
          <a:p>
            <a:r>
              <a:rPr lang="en-GB" dirty="0"/>
              <a:t>Select an easier topic and approach.</a:t>
            </a:r>
          </a:p>
          <a:p>
            <a:r>
              <a:rPr lang="en-GB" dirty="0"/>
              <a:t>Learned a great deal, about myself, about young people, about the youth service;</a:t>
            </a:r>
          </a:p>
          <a:p>
            <a:r>
              <a:rPr lang="en-GB" dirty="0"/>
              <a:t>I could have been braver and used more creative approaches;</a:t>
            </a:r>
          </a:p>
          <a:p>
            <a:r>
              <a:rPr lang="en-GB" dirty="0"/>
              <a:t>Good points so far – adopting a robust approach to the research frame;</a:t>
            </a:r>
          </a:p>
          <a:p>
            <a:r>
              <a:rPr lang="en-GB" dirty="0"/>
              <a:t>The process isn’t complete yet but my initial hunch has proven to be a fruitful line of enquiry which has kept me (increasingly) interested in the topic;</a:t>
            </a:r>
          </a:p>
          <a:p>
            <a:r>
              <a:rPr lang="en-GB" dirty="0"/>
              <a:t>The research has implications for practice inasmuch as it will help identify the essence of subjective well-being for young people and  how youth work can contribute to these feelings and also what specific activities young people feel have enhanced their subjective well-being;</a:t>
            </a:r>
          </a:p>
          <a:p>
            <a:r>
              <a:rPr lang="en-GB" dirty="0"/>
              <a:t>Sample size could have been larger;</a:t>
            </a:r>
          </a:p>
          <a:p>
            <a:r>
              <a:rPr lang="en-GB" dirty="0"/>
              <a:t>Listening over to voice recordings and carrying out the transcription as you go is important and will help in refining interviewing technique.</a:t>
            </a:r>
          </a:p>
        </p:txBody>
      </p:sp>
    </p:spTree>
    <p:extLst>
      <p:ext uri="{BB962C8B-B14F-4D97-AF65-F5344CB8AC3E}">
        <p14:creationId xmlns:p14="http://schemas.microsoft.com/office/powerpoint/2010/main" val="18231995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pPr marL="0" indent="0">
              <a:buNone/>
            </a:pPr>
            <a:r>
              <a:rPr lang="en-GB" sz="6000" dirty="0"/>
              <a:t>Results</a:t>
            </a:r>
          </a:p>
        </p:txBody>
      </p:sp>
      <p:pic>
        <p:nvPicPr>
          <p:cNvPr id="7" name="Content Placeholder 6"/>
          <p:cNvPicPr>
            <a:picLocks noGrp="1" noChangeAspect="1"/>
          </p:cNvPicPr>
          <p:nvPr>
            <p:ph sz="half" idx="2"/>
          </p:nvPr>
        </p:nvPicPr>
        <p:blipFill>
          <a:blip r:embed="rId2"/>
          <a:stretch>
            <a:fillRect/>
          </a:stretch>
        </p:blipFill>
        <p:spPr>
          <a:xfrm>
            <a:off x="5367242" y="604911"/>
            <a:ext cx="5986558" cy="5973105"/>
          </a:xfrm>
          <a:prstGeom prst="rect">
            <a:avLst/>
          </a:prstGeom>
        </p:spPr>
      </p:pic>
    </p:spTree>
    <p:extLst>
      <p:ext uri="{BB962C8B-B14F-4D97-AF65-F5344CB8AC3E}">
        <p14:creationId xmlns:p14="http://schemas.microsoft.com/office/powerpoint/2010/main" val="13891845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Results</a:t>
            </a:r>
          </a:p>
        </p:txBody>
      </p:sp>
      <p:sp>
        <p:nvSpPr>
          <p:cNvPr id="3" name="Content Placeholder 2"/>
          <p:cNvSpPr>
            <a:spLocks noGrp="1"/>
          </p:cNvSpPr>
          <p:nvPr>
            <p:ph idx="1"/>
          </p:nvPr>
        </p:nvSpPr>
        <p:spPr>
          <a:xfrm>
            <a:off x="838200" y="1427747"/>
            <a:ext cx="10515600" cy="4749216"/>
          </a:xfrm>
        </p:spPr>
        <p:txBody>
          <a:bodyPr>
            <a:normAutofit fontScale="47500" lnSpcReduction="20000"/>
          </a:bodyPr>
          <a:lstStyle/>
          <a:p>
            <a:r>
              <a:rPr lang="en-GB" dirty="0"/>
              <a:t>Physical activity in childhood meant a lot to the young people from rural areas;</a:t>
            </a:r>
          </a:p>
          <a:p>
            <a:r>
              <a:rPr lang="en-GB" dirty="0"/>
              <a:t>Youth work being a form of rescue through providing a structure, ‘there are some boundaries, but less of a dictatorship’;</a:t>
            </a:r>
          </a:p>
          <a:p>
            <a:r>
              <a:rPr lang="en-GB" dirty="0"/>
              <a:t>Youth work helps young people realise they can have some fun;</a:t>
            </a:r>
          </a:p>
          <a:p>
            <a:r>
              <a:rPr lang="en-GB" dirty="0"/>
              <a:t>Happiness stems from association in groups, experiencing new things (residentials) together;</a:t>
            </a:r>
          </a:p>
          <a:p>
            <a:r>
              <a:rPr lang="en-GB" dirty="0"/>
              <a:t>What the young people believe about themselves is important;</a:t>
            </a:r>
          </a:p>
          <a:p>
            <a:r>
              <a:rPr lang="en-GB" dirty="0"/>
              <a:t>Youth work gives young people an opportunity to take control;</a:t>
            </a:r>
          </a:p>
          <a:p>
            <a:r>
              <a:rPr lang="en-GB" dirty="0"/>
              <a:t>The role of the youth worker as a ‘normal person’,  ‘seeing something’, ‘being interested’ in young people, and ‘knowing a lot about the world’ – ‘youth workers are like Google’.  Youth workers offering practical activities, doping things and advice, and relationships’;</a:t>
            </a:r>
          </a:p>
          <a:p>
            <a:r>
              <a:rPr lang="en-GB" dirty="0"/>
              <a:t>Residential work is memorable for the young people, makes them feel happy;</a:t>
            </a:r>
          </a:p>
          <a:p>
            <a:r>
              <a:rPr lang="en-GB" dirty="0"/>
              <a:t>Youth work is the first place young people feel ‘adult’; </a:t>
            </a:r>
          </a:p>
          <a:p>
            <a:r>
              <a:rPr lang="en-GB" dirty="0"/>
              <a:t>Young people experiencing a sense of ‘flow’ from their involvement;</a:t>
            </a:r>
          </a:p>
          <a:p>
            <a:r>
              <a:rPr lang="en-GB" dirty="0"/>
              <a:t>Youth work allows young people to express themselves, ‘being yourself, prepared with a good set of skills and prepared for life, how you conduct yourself’;</a:t>
            </a:r>
          </a:p>
          <a:p>
            <a:r>
              <a:rPr lang="en-GB" dirty="0"/>
              <a:t>Youth work allows you to ‘fit in, makes you feel normal’ and ‘gives you a sense of purpose’;</a:t>
            </a:r>
          </a:p>
          <a:p>
            <a:r>
              <a:rPr lang="en-GB" dirty="0"/>
              <a:t>Young people realise they enjoy passing on what they learn to others ‘I enjoy seeing young people happy through youth work’;</a:t>
            </a:r>
          </a:p>
          <a:p>
            <a:r>
              <a:rPr lang="en-GB" dirty="0"/>
              <a:t>Relationships, they feel like my ‘like a second family’, ‘its really welcoming’ and ‘its nice to have someone that cares’</a:t>
            </a:r>
          </a:p>
          <a:p>
            <a:r>
              <a:rPr lang="en-GB" dirty="0"/>
              <a:t>Youth work and the confidence to engage in new experiences ‘I can go out and do new things, try new things.’</a:t>
            </a:r>
          </a:p>
          <a:p>
            <a:r>
              <a:rPr lang="en-GB" dirty="0"/>
              <a:t>‘Without youth work I don’t know where I would be. Id be a completely different person, I see the world as a much better place.’</a:t>
            </a:r>
          </a:p>
        </p:txBody>
      </p:sp>
    </p:spTree>
    <p:extLst>
      <p:ext uri="{BB962C8B-B14F-4D97-AF65-F5344CB8AC3E}">
        <p14:creationId xmlns:p14="http://schemas.microsoft.com/office/powerpoint/2010/main" val="12212619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p:txBody>
          <a:bodyPr>
            <a:normAutofit/>
          </a:bodyPr>
          <a:lstStyle/>
          <a:p>
            <a:pPr marL="0" indent="0">
              <a:buNone/>
            </a:pPr>
            <a:r>
              <a:rPr lang="en-GB" sz="6000" dirty="0"/>
              <a:t>Dilemmas</a:t>
            </a:r>
          </a:p>
        </p:txBody>
      </p:sp>
      <p:pic>
        <p:nvPicPr>
          <p:cNvPr id="7" name="Content Placeholder 6"/>
          <p:cNvPicPr>
            <a:picLocks noGrp="1" noChangeAspect="1"/>
          </p:cNvPicPr>
          <p:nvPr>
            <p:ph sz="half" idx="2"/>
          </p:nvPr>
        </p:nvPicPr>
        <p:blipFill>
          <a:blip r:embed="rId2"/>
          <a:stretch>
            <a:fillRect/>
          </a:stretch>
        </p:blipFill>
        <p:spPr>
          <a:xfrm>
            <a:off x="5582652" y="636669"/>
            <a:ext cx="5842180" cy="5829052"/>
          </a:xfrm>
          <a:prstGeom prst="rect">
            <a:avLst/>
          </a:prstGeom>
        </p:spPr>
      </p:pic>
    </p:spTree>
    <p:extLst>
      <p:ext uri="{BB962C8B-B14F-4D97-AF65-F5344CB8AC3E}">
        <p14:creationId xmlns:p14="http://schemas.microsoft.com/office/powerpoint/2010/main" val="1359522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Dilemmas</a:t>
            </a:r>
          </a:p>
        </p:txBody>
      </p:sp>
      <p:sp>
        <p:nvSpPr>
          <p:cNvPr id="5" name="Content Placeholder 4"/>
          <p:cNvSpPr>
            <a:spLocks noGrp="1"/>
          </p:cNvSpPr>
          <p:nvPr>
            <p:ph sz="half" idx="1"/>
          </p:nvPr>
        </p:nvSpPr>
        <p:spPr/>
        <p:txBody>
          <a:bodyPr>
            <a:normAutofit fontScale="92500" lnSpcReduction="20000"/>
          </a:bodyPr>
          <a:lstStyle/>
          <a:p>
            <a:r>
              <a:rPr lang="en-GB" dirty="0"/>
              <a:t>Responses, should interventions be focused on the individual (contagion, bottom up)?</a:t>
            </a:r>
          </a:p>
          <a:p>
            <a:pPr marL="0" indent="0">
              <a:buNone/>
            </a:pPr>
            <a:endParaRPr lang="en-GB" dirty="0"/>
          </a:p>
          <a:p>
            <a:r>
              <a:rPr lang="en-GB" dirty="0"/>
              <a:t>To what extent is structural change (redistribution) necessary for enhanced societal subjective well-being?</a:t>
            </a:r>
          </a:p>
          <a:p>
            <a:pPr marL="0" indent="0">
              <a:buNone/>
            </a:pPr>
            <a:endParaRPr lang="en-GB" dirty="0"/>
          </a:p>
          <a:p>
            <a:r>
              <a:rPr lang="en-GB" dirty="0"/>
              <a:t>Does change need to be both individual and structural and if so how to go about it? </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54440" y="1825625"/>
            <a:ext cx="5480360" cy="4126389"/>
          </a:xfrm>
        </p:spPr>
      </p:pic>
    </p:spTree>
    <p:extLst>
      <p:ext uri="{BB962C8B-B14F-4D97-AF65-F5344CB8AC3E}">
        <p14:creationId xmlns:p14="http://schemas.microsoft.com/office/powerpoint/2010/main" val="2543089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5" name="Content Placeholder 4"/>
          <p:cNvSpPr>
            <a:spLocks noGrp="1"/>
          </p:cNvSpPr>
          <p:nvPr>
            <p:ph idx="1"/>
          </p:nvPr>
        </p:nvSpPr>
        <p:spPr>
          <a:xfrm>
            <a:off x="838200" y="1485900"/>
            <a:ext cx="10515600" cy="5080000"/>
          </a:xfrm>
        </p:spPr>
        <p:txBody>
          <a:bodyPr>
            <a:normAutofit fontScale="62500" lnSpcReduction="20000"/>
          </a:bodyPr>
          <a:lstStyle/>
          <a:p>
            <a:pPr marL="0" indent="0">
              <a:buNone/>
            </a:pPr>
            <a:r>
              <a:rPr lang="en-GB" sz="1400" dirty="0">
                <a:hlinkClick r:id="rId2" tooltip="Human brain mapping."/>
              </a:rPr>
              <a:t>Blakemore, S,J, Burnett, S, and Dahl, RE. (2010) </a:t>
            </a:r>
            <a:r>
              <a:rPr lang="en-GB" sz="1400" dirty="0"/>
              <a:t>The role of puberty in the developing adolescent brain, in </a:t>
            </a:r>
            <a:r>
              <a:rPr lang="en-GB" sz="1400" i="1" dirty="0">
                <a:hlinkClick r:id="rId2" tooltip="Human brain mapping."/>
              </a:rPr>
              <a:t>Human Brain Mapping</a:t>
            </a:r>
            <a:r>
              <a:rPr lang="en-GB" sz="1400" dirty="0">
                <a:hlinkClick r:id="rId2" tooltip="Human brain mapping."/>
              </a:rPr>
              <a:t>.</a:t>
            </a:r>
            <a:r>
              <a:rPr lang="en-GB" sz="1400" dirty="0"/>
              <a:t> 2010 Jun; 31 (6):926-33. </a:t>
            </a:r>
          </a:p>
          <a:p>
            <a:pPr marL="0" indent="0">
              <a:buNone/>
            </a:pPr>
            <a:r>
              <a:rPr lang="en-GB" sz="1400" dirty="0"/>
              <a:t>Currie et al (2012).  Health Behaviours of School Age Children 2009-2010, World Report: Social determinants of health and well-being among young people. Report accessed at </a:t>
            </a:r>
            <a:r>
              <a:rPr lang="en-GB" sz="1400" dirty="0">
                <a:hlinkClick r:id="rId3"/>
              </a:rPr>
              <a:t>http://www.hbsc.org/publications/international/</a:t>
            </a:r>
            <a:r>
              <a:rPr lang="en-GB" sz="1400" dirty="0"/>
              <a:t> </a:t>
            </a:r>
          </a:p>
          <a:p>
            <a:pPr marL="0" indent="0">
              <a:buNone/>
            </a:pPr>
            <a:r>
              <a:rPr lang="en-GB" sz="1400" dirty="0"/>
              <a:t>Davies, B. Youth Work: A Manifesto For Our Times, in </a:t>
            </a:r>
            <a:r>
              <a:rPr lang="en-GB" sz="1400" i="1" dirty="0"/>
              <a:t>Youth and Policy</a:t>
            </a:r>
            <a:r>
              <a:rPr lang="en-GB" sz="1400" dirty="0"/>
              <a:t>, No. 88, Summer 2005. Leicester: National Youth Agency.</a:t>
            </a:r>
          </a:p>
          <a:p>
            <a:pPr marL="0" indent="0">
              <a:buNone/>
            </a:pPr>
            <a:r>
              <a:rPr lang="en-GB" sz="1400" dirty="0"/>
              <a:t>Davies, B. (2008) DEFINED BY HISTORY: YOUTH WORK IN THE UK. [Online] Available at </a:t>
            </a:r>
            <a:r>
              <a:rPr lang="en-GB" sz="1400" u="sng" dirty="0">
                <a:hlinkClick r:id="rId4"/>
              </a:rPr>
              <a:t>http://www.indefenceofyouthwork.org.uk</a:t>
            </a:r>
            <a:r>
              <a:rPr lang="en-GB" sz="1400" dirty="0"/>
              <a:t> (Accessed 8</a:t>
            </a:r>
            <a:r>
              <a:rPr lang="en-GB" sz="1400" baseline="30000" dirty="0"/>
              <a:t>th</a:t>
            </a:r>
            <a:r>
              <a:rPr lang="en-GB" sz="1400" dirty="0"/>
              <a:t> November 2013).</a:t>
            </a:r>
          </a:p>
          <a:p>
            <a:pPr marL="0" indent="0">
              <a:buNone/>
            </a:pPr>
            <a:r>
              <a:rPr lang="en-GB" sz="1400" dirty="0" err="1"/>
              <a:t>Diener</a:t>
            </a:r>
            <a:r>
              <a:rPr lang="en-GB" sz="1400" dirty="0"/>
              <a:t>, E. </a:t>
            </a:r>
            <a:r>
              <a:rPr lang="en-GB" sz="1400" dirty="0" err="1"/>
              <a:t>Oishi</a:t>
            </a:r>
            <a:r>
              <a:rPr lang="en-GB" sz="1400" dirty="0"/>
              <a:t>, S. and Lucas, R.E. Subjective Well-being, the Science of Happiness and Life Satisfaction, in Lopez, S.J. and Snyder, C.A. (Eds.) (2011). </a:t>
            </a:r>
            <a:r>
              <a:rPr lang="en-GB" sz="1400" i="1" dirty="0"/>
              <a:t>The Oxford Handbook of Positive Psychology (2</a:t>
            </a:r>
            <a:r>
              <a:rPr lang="en-GB" sz="1400" i="1" baseline="30000" dirty="0"/>
              <a:t>ND</a:t>
            </a:r>
            <a:r>
              <a:rPr lang="en-GB" sz="1400" i="1" dirty="0"/>
              <a:t> edn.). </a:t>
            </a:r>
            <a:r>
              <a:rPr lang="en-GB" sz="1400" dirty="0"/>
              <a:t>New York: OU Press.</a:t>
            </a:r>
          </a:p>
          <a:p>
            <a:pPr marL="0" indent="0">
              <a:buNone/>
            </a:pPr>
            <a:r>
              <a:rPr lang="en-GB" sz="1400" dirty="0"/>
              <a:t>Heidegger, M. (1927) Being and Time. Translated by J. </a:t>
            </a:r>
            <a:r>
              <a:rPr lang="en-GB" sz="1400" dirty="0" err="1"/>
              <a:t>Stambaugh</a:t>
            </a:r>
            <a:r>
              <a:rPr lang="en-GB" sz="1400" dirty="0"/>
              <a:t>. Albany, New York: State University of New York Press, 1996.</a:t>
            </a:r>
          </a:p>
          <a:p>
            <a:pPr marL="0" indent="0">
              <a:buNone/>
            </a:pPr>
            <a:r>
              <a:rPr lang="en-GB" sz="1400" dirty="0"/>
              <a:t>In Defence of Youth Work (2011). </a:t>
            </a:r>
            <a:r>
              <a:rPr lang="en-GB" sz="1400" i="1" dirty="0"/>
              <a:t>This is Youth Work: Stories from Practice,</a:t>
            </a:r>
            <a:r>
              <a:rPr lang="en-GB" sz="1400" dirty="0"/>
              <a:t> UNISON</a:t>
            </a:r>
          </a:p>
          <a:p>
            <a:pPr marL="0" indent="0">
              <a:buNone/>
            </a:pPr>
            <a:r>
              <a:rPr lang="en-GB" sz="1400" dirty="0" err="1"/>
              <a:t>LeVasseur</a:t>
            </a:r>
            <a:r>
              <a:rPr lang="en-GB" sz="1400" dirty="0"/>
              <a:t>, J.J. (2003) The problem of bracketing in phenomenology. </a:t>
            </a:r>
            <a:r>
              <a:rPr lang="en-GB" sz="1400" i="1" dirty="0"/>
              <a:t>Qualitative Health Research, 13 </a:t>
            </a:r>
            <a:r>
              <a:rPr lang="en-GB" sz="1400" dirty="0"/>
              <a:t>(3), 408-420.</a:t>
            </a:r>
          </a:p>
          <a:p>
            <a:pPr marL="0" indent="0">
              <a:buNone/>
            </a:pPr>
            <a:r>
              <a:rPr lang="en-GB" sz="1400" dirty="0"/>
              <a:t>Organisation for Economic Cooperation and Development (2011).  </a:t>
            </a:r>
            <a:r>
              <a:rPr lang="en-GB" sz="1400" i="1" dirty="0"/>
              <a:t>PF1.6: Public spending by age of children </a:t>
            </a:r>
            <a:r>
              <a:rPr lang="en-GB" sz="1400" dirty="0"/>
              <a:t>(Online) Available at: </a:t>
            </a:r>
            <a:r>
              <a:rPr lang="en-GB" sz="1400" dirty="0">
                <a:hlinkClick r:id="rId5"/>
              </a:rPr>
              <a:t>http://www.oecd.org/social/family/PF1_6_Public_spending_by_age_of_children.pdf</a:t>
            </a:r>
            <a:r>
              <a:rPr lang="en-GB" sz="1400" dirty="0"/>
              <a:t> </a:t>
            </a:r>
          </a:p>
          <a:p>
            <a:pPr marL="0" indent="0">
              <a:buNone/>
            </a:pPr>
            <a:r>
              <a:rPr lang="en-GB" sz="1400" dirty="0"/>
              <a:t>Organisations for Economic Cooperation and Development (2013). Your Better Life Index Data access: http://stats.oecd.org/Index.aspx?DataSetCode=BLI Index website: </a:t>
            </a:r>
            <a:r>
              <a:rPr lang="en-GB" sz="1400" dirty="0">
                <a:hlinkClick r:id="rId6"/>
              </a:rPr>
              <a:t>http://www.oecdbetterlifeindex.org/</a:t>
            </a:r>
            <a:r>
              <a:rPr lang="en-GB" sz="1400" dirty="0"/>
              <a:t> </a:t>
            </a:r>
          </a:p>
          <a:p>
            <a:pPr marL="0" indent="0">
              <a:buNone/>
            </a:pPr>
            <a:r>
              <a:rPr lang="en-GB" sz="1400" dirty="0"/>
              <a:t>Price, T. Arthur, J. Childs, A. Davies, R. Gibbon, R. Hickey, D, Hughes, R. Price, S. Walsh, H. and Webber, M.  (2013) </a:t>
            </a:r>
            <a:r>
              <a:rPr lang="en-GB" sz="1400" i="1" dirty="0"/>
              <a:t>Health of Children and Young People in Wales. </a:t>
            </a:r>
            <a:r>
              <a:rPr lang="en-GB" sz="1400" dirty="0"/>
              <a:t>Health Promotion Wales Public Health Observatory. Carmarthen: Public Health Wales NHS Trust..</a:t>
            </a:r>
          </a:p>
          <a:p>
            <a:pPr marL="0" indent="0">
              <a:buNone/>
            </a:pPr>
            <a:r>
              <a:rPr lang="en-GB" sz="1400" dirty="0"/>
              <a:t>Phillips, D. and Skinner, A. (1994) </a:t>
            </a:r>
            <a:r>
              <a:rPr lang="en-GB" sz="1400" i="1" dirty="0"/>
              <a:t>Nothing Ever Happens Round Here. </a:t>
            </a:r>
            <a:r>
              <a:rPr lang="en-GB" sz="1400" dirty="0"/>
              <a:t>Leicester: National Youth Agency.</a:t>
            </a:r>
          </a:p>
          <a:p>
            <a:pPr marL="0" indent="0">
              <a:buNone/>
            </a:pPr>
            <a:r>
              <a:rPr lang="en-GB" sz="1400" dirty="0"/>
              <a:t>Ritchie, J. and Ormston, R. The Applications of Qualitative Methods to Social Research, in Ritchie, J., Lewis, J., McNaughton Nicholls, C. and Ormston, R. (2014) </a:t>
            </a:r>
            <a:r>
              <a:rPr lang="en-GB" sz="1400" i="1" dirty="0"/>
              <a:t>QUALITATIVE RESEARCH PRACTICE</a:t>
            </a:r>
            <a:r>
              <a:rPr lang="en-GB" sz="1400" dirty="0"/>
              <a:t> (2</a:t>
            </a:r>
            <a:r>
              <a:rPr lang="en-GB" sz="1400" baseline="30000" dirty="0"/>
              <a:t>nd</a:t>
            </a:r>
            <a:r>
              <a:rPr lang="en-GB" sz="1400" dirty="0"/>
              <a:t> ed.). London: Sage. </a:t>
            </a:r>
          </a:p>
          <a:p>
            <a:pPr marL="0" indent="0">
              <a:buNone/>
            </a:pPr>
            <a:r>
              <a:rPr lang="en-GB" sz="1400" dirty="0"/>
              <a:t>Silverman, D. (2014) </a:t>
            </a:r>
            <a:r>
              <a:rPr lang="en-GB" sz="1400" i="1" dirty="0"/>
              <a:t>Interpreting Qualitative Data, </a:t>
            </a:r>
            <a:r>
              <a:rPr lang="en-GB" sz="1400" dirty="0"/>
              <a:t>(5</a:t>
            </a:r>
            <a:r>
              <a:rPr lang="en-GB" sz="1400" baseline="30000" dirty="0"/>
              <a:t>th</a:t>
            </a:r>
            <a:r>
              <a:rPr lang="en-GB" sz="1400" dirty="0"/>
              <a:t> ed.). London: Sage.</a:t>
            </a:r>
            <a:r>
              <a:rPr lang="en-GB" sz="1400" i="1" dirty="0"/>
              <a:t> </a:t>
            </a:r>
            <a:endParaRPr lang="en-GB" sz="1400" dirty="0"/>
          </a:p>
          <a:p>
            <a:pPr marL="0" indent="0">
              <a:buNone/>
            </a:pPr>
            <a:r>
              <a:rPr lang="en-GB" sz="1400" dirty="0"/>
              <a:t>Smith, J.A. (2007). Hermeneutics, human sciences and health: linking theory and practice. </a:t>
            </a:r>
            <a:r>
              <a:rPr lang="en-GB" sz="1400" i="1" dirty="0"/>
              <a:t>International Journal of qualitative Studies on Health and Well-being, </a:t>
            </a:r>
            <a:r>
              <a:rPr lang="en-GB" sz="1400" dirty="0"/>
              <a:t>Smith, J.A., Flowers, P., and Larkin, M. (2009) </a:t>
            </a:r>
            <a:r>
              <a:rPr lang="en-GB" sz="1400" i="1" dirty="0"/>
              <a:t>Interpretive Phenomenological Analysis, Theory, Method and Research. </a:t>
            </a:r>
            <a:r>
              <a:rPr lang="en-GB" sz="1400" dirty="0"/>
              <a:t>London: SAGE.  </a:t>
            </a:r>
          </a:p>
          <a:p>
            <a:pPr marL="0" indent="0">
              <a:buNone/>
            </a:pPr>
            <a:r>
              <a:rPr lang="en-GB" sz="1400" dirty="0" err="1"/>
              <a:t>Tymieniecka</a:t>
            </a:r>
            <a:r>
              <a:rPr lang="en-GB" sz="1400" dirty="0"/>
              <a:t>, A.T. (2003) Introduction: Phenomenology as the inspirational force of our times. In A.T. </a:t>
            </a:r>
            <a:r>
              <a:rPr lang="en-GB" sz="1400" dirty="0" err="1"/>
              <a:t>Tymieniecka</a:t>
            </a:r>
            <a:r>
              <a:rPr lang="en-GB" sz="1400" dirty="0"/>
              <a:t> (Ed), </a:t>
            </a:r>
            <a:r>
              <a:rPr lang="en-GB" sz="1400" i="1" dirty="0"/>
              <a:t>Phenomenology world-wide. Foundations-expanding dynamics life engagements. A guide for research and study </a:t>
            </a:r>
            <a:r>
              <a:rPr lang="en-GB" sz="1400" dirty="0"/>
              <a:t>(pp. 1-10). London: Kluwer Academic.</a:t>
            </a:r>
          </a:p>
          <a:p>
            <a:pPr marL="0" indent="0">
              <a:buNone/>
            </a:pPr>
            <a:r>
              <a:rPr lang="en-GB" sz="1400" dirty="0"/>
              <a:t>UNICEF, (2007). Child poverty in perspective: An overview of child well-being in rich countries, </a:t>
            </a:r>
            <a:r>
              <a:rPr lang="en-GB" sz="1400" i="1" dirty="0" err="1"/>
              <a:t>Innocenti</a:t>
            </a:r>
            <a:r>
              <a:rPr lang="en-GB" sz="1400" i="1" dirty="0"/>
              <a:t> Report Card </a:t>
            </a:r>
            <a:r>
              <a:rPr lang="en-GB" sz="1400" dirty="0"/>
              <a:t>7, UNICEF </a:t>
            </a:r>
            <a:r>
              <a:rPr lang="en-GB" sz="1400" dirty="0" err="1"/>
              <a:t>Innocenti</a:t>
            </a:r>
            <a:r>
              <a:rPr lang="en-GB" sz="1400" dirty="0"/>
              <a:t> Research Centre: Florence.</a:t>
            </a:r>
          </a:p>
          <a:p>
            <a:pPr marL="0" indent="0">
              <a:buNone/>
            </a:pPr>
            <a:r>
              <a:rPr lang="en-GB" sz="1400" dirty="0"/>
              <a:t>UNICEF </a:t>
            </a:r>
            <a:r>
              <a:rPr lang="en-GB" sz="1400" dirty="0" err="1"/>
              <a:t>Innocenti</a:t>
            </a:r>
            <a:r>
              <a:rPr lang="en-GB" sz="1400" dirty="0"/>
              <a:t> Report Card 11 (2011). Report accessed at </a:t>
            </a:r>
            <a:r>
              <a:rPr lang="en-GB" sz="1400" dirty="0">
                <a:hlinkClick r:id="rId7"/>
              </a:rPr>
              <a:t>http://www.unicef.org.uk/Latest/Publications/Report-Card-11-Child-wellbeing-in-rich-countries/</a:t>
            </a:r>
            <a:r>
              <a:rPr lang="en-GB" sz="1400" dirty="0"/>
              <a:t> </a:t>
            </a:r>
          </a:p>
          <a:p>
            <a:pPr marL="0" indent="0">
              <a:buNone/>
            </a:pPr>
            <a:r>
              <a:rPr lang="en-GB" sz="1400" dirty="0"/>
              <a:t>Welsh Assembly Government. (</a:t>
            </a:r>
            <a:r>
              <a:rPr lang="en-GB" sz="1400" i="1" dirty="0"/>
              <a:t>2007) Young people, youth work, Youth Service National Youth Service Strategy for Wales</a:t>
            </a:r>
            <a:r>
              <a:rPr lang="en-GB" sz="1400" dirty="0"/>
              <a:t>, Cardiff: WAG.</a:t>
            </a:r>
          </a:p>
          <a:p>
            <a:pPr marL="0" indent="0">
              <a:buNone/>
            </a:pPr>
            <a:r>
              <a:rPr lang="en-GB" sz="1400" dirty="0"/>
              <a:t>Williams, R. (2005) </a:t>
            </a:r>
            <a:r>
              <a:rPr lang="en-GB" sz="1400" i="1" dirty="0"/>
              <a:t>Formation: Who's bringing up our children? </a:t>
            </a:r>
            <a:r>
              <a:rPr lang="en-GB" sz="1400" dirty="0"/>
              <a:t>Citizen Organising Foundation lecture, Queen Mary College, University of London, Mile End. </a:t>
            </a:r>
          </a:p>
          <a:p>
            <a:pPr marL="0" indent="0">
              <a:buNone/>
            </a:pPr>
            <a:endParaRPr lang="en-GB" sz="2000" dirty="0"/>
          </a:p>
        </p:txBody>
      </p:sp>
    </p:spTree>
    <p:extLst>
      <p:ext uri="{BB962C8B-B14F-4D97-AF65-F5344CB8AC3E}">
        <p14:creationId xmlns:p14="http://schemas.microsoft.com/office/powerpoint/2010/main" val="26360507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1355</TotalTime>
  <Words>3655</Words>
  <Application>Microsoft Office PowerPoint</Application>
  <PresentationFormat>Widescreen</PresentationFormat>
  <Paragraphs>242</Paragraphs>
  <Slides>35</Slides>
  <Notes>0</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35</vt:i4>
      </vt:variant>
    </vt:vector>
  </HeadingPairs>
  <TitlesOfParts>
    <vt:vector size="41" baseType="lpstr">
      <vt:lpstr>Arial</vt:lpstr>
      <vt:lpstr>Calibri</vt:lpstr>
      <vt:lpstr>Calibri Light</vt:lpstr>
      <vt:lpstr>Office Theme</vt:lpstr>
      <vt:lpstr>1_Office Theme</vt:lpstr>
      <vt:lpstr>2_Office Theme</vt:lpstr>
      <vt:lpstr>A critical exploration of the extent to which Youth Work can contribute to the well-being of young people in Wales.</vt:lpstr>
      <vt:lpstr>One young person told me how much youth work meant to her</vt:lpstr>
      <vt:lpstr>Structure</vt:lpstr>
      <vt:lpstr>Aim</vt:lpstr>
      <vt:lpstr>PowerPoint Presentation</vt:lpstr>
      <vt:lpstr>Some stand out metrics</vt:lpstr>
      <vt:lpstr>Snapshot</vt:lpstr>
      <vt:lpstr>Well-being in the UK</vt:lpstr>
      <vt:lpstr>Understanding subjective well-being</vt:lpstr>
      <vt:lpstr>Policy - What is Youth Work?</vt:lpstr>
      <vt:lpstr>Youth Work </vt:lpstr>
      <vt:lpstr>Where did the study come from?</vt:lpstr>
      <vt:lpstr>Key Terms</vt:lpstr>
      <vt:lpstr>Adolescence </vt:lpstr>
      <vt:lpstr>UK Public Investment in Children and Young People</vt:lpstr>
      <vt:lpstr>PowerPoint Presentation</vt:lpstr>
      <vt:lpstr>Paradox </vt:lpstr>
      <vt:lpstr>What to investigate?</vt:lpstr>
      <vt:lpstr>Subjective Well-being</vt:lpstr>
      <vt:lpstr>Well-being, how is it measured?</vt:lpstr>
      <vt:lpstr>Research</vt:lpstr>
      <vt:lpstr>Interpretive Phenomenological Analysis</vt:lpstr>
      <vt:lpstr>Methods</vt:lpstr>
      <vt:lpstr>Interview Schedule</vt:lpstr>
      <vt:lpstr>Pilot exercise</vt:lpstr>
      <vt:lpstr>Interview Schedule</vt:lpstr>
      <vt:lpstr>Interview Topics</vt:lpstr>
      <vt:lpstr>Interview Process</vt:lpstr>
      <vt:lpstr>Analysis</vt:lpstr>
      <vt:lpstr>Evaluation</vt:lpstr>
      <vt:lpstr>PowerPoint Presentation</vt:lpstr>
      <vt:lpstr>Results</vt:lpstr>
      <vt:lpstr>PowerPoint Presentation</vt:lpstr>
      <vt:lpstr>Dilemmas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exploration of the extent to which Youth Work can contribute to the well-being of young people in Wales.</dc:title>
  <dc:creator>Darrell Williams</dc:creator>
  <cp:lastModifiedBy>Darrel Williams</cp:lastModifiedBy>
  <cp:revision>11</cp:revision>
  <dcterms:created xsi:type="dcterms:W3CDTF">2017-03-19T12:13:41Z</dcterms:created>
  <dcterms:modified xsi:type="dcterms:W3CDTF">2021-12-08T15:03:23Z</dcterms:modified>
</cp:coreProperties>
</file>