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1F152A-D928-42A6-97BB-820AB9047EEC}" v="41" dt="2023-09-20T20:28:17.957"/>
    <p1510:client id="{1EC76E82-AED6-51B7-EB8C-EF6CD24FDF72}" v="3" dt="2023-09-15T15:16:35.597"/>
    <p1510:client id="{27E8ED39-E12E-0ED1-EB2F-F626C246654B}" v="214" dt="2023-09-13T15:23:23.308"/>
    <p1510:client id="{3306E2D4-E879-5729-835D-44E0E1EDA469}" v="68" dt="2023-09-25T16:11:17.662"/>
    <p1510:client id="{63C98BB9-199E-1AA8-5804-B9521EE9F829}" v="316" dt="2023-09-26T20:04:41.119"/>
    <p1510:client id="{8CEE0A09-A0BB-8588-3684-99C70F7A2A72}" v="4041" dt="2023-09-26T19:55:57.871"/>
    <p1510:client id="{8FE989DA-FAFB-315B-3BE1-96DAEB4FA00C}" v="98" dt="2023-09-20T19:47:40.272"/>
    <p1510:client id="{A3992440-4A79-4CD4-A234-E0C3A8380942}" v="6" dt="2023-09-17T17:17:22.820"/>
    <p1510:client id="{CE851878-1591-4B3C-A927-A62BD1052A69}" v="405" dt="2023-09-23T21:22:29.659"/>
    <p1510:client id="{DF419770-C43D-9708-8809-1419A813F969}" v="339" dt="2023-09-20T20:00:26.9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ribbr.com/catergory/methodology/#snippetTab" TargetMode="External"/><Relationship Id="rId2" Type="http://schemas.openxmlformats.org/officeDocument/2006/relationships/hyperlink" Target="https://link.springer.com/content.pdf/10.1057/9780230584051...Research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D4F4E-1FC9-4E0D-9BC7-119C3BF00E9D}"/>
              </a:ext>
            </a:extLst>
          </p:cNvPr>
          <p:cNvSpPr txBox="1"/>
          <p:nvPr/>
        </p:nvSpPr>
        <p:spPr>
          <a:xfrm>
            <a:off x="11060041" y="132522"/>
            <a:ext cx="97182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200">
                <a:latin typeface="Arial"/>
                <a:cs typeface="Calibri"/>
              </a:rPr>
              <a:t>ECEY4008</a:t>
            </a:r>
          </a:p>
          <a:p>
            <a:r>
              <a:rPr lang="en-US" sz="1200">
                <a:latin typeface="Arial"/>
                <a:cs typeface="Calibri"/>
              </a:rPr>
              <a:t>2307790</a:t>
            </a:r>
          </a:p>
          <a:p>
            <a:r>
              <a:rPr lang="en-US" sz="1200">
                <a:latin typeface="Arial"/>
                <a:cs typeface="Calibri"/>
              </a:rPr>
              <a:t>words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95D7DA-A700-9F7A-BD41-4025C2EB30AA}"/>
              </a:ext>
            </a:extLst>
          </p:cNvPr>
          <p:cNvSpPr txBox="1"/>
          <p:nvPr/>
        </p:nvSpPr>
        <p:spPr>
          <a:xfrm>
            <a:off x="380344" y="458304"/>
            <a:ext cx="10418770" cy="4616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solidFill>
                  <a:srgbClr val="7030A0"/>
                </a:solidFill>
                <a:latin typeface="Arial"/>
                <a:cs typeface="Calibri"/>
              </a:rPr>
              <a:t>Study Skills that support Students for effective Academic Learning</a:t>
            </a:r>
            <a:r>
              <a:rPr lang="en-US" sz="2400" b="1">
                <a:solidFill>
                  <a:srgbClr val="7030A0"/>
                </a:solidFill>
                <a:cs typeface="Calibri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726C24-3593-00C6-C85A-23D5E0FA92ED}"/>
              </a:ext>
            </a:extLst>
          </p:cNvPr>
          <p:cNvSpPr txBox="1"/>
          <p:nvPr/>
        </p:nvSpPr>
        <p:spPr>
          <a:xfrm>
            <a:off x="380999" y="1109869"/>
            <a:ext cx="11429999" cy="52322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u="sng" dirty="0">
                <a:latin typeface="Arial"/>
                <a:cs typeface="Calibri"/>
              </a:rPr>
              <a:t>Introduction.</a:t>
            </a:r>
            <a:r>
              <a:rPr lang="en-US" sz="1400" dirty="0">
                <a:latin typeface="Arial"/>
                <a:cs typeface="Calibri"/>
              </a:rPr>
              <a:t> This poster will give details about three of the skills and personal qualities that may help to support academic study and will include information on how to achieve these skills.</a:t>
            </a:r>
            <a:endParaRPr lang="en-US" sz="1400" dirty="0">
              <a:latin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1460ED-48EE-ECA5-CC00-DC1517EAA6DA}"/>
              </a:ext>
            </a:extLst>
          </p:cNvPr>
          <p:cNvSpPr txBox="1"/>
          <p:nvPr/>
        </p:nvSpPr>
        <p:spPr>
          <a:xfrm>
            <a:off x="505917" y="1798819"/>
            <a:ext cx="3619265" cy="3539430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u="sng" dirty="0">
                <a:latin typeface="Arial"/>
                <a:ea typeface="Calibri"/>
                <a:cs typeface="Calibri"/>
              </a:rPr>
              <a:t>Time Management</a:t>
            </a:r>
            <a:r>
              <a:rPr lang="en-US" sz="1400" u="sng" dirty="0">
                <a:latin typeface="Arial"/>
                <a:ea typeface="Calibri"/>
                <a:cs typeface="Calibri"/>
              </a:rPr>
              <a:t>.</a:t>
            </a:r>
          </a:p>
          <a:p>
            <a:endParaRPr lang="en-US" sz="1400" u="sng" dirty="0">
              <a:latin typeface="Arial"/>
              <a:ea typeface="Calibri"/>
              <a:cs typeface="Calibri"/>
            </a:endParaRPr>
          </a:p>
          <a:p>
            <a:r>
              <a:rPr lang="en-US" sz="1400" dirty="0">
                <a:latin typeface="Arial"/>
                <a:ea typeface="Calibri"/>
                <a:cs typeface="Calibri"/>
              </a:rPr>
              <a:t>Cottrell (2019a) claims that preparation is the key to successful studying and will be affected by two important factors:</a:t>
            </a:r>
          </a:p>
          <a:p>
            <a:r>
              <a:rPr lang="en-US" sz="1400" dirty="0">
                <a:latin typeface="Arial"/>
                <a:ea typeface="Calibri"/>
                <a:cs typeface="Calibri"/>
              </a:rPr>
              <a:t>How much time you spend studying and how well you use that time.</a:t>
            </a:r>
          </a:p>
          <a:p>
            <a:r>
              <a:rPr lang="en-US" sz="1400" err="1">
                <a:latin typeface="Arial"/>
                <a:ea typeface="Calibri"/>
                <a:cs typeface="Calibri"/>
              </a:rPr>
              <a:t>Prioritising</a:t>
            </a:r>
            <a:r>
              <a:rPr lang="en-US" sz="1400" dirty="0">
                <a:latin typeface="Arial"/>
                <a:ea typeface="Calibri"/>
                <a:cs typeface="Calibri"/>
              </a:rPr>
              <a:t> and </a:t>
            </a:r>
            <a:r>
              <a:rPr lang="en-US" sz="1400" err="1">
                <a:latin typeface="Arial"/>
                <a:ea typeface="Calibri"/>
                <a:cs typeface="Calibri"/>
              </a:rPr>
              <a:t>organisation</a:t>
            </a:r>
            <a:r>
              <a:rPr lang="en-US" sz="1400" dirty="0">
                <a:latin typeface="Arial"/>
                <a:ea typeface="Calibri"/>
                <a:cs typeface="Calibri"/>
              </a:rPr>
              <a:t> are particularly important skills to have when juggling the work/life balance for students. </a:t>
            </a:r>
          </a:p>
          <a:p>
            <a:r>
              <a:rPr lang="en-US" sz="1400" dirty="0">
                <a:latin typeface="Arial"/>
                <a:ea typeface="Calibri"/>
                <a:cs typeface="Calibri"/>
              </a:rPr>
              <a:t>Kelly (2002, cited Richelle V. Adams, Erik Blair, 2019) proposes that time used effectively requires 3 main ideas.  Timescale, Time-filling factors and Productive working habits.</a:t>
            </a:r>
          </a:p>
          <a:p>
            <a:endParaRPr lang="en-US" sz="1200" dirty="0">
              <a:latin typeface="Arial"/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2537084-1174-A655-A1F7-67714BA6F470}"/>
              </a:ext>
            </a:extLst>
          </p:cNvPr>
          <p:cNvSpPr txBox="1"/>
          <p:nvPr/>
        </p:nvSpPr>
        <p:spPr>
          <a:xfrm>
            <a:off x="7994755" y="1798819"/>
            <a:ext cx="3600527" cy="338554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u="sng" dirty="0">
                <a:latin typeface="Arial"/>
                <a:cs typeface="Calibri"/>
              </a:rPr>
              <a:t>Research Methods.</a:t>
            </a:r>
          </a:p>
          <a:p>
            <a:endParaRPr lang="en-US" sz="1600" u="sng" dirty="0">
              <a:latin typeface="Arial"/>
              <a:cs typeface="Calibri"/>
            </a:endParaRPr>
          </a:p>
          <a:p>
            <a:r>
              <a:rPr lang="en-US" sz="1400" dirty="0">
                <a:latin typeface="Arial"/>
                <a:cs typeface="Calibri"/>
              </a:rPr>
              <a:t>According to Bailey (1994) 'research methods are a tool or technique that is used to gather data'.</a:t>
            </a:r>
          </a:p>
          <a:p>
            <a:r>
              <a:rPr lang="en-US" sz="1400">
                <a:latin typeface="Arial"/>
                <a:cs typeface="Calibri"/>
              </a:rPr>
              <a:t>These tools and techniques are:</a:t>
            </a:r>
          </a:p>
          <a:p>
            <a:r>
              <a:rPr lang="en-US" sz="1400" dirty="0">
                <a:latin typeface="Arial"/>
                <a:cs typeface="Calibri"/>
              </a:rPr>
              <a:t>Primary research through collecting information first-hand whereas, Secondary research is using information and data that has been collected by others. </a:t>
            </a:r>
            <a:endParaRPr lang="en-US">
              <a:ea typeface="Calibri"/>
              <a:cs typeface="Calibri"/>
            </a:endParaRPr>
          </a:p>
          <a:p>
            <a:r>
              <a:rPr lang="en-US" sz="1400" dirty="0">
                <a:latin typeface="Arial"/>
                <a:cs typeface="Calibri"/>
              </a:rPr>
              <a:t>Another method is Qualitative research which is from ideas and experiences. </a:t>
            </a:r>
          </a:p>
          <a:p>
            <a:r>
              <a:rPr lang="en-US" sz="1400" dirty="0">
                <a:latin typeface="Arial"/>
                <a:cs typeface="Calibri"/>
              </a:rPr>
              <a:t>Quantitative research uses </a:t>
            </a:r>
            <a:r>
              <a:rPr lang="en-US" sz="1400" dirty="0" err="1">
                <a:latin typeface="Arial"/>
                <a:cs typeface="Calibri"/>
              </a:rPr>
              <a:t>statisitcs</a:t>
            </a:r>
            <a:r>
              <a:rPr lang="en-US" sz="1400" dirty="0">
                <a:latin typeface="Arial"/>
                <a:cs typeface="Calibri"/>
              </a:rPr>
              <a:t> and numbers.</a:t>
            </a:r>
            <a:endParaRPr lang="en-US"/>
          </a:p>
          <a:p>
            <a:endParaRPr lang="en-US" sz="1400" dirty="0">
              <a:latin typeface="Arial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F19A99-DB0A-9064-BE8F-82A3C93BBC8E}"/>
              </a:ext>
            </a:extLst>
          </p:cNvPr>
          <p:cNvSpPr txBox="1"/>
          <p:nvPr/>
        </p:nvSpPr>
        <p:spPr>
          <a:xfrm>
            <a:off x="4284688" y="1798819"/>
            <a:ext cx="3567526" cy="38164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u="sng" err="1">
                <a:latin typeface="Arial"/>
                <a:ea typeface="Calibri"/>
                <a:cs typeface="Calibri"/>
              </a:rPr>
              <a:t>Critial</a:t>
            </a:r>
            <a:r>
              <a:rPr lang="en-US" sz="1600" u="sng" dirty="0">
                <a:latin typeface="Arial"/>
                <a:ea typeface="Calibri"/>
                <a:cs typeface="Calibri"/>
              </a:rPr>
              <a:t> Thinking.</a:t>
            </a:r>
          </a:p>
          <a:p>
            <a:endParaRPr lang="en-US" sz="1600" u="sng" dirty="0">
              <a:latin typeface="Arial"/>
              <a:ea typeface="Calibri"/>
              <a:cs typeface="Calibri"/>
            </a:endParaRPr>
          </a:p>
          <a:p>
            <a:r>
              <a:rPr lang="en-US" sz="1400" dirty="0">
                <a:latin typeface="Arial"/>
                <a:cs typeface="Calibri"/>
              </a:rPr>
              <a:t>This is the art of </a:t>
            </a:r>
            <a:r>
              <a:rPr lang="en-US" sz="1400" err="1">
                <a:latin typeface="Arial"/>
                <a:cs typeface="Calibri"/>
              </a:rPr>
              <a:t>analysing</a:t>
            </a:r>
            <a:r>
              <a:rPr lang="en-US" sz="1400" dirty="0">
                <a:latin typeface="Arial"/>
                <a:cs typeface="Calibri"/>
              </a:rPr>
              <a:t> and evaluating thinking with a view to improving it. (Paul and Elder, 2009). This may include asking questions, reflecting on information and looking at the evidence and evaluating the outcomes.</a:t>
            </a:r>
          </a:p>
          <a:p>
            <a:r>
              <a:rPr lang="en-US" sz="1400" dirty="0">
                <a:latin typeface="Arial"/>
                <a:cs typeface="Calibri"/>
              </a:rPr>
              <a:t>'Critical thinking can be analytical, reflective and creative' according to </a:t>
            </a:r>
            <a:r>
              <a:rPr lang="en-US" sz="1400" err="1">
                <a:latin typeface="Arial"/>
                <a:cs typeface="Calibri"/>
              </a:rPr>
              <a:t>Karzunina</a:t>
            </a:r>
            <a:r>
              <a:rPr lang="en-US" sz="1400" dirty="0">
                <a:latin typeface="Arial"/>
                <a:cs typeface="Calibri"/>
              </a:rPr>
              <a:t> et al., (2017, cited Cottrell, 2019b, p.253).</a:t>
            </a:r>
          </a:p>
          <a:p>
            <a:r>
              <a:rPr lang="en-US" sz="1400" dirty="0">
                <a:latin typeface="Arial"/>
                <a:ea typeface="Calibri"/>
                <a:cs typeface="Calibri"/>
              </a:rPr>
              <a:t>This also covers gaining knowledge, identifying groups and patterns of data, making conclusions and developing answers which could challenge others; ideas and research.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D8885E-2F3F-002C-DCCF-F6BBFE9BF0C5}"/>
              </a:ext>
            </a:extLst>
          </p:cNvPr>
          <p:cNvSpPr txBox="1"/>
          <p:nvPr/>
        </p:nvSpPr>
        <p:spPr>
          <a:xfrm>
            <a:off x="385702" y="5846704"/>
            <a:ext cx="11434704" cy="584775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Conclusion: </a:t>
            </a:r>
            <a:r>
              <a:rPr lang="en-US" sz="1400" dirty="0">
                <a:ea typeface="Calibri"/>
                <a:cs typeface="Calibri"/>
              </a:rPr>
              <a:t>The above study skills are aimed at supporting students in their effective academic learning enabling them to become more confident, competent and </a:t>
            </a:r>
            <a:r>
              <a:rPr lang="en-US" sz="1400">
                <a:ea typeface="Calibri"/>
                <a:cs typeface="Calibri"/>
              </a:rPr>
              <a:t>responsible by</a:t>
            </a:r>
            <a:r>
              <a:rPr lang="en-US" sz="1400" dirty="0">
                <a:ea typeface="Calibri"/>
                <a:cs typeface="Calibri"/>
              </a:rPr>
              <a:t> developing the skills to complete their academic journey.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B1E462-40EA-D82C-282B-B92ABD908D1D}"/>
              </a:ext>
            </a:extLst>
          </p:cNvPr>
          <p:cNvSpPr txBox="1"/>
          <p:nvPr/>
        </p:nvSpPr>
        <p:spPr>
          <a:xfrm>
            <a:off x="449705" y="487180"/>
            <a:ext cx="11231248" cy="66479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Arial"/>
                <a:cs typeface="Calibri"/>
              </a:rPr>
              <a:t>Reference List</a:t>
            </a:r>
          </a:p>
          <a:p>
            <a:endParaRPr lang="en-US" sz="2400" dirty="0">
              <a:latin typeface="Arial"/>
              <a:cs typeface="Calibri"/>
            </a:endParaRPr>
          </a:p>
          <a:p>
            <a:r>
              <a:rPr lang="en-US" dirty="0">
                <a:latin typeface="Arial"/>
                <a:cs typeface="Calibri"/>
              </a:rPr>
              <a:t>Bailey, (1994) </a:t>
            </a:r>
            <a:r>
              <a:rPr lang="en-US" dirty="0">
                <a:latin typeface="Arial"/>
                <a:cs typeface="Calibri"/>
                <a:hlinkClick r:id="rId2"/>
              </a:rPr>
              <a:t>https://link.springer.com/content.pdf/10.1057/9780230584051...Research</a:t>
            </a:r>
            <a:r>
              <a:rPr lang="en-US" dirty="0">
                <a:latin typeface="Arial"/>
                <a:cs typeface="Calibri"/>
              </a:rPr>
              <a:t> Methodology and Methods – Springer.</a:t>
            </a:r>
          </a:p>
          <a:p>
            <a:endParaRPr lang="en-US" dirty="0">
              <a:latin typeface="Arial"/>
              <a:cs typeface="Calibri"/>
            </a:endParaRPr>
          </a:p>
          <a:p>
            <a:r>
              <a:rPr lang="en-US" err="1">
                <a:latin typeface="Arial"/>
                <a:cs typeface="Arial"/>
              </a:rPr>
              <a:t>Cottrell.S</a:t>
            </a:r>
            <a:r>
              <a:rPr lang="en-US" dirty="0">
                <a:latin typeface="Arial"/>
                <a:cs typeface="Arial"/>
              </a:rPr>
              <a:t> (2019a).</a:t>
            </a:r>
            <a:r>
              <a:rPr lang="en-US" i="1" dirty="0">
                <a:latin typeface="Arial"/>
                <a:cs typeface="Arial"/>
              </a:rPr>
              <a:t> The Study Skills Handbook</a:t>
            </a:r>
            <a:r>
              <a:rPr lang="en-US" dirty="0">
                <a:latin typeface="Arial"/>
                <a:cs typeface="Arial"/>
              </a:rPr>
              <a:t> (Fifth edition.). Macmillan International Higher Education/Red Globe Press, an imprint of Springer Nature Limited. </a:t>
            </a: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err="1">
                <a:latin typeface="Arial"/>
                <a:cs typeface="Arial"/>
              </a:rPr>
              <a:t>Cottrell.S</a:t>
            </a:r>
            <a:r>
              <a:rPr lang="en-US" dirty="0">
                <a:latin typeface="Arial"/>
                <a:cs typeface="Arial"/>
              </a:rPr>
              <a:t> (2019b).</a:t>
            </a:r>
            <a:r>
              <a:rPr lang="en-US" i="1" dirty="0">
                <a:latin typeface="Arial"/>
                <a:cs typeface="Arial"/>
              </a:rPr>
              <a:t> The Study Skills Handbook </a:t>
            </a:r>
            <a:r>
              <a:rPr lang="en-US" dirty="0">
                <a:latin typeface="Arial"/>
                <a:cs typeface="Arial"/>
              </a:rPr>
              <a:t>(Fifth edition.). Macmillan International Higher Education/Red Globe Press, an imprint of Springer Nature Limited. </a:t>
            </a:r>
            <a:endParaRPr lang="en-US" dirty="0"/>
          </a:p>
          <a:p>
            <a:endParaRPr lang="en-US" dirty="0">
              <a:latin typeface="Arial"/>
              <a:cs typeface="Arial"/>
            </a:endParaRPr>
          </a:p>
          <a:p>
            <a:r>
              <a:rPr lang="en-US" dirty="0">
                <a:latin typeface="Arial"/>
                <a:cs typeface="Arial"/>
              </a:rPr>
              <a:t>Dr. Richard Paul and Dr. Linda Elder, The Miniature Guide to Critical Thinking: Concepts and Tools (Foundation for Critical Thinking, 6th ed., 2009. Kindle Edition), Location 41.</a:t>
            </a: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dirty="0">
                <a:latin typeface="Arial"/>
                <a:cs typeface="Arial"/>
              </a:rPr>
              <a:t>Kelly (2002) </a:t>
            </a:r>
            <a:r>
              <a:rPr lang="en-US" i="1" dirty="0">
                <a:latin typeface="Arial"/>
                <a:cs typeface="Arial"/>
              </a:rPr>
              <a:t>Impact of Time Management Behaviors on Undergraduate Engineering Students Performance</a:t>
            </a:r>
            <a:r>
              <a:rPr lang="en-US" dirty="0">
                <a:latin typeface="Arial"/>
                <a:cs typeface="Arial"/>
              </a:rPr>
              <a:t> – Richelle </a:t>
            </a:r>
            <a:r>
              <a:rPr lang="en-US" err="1">
                <a:latin typeface="Arial"/>
                <a:cs typeface="Arial"/>
              </a:rPr>
              <a:t>V.Adams</a:t>
            </a:r>
            <a:r>
              <a:rPr lang="en-US" dirty="0">
                <a:latin typeface="Arial"/>
                <a:cs typeface="Arial"/>
              </a:rPr>
              <a:t>, Erik Blair, 2019 (sagepub.com)</a:t>
            </a: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dirty="0" err="1">
                <a:latin typeface="Arial"/>
                <a:cs typeface="Arial"/>
              </a:rPr>
              <a:t>Scribbr</a:t>
            </a:r>
            <a:r>
              <a:rPr lang="en-US" dirty="0">
                <a:latin typeface="Arial"/>
                <a:cs typeface="Arial"/>
              </a:rPr>
              <a:t>. </a:t>
            </a:r>
            <a:r>
              <a:rPr lang="en-US" dirty="0">
                <a:latin typeface="Arial"/>
                <a:cs typeface="Arial"/>
                <a:hlinkClick r:id="rId3"/>
              </a:rPr>
              <a:t>https://www.scribbr.com/catergory/methodology/#snippetTab</a:t>
            </a:r>
            <a:r>
              <a:rPr lang="en-US" dirty="0">
                <a:latin typeface="Arial"/>
                <a:cs typeface="Arial"/>
              </a:rPr>
              <a:t>...</a:t>
            </a:r>
          </a:p>
          <a:p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3472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USK.LHowells</dc:creator>
  <cp:revision>587</cp:revision>
  <dcterms:created xsi:type="dcterms:W3CDTF">2023-09-13T14:52:34Z</dcterms:created>
  <dcterms:modified xsi:type="dcterms:W3CDTF">2023-09-27T13:19:01Z</dcterms:modified>
</cp:coreProperties>
</file>