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2" r:id="rId7"/>
    <p:sldId id="266" r:id="rId8"/>
    <p:sldId id="263" r:id="rId9"/>
    <p:sldId id="264" r:id="rId10"/>
    <p:sldId id="265" r:id="rId11"/>
    <p:sldId id="271" r:id="rId12"/>
    <p:sldId id="272" r:id="rId13"/>
    <p:sldId id="273" r:id="rId14"/>
    <p:sldId id="268" r:id="rId15"/>
    <p:sldId id="267"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90CA12-81B6-4910-8F3B-756A282E0E1E}"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31C5DAC6-B6D1-487B-9B23-B2F015A990EF}">
      <dgm:prSet/>
      <dgm:spPr/>
      <dgm:t>
        <a:bodyPr/>
        <a:lstStyle/>
        <a:p>
          <a:pPr rtl="0"/>
          <a:r>
            <a:rPr lang="en-GB" dirty="0" smtClean="0"/>
            <a:t>Educative </a:t>
          </a:r>
          <a:endParaRPr lang="en-GB" dirty="0"/>
        </a:p>
      </dgm:t>
    </dgm:pt>
    <dgm:pt modelId="{25295B9C-655A-40FD-B6A4-E1F4F1D71590}" type="parTrans" cxnId="{30947C9D-683A-44E0-8771-1C4408686B46}">
      <dgm:prSet/>
      <dgm:spPr/>
      <dgm:t>
        <a:bodyPr/>
        <a:lstStyle/>
        <a:p>
          <a:endParaRPr lang="en-US"/>
        </a:p>
      </dgm:t>
    </dgm:pt>
    <dgm:pt modelId="{A240902B-4E00-4B6F-9E21-FAE3C94770F8}" type="sibTrans" cxnId="{30947C9D-683A-44E0-8771-1C4408686B46}">
      <dgm:prSet/>
      <dgm:spPr/>
      <dgm:t>
        <a:bodyPr/>
        <a:lstStyle/>
        <a:p>
          <a:endParaRPr lang="en-US"/>
        </a:p>
      </dgm:t>
    </dgm:pt>
    <dgm:pt modelId="{7C8B6AAD-8FAD-4ECA-BAF8-C9EC57F88E80}">
      <dgm:prSet/>
      <dgm:spPr/>
      <dgm:t>
        <a:bodyPr/>
        <a:lstStyle/>
        <a:p>
          <a:pPr rtl="0"/>
          <a:r>
            <a:rPr lang="en-GB" dirty="0" smtClean="0"/>
            <a:t>Expressive </a:t>
          </a:r>
          <a:endParaRPr lang="en-GB" dirty="0"/>
        </a:p>
      </dgm:t>
    </dgm:pt>
    <dgm:pt modelId="{0C39572D-5E75-45AD-ABB1-222875F71264}" type="parTrans" cxnId="{97D76B60-ECBC-43CC-BF49-D1288692F5E2}">
      <dgm:prSet/>
      <dgm:spPr/>
      <dgm:t>
        <a:bodyPr/>
        <a:lstStyle/>
        <a:p>
          <a:endParaRPr lang="en-US"/>
        </a:p>
      </dgm:t>
    </dgm:pt>
    <dgm:pt modelId="{32688EEC-C5B1-4F8B-9FDC-3CB49085BEE4}" type="sibTrans" cxnId="{97D76B60-ECBC-43CC-BF49-D1288692F5E2}">
      <dgm:prSet/>
      <dgm:spPr/>
      <dgm:t>
        <a:bodyPr/>
        <a:lstStyle/>
        <a:p>
          <a:endParaRPr lang="en-US"/>
        </a:p>
      </dgm:t>
    </dgm:pt>
    <dgm:pt modelId="{14BB3324-3698-42B9-B8F8-3E67910FBFCF}">
      <dgm:prSet/>
      <dgm:spPr/>
      <dgm:t>
        <a:bodyPr/>
        <a:lstStyle/>
        <a:p>
          <a:pPr rtl="0"/>
          <a:r>
            <a:rPr lang="en-GB" dirty="0" smtClean="0"/>
            <a:t>Participative </a:t>
          </a:r>
          <a:endParaRPr lang="en-GB" dirty="0"/>
        </a:p>
      </dgm:t>
    </dgm:pt>
    <dgm:pt modelId="{F94B1D4D-9C0B-43EF-A44F-6E3065A08BEF}" type="parTrans" cxnId="{A027152C-C8FD-4023-AA74-44ABF7AF693A}">
      <dgm:prSet/>
      <dgm:spPr/>
      <dgm:t>
        <a:bodyPr/>
        <a:lstStyle/>
        <a:p>
          <a:endParaRPr lang="en-US"/>
        </a:p>
      </dgm:t>
    </dgm:pt>
    <dgm:pt modelId="{3259D547-34E1-415A-AB75-EF26F1847A7D}" type="sibTrans" cxnId="{A027152C-C8FD-4023-AA74-44ABF7AF693A}">
      <dgm:prSet/>
      <dgm:spPr/>
      <dgm:t>
        <a:bodyPr/>
        <a:lstStyle/>
        <a:p>
          <a:endParaRPr lang="en-US"/>
        </a:p>
      </dgm:t>
    </dgm:pt>
    <dgm:pt modelId="{D59DB1B6-058D-45B2-8DDA-2CDFC64B27E1}">
      <dgm:prSet/>
      <dgm:spPr/>
      <dgm:t>
        <a:bodyPr/>
        <a:lstStyle/>
        <a:p>
          <a:pPr rtl="0"/>
          <a:r>
            <a:rPr lang="en-GB" dirty="0" smtClean="0"/>
            <a:t>Inclusive </a:t>
          </a:r>
          <a:endParaRPr lang="en-GB" dirty="0"/>
        </a:p>
      </dgm:t>
    </dgm:pt>
    <dgm:pt modelId="{4A2170CF-08DC-471F-93D0-C87A681702C4}" type="parTrans" cxnId="{0CB0A10A-CEB2-44F7-904D-97E8FFB42D1B}">
      <dgm:prSet/>
      <dgm:spPr/>
      <dgm:t>
        <a:bodyPr/>
        <a:lstStyle/>
        <a:p>
          <a:endParaRPr lang="en-US"/>
        </a:p>
      </dgm:t>
    </dgm:pt>
    <dgm:pt modelId="{B58C4C6D-4763-4AEF-8867-207FDABB5B4A}" type="sibTrans" cxnId="{0CB0A10A-CEB2-44F7-904D-97E8FFB42D1B}">
      <dgm:prSet/>
      <dgm:spPr/>
      <dgm:t>
        <a:bodyPr/>
        <a:lstStyle/>
        <a:p>
          <a:endParaRPr lang="en-US"/>
        </a:p>
      </dgm:t>
    </dgm:pt>
    <dgm:pt modelId="{AD0BC8AC-5B1E-450B-8018-4652FDC488A7}">
      <dgm:prSet/>
      <dgm:spPr/>
      <dgm:t>
        <a:bodyPr/>
        <a:lstStyle/>
        <a:p>
          <a:pPr rtl="0"/>
          <a:r>
            <a:rPr lang="en-GB" smtClean="0"/>
            <a:t>Empowering </a:t>
          </a:r>
          <a:endParaRPr lang="en-GB"/>
        </a:p>
      </dgm:t>
    </dgm:pt>
    <dgm:pt modelId="{48E29713-82A3-4E1D-A720-E814508A5E2D}" type="parTrans" cxnId="{18720755-9715-4364-A49E-FD4B1955A796}">
      <dgm:prSet/>
      <dgm:spPr/>
      <dgm:t>
        <a:bodyPr/>
        <a:lstStyle/>
        <a:p>
          <a:endParaRPr lang="en-US"/>
        </a:p>
      </dgm:t>
    </dgm:pt>
    <dgm:pt modelId="{ED0419A6-4634-4C50-983D-B41390905A8E}" type="sibTrans" cxnId="{18720755-9715-4364-A49E-FD4B1955A796}">
      <dgm:prSet/>
      <dgm:spPr/>
      <dgm:t>
        <a:bodyPr/>
        <a:lstStyle/>
        <a:p>
          <a:endParaRPr lang="en-US"/>
        </a:p>
      </dgm:t>
    </dgm:pt>
    <dgm:pt modelId="{92DD9D38-2008-455B-944B-093CA8D2E2BD}" type="pres">
      <dgm:prSet presAssocID="{A690CA12-81B6-4910-8F3B-756A282E0E1E}" presName="Name0" presStyleCnt="0">
        <dgm:presLayoutVars>
          <dgm:dir/>
          <dgm:animLvl val="lvl"/>
          <dgm:resizeHandles val="exact"/>
        </dgm:presLayoutVars>
      </dgm:prSet>
      <dgm:spPr/>
    </dgm:pt>
    <dgm:pt modelId="{FD91DC3C-0425-4D97-BF84-2470D7AA4963}" type="pres">
      <dgm:prSet presAssocID="{31C5DAC6-B6D1-487B-9B23-B2F015A990EF}" presName="linNode" presStyleCnt="0"/>
      <dgm:spPr/>
    </dgm:pt>
    <dgm:pt modelId="{E1F6EBD4-5AA0-4573-8C42-90789D055B5B}" type="pres">
      <dgm:prSet presAssocID="{31C5DAC6-B6D1-487B-9B23-B2F015A990EF}" presName="parentText" presStyleLbl="node1" presStyleIdx="0" presStyleCnt="5">
        <dgm:presLayoutVars>
          <dgm:chMax val="1"/>
          <dgm:bulletEnabled val="1"/>
        </dgm:presLayoutVars>
      </dgm:prSet>
      <dgm:spPr/>
    </dgm:pt>
    <dgm:pt modelId="{96C5032C-7077-4B46-AC84-1CE9CD4CAC38}" type="pres">
      <dgm:prSet presAssocID="{A240902B-4E00-4B6F-9E21-FAE3C94770F8}" presName="sp" presStyleCnt="0"/>
      <dgm:spPr/>
    </dgm:pt>
    <dgm:pt modelId="{03FE6598-FCB1-4DF8-B20E-B543FFFE94C0}" type="pres">
      <dgm:prSet presAssocID="{7C8B6AAD-8FAD-4ECA-BAF8-C9EC57F88E80}" presName="linNode" presStyleCnt="0"/>
      <dgm:spPr/>
    </dgm:pt>
    <dgm:pt modelId="{0ABB94B3-C7C8-4B9D-A54C-E6384B994E4F}" type="pres">
      <dgm:prSet presAssocID="{7C8B6AAD-8FAD-4ECA-BAF8-C9EC57F88E80}" presName="parentText" presStyleLbl="node1" presStyleIdx="1" presStyleCnt="5">
        <dgm:presLayoutVars>
          <dgm:chMax val="1"/>
          <dgm:bulletEnabled val="1"/>
        </dgm:presLayoutVars>
      </dgm:prSet>
      <dgm:spPr/>
    </dgm:pt>
    <dgm:pt modelId="{EBF6F8AA-79EE-466F-B1CD-EDABC30C4173}" type="pres">
      <dgm:prSet presAssocID="{32688EEC-C5B1-4F8B-9FDC-3CB49085BEE4}" presName="sp" presStyleCnt="0"/>
      <dgm:spPr/>
    </dgm:pt>
    <dgm:pt modelId="{19B7A8E2-87BE-402E-9961-E29E5B2D69D9}" type="pres">
      <dgm:prSet presAssocID="{14BB3324-3698-42B9-B8F8-3E67910FBFCF}" presName="linNode" presStyleCnt="0"/>
      <dgm:spPr/>
    </dgm:pt>
    <dgm:pt modelId="{98352D22-5BFB-4546-A360-D16C24615296}" type="pres">
      <dgm:prSet presAssocID="{14BB3324-3698-42B9-B8F8-3E67910FBFCF}" presName="parentText" presStyleLbl="node1" presStyleIdx="2" presStyleCnt="5">
        <dgm:presLayoutVars>
          <dgm:chMax val="1"/>
          <dgm:bulletEnabled val="1"/>
        </dgm:presLayoutVars>
      </dgm:prSet>
      <dgm:spPr/>
    </dgm:pt>
    <dgm:pt modelId="{19D812D7-C42B-44DD-905D-BB4E54880DA0}" type="pres">
      <dgm:prSet presAssocID="{3259D547-34E1-415A-AB75-EF26F1847A7D}" presName="sp" presStyleCnt="0"/>
      <dgm:spPr/>
    </dgm:pt>
    <dgm:pt modelId="{4A7A2F5D-054D-4599-8028-9CC5973877C0}" type="pres">
      <dgm:prSet presAssocID="{D59DB1B6-058D-45B2-8DDA-2CDFC64B27E1}" presName="linNode" presStyleCnt="0"/>
      <dgm:spPr/>
    </dgm:pt>
    <dgm:pt modelId="{2593D7B7-123E-40AA-91C5-E4970BFCBE96}" type="pres">
      <dgm:prSet presAssocID="{D59DB1B6-058D-45B2-8DDA-2CDFC64B27E1}" presName="parentText" presStyleLbl="node1" presStyleIdx="3" presStyleCnt="5">
        <dgm:presLayoutVars>
          <dgm:chMax val="1"/>
          <dgm:bulletEnabled val="1"/>
        </dgm:presLayoutVars>
      </dgm:prSet>
      <dgm:spPr/>
    </dgm:pt>
    <dgm:pt modelId="{89F307AD-9A2C-4C7A-8D61-4AD467ED7BE6}" type="pres">
      <dgm:prSet presAssocID="{B58C4C6D-4763-4AEF-8867-207FDABB5B4A}" presName="sp" presStyleCnt="0"/>
      <dgm:spPr/>
    </dgm:pt>
    <dgm:pt modelId="{4DA75ABD-1E96-4FC0-AA12-703EE891954E}" type="pres">
      <dgm:prSet presAssocID="{AD0BC8AC-5B1E-450B-8018-4652FDC488A7}" presName="linNode" presStyleCnt="0"/>
      <dgm:spPr/>
    </dgm:pt>
    <dgm:pt modelId="{66B97E1E-1608-4EA2-9AF1-6AB0F442FEFC}" type="pres">
      <dgm:prSet presAssocID="{AD0BC8AC-5B1E-450B-8018-4652FDC488A7}" presName="parentText" presStyleLbl="node1" presStyleIdx="4" presStyleCnt="5">
        <dgm:presLayoutVars>
          <dgm:chMax val="1"/>
          <dgm:bulletEnabled val="1"/>
        </dgm:presLayoutVars>
      </dgm:prSet>
      <dgm:spPr/>
    </dgm:pt>
  </dgm:ptLst>
  <dgm:cxnLst>
    <dgm:cxn modelId="{97D76B60-ECBC-43CC-BF49-D1288692F5E2}" srcId="{A690CA12-81B6-4910-8F3B-756A282E0E1E}" destId="{7C8B6AAD-8FAD-4ECA-BAF8-C9EC57F88E80}" srcOrd="1" destOrd="0" parTransId="{0C39572D-5E75-45AD-ABB1-222875F71264}" sibTransId="{32688EEC-C5B1-4F8B-9FDC-3CB49085BEE4}"/>
    <dgm:cxn modelId="{462F2419-C993-460D-B1F4-52DAB93F26F8}" type="presOf" srcId="{7C8B6AAD-8FAD-4ECA-BAF8-C9EC57F88E80}" destId="{0ABB94B3-C7C8-4B9D-A54C-E6384B994E4F}" srcOrd="0" destOrd="0" presId="urn:microsoft.com/office/officeart/2005/8/layout/vList5"/>
    <dgm:cxn modelId="{5B271DB0-CE83-43B5-BCA1-7B66A77DC991}" type="presOf" srcId="{D59DB1B6-058D-45B2-8DDA-2CDFC64B27E1}" destId="{2593D7B7-123E-40AA-91C5-E4970BFCBE96}" srcOrd="0" destOrd="0" presId="urn:microsoft.com/office/officeart/2005/8/layout/vList5"/>
    <dgm:cxn modelId="{E20729CE-1EEB-42A4-9495-5000220A8F25}" type="presOf" srcId="{31C5DAC6-B6D1-487B-9B23-B2F015A990EF}" destId="{E1F6EBD4-5AA0-4573-8C42-90789D055B5B}" srcOrd="0" destOrd="0" presId="urn:microsoft.com/office/officeart/2005/8/layout/vList5"/>
    <dgm:cxn modelId="{4A6DF43F-843F-400B-8CCC-118477EADF23}" type="presOf" srcId="{14BB3324-3698-42B9-B8F8-3E67910FBFCF}" destId="{98352D22-5BFB-4546-A360-D16C24615296}" srcOrd="0" destOrd="0" presId="urn:microsoft.com/office/officeart/2005/8/layout/vList5"/>
    <dgm:cxn modelId="{857E864F-1681-4EB6-8FFE-F7AA53C7E684}" type="presOf" srcId="{AD0BC8AC-5B1E-450B-8018-4652FDC488A7}" destId="{66B97E1E-1608-4EA2-9AF1-6AB0F442FEFC}" srcOrd="0" destOrd="0" presId="urn:microsoft.com/office/officeart/2005/8/layout/vList5"/>
    <dgm:cxn modelId="{E0ADA552-03C8-4782-8962-B9822745738F}" type="presOf" srcId="{A690CA12-81B6-4910-8F3B-756A282E0E1E}" destId="{92DD9D38-2008-455B-944B-093CA8D2E2BD}" srcOrd="0" destOrd="0" presId="urn:microsoft.com/office/officeart/2005/8/layout/vList5"/>
    <dgm:cxn modelId="{30947C9D-683A-44E0-8771-1C4408686B46}" srcId="{A690CA12-81B6-4910-8F3B-756A282E0E1E}" destId="{31C5DAC6-B6D1-487B-9B23-B2F015A990EF}" srcOrd="0" destOrd="0" parTransId="{25295B9C-655A-40FD-B6A4-E1F4F1D71590}" sibTransId="{A240902B-4E00-4B6F-9E21-FAE3C94770F8}"/>
    <dgm:cxn modelId="{18720755-9715-4364-A49E-FD4B1955A796}" srcId="{A690CA12-81B6-4910-8F3B-756A282E0E1E}" destId="{AD0BC8AC-5B1E-450B-8018-4652FDC488A7}" srcOrd="4" destOrd="0" parTransId="{48E29713-82A3-4E1D-A720-E814508A5E2D}" sibTransId="{ED0419A6-4634-4C50-983D-B41390905A8E}"/>
    <dgm:cxn modelId="{0CB0A10A-CEB2-44F7-904D-97E8FFB42D1B}" srcId="{A690CA12-81B6-4910-8F3B-756A282E0E1E}" destId="{D59DB1B6-058D-45B2-8DDA-2CDFC64B27E1}" srcOrd="3" destOrd="0" parTransId="{4A2170CF-08DC-471F-93D0-C87A681702C4}" sibTransId="{B58C4C6D-4763-4AEF-8867-207FDABB5B4A}"/>
    <dgm:cxn modelId="{A027152C-C8FD-4023-AA74-44ABF7AF693A}" srcId="{A690CA12-81B6-4910-8F3B-756A282E0E1E}" destId="{14BB3324-3698-42B9-B8F8-3E67910FBFCF}" srcOrd="2" destOrd="0" parTransId="{F94B1D4D-9C0B-43EF-A44F-6E3065A08BEF}" sibTransId="{3259D547-34E1-415A-AB75-EF26F1847A7D}"/>
    <dgm:cxn modelId="{9E23F945-5EC7-47AF-BC37-0C8865D4604D}" type="presParOf" srcId="{92DD9D38-2008-455B-944B-093CA8D2E2BD}" destId="{FD91DC3C-0425-4D97-BF84-2470D7AA4963}" srcOrd="0" destOrd="0" presId="urn:microsoft.com/office/officeart/2005/8/layout/vList5"/>
    <dgm:cxn modelId="{90CA56A7-0EA4-4394-867C-88AEA8ECCDAA}" type="presParOf" srcId="{FD91DC3C-0425-4D97-BF84-2470D7AA4963}" destId="{E1F6EBD4-5AA0-4573-8C42-90789D055B5B}" srcOrd="0" destOrd="0" presId="urn:microsoft.com/office/officeart/2005/8/layout/vList5"/>
    <dgm:cxn modelId="{41E045AE-F8DB-4B16-A7F7-2ED7A859FE2D}" type="presParOf" srcId="{92DD9D38-2008-455B-944B-093CA8D2E2BD}" destId="{96C5032C-7077-4B46-AC84-1CE9CD4CAC38}" srcOrd="1" destOrd="0" presId="urn:microsoft.com/office/officeart/2005/8/layout/vList5"/>
    <dgm:cxn modelId="{B351AE55-A940-4695-80C5-798BC45388A9}" type="presParOf" srcId="{92DD9D38-2008-455B-944B-093CA8D2E2BD}" destId="{03FE6598-FCB1-4DF8-B20E-B543FFFE94C0}" srcOrd="2" destOrd="0" presId="urn:microsoft.com/office/officeart/2005/8/layout/vList5"/>
    <dgm:cxn modelId="{B307A3CE-4A45-49A5-A748-100DF916D3B7}" type="presParOf" srcId="{03FE6598-FCB1-4DF8-B20E-B543FFFE94C0}" destId="{0ABB94B3-C7C8-4B9D-A54C-E6384B994E4F}" srcOrd="0" destOrd="0" presId="urn:microsoft.com/office/officeart/2005/8/layout/vList5"/>
    <dgm:cxn modelId="{C8C35E1A-3A21-4449-A3DC-64332E85C6A4}" type="presParOf" srcId="{92DD9D38-2008-455B-944B-093CA8D2E2BD}" destId="{EBF6F8AA-79EE-466F-B1CD-EDABC30C4173}" srcOrd="3" destOrd="0" presId="urn:microsoft.com/office/officeart/2005/8/layout/vList5"/>
    <dgm:cxn modelId="{EC73A6C6-089E-4DBD-A452-335885949DB4}" type="presParOf" srcId="{92DD9D38-2008-455B-944B-093CA8D2E2BD}" destId="{19B7A8E2-87BE-402E-9961-E29E5B2D69D9}" srcOrd="4" destOrd="0" presId="urn:microsoft.com/office/officeart/2005/8/layout/vList5"/>
    <dgm:cxn modelId="{A1B401F4-073F-4A35-851B-F312BA64E17B}" type="presParOf" srcId="{19B7A8E2-87BE-402E-9961-E29E5B2D69D9}" destId="{98352D22-5BFB-4546-A360-D16C24615296}" srcOrd="0" destOrd="0" presId="urn:microsoft.com/office/officeart/2005/8/layout/vList5"/>
    <dgm:cxn modelId="{DC8D4899-1D80-4CA5-B3DF-5CDD8B27DA6A}" type="presParOf" srcId="{92DD9D38-2008-455B-944B-093CA8D2E2BD}" destId="{19D812D7-C42B-44DD-905D-BB4E54880DA0}" srcOrd="5" destOrd="0" presId="urn:microsoft.com/office/officeart/2005/8/layout/vList5"/>
    <dgm:cxn modelId="{27980409-1EDA-4D54-B66B-4FDB625320C1}" type="presParOf" srcId="{92DD9D38-2008-455B-944B-093CA8D2E2BD}" destId="{4A7A2F5D-054D-4599-8028-9CC5973877C0}" srcOrd="6" destOrd="0" presId="urn:microsoft.com/office/officeart/2005/8/layout/vList5"/>
    <dgm:cxn modelId="{A755C018-298B-432C-A9FF-F4C442C54EDC}" type="presParOf" srcId="{4A7A2F5D-054D-4599-8028-9CC5973877C0}" destId="{2593D7B7-123E-40AA-91C5-E4970BFCBE96}" srcOrd="0" destOrd="0" presId="urn:microsoft.com/office/officeart/2005/8/layout/vList5"/>
    <dgm:cxn modelId="{02B6B1B5-43F6-4839-B261-A226A81F52C3}" type="presParOf" srcId="{92DD9D38-2008-455B-944B-093CA8D2E2BD}" destId="{89F307AD-9A2C-4C7A-8D61-4AD467ED7BE6}" srcOrd="7" destOrd="0" presId="urn:microsoft.com/office/officeart/2005/8/layout/vList5"/>
    <dgm:cxn modelId="{A1728655-3DD3-46F2-BE4A-C3F3AC763FC0}" type="presParOf" srcId="{92DD9D38-2008-455B-944B-093CA8D2E2BD}" destId="{4DA75ABD-1E96-4FC0-AA12-703EE891954E}" srcOrd="8" destOrd="0" presId="urn:microsoft.com/office/officeart/2005/8/layout/vList5"/>
    <dgm:cxn modelId="{162573DA-5729-4874-B26E-467463A682FB}" type="presParOf" srcId="{4DA75ABD-1E96-4FC0-AA12-703EE891954E}" destId="{66B97E1E-1608-4EA2-9AF1-6AB0F442FEFC}"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678414-689C-45BF-B5F3-6F0AB5BC84A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E246BC6-E042-4F4F-86B3-DF3C448C4913}">
      <dgm:prSet/>
      <dgm:spPr/>
      <dgm:t>
        <a:bodyPr/>
        <a:lstStyle/>
        <a:p>
          <a:pPr rtl="0"/>
          <a:r>
            <a:rPr lang="en-GB" dirty="0" smtClean="0"/>
            <a:t>How does this link to promoting Activism? </a:t>
          </a:r>
          <a:endParaRPr lang="en-GB" dirty="0"/>
        </a:p>
      </dgm:t>
    </dgm:pt>
    <dgm:pt modelId="{D930FD39-0A3C-428B-B74B-FDE05F64F195}" type="parTrans" cxnId="{977A6657-F8C6-485F-A2B3-4CC278C70644}">
      <dgm:prSet/>
      <dgm:spPr/>
      <dgm:t>
        <a:bodyPr/>
        <a:lstStyle/>
        <a:p>
          <a:endParaRPr lang="en-US"/>
        </a:p>
      </dgm:t>
    </dgm:pt>
    <dgm:pt modelId="{544CC47B-1C69-47AB-ACC4-C124B85C710E}" type="sibTrans" cxnId="{977A6657-F8C6-485F-A2B3-4CC278C70644}">
      <dgm:prSet/>
      <dgm:spPr/>
      <dgm:t>
        <a:bodyPr/>
        <a:lstStyle/>
        <a:p>
          <a:endParaRPr lang="en-US"/>
        </a:p>
      </dgm:t>
    </dgm:pt>
    <dgm:pt modelId="{981E14E1-7983-4BA0-A1FE-918F0B9920BD}">
      <dgm:prSet/>
      <dgm:spPr/>
      <dgm:t>
        <a:bodyPr/>
        <a:lstStyle/>
        <a:p>
          <a:pPr rtl="0"/>
          <a:r>
            <a:rPr lang="en-GB" smtClean="0"/>
            <a:t>What is the role of the Youth Worker? </a:t>
          </a:r>
          <a:endParaRPr lang="en-GB"/>
        </a:p>
      </dgm:t>
    </dgm:pt>
    <dgm:pt modelId="{9842ECDF-4E0C-4BF3-8F6B-DD55FBA9935D}" type="parTrans" cxnId="{FB7F6163-BAB0-42A0-8F0B-1D938356ED60}">
      <dgm:prSet/>
      <dgm:spPr/>
      <dgm:t>
        <a:bodyPr/>
        <a:lstStyle/>
        <a:p>
          <a:endParaRPr lang="en-US"/>
        </a:p>
      </dgm:t>
    </dgm:pt>
    <dgm:pt modelId="{32BFA8F9-4DAF-48D0-A100-D9BA50A2E467}" type="sibTrans" cxnId="{FB7F6163-BAB0-42A0-8F0B-1D938356ED60}">
      <dgm:prSet/>
      <dgm:spPr/>
      <dgm:t>
        <a:bodyPr/>
        <a:lstStyle/>
        <a:p>
          <a:endParaRPr lang="en-US"/>
        </a:p>
      </dgm:t>
    </dgm:pt>
    <dgm:pt modelId="{DEB634A2-7B2C-4D02-82E8-B3A98400E69E}" type="pres">
      <dgm:prSet presAssocID="{5F678414-689C-45BF-B5F3-6F0AB5BC84AA}" presName="linear" presStyleCnt="0">
        <dgm:presLayoutVars>
          <dgm:animLvl val="lvl"/>
          <dgm:resizeHandles val="exact"/>
        </dgm:presLayoutVars>
      </dgm:prSet>
      <dgm:spPr/>
    </dgm:pt>
    <dgm:pt modelId="{AA644788-4D88-4C5D-BBB1-6164F56FB010}" type="pres">
      <dgm:prSet presAssocID="{8E246BC6-E042-4F4F-86B3-DF3C448C4913}" presName="parentText" presStyleLbl="node1" presStyleIdx="0" presStyleCnt="2">
        <dgm:presLayoutVars>
          <dgm:chMax val="0"/>
          <dgm:bulletEnabled val="1"/>
        </dgm:presLayoutVars>
      </dgm:prSet>
      <dgm:spPr/>
    </dgm:pt>
    <dgm:pt modelId="{27138A03-47BE-4E87-AC60-F300BB6E0AA4}" type="pres">
      <dgm:prSet presAssocID="{544CC47B-1C69-47AB-ACC4-C124B85C710E}" presName="spacer" presStyleCnt="0"/>
      <dgm:spPr/>
    </dgm:pt>
    <dgm:pt modelId="{FDDBDB39-24E3-43ED-B094-AB1FCA156539}" type="pres">
      <dgm:prSet presAssocID="{981E14E1-7983-4BA0-A1FE-918F0B9920BD}" presName="parentText" presStyleLbl="node1" presStyleIdx="1" presStyleCnt="2">
        <dgm:presLayoutVars>
          <dgm:chMax val="0"/>
          <dgm:bulletEnabled val="1"/>
        </dgm:presLayoutVars>
      </dgm:prSet>
      <dgm:spPr/>
    </dgm:pt>
  </dgm:ptLst>
  <dgm:cxnLst>
    <dgm:cxn modelId="{977A6657-F8C6-485F-A2B3-4CC278C70644}" srcId="{5F678414-689C-45BF-B5F3-6F0AB5BC84AA}" destId="{8E246BC6-E042-4F4F-86B3-DF3C448C4913}" srcOrd="0" destOrd="0" parTransId="{D930FD39-0A3C-428B-B74B-FDE05F64F195}" sibTransId="{544CC47B-1C69-47AB-ACC4-C124B85C710E}"/>
    <dgm:cxn modelId="{FA3E0140-125C-47B6-A4B7-52BF3A1A064C}" type="presOf" srcId="{8E246BC6-E042-4F4F-86B3-DF3C448C4913}" destId="{AA644788-4D88-4C5D-BBB1-6164F56FB010}" srcOrd="0" destOrd="0" presId="urn:microsoft.com/office/officeart/2005/8/layout/vList2"/>
    <dgm:cxn modelId="{FA942C65-771E-46A4-90F2-4987A1FB16EB}" type="presOf" srcId="{981E14E1-7983-4BA0-A1FE-918F0B9920BD}" destId="{FDDBDB39-24E3-43ED-B094-AB1FCA156539}" srcOrd="0" destOrd="0" presId="urn:microsoft.com/office/officeart/2005/8/layout/vList2"/>
    <dgm:cxn modelId="{FB7F6163-BAB0-42A0-8F0B-1D938356ED60}" srcId="{5F678414-689C-45BF-B5F3-6F0AB5BC84AA}" destId="{981E14E1-7983-4BA0-A1FE-918F0B9920BD}" srcOrd="1" destOrd="0" parTransId="{9842ECDF-4E0C-4BF3-8F6B-DD55FBA9935D}" sibTransId="{32BFA8F9-4DAF-48D0-A100-D9BA50A2E467}"/>
    <dgm:cxn modelId="{FE08DC65-EB19-45BE-85F3-F83B53AEFB90}" type="presOf" srcId="{5F678414-689C-45BF-B5F3-6F0AB5BC84AA}" destId="{DEB634A2-7B2C-4D02-82E8-B3A98400E69E}" srcOrd="0" destOrd="0" presId="urn:microsoft.com/office/officeart/2005/8/layout/vList2"/>
    <dgm:cxn modelId="{C8F61377-FBE1-4307-8D76-ADDF7B7EE3BA}" type="presParOf" srcId="{DEB634A2-7B2C-4D02-82E8-B3A98400E69E}" destId="{AA644788-4D88-4C5D-BBB1-6164F56FB010}" srcOrd="0" destOrd="0" presId="urn:microsoft.com/office/officeart/2005/8/layout/vList2"/>
    <dgm:cxn modelId="{DAEB78D6-8310-4B8F-BEC1-A1C5FF9A20F8}" type="presParOf" srcId="{DEB634A2-7B2C-4D02-82E8-B3A98400E69E}" destId="{27138A03-47BE-4E87-AC60-F300BB6E0AA4}" srcOrd="1" destOrd="0" presId="urn:microsoft.com/office/officeart/2005/8/layout/vList2"/>
    <dgm:cxn modelId="{FF1760D1-011D-4A9D-8AFA-FEF5955D18E8}" type="presParOf" srcId="{DEB634A2-7B2C-4D02-82E8-B3A98400E69E}" destId="{FDDBDB39-24E3-43ED-B094-AB1FCA15653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6EBD4-5AA0-4573-8C42-90789D055B5B}">
      <dsp:nvSpPr>
        <dsp:cNvPr id="0" name=""/>
        <dsp:cNvSpPr/>
      </dsp:nvSpPr>
      <dsp:spPr>
        <a:xfrm>
          <a:off x="1580387" y="1767"/>
          <a:ext cx="1777936" cy="7729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lvl="0" algn="ctr" defTabSz="977900" rtl="0">
            <a:lnSpc>
              <a:spcPct val="90000"/>
            </a:lnSpc>
            <a:spcBef>
              <a:spcPct val="0"/>
            </a:spcBef>
            <a:spcAft>
              <a:spcPct val="35000"/>
            </a:spcAft>
          </a:pPr>
          <a:r>
            <a:rPr lang="en-GB" sz="2200" kern="1200" dirty="0" smtClean="0"/>
            <a:t>Educative </a:t>
          </a:r>
          <a:endParaRPr lang="en-GB" sz="2200" kern="1200" dirty="0"/>
        </a:p>
      </dsp:txBody>
      <dsp:txXfrm>
        <a:off x="1618118" y="39498"/>
        <a:ext cx="1702474" cy="697459"/>
      </dsp:txXfrm>
    </dsp:sp>
    <dsp:sp modelId="{0ABB94B3-C7C8-4B9D-A54C-E6384B994E4F}">
      <dsp:nvSpPr>
        <dsp:cNvPr id="0" name=""/>
        <dsp:cNvSpPr/>
      </dsp:nvSpPr>
      <dsp:spPr>
        <a:xfrm>
          <a:off x="1580387" y="813334"/>
          <a:ext cx="1777936" cy="7729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lvl="0" algn="ctr" defTabSz="977900" rtl="0">
            <a:lnSpc>
              <a:spcPct val="90000"/>
            </a:lnSpc>
            <a:spcBef>
              <a:spcPct val="0"/>
            </a:spcBef>
            <a:spcAft>
              <a:spcPct val="35000"/>
            </a:spcAft>
          </a:pPr>
          <a:r>
            <a:rPr lang="en-GB" sz="2200" kern="1200" dirty="0" smtClean="0"/>
            <a:t>Expressive </a:t>
          </a:r>
          <a:endParaRPr lang="en-GB" sz="2200" kern="1200" dirty="0"/>
        </a:p>
      </dsp:txBody>
      <dsp:txXfrm>
        <a:off x="1618118" y="851065"/>
        <a:ext cx="1702474" cy="697459"/>
      </dsp:txXfrm>
    </dsp:sp>
    <dsp:sp modelId="{98352D22-5BFB-4546-A360-D16C24615296}">
      <dsp:nvSpPr>
        <dsp:cNvPr id="0" name=""/>
        <dsp:cNvSpPr/>
      </dsp:nvSpPr>
      <dsp:spPr>
        <a:xfrm>
          <a:off x="1580387" y="1624901"/>
          <a:ext cx="1777936" cy="7729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lvl="0" algn="ctr" defTabSz="977900" rtl="0">
            <a:lnSpc>
              <a:spcPct val="90000"/>
            </a:lnSpc>
            <a:spcBef>
              <a:spcPct val="0"/>
            </a:spcBef>
            <a:spcAft>
              <a:spcPct val="35000"/>
            </a:spcAft>
          </a:pPr>
          <a:r>
            <a:rPr lang="en-GB" sz="2200" kern="1200" dirty="0" smtClean="0"/>
            <a:t>Participative </a:t>
          </a:r>
          <a:endParaRPr lang="en-GB" sz="2200" kern="1200" dirty="0"/>
        </a:p>
      </dsp:txBody>
      <dsp:txXfrm>
        <a:off x="1618118" y="1662632"/>
        <a:ext cx="1702474" cy="697459"/>
      </dsp:txXfrm>
    </dsp:sp>
    <dsp:sp modelId="{2593D7B7-123E-40AA-91C5-E4970BFCBE96}">
      <dsp:nvSpPr>
        <dsp:cNvPr id="0" name=""/>
        <dsp:cNvSpPr/>
      </dsp:nvSpPr>
      <dsp:spPr>
        <a:xfrm>
          <a:off x="1580387" y="2436469"/>
          <a:ext cx="1777936" cy="7729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lvl="0" algn="ctr" defTabSz="977900" rtl="0">
            <a:lnSpc>
              <a:spcPct val="90000"/>
            </a:lnSpc>
            <a:spcBef>
              <a:spcPct val="0"/>
            </a:spcBef>
            <a:spcAft>
              <a:spcPct val="35000"/>
            </a:spcAft>
          </a:pPr>
          <a:r>
            <a:rPr lang="en-GB" sz="2200" kern="1200" dirty="0" smtClean="0"/>
            <a:t>Inclusive </a:t>
          </a:r>
          <a:endParaRPr lang="en-GB" sz="2200" kern="1200" dirty="0"/>
        </a:p>
      </dsp:txBody>
      <dsp:txXfrm>
        <a:off x="1618118" y="2474200"/>
        <a:ext cx="1702474" cy="697459"/>
      </dsp:txXfrm>
    </dsp:sp>
    <dsp:sp modelId="{66B97E1E-1608-4EA2-9AF1-6AB0F442FEFC}">
      <dsp:nvSpPr>
        <dsp:cNvPr id="0" name=""/>
        <dsp:cNvSpPr/>
      </dsp:nvSpPr>
      <dsp:spPr>
        <a:xfrm>
          <a:off x="1580387" y="3248036"/>
          <a:ext cx="1777936" cy="7729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lvl="0" algn="ctr" defTabSz="977900" rtl="0">
            <a:lnSpc>
              <a:spcPct val="90000"/>
            </a:lnSpc>
            <a:spcBef>
              <a:spcPct val="0"/>
            </a:spcBef>
            <a:spcAft>
              <a:spcPct val="35000"/>
            </a:spcAft>
          </a:pPr>
          <a:r>
            <a:rPr lang="en-GB" sz="2200" kern="1200" smtClean="0"/>
            <a:t>Empowering </a:t>
          </a:r>
          <a:endParaRPr lang="en-GB" sz="2200" kern="1200"/>
        </a:p>
      </dsp:txBody>
      <dsp:txXfrm>
        <a:off x="1618118" y="3285767"/>
        <a:ext cx="1702474" cy="697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44788-4D88-4C5D-BBB1-6164F56FB010}">
      <dsp:nvSpPr>
        <dsp:cNvPr id="0" name=""/>
        <dsp:cNvSpPr/>
      </dsp:nvSpPr>
      <dsp:spPr>
        <a:xfrm>
          <a:off x="0" y="33120"/>
          <a:ext cx="10058399" cy="19094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lvl="0" algn="l" defTabSz="2133600" rtl="0">
            <a:lnSpc>
              <a:spcPct val="90000"/>
            </a:lnSpc>
            <a:spcBef>
              <a:spcPct val="0"/>
            </a:spcBef>
            <a:spcAft>
              <a:spcPct val="35000"/>
            </a:spcAft>
          </a:pPr>
          <a:r>
            <a:rPr lang="en-GB" sz="4800" kern="1200" dirty="0" smtClean="0"/>
            <a:t>How does this link to promoting Activism? </a:t>
          </a:r>
          <a:endParaRPr lang="en-GB" sz="4800" kern="1200" dirty="0"/>
        </a:p>
      </dsp:txBody>
      <dsp:txXfrm>
        <a:off x="93211" y="126331"/>
        <a:ext cx="9871977" cy="1723017"/>
      </dsp:txXfrm>
    </dsp:sp>
    <dsp:sp modelId="{FDDBDB39-24E3-43ED-B094-AB1FCA156539}">
      <dsp:nvSpPr>
        <dsp:cNvPr id="0" name=""/>
        <dsp:cNvSpPr/>
      </dsp:nvSpPr>
      <dsp:spPr>
        <a:xfrm>
          <a:off x="0" y="2080800"/>
          <a:ext cx="10058399" cy="19094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lvl="0" algn="l" defTabSz="2133600" rtl="0">
            <a:lnSpc>
              <a:spcPct val="90000"/>
            </a:lnSpc>
            <a:spcBef>
              <a:spcPct val="0"/>
            </a:spcBef>
            <a:spcAft>
              <a:spcPct val="35000"/>
            </a:spcAft>
          </a:pPr>
          <a:r>
            <a:rPr lang="en-GB" sz="4800" kern="1200" smtClean="0"/>
            <a:t>What is the role of the Youth Worker? </a:t>
          </a:r>
          <a:endParaRPr lang="en-GB" sz="4800" kern="1200"/>
        </a:p>
      </dsp:txBody>
      <dsp:txXfrm>
        <a:off x="93211" y="2174011"/>
        <a:ext cx="9871977" cy="172301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B5A82E0-9022-4446-B673-64E6E640750C}"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4D1AA-BD1D-4952-9CF9-D4718DE4A85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439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B5A82E0-9022-4446-B673-64E6E640750C}"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4D1AA-BD1D-4952-9CF9-D4718DE4A853}" type="slidenum">
              <a:rPr lang="en-GB" smtClean="0"/>
              <a:t>‹#›</a:t>
            </a:fld>
            <a:endParaRPr lang="en-GB"/>
          </a:p>
        </p:txBody>
      </p:sp>
    </p:spTree>
    <p:extLst>
      <p:ext uri="{BB962C8B-B14F-4D97-AF65-F5344CB8AC3E}">
        <p14:creationId xmlns:p14="http://schemas.microsoft.com/office/powerpoint/2010/main" val="3382292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B5A82E0-9022-4446-B673-64E6E640750C}"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4D1AA-BD1D-4952-9CF9-D4718DE4A85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411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B5A82E0-9022-4446-B673-64E6E640750C}" type="datetimeFigureOut">
              <a:rPr lang="en-GB" smtClean="0"/>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E4D1AA-BD1D-4952-9CF9-D4718DE4A853}" type="slidenum">
              <a:rPr lang="en-GB" smtClean="0"/>
              <a:t>‹#›</a:t>
            </a:fld>
            <a:endParaRPr lang="en-GB"/>
          </a:p>
        </p:txBody>
      </p:sp>
    </p:spTree>
    <p:extLst>
      <p:ext uri="{BB962C8B-B14F-4D97-AF65-F5344CB8AC3E}">
        <p14:creationId xmlns:p14="http://schemas.microsoft.com/office/powerpoint/2010/main" val="1851679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B5A82E0-9022-4446-B673-64E6E640750C}" type="datetimeFigureOut">
              <a:rPr lang="en-GB" smtClean="0"/>
              <a:t>16/11/2020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E4D1AA-BD1D-4952-9CF9-D4718DE4A853}" type="slidenum">
              <a:rPr lang="en-GB" smtClean="0"/>
              <a:t>‹#›</a:t>
            </a:fld>
            <a:endParaRPr lang="en-GB"/>
          </a:p>
        </p:txBody>
      </p:sp>
    </p:spTree>
    <p:extLst>
      <p:ext uri="{BB962C8B-B14F-4D97-AF65-F5344CB8AC3E}">
        <p14:creationId xmlns:p14="http://schemas.microsoft.com/office/powerpoint/2010/main" val="2899636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B5A82E0-9022-4446-B673-64E6E640750C}" type="datetimeFigureOut">
              <a:rPr lang="en-GB" smtClean="0"/>
              <a:t>16/11/2020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E4D1AA-BD1D-4952-9CF9-D4718DE4A853}" type="slidenum">
              <a:rPr lang="en-GB" smtClean="0"/>
              <a:t>‹#›</a:t>
            </a:fld>
            <a:endParaRPr lang="en-GB"/>
          </a:p>
        </p:txBody>
      </p:sp>
    </p:spTree>
    <p:extLst>
      <p:ext uri="{BB962C8B-B14F-4D97-AF65-F5344CB8AC3E}">
        <p14:creationId xmlns:p14="http://schemas.microsoft.com/office/powerpoint/2010/main" val="2516611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B5A82E0-9022-4446-B673-64E6E640750C}" type="datetimeFigureOut">
              <a:rPr lang="en-GB" smtClean="0"/>
              <a:t>16/11/2020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6E4D1AA-BD1D-4952-9CF9-D4718DE4A853}" type="slidenum">
              <a:rPr lang="en-GB" smtClean="0"/>
              <a:t>‹#›</a:t>
            </a:fld>
            <a:endParaRPr lang="en-GB"/>
          </a:p>
        </p:txBody>
      </p:sp>
    </p:spTree>
    <p:extLst>
      <p:ext uri="{BB962C8B-B14F-4D97-AF65-F5344CB8AC3E}">
        <p14:creationId xmlns:p14="http://schemas.microsoft.com/office/powerpoint/2010/main" val="1353790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B5A82E0-9022-4446-B673-64E6E640750C}" type="datetimeFigureOut">
              <a:rPr lang="en-GB" smtClean="0"/>
              <a:t>16/11/2020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6E4D1AA-BD1D-4952-9CF9-D4718DE4A853}" type="slidenum">
              <a:rPr lang="en-GB" smtClean="0"/>
              <a:t>‹#›</a:t>
            </a:fld>
            <a:endParaRPr lang="en-GB"/>
          </a:p>
        </p:txBody>
      </p:sp>
    </p:spTree>
    <p:extLst>
      <p:ext uri="{BB962C8B-B14F-4D97-AF65-F5344CB8AC3E}">
        <p14:creationId xmlns:p14="http://schemas.microsoft.com/office/powerpoint/2010/main" val="3383090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B5A82E0-9022-4446-B673-64E6E640750C}" type="datetimeFigureOut">
              <a:rPr lang="en-GB" smtClean="0"/>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E4D1AA-BD1D-4952-9CF9-D4718DE4A853}" type="slidenum">
              <a:rPr lang="en-GB" smtClean="0"/>
              <a:t>‹#›</a:t>
            </a:fld>
            <a:endParaRPr lang="en-GB"/>
          </a:p>
        </p:txBody>
      </p:sp>
    </p:spTree>
    <p:extLst>
      <p:ext uri="{BB962C8B-B14F-4D97-AF65-F5344CB8AC3E}">
        <p14:creationId xmlns:p14="http://schemas.microsoft.com/office/powerpoint/2010/main" val="551315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B5A82E0-9022-4446-B673-64E6E640750C}"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4D1AA-BD1D-4952-9CF9-D4718DE4A853}" type="slidenum">
              <a:rPr lang="en-GB" smtClean="0"/>
              <a:t>‹#›</a:t>
            </a:fld>
            <a:endParaRPr lang="en-GB"/>
          </a:p>
        </p:txBody>
      </p:sp>
    </p:spTree>
    <p:extLst>
      <p:ext uri="{BB962C8B-B14F-4D97-AF65-F5344CB8AC3E}">
        <p14:creationId xmlns:p14="http://schemas.microsoft.com/office/powerpoint/2010/main" val="4137131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B5A82E0-9022-4446-B673-64E6E640750C}"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4D1AA-BD1D-4952-9CF9-D4718DE4A853}" type="slidenum">
              <a:rPr lang="en-GB" smtClean="0"/>
              <a:t>‹#›</a:t>
            </a:fld>
            <a:endParaRPr lang="en-GB"/>
          </a:p>
        </p:txBody>
      </p:sp>
    </p:spTree>
    <p:extLst>
      <p:ext uri="{BB962C8B-B14F-4D97-AF65-F5344CB8AC3E}">
        <p14:creationId xmlns:p14="http://schemas.microsoft.com/office/powerpoint/2010/main" val="2499972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B5A82E0-9022-4446-B673-64E6E640750C}" type="datetimeFigureOut">
              <a:rPr lang="en-GB" smtClean="0"/>
              <a:t>16/11/2020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E6E4D1AA-BD1D-4952-9CF9-D4718DE4A853}"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28285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video" Target="https://www.youtube.com/embed/x8MIU5qSmM4" TargetMode="External"/><Relationship Id="rId5" Type="http://schemas.openxmlformats.org/officeDocument/2006/relationships/hyperlink" Target="https://worldschildrensprize.org/iqbal-masih" TargetMode="Externa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we.org/en-GB/about-we/we-charity/"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5.xml"/><Relationship Id="rId1" Type="http://schemas.openxmlformats.org/officeDocument/2006/relationships/video" Target="https://www.youtube.com/embed/8hx0ajieM3M" TargetMode="Externa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theguardian.com/environment/2019/mar/19/school-climate-strikes-more-than-1-million-took-part-say-campaigners-greta-thunberg"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keepscotlandbeautiful.org/sustainability-climate-change/climate-change/young-people-and-climate-change/climate-emergency-training-for-youth-workers/"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infed.org/mobi/what-is-praxis/"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news.bbc.co.uk/hi/english/static/events/reith_2000/lecture5.stm" TargetMode="External"/><Relationship Id="rId2" Type="http://schemas.openxmlformats.org/officeDocument/2006/relationships/hyperlink" Target="http://www.foodsecurity.ac.uk/food/food-global.html" TargetMode="External"/><Relationship Id="rId1" Type="http://schemas.openxmlformats.org/officeDocument/2006/relationships/slideLayout" Target="../slideLayouts/slideLayout2.xml"/><Relationship Id="rId4" Type="http://schemas.openxmlformats.org/officeDocument/2006/relationships/hyperlink" Target="http://wales.gov.uk/about/programmeforgov/abou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Youth </a:t>
            </a:r>
            <a:r>
              <a:rPr lang="en-US" dirty="0"/>
              <a:t>Work and Empowerment : Promoting Sustainable Communities </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3068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Principles? </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endParaRPr lang="en-GB" dirty="0"/>
          </a:p>
          <a:p>
            <a:pPr marL="0" indent="0">
              <a:buNone/>
            </a:pPr>
            <a:endParaRPr lang="en-GB" dirty="0"/>
          </a:p>
        </p:txBody>
      </p:sp>
      <p:sp>
        <p:nvSpPr>
          <p:cNvPr id="4" name="Oval Callout 3"/>
          <p:cNvSpPr/>
          <p:nvPr/>
        </p:nvSpPr>
        <p:spPr>
          <a:xfrm>
            <a:off x="1596044" y="1900844"/>
            <a:ext cx="8063345" cy="332539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What are the key principles of Youth Work? </a:t>
            </a:r>
          </a:p>
          <a:p>
            <a:pPr algn="ctr"/>
            <a:endParaRPr lang="en-GB" dirty="0"/>
          </a:p>
        </p:txBody>
      </p:sp>
    </p:spTree>
    <p:extLst>
      <p:ext uri="{BB962C8B-B14F-4D97-AF65-F5344CB8AC3E}">
        <p14:creationId xmlns:p14="http://schemas.microsoft.com/office/powerpoint/2010/main" val="2408771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and Principles of Youth Work </a:t>
            </a:r>
            <a:endParaRPr lang="en-GB" dirty="0"/>
          </a:p>
        </p:txBody>
      </p:sp>
      <p:sp>
        <p:nvSpPr>
          <p:cNvPr id="3" name="Content Placeholder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en-GB" dirty="0"/>
              <a:t>What is youth work? </a:t>
            </a:r>
            <a:endParaRPr lang="en-GB" dirty="0" smtClean="0"/>
          </a:p>
          <a:p>
            <a:r>
              <a:rPr lang="en-GB" dirty="0" smtClean="0"/>
              <a:t>The </a:t>
            </a:r>
            <a:r>
              <a:rPr lang="en-GB" dirty="0"/>
              <a:t>key purpose of youth work is to... </a:t>
            </a:r>
            <a:endParaRPr lang="en-GB" dirty="0" smtClean="0"/>
          </a:p>
          <a:p>
            <a:r>
              <a:rPr lang="en-GB" dirty="0" smtClean="0"/>
              <a:t>“</a:t>
            </a:r>
            <a:r>
              <a:rPr lang="en-GB" dirty="0"/>
              <a:t>enable young people to develop holistically, working with them to facilitate their personal, social and educational development, to enable them to develop their voice, influence and place in society and to reach their full potential.” </a:t>
            </a:r>
            <a:endParaRPr lang="en-GB" dirty="0" smtClean="0"/>
          </a:p>
          <a:p>
            <a:endParaRPr lang="en-GB" dirty="0"/>
          </a:p>
          <a:p>
            <a:r>
              <a:rPr lang="en-GB" i="1" dirty="0" smtClean="0"/>
              <a:t>National Occupational  Standards For Youth work </a:t>
            </a:r>
            <a:endParaRPr lang="en-GB" i="1" dirty="0"/>
          </a:p>
        </p:txBody>
      </p:sp>
    </p:spTree>
    <p:extLst>
      <p:ext uri="{BB962C8B-B14F-4D97-AF65-F5344CB8AC3E}">
        <p14:creationId xmlns:p14="http://schemas.microsoft.com/office/powerpoint/2010/main" val="640448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WORKIN WALES: PRINCIPLES AND PURPOSES</a:t>
            </a:r>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89604403"/>
              </p:ext>
            </p:extLst>
          </p:nvPr>
        </p:nvGraphicFramePr>
        <p:xfrm>
          <a:off x="1096963" y="1846263"/>
          <a:ext cx="493871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Content Placeholder 7"/>
          <p:cNvPicPr>
            <a:picLocks noGrp="1" noChangeAspect="1"/>
          </p:cNvPicPr>
          <p:nvPr>
            <p:ph sz="half" idx="2"/>
          </p:nvPr>
        </p:nvPicPr>
        <p:blipFill>
          <a:blip r:embed="rId7"/>
          <a:stretch>
            <a:fillRect/>
          </a:stretch>
        </p:blipFill>
        <p:spPr>
          <a:xfrm>
            <a:off x="5614180" y="1846157"/>
            <a:ext cx="4937125" cy="3291416"/>
          </a:xfrm>
          <a:prstGeom prst="rect">
            <a:avLst/>
          </a:prstGeom>
        </p:spPr>
      </p:pic>
      <p:sp>
        <p:nvSpPr>
          <p:cNvPr id="5" name="Rectangle 4"/>
          <p:cNvSpPr/>
          <p:nvPr/>
        </p:nvSpPr>
        <p:spPr>
          <a:xfrm>
            <a:off x="5497484" y="5425749"/>
            <a:ext cx="6096000" cy="646331"/>
          </a:xfrm>
          <a:prstGeom prst="rect">
            <a:avLst/>
          </a:prstGeom>
        </p:spPr>
        <p:txBody>
          <a:bodyPr>
            <a:spAutoFit/>
          </a:bodyPr>
          <a:lstStyle/>
          <a:p>
            <a:r>
              <a:rPr lang="en-GB" b="1" i="1" dirty="0"/>
              <a:t>Published by the Youth Work in Wales Review Group, October 2018</a:t>
            </a:r>
          </a:p>
        </p:txBody>
      </p:sp>
      <p:sp>
        <p:nvSpPr>
          <p:cNvPr id="6" name="Oval Callout 5"/>
          <p:cNvSpPr/>
          <p:nvPr/>
        </p:nvSpPr>
        <p:spPr>
          <a:xfrm>
            <a:off x="94211" y="2521529"/>
            <a:ext cx="2338648" cy="217793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Read each of the Pillars on page 6 &amp; 7</a:t>
            </a:r>
          </a:p>
          <a:p>
            <a:pPr algn="ctr"/>
            <a:endParaRPr lang="en-GB" dirty="0"/>
          </a:p>
        </p:txBody>
      </p:sp>
    </p:spTree>
    <p:extLst>
      <p:ext uri="{BB962C8B-B14F-4D97-AF65-F5344CB8AC3E}">
        <p14:creationId xmlns:p14="http://schemas.microsoft.com/office/powerpoint/2010/main" val="2629578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Empowerment and Activism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45327676"/>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8034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2412" y="3129865"/>
            <a:ext cx="2143125" cy="2143125"/>
          </a:xfrm>
          <a:prstGeom prst="rect">
            <a:avLst/>
          </a:prstGeom>
        </p:spPr>
      </p:pic>
      <p:sp>
        <p:nvSpPr>
          <p:cNvPr id="7" name="Title 6"/>
          <p:cNvSpPr>
            <a:spLocks noGrp="1"/>
          </p:cNvSpPr>
          <p:nvPr>
            <p:ph type="title"/>
          </p:nvPr>
        </p:nvSpPr>
        <p:spPr/>
        <p:txBody>
          <a:bodyPr>
            <a:normAutofit/>
          </a:bodyPr>
          <a:lstStyle/>
          <a:p>
            <a:r>
              <a:rPr lang="en-GB" dirty="0" smtClean="0"/>
              <a:t>Who are they? </a:t>
            </a:r>
            <a:br>
              <a:rPr lang="en-GB" dirty="0" smtClean="0"/>
            </a:br>
            <a:endParaRPr lang="en-GB" dirty="0"/>
          </a:p>
        </p:txBody>
      </p:sp>
      <p:pic>
        <p:nvPicPr>
          <p:cNvPr id="10" name="Content Placeholder 9"/>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965871" y="2725743"/>
            <a:ext cx="2109629" cy="2816464"/>
          </a:xfrm>
        </p:spPr>
      </p:pic>
      <p:pic>
        <p:nvPicPr>
          <p:cNvPr id="2" name="Picture 1" descr="craig k.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1200" y="2684707"/>
            <a:ext cx="2381250" cy="2857500"/>
          </a:xfrm>
          <a:prstGeom prst="rect">
            <a:avLst/>
          </a:prstGeom>
        </p:spPr>
      </p:pic>
    </p:spTree>
    <p:extLst>
      <p:ext uri="{BB962C8B-B14F-4D97-AF65-F5344CB8AC3E}">
        <p14:creationId xmlns:p14="http://schemas.microsoft.com/office/powerpoint/2010/main" val="2191178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0314" y="2571751"/>
            <a:ext cx="2143125" cy="2143125"/>
          </a:xfrm>
          <a:prstGeom prst="rect">
            <a:avLst/>
          </a:prstGeom>
        </p:spPr>
      </p:pic>
      <p:sp>
        <p:nvSpPr>
          <p:cNvPr id="7" name="Title 6"/>
          <p:cNvSpPr>
            <a:spLocks noGrp="1"/>
          </p:cNvSpPr>
          <p:nvPr>
            <p:ph type="title"/>
          </p:nvPr>
        </p:nvSpPr>
        <p:spPr/>
        <p:txBody>
          <a:bodyPr>
            <a:normAutofit/>
          </a:bodyPr>
          <a:lstStyle/>
          <a:p>
            <a:r>
              <a:rPr lang="en-GB" dirty="0" smtClean="0"/>
              <a:t>Answers </a:t>
            </a:r>
            <a:br>
              <a:rPr lang="en-GB" dirty="0" smtClean="0"/>
            </a:br>
            <a:endParaRPr lang="en-GB" dirty="0"/>
          </a:p>
        </p:txBody>
      </p:sp>
      <p:pic>
        <p:nvPicPr>
          <p:cNvPr id="15" name="x8MIU5qSmM4"/>
          <p:cNvPicPr>
            <a:picLocks noGrp="1" noRot="1" noChangeAspect="1"/>
          </p:cNvPicPr>
          <p:nvPr>
            <p:ph sz="half" idx="2"/>
            <a:videoFile r:link="rId1"/>
          </p:nvPr>
        </p:nvPicPr>
        <p:blipFill>
          <a:blip r:embed="rId4"/>
          <a:stretch>
            <a:fillRect/>
          </a:stretch>
        </p:blipFill>
        <p:spPr>
          <a:xfrm>
            <a:off x="5753100" y="2571750"/>
            <a:ext cx="4572000" cy="2571750"/>
          </a:xfrm>
          <a:prstGeom prst="rect">
            <a:avLst/>
          </a:prstGeom>
        </p:spPr>
      </p:pic>
      <p:sp>
        <p:nvSpPr>
          <p:cNvPr id="4" name="TextBox 3"/>
          <p:cNvSpPr txBox="1"/>
          <p:nvPr/>
        </p:nvSpPr>
        <p:spPr>
          <a:xfrm>
            <a:off x="2470313" y="1923724"/>
            <a:ext cx="2443530" cy="461665"/>
          </a:xfrm>
          <a:prstGeom prst="rect">
            <a:avLst/>
          </a:prstGeom>
          <a:noFill/>
        </p:spPr>
        <p:txBody>
          <a:bodyPr wrap="square" rtlCol="0">
            <a:spAutoFit/>
          </a:bodyPr>
          <a:lstStyle/>
          <a:p>
            <a:r>
              <a:rPr lang="en-US" sz="2400" dirty="0"/>
              <a:t>Iqbal </a:t>
            </a:r>
            <a:r>
              <a:rPr lang="en-US" sz="2400" dirty="0" err="1"/>
              <a:t>Masih</a:t>
            </a:r>
            <a:endParaRPr lang="en-US" sz="2400" dirty="0"/>
          </a:p>
        </p:txBody>
      </p:sp>
      <p:sp>
        <p:nvSpPr>
          <p:cNvPr id="16" name="TextBox 15"/>
          <p:cNvSpPr txBox="1"/>
          <p:nvPr/>
        </p:nvSpPr>
        <p:spPr>
          <a:xfrm>
            <a:off x="2470314" y="5015346"/>
            <a:ext cx="2919105" cy="646331"/>
          </a:xfrm>
          <a:prstGeom prst="rect">
            <a:avLst/>
          </a:prstGeom>
          <a:noFill/>
        </p:spPr>
        <p:txBody>
          <a:bodyPr wrap="square" rtlCol="0">
            <a:spAutoFit/>
          </a:bodyPr>
          <a:lstStyle/>
          <a:p>
            <a:r>
              <a:rPr lang="en-GB" dirty="0">
                <a:hlinkClick r:id="rId5"/>
              </a:rPr>
              <a:t>https://</a:t>
            </a:r>
            <a:r>
              <a:rPr lang="en-GB" dirty="0" err="1">
                <a:hlinkClick r:id="rId5"/>
              </a:rPr>
              <a:t>worldschildrensprize.org</a:t>
            </a:r>
            <a:r>
              <a:rPr lang="en-GB" dirty="0">
                <a:hlinkClick r:id="rId5"/>
              </a:rPr>
              <a:t>/</a:t>
            </a:r>
            <a:r>
              <a:rPr lang="en-GB" dirty="0" err="1">
                <a:hlinkClick r:id="rId5"/>
              </a:rPr>
              <a:t>iqbal-masih</a:t>
            </a:r>
            <a:endParaRPr lang="en-GB" dirty="0"/>
          </a:p>
        </p:txBody>
      </p:sp>
    </p:spTree>
    <p:extLst>
      <p:ext uri="{BB962C8B-B14F-4D97-AF65-F5344CB8AC3E}">
        <p14:creationId xmlns:p14="http://schemas.microsoft.com/office/powerpoint/2010/main" val="1549369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half" idx="2"/>
          </p:nvPr>
        </p:nvSpPr>
        <p:spPr/>
        <p:txBody>
          <a:bodyPr/>
          <a:lstStyle/>
          <a:p>
            <a:endParaRPr lang="en-GB" dirty="0" smtClean="0">
              <a:hlinkClick r:id="rId2"/>
            </a:endParaRPr>
          </a:p>
          <a:p>
            <a:endParaRPr lang="en-GB" dirty="0">
              <a:hlinkClick r:id="rId2"/>
            </a:endParaRPr>
          </a:p>
          <a:p>
            <a:r>
              <a:rPr lang="en-GB" dirty="0" smtClean="0">
                <a:hlinkClick r:id="rId2"/>
              </a:rPr>
              <a:t>https://</a:t>
            </a:r>
            <a:r>
              <a:rPr lang="en-GB" dirty="0" err="1" smtClean="0">
                <a:hlinkClick r:id="rId2"/>
              </a:rPr>
              <a:t>www.we.org</a:t>
            </a:r>
            <a:r>
              <a:rPr lang="en-GB" dirty="0" smtClean="0">
                <a:hlinkClick r:id="rId2"/>
              </a:rPr>
              <a:t>/</a:t>
            </a:r>
            <a:r>
              <a:rPr lang="en-GB" dirty="0" err="1" smtClean="0">
                <a:hlinkClick r:id="rId2"/>
              </a:rPr>
              <a:t>en</a:t>
            </a:r>
            <a:r>
              <a:rPr lang="en-GB" dirty="0" smtClean="0">
                <a:hlinkClick r:id="rId2"/>
              </a:rPr>
              <a:t>-GB/about-we/we-charity/</a:t>
            </a:r>
            <a:r>
              <a:rPr lang="en-GB" dirty="0" smtClean="0"/>
              <a:t> </a:t>
            </a:r>
            <a:endParaRPr lang="en-GB" dirty="0"/>
          </a:p>
        </p:txBody>
      </p:sp>
      <p:pic>
        <p:nvPicPr>
          <p:cNvPr id="9" name="Content Placeholder 8" descr="craig k.jpg"/>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007519" y="2428875"/>
            <a:ext cx="2381250" cy="2857500"/>
          </a:xfrm>
          <a:prstGeom prst="rect">
            <a:avLst/>
          </a:prstGeom>
        </p:spPr>
      </p:pic>
      <p:sp>
        <p:nvSpPr>
          <p:cNvPr id="10" name="TextBox 9"/>
          <p:cNvSpPr txBox="1"/>
          <p:nvPr/>
        </p:nvSpPr>
        <p:spPr>
          <a:xfrm>
            <a:off x="3007520" y="1884688"/>
            <a:ext cx="2655175" cy="461665"/>
          </a:xfrm>
          <a:prstGeom prst="rect">
            <a:avLst/>
          </a:prstGeom>
          <a:noFill/>
        </p:spPr>
        <p:txBody>
          <a:bodyPr wrap="square" rtlCol="0">
            <a:spAutoFit/>
          </a:bodyPr>
          <a:lstStyle/>
          <a:p>
            <a:r>
              <a:rPr lang="en-US" sz="2400" dirty="0"/>
              <a:t>Craig Kielburger</a:t>
            </a:r>
            <a:endParaRPr lang="en-US" sz="2400" dirty="0"/>
          </a:p>
        </p:txBody>
      </p:sp>
    </p:spTree>
    <p:extLst>
      <p:ext uri="{BB962C8B-B14F-4D97-AF65-F5344CB8AC3E}">
        <p14:creationId xmlns:p14="http://schemas.microsoft.com/office/powerpoint/2010/main" val="2690435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txBox="1">
            <a:spLocks noGrp="1"/>
          </p:cNvSpPr>
          <p:nvPr>
            <p:ph sz="half" idx="2"/>
          </p:nvPr>
        </p:nvSpPr>
        <p:spPr>
          <a:xfrm>
            <a:off x="2621280" y="2582334"/>
            <a:ext cx="4937760" cy="424732"/>
          </a:xfrm>
          <a:prstGeom prst="rect">
            <a:avLst/>
          </a:prstGeom>
          <a:noFill/>
        </p:spPr>
        <p:txBody>
          <a:bodyPr wrap="square" rtlCol="0">
            <a:spAutoFit/>
          </a:bodyPr>
          <a:lstStyle/>
          <a:p>
            <a:r>
              <a:rPr lang="en-US" sz="2400" dirty="0"/>
              <a:t>Malala Yousafzai</a:t>
            </a:r>
            <a:endParaRPr lang="en-US" sz="2400" dirty="0"/>
          </a:p>
        </p:txBody>
      </p:sp>
      <p:pic>
        <p:nvPicPr>
          <p:cNvPr id="13" name="8hx0ajieM3M"/>
          <p:cNvPicPr>
            <a:picLocks noGrp="1" noRot="1" noChangeAspect="1"/>
          </p:cNvPicPr>
          <p:nvPr>
            <p:ph sz="quarter" idx="4"/>
            <a:videoFile r:link="rId1"/>
          </p:nvPr>
        </p:nvPicPr>
        <p:blipFill>
          <a:blip r:embed="rId3"/>
          <a:stretch>
            <a:fillRect/>
          </a:stretch>
        </p:blipFill>
        <p:spPr>
          <a:xfrm>
            <a:off x="5753100" y="2986088"/>
            <a:ext cx="4572000" cy="2571750"/>
          </a:xfrm>
          <a:prstGeom prst="rect">
            <a:avLst/>
          </a:prstGeom>
        </p:spPr>
      </p:pic>
      <p:pic>
        <p:nvPicPr>
          <p:cNvPr id="5" name="Content Placeholder 9"/>
          <p:cNvPicPr>
            <a:picLocks noGrp="1" noChangeAspect="1"/>
          </p:cNvPicPr>
          <p:nvPr>
            <p:ph sz="half" idx="4294967295"/>
          </p:nvPr>
        </p:nvPicPr>
        <p:blipFill>
          <a:blip r:embed="rId4">
            <a:extLst>
              <a:ext uri="{28A0092B-C50C-407E-A947-70E740481C1C}">
                <a14:useLocalDpi xmlns:a14="http://schemas.microsoft.com/office/drawing/2010/main" val="0"/>
              </a:ext>
            </a:extLst>
          </a:blip>
          <a:stretch>
            <a:fillRect/>
          </a:stretch>
        </p:blipFill>
        <p:spPr>
          <a:xfrm>
            <a:off x="2710296" y="3318617"/>
            <a:ext cx="1847850" cy="2466975"/>
          </a:xfrm>
        </p:spPr>
      </p:pic>
    </p:spTree>
    <p:extLst>
      <p:ext uri="{BB962C8B-B14F-4D97-AF65-F5344CB8AC3E}">
        <p14:creationId xmlns:p14="http://schemas.microsoft.com/office/powerpoint/2010/main" val="2046850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122069" y="499165"/>
            <a:ext cx="3703320" cy="5382446"/>
          </a:xfrm>
        </p:spPr>
        <p:txBody>
          <a:bodyPr/>
          <a:lstStyle/>
          <a:p>
            <a:r>
              <a:rPr lang="en-GB" dirty="0" smtClean="0"/>
              <a:t>School </a:t>
            </a:r>
            <a:r>
              <a:rPr lang="en-GB" dirty="0"/>
              <a:t>climate strikes: 1.4 million people took part, say campaigners</a:t>
            </a:r>
          </a:p>
          <a:p>
            <a:endParaRPr lang="en-GB" dirty="0" smtClean="0"/>
          </a:p>
          <a:p>
            <a:endParaRPr lang="en-GB" dirty="0"/>
          </a:p>
          <a:p>
            <a:r>
              <a:rPr lang="en-GB" dirty="0">
                <a:hlinkClick r:id="rId2"/>
              </a:rPr>
              <a:t>https://</a:t>
            </a:r>
            <a:r>
              <a:rPr lang="en-GB" dirty="0" smtClean="0">
                <a:hlinkClick r:id="rId2"/>
              </a:rPr>
              <a:t>www.theguardian.com/environment/2019/mar/19/school-climate-strikes-more-than-1-million-took-part-say-campaigners-greta-thunberg</a:t>
            </a:r>
            <a:r>
              <a:rPr lang="en-GB" dirty="0" smtClean="0"/>
              <a:t> </a:t>
            </a:r>
            <a:endParaRPr lang="en-GB" dirty="0"/>
          </a:p>
        </p:txBody>
      </p:sp>
      <p:pic>
        <p:nvPicPr>
          <p:cNvPr id="6" name="Content Placeholder 5"/>
          <p:cNvPicPr>
            <a:picLocks noGrp="1" noChangeAspect="1"/>
          </p:cNvPicPr>
          <p:nvPr>
            <p:ph sz="half" idx="2"/>
          </p:nvPr>
        </p:nvPicPr>
        <p:blipFill>
          <a:blip r:embed="rId3" cstate="email">
            <a:extLst>
              <a:ext uri="{28A0092B-C50C-407E-A947-70E740481C1C}">
                <a14:useLocalDpi xmlns:a14="http://schemas.microsoft.com/office/drawing/2010/main" val="0"/>
              </a:ext>
            </a:extLst>
          </a:blip>
          <a:stretch>
            <a:fillRect/>
          </a:stretch>
        </p:blipFill>
        <p:spPr>
          <a:xfrm>
            <a:off x="5904903" y="2389810"/>
            <a:ext cx="4709675" cy="2825805"/>
          </a:xfrm>
        </p:spPr>
      </p:pic>
    </p:spTree>
    <p:extLst>
      <p:ext uri="{BB962C8B-B14F-4D97-AF65-F5344CB8AC3E}">
        <p14:creationId xmlns:p14="http://schemas.microsoft.com/office/powerpoint/2010/main" val="518154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ESDGC and Youth Work </a:t>
            </a:r>
            <a:endParaRPr lang="en-GB" dirty="0"/>
          </a:p>
        </p:txBody>
      </p:sp>
      <p:sp>
        <p:nvSpPr>
          <p:cNvPr id="3" name="Content Placeholder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lstStyle/>
          <a:p>
            <a:pPr>
              <a:buFont typeface="Wingdings" panose="05000000000000000000" pitchFamily="2" charset="2"/>
              <a:buChar char="Ø"/>
            </a:pPr>
            <a:r>
              <a:rPr lang="en-US" b="1" dirty="0">
                <a:solidFill>
                  <a:schemeClr val="tx1"/>
                </a:solidFill>
              </a:rPr>
              <a:t>ESDGC in a youth work context starts from the young people’s experiences, </a:t>
            </a:r>
            <a:endParaRPr lang="en-US" b="1" dirty="0" smtClean="0">
              <a:solidFill>
                <a:schemeClr val="tx1"/>
              </a:solidFill>
            </a:endParaRPr>
          </a:p>
          <a:p>
            <a:pPr>
              <a:buFont typeface="Wingdings" panose="05000000000000000000" pitchFamily="2" charset="2"/>
              <a:buChar char="Ø"/>
            </a:pPr>
            <a:r>
              <a:rPr lang="en-US" b="1" dirty="0" smtClean="0">
                <a:solidFill>
                  <a:schemeClr val="tx1"/>
                </a:solidFill>
              </a:rPr>
              <a:t>encourages </a:t>
            </a:r>
            <a:r>
              <a:rPr lang="en-US" b="1" dirty="0">
                <a:solidFill>
                  <a:schemeClr val="tx1"/>
                </a:solidFill>
              </a:rPr>
              <a:t>a </a:t>
            </a:r>
            <a:r>
              <a:rPr lang="en-US" b="1" u="sng" dirty="0">
                <a:solidFill>
                  <a:srgbClr val="FF0000"/>
                </a:solidFill>
              </a:rPr>
              <a:t>critical understanding of the links </a:t>
            </a:r>
            <a:r>
              <a:rPr lang="en-US" b="1" dirty="0">
                <a:solidFill>
                  <a:schemeClr val="tx1"/>
                </a:solidFill>
              </a:rPr>
              <a:t>between their lives and histories with </a:t>
            </a:r>
            <a:r>
              <a:rPr lang="en-US" b="1" dirty="0" smtClean="0">
                <a:solidFill>
                  <a:schemeClr val="tx1"/>
                </a:solidFill>
              </a:rPr>
              <a:t>those in </a:t>
            </a:r>
            <a:r>
              <a:rPr lang="en-US" b="1" dirty="0">
                <a:solidFill>
                  <a:schemeClr val="tx1"/>
                </a:solidFill>
              </a:rPr>
              <a:t>their community and others throughout the world, </a:t>
            </a:r>
            <a:endParaRPr lang="en-US" b="1" dirty="0" smtClean="0">
              <a:solidFill>
                <a:schemeClr val="tx1"/>
              </a:solidFill>
            </a:endParaRPr>
          </a:p>
          <a:p>
            <a:pPr>
              <a:buFont typeface="Wingdings" panose="05000000000000000000" pitchFamily="2" charset="2"/>
              <a:buChar char="Ø"/>
            </a:pPr>
            <a:r>
              <a:rPr lang="en-US" b="1" dirty="0" smtClean="0">
                <a:solidFill>
                  <a:schemeClr val="tx1"/>
                </a:solidFill>
              </a:rPr>
              <a:t>making </a:t>
            </a:r>
            <a:r>
              <a:rPr lang="en-US" b="1" dirty="0">
                <a:solidFill>
                  <a:schemeClr val="tx1"/>
                </a:solidFill>
              </a:rPr>
              <a:t>the connections between society, economy, the environment and politics. </a:t>
            </a:r>
            <a:endParaRPr lang="en-US" b="1" dirty="0" smtClean="0">
              <a:solidFill>
                <a:schemeClr val="tx1"/>
              </a:solidFill>
            </a:endParaRPr>
          </a:p>
          <a:p>
            <a:pPr>
              <a:buFont typeface="Wingdings" panose="05000000000000000000" pitchFamily="2" charset="2"/>
              <a:buChar char="Ø"/>
            </a:pPr>
            <a:r>
              <a:rPr lang="en-US" b="1" dirty="0" smtClean="0">
                <a:solidFill>
                  <a:schemeClr val="tx1"/>
                </a:solidFill>
              </a:rPr>
              <a:t>It </a:t>
            </a:r>
            <a:r>
              <a:rPr lang="en-US" b="1" dirty="0">
                <a:solidFill>
                  <a:schemeClr val="tx1"/>
                </a:solidFill>
              </a:rPr>
              <a:t>reflects on attitudes and values, and develops skills to enable </a:t>
            </a:r>
            <a:r>
              <a:rPr lang="en-US" b="1" i="1" u="sng" dirty="0">
                <a:solidFill>
                  <a:srgbClr val="FF0000"/>
                </a:solidFill>
              </a:rPr>
              <a:t>active participation </a:t>
            </a:r>
            <a:r>
              <a:rPr lang="en-US" b="1" dirty="0">
                <a:solidFill>
                  <a:schemeClr val="tx1"/>
                </a:solidFill>
              </a:rPr>
              <a:t>in creating a more just and sustainable world. </a:t>
            </a:r>
          </a:p>
          <a:p>
            <a:pPr marL="0" indent="0">
              <a:buNone/>
            </a:pPr>
            <a:endParaRPr lang="en-US" dirty="0"/>
          </a:p>
          <a:p>
            <a:r>
              <a:rPr lang="en-US" dirty="0"/>
              <a:t>Welsh Government (2008)</a:t>
            </a:r>
          </a:p>
          <a:p>
            <a:endParaRPr lang="en-GB" dirty="0"/>
          </a:p>
        </p:txBody>
      </p:sp>
    </p:spTree>
    <p:extLst>
      <p:ext uri="{BB962C8B-B14F-4D97-AF65-F5344CB8AC3E}">
        <p14:creationId xmlns:p14="http://schemas.microsoft.com/office/powerpoint/2010/main" val="2712123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Youth Work do ?</a:t>
            </a:r>
            <a:endParaRPr lang="en-GB" dirty="0"/>
          </a:p>
        </p:txBody>
      </p:sp>
      <p:pic>
        <p:nvPicPr>
          <p:cNvPr id="1026" name="Picture 2" descr="https://www.keepscotlandbeautiful.org/media/1566441/climateemergencytoolkitsmallbanner.jpg?anchor=center&amp;mode=crop&amp;width=1920&amp;height=544&amp;rnd=132446500650000000"/>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6963" y="2432685"/>
            <a:ext cx="10058400" cy="28498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737658" y="5239481"/>
            <a:ext cx="6096000" cy="923330"/>
          </a:xfrm>
          <a:prstGeom prst="rect">
            <a:avLst/>
          </a:prstGeom>
        </p:spPr>
        <p:txBody>
          <a:bodyPr>
            <a:spAutoFit/>
          </a:bodyPr>
          <a:lstStyle/>
          <a:p>
            <a:r>
              <a:rPr lang="en-GB" dirty="0" smtClean="0">
                <a:hlinkClick r:id="rId3"/>
              </a:rPr>
              <a:t>https://www.keepscotlandbeautiful.org/sustainability-climate-change/climate-change/young-people-and-climate-change/climate-emergency-training-for-youth-workers/</a:t>
            </a:r>
            <a:endParaRPr lang="en-GB" dirty="0"/>
          </a:p>
        </p:txBody>
      </p:sp>
    </p:spTree>
    <p:extLst>
      <p:ext uri="{BB962C8B-B14F-4D97-AF65-F5344CB8AC3E}">
        <p14:creationId xmlns:p14="http://schemas.microsoft.com/office/powerpoint/2010/main" val="1567833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What can Youth Work do ?</a:t>
            </a:r>
          </a:p>
        </p:txBody>
      </p:sp>
      <p:sp>
        <p:nvSpPr>
          <p:cNvPr id="3" name="Content Placeholder 2"/>
          <p:cNvSpPr>
            <a:spLocks noGrp="1"/>
          </p:cNvSpPr>
          <p:nvPr>
            <p:ph sz="half" idx="1"/>
          </p:nvPr>
        </p:nvSpPr>
        <p:spPr/>
        <p:txBody>
          <a:bodyPr>
            <a:normAutofit fontScale="77500" lnSpcReduction="20000"/>
          </a:bodyPr>
          <a:lstStyle/>
          <a:p>
            <a:pPr>
              <a:buFont typeface="Wingdings" panose="05000000000000000000" pitchFamily="2" charset="2"/>
              <a:buChar char="Ø"/>
            </a:pPr>
            <a:r>
              <a:rPr lang="en-GB" dirty="0"/>
              <a:t>In addition to the Climate Emergency Training for youth workers course, a toolkit is available to help youth workers engage, inform and mobilise young people to play their part in responding to the climate emergency.</a:t>
            </a:r>
          </a:p>
          <a:p>
            <a:pPr>
              <a:buFont typeface="Wingdings" panose="05000000000000000000" pitchFamily="2" charset="2"/>
              <a:buChar char="Ø"/>
            </a:pPr>
            <a:r>
              <a:rPr lang="en-GB" dirty="0"/>
              <a:t>Although the toolkit is targeted at youth workers who have completed the </a:t>
            </a:r>
            <a:r>
              <a:rPr lang="en-GB" dirty="0" err="1"/>
              <a:t>the</a:t>
            </a:r>
            <a:r>
              <a:rPr lang="en-GB" dirty="0"/>
              <a:t> Climate Emergency Training for Youth Workers course, it should prove useful to many youth work settings.</a:t>
            </a:r>
          </a:p>
          <a:p>
            <a:pPr>
              <a:buFont typeface="Wingdings" panose="05000000000000000000" pitchFamily="2" charset="2"/>
              <a:buChar char="Ø"/>
            </a:pPr>
            <a:r>
              <a:rPr lang="en-GB" dirty="0"/>
              <a:t>The Toolkit includes activities to help young people learn about, and discuss the impact of our choices on climate change, environment and people. The activities also introduce opportunities for young people to take action on climate change.</a:t>
            </a:r>
          </a:p>
          <a:p>
            <a:pPr>
              <a:buFont typeface="Wingdings" panose="05000000000000000000" pitchFamily="2" charset="2"/>
              <a:buChar char="Ø"/>
            </a:pPr>
            <a:r>
              <a:rPr lang="en-GB" dirty="0"/>
              <a:t>Learning takes place through </a:t>
            </a:r>
            <a:r>
              <a:rPr lang="en-GB" dirty="0" err="1"/>
              <a:t>faciliated</a:t>
            </a:r>
            <a:r>
              <a:rPr lang="en-GB" dirty="0"/>
              <a:t> discussion, interactive exercises, games and films, with every session having in-person and online delivery options. The activities meet a variety of youth work outcomes and are flagged with suggested age ranges, resources and timings.</a:t>
            </a:r>
          </a:p>
          <a:p>
            <a:pPr>
              <a:buFont typeface="Wingdings" panose="05000000000000000000" pitchFamily="2" charset="2"/>
              <a:buChar char="Ø"/>
            </a:pPr>
            <a:endParaRPr lang="en-GB" dirty="0"/>
          </a:p>
        </p:txBody>
      </p:sp>
      <p:pic>
        <p:nvPicPr>
          <p:cNvPr id="6" name="Picture 2" descr="https://www.keepscotlandbeautiful.org/media/1566441/climateemergencytoolkitsmallbanner.jpg?anchor=center&amp;mode=crop&amp;width=1920&amp;height=544&amp;rnd=132446500650000000"/>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6218238" y="3158199"/>
            <a:ext cx="4937125" cy="13988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7752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Praxis </a:t>
            </a:r>
            <a:endParaRPr lang="en-GB" dirty="0"/>
          </a:p>
        </p:txBody>
      </p:sp>
      <p:sp>
        <p:nvSpPr>
          <p:cNvPr id="3" name="Content Placeholder 2"/>
          <p:cNvSpPr>
            <a:spLocks noGrp="1"/>
          </p:cNvSpPr>
          <p:nvPr>
            <p:ph sz="half" idx="1"/>
          </p:nvPr>
        </p:nvSpPr>
        <p:spPr/>
        <p:txBody>
          <a:bodyPr/>
          <a:lstStyle/>
          <a:p>
            <a:r>
              <a:rPr lang="en-GB" dirty="0" smtClean="0"/>
              <a:t>What do we mean by Praxis? </a:t>
            </a:r>
          </a:p>
          <a:p>
            <a:endParaRPr lang="en-GB" dirty="0"/>
          </a:p>
          <a:p>
            <a:r>
              <a:rPr lang="en-GB" dirty="0" smtClean="0"/>
              <a:t>Read  What is Praxis </a:t>
            </a:r>
          </a:p>
          <a:p>
            <a:r>
              <a:rPr lang="en-GB" dirty="0" smtClean="0">
                <a:hlinkClick r:id="rId2"/>
              </a:rPr>
              <a:t>https://infed.org/mobi/what-is-praxis/</a:t>
            </a:r>
            <a:r>
              <a:rPr lang="en-GB" dirty="0" smtClean="0"/>
              <a:t> </a:t>
            </a:r>
          </a:p>
          <a:p>
            <a:endParaRPr lang="en-GB" dirty="0"/>
          </a:p>
        </p:txBody>
      </p:sp>
      <p:sp>
        <p:nvSpPr>
          <p:cNvPr id="5" name="Content Placeholder 4"/>
          <p:cNvSpPr>
            <a:spLocks noGrp="1"/>
          </p:cNvSpPr>
          <p:nvPr>
            <p:ph sz="half" idx="2"/>
          </p:nvPr>
        </p:nvSpPr>
        <p:spPr/>
        <p:txBody>
          <a:bodyPr/>
          <a:lstStyle/>
          <a:p>
            <a:r>
              <a:rPr lang="en-GB" b="1" dirty="0"/>
              <a:t>Praxis: informed, committed action</a:t>
            </a:r>
          </a:p>
          <a:p>
            <a:r>
              <a:rPr lang="en-GB" dirty="0" smtClean="0"/>
              <a:t>It </a:t>
            </a:r>
            <a:r>
              <a:rPr lang="en-GB" dirty="0"/>
              <a:t>is not simply action based on reflection. It is action which embodies certain qualities. These include a commitment to human well being and the search for truth, and respect for others. It is the action of people who are free, who are able to act for themselves. Moreover, </a:t>
            </a:r>
            <a:r>
              <a:rPr lang="en-GB" i="1" dirty="0"/>
              <a:t>praxis</a:t>
            </a:r>
            <a:r>
              <a:rPr lang="en-GB" dirty="0"/>
              <a:t> is always risky. It requires that a person ‘makes a wise and prudent practical judgement about how to act in </a:t>
            </a:r>
            <a:r>
              <a:rPr lang="en-GB" i="1" dirty="0"/>
              <a:t>this</a:t>
            </a:r>
            <a:r>
              <a:rPr lang="en-GB" dirty="0"/>
              <a:t> situation’ (</a:t>
            </a:r>
            <a:r>
              <a:rPr lang="en-GB" dirty="0" err="1"/>
              <a:t>Carr</a:t>
            </a:r>
            <a:r>
              <a:rPr lang="en-GB" dirty="0"/>
              <a:t> and </a:t>
            </a:r>
            <a:r>
              <a:rPr lang="en-GB" dirty="0" err="1"/>
              <a:t>Kemmis</a:t>
            </a:r>
            <a:r>
              <a:rPr lang="en-GB" dirty="0"/>
              <a:t> 1986: 190).</a:t>
            </a:r>
          </a:p>
          <a:p>
            <a:endParaRPr lang="en-GB" dirty="0"/>
          </a:p>
        </p:txBody>
      </p:sp>
    </p:spTree>
    <p:extLst>
      <p:ext uri="{BB962C8B-B14F-4D97-AF65-F5344CB8AC3E}">
        <p14:creationId xmlns:p14="http://schemas.microsoft.com/office/powerpoint/2010/main" val="10032770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96068" y="2232279"/>
            <a:ext cx="7408333" cy="3893885"/>
          </a:xfrm>
        </p:spPr>
        <p:txBody>
          <a:bodyPr/>
          <a:lstStyle/>
          <a:p>
            <a:r>
              <a:rPr lang="en-US" dirty="0" smtClean="0"/>
              <a:t>Imagine what young people could do with your support.</a:t>
            </a:r>
          </a:p>
        </p:txBody>
      </p:sp>
      <p:sp>
        <p:nvSpPr>
          <p:cNvPr id="3" name="Title 2"/>
          <p:cNvSpPr>
            <a:spLocks noGrp="1"/>
          </p:cNvSpPr>
          <p:nvPr>
            <p:ph type="title"/>
          </p:nvPr>
        </p:nvSpPr>
        <p:spPr/>
        <p:txBody>
          <a:bodyPr>
            <a:normAutofit/>
          </a:bodyPr>
          <a:lstStyle/>
          <a:p>
            <a:r>
              <a:rPr lang="en-US" dirty="0" smtClean="0"/>
              <a:t>Youth Work</a:t>
            </a:r>
            <a:br>
              <a:rPr lang="en-US" dirty="0" smtClean="0"/>
            </a:br>
            <a:r>
              <a:rPr lang="en-US" dirty="0" err="1" smtClean="0"/>
              <a:t>Gwaith</a:t>
            </a:r>
            <a:r>
              <a:rPr lang="en-US" dirty="0" smtClean="0"/>
              <a:t> </a:t>
            </a:r>
            <a:r>
              <a:rPr lang="en-US" dirty="0" err="1" smtClean="0"/>
              <a:t>Ieuenctid</a:t>
            </a:r>
            <a:endParaRPr lang="en-US" dirty="0"/>
          </a:p>
        </p:txBody>
      </p:sp>
      <p:pic>
        <p:nvPicPr>
          <p:cNvPr id="4" name="Picture 3" descr="change.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963643" y="3100264"/>
            <a:ext cx="3322340" cy="2304816"/>
          </a:xfrm>
          <a:prstGeom prst="rect">
            <a:avLst/>
          </a:prstGeom>
        </p:spPr>
      </p:pic>
      <p:pic>
        <p:nvPicPr>
          <p:cNvPr id="5" name="Picture 4" descr="changetheworl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8231" y="2949366"/>
            <a:ext cx="2972396" cy="2833684"/>
          </a:xfrm>
          <a:prstGeom prst="rect">
            <a:avLst/>
          </a:prstGeom>
        </p:spPr>
      </p:pic>
    </p:spTree>
    <p:extLst>
      <p:ext uri="{BB962C8B-B14F-4D97-AF65-F5344CB8AC3E}">
        <p14:creationId xmlns:p14="http://schemas.microsoft.com/office/powerpoint/2010/main" val="896346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smtClean="0"/>
              <a:t>References</a:t>
            </a:r>
            <a:br>
              <a:rPr lang="en-US" dirty="0" smtClean="0"/>
            </a:br>
            <a:r>
              <a:rPr lang="cy-GB" dirty="0" smtClean="0">
                <a:latin typeface="Candara" charset="0"/>
              </a:rPr>
              <a:t> </a:t>
            </a:r>
            <a:endParaRPr lang="en-US" dirty="0"/>
          </a:p>
        </p:txBody>
      </p:sp>
      <p:sp>
        <p:nvSpPr>
          <p:cNvPr id="2" name="Content Placeholder 1"/>
          <p:cNvSpPr>
            <a:spLocks noGrp="1"/>
          </p:cNvSpPr>
          <p:nvPr>
            <p:ph idx="1"/>
          </p:nvPr>
        </p:nvSpPr>
        <p:spPr/>
        <p:txBody>
          <a:bodyPr>
            <a:normAutofit/>
          </a:bodyPr>
          <a:lstStyle/>
          <a:p>
            <a:pPr>
              <a:defRPr/>
            </a:pPr>
            <a:r>
              <a:rPr lang="en-GB" altLang="en-US" sz="1600" dirty="0"/>
              <a:t>DEA, (2002) An Exploration of Black Perspectives in Global Youth Work. London: DEA Oxford</a:t>
            </a:r>
          </a:p>
          <a:p>
            <a:pPr>
              <a:defRPr/>
            </a:pPr>
            <a:r>
              <a:rPr lang="en-GB" altLang="en-US" sz="1600" dirty="0"/>
              <a:t>DEA, (2007) Global Youth Work. London: DEA Oxford. </a:t>
            </a:r>
          </a:p>
          <a:p>
            <a:pPr>
              <a:defRPr/>
            </a:pPr>
            <a:r>
              <a:rPr lang="en-GB" altLang="en-US" sz="1600" dirty="0"/>
              <a:t>Global Food Security, Your food is global </a:t>
            </a:r>
            <a:r>
              <a:rPr lang="en-GB" altLang="en-US" sz="1600" dirty="0">
                <a:hlinkClick r:id="rId2"/>
              </a:rPr>
              <a:t>http://www.foodsecurity.ac.uk/food/food-global.html</a:t>
            </a:r>
            <a:r>
              <a:rPr lang="en-GB" altLang="en-US" sz="1600" dirty="0"/>
              <a:t> (Accessed: 27 February 2015)</a:t>
            </a:r>
          </a:p>
          <a:p>
            <a:pPr>
              <a:defRPr/>
            </a:pPr>
            <a:r>
              <a:rPr lang="en-GB" altLang="en-US" sz="1600" dirty="0"/>
              <a:t>Freire, P. (1993) Pedagogy of the oppressed. New rev. 20</a:t>
            </a:r>
            <a:r>
              <a:rPr lang="en-GB" altLang="en-US" sz="1600" baseline="30000" dirty="0"/>
              <a:t>th</a:t>
            </a:r>
            <a:r>
              <a:rPr lang="en-GB" altLang="en-US" sz="1600" dirty="0"/>
              <a:t>-Anniversary ed. New York: Continuum.  </a:t>
            </a:r>
          </a:p>
          <a:p>
            <a:pPr>
              <a:defRPr/>
            </a:pPr>
            <a:r>
              <a:rPr lang="en-GB" altLang="en-US" sz="1600" dirty="0" err="1"/>
              <a:t>Sallah</a:t>
            </a:r>
            <a:r>
              <a:rPr lang="en-GB" altLang="en-US" sz="1600" dirty="0"/>
              <a:t>, M. (2008) </a:t>
            </a:r>
            <a:r>
              <a:rPr lang="en-GB" altLang="en-US" sz="1600" i="1" dirty="0"/>
              <a:t>The State of Global Youth Work in British HEIs</a:t>
            </a:r>
            <a:r>
              <a:rPr lang="en-GB" altLang="en-US" sz="1600" dirty="0"/>
              <a:t>. Leicester: De Montfort University. </a:t>
            </a:r>
          </a:p>
          <a:p>
            <a:pPr>
              <a:defRPr/>
            </a:pPr>
            <a:r>
              <a:rPr lang="en-GB" altLang="en-US" sz="1600" dirty="0"/>
              <a:t>Shiva, V. (2000) Poverty and Globalisation </a:t>
            </a:r>
            <a:r>
              <a:rPr lang="en-GB" altLang="en-US" sz="1600" dirty="0">
                <a:hlinkClick r:id="rId3"/>
              </a:rPr>
              <a:t>http://news.bbc.co.uk/hi/english/static/events/reith_2000/lecture5.stm</a:t>
            </a:r>
            <a:r>
              <a:rPr lang="en-GB" altLang="en-US" sz="1600" dirty="0"/>
              <a:t>  (Accessed: 27 February 2015)</a:t>
            </a:r>
          </a:p>
          <a:p>
            <a:pPr>
              <a:buFont typeface="Symbol" charset="0"/>
              <a:buChar char=""/>
              <a:defRPr/>
            </a:pPr>
            <a:r>
              <a:rPr lang="en-GB" sz="1600" dirty="0"/>
              <a:t>Welsh Government (2015)  Program for Government </a:t>
            </a:r>
          </a:p>
          <a:p>
            <a:pPr marL="0" indent="0">
              <a:buNone/>
              <a:defRPr/>
            </a:pPr>
            <a:r>
              <a:rPr lang="en-GB" sz="1600" u="sng" dirty="0">
                <a:hlinkClick r:id="rId4"/>
              </a:rPr>
              <a:t>        </a:t>
            </a:r>
            <a:r>
              <a:rPr lang="en-GB" sz="1600" dirty="0">
                <a:hlinkClick r:id="rId4"/>
              </a:rPr>
              <a:t>http://wales.gov.uk/about/programmeforgov/about?lang=en</a:t>
            </a:r>
            <a:endParaRPr lang="en-GB" sz="1600" dirty="0"/>
          </a:p>
          <a:p>
            <a:pPr marL="0" indent="0">
              <a:buNone/>
              <a:defRPr/>
            </a:pPr>
            <a:r>
              <a:rPr lang="en-GB" sz="1600" dirty="0"/>
              <a:t>        (Accessed: 09/02/15) </a:t>
            </a:r>
          </a:p>
          <a:p>
            <a:pPr marL="0" indent="0">
              <a:buNone/>
            </a:pPr>
            <a:endParaRPr lang="en-US" sz="1600" dirty="0"/>
          </a:p>
        </p:txBody>
      </p:sp>
    </p:spTree>
    <p:extLst>
      <p:ext uri="{BB962C8B-B14F-4D97-AF65-F5344CB8AC3E}">
        <p14:creationId xmlns:p14="http://schemas.microsoft.com/office/powerpoint/2010/main" val="1694027525"/>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Retrospect</Template>
  <TotalTime>30</TotalTime>
  <Words>700</Words>
  <Application>Microsoft Office PowerPoint</Application>
  <PresentationFormat>Widescreen</PresentationFormat>
  <Paragraphs>66</Paragraphs>
  <Slides>16</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Candara</vt:lpstr>
      <vt:lpstr>Symbol</vt:lpstr>
      <vt:lpstr>Wingdings</vt:lpstr>
      <vt:lpstr>Retrospect</vt:lpstr>
      <vt:lpstr>Youth Work and Empowerment : Promoting Sustainable Communities </vt:lpstr>
      <vt:lpstr>Youth Work Principles? </vt:lpstr>
      <vt:lpstr>Purpose and Principles of Youth Work </vt:lpstr>
      <vt:lpstr>YOUTH WORKIN WALES: PRINCIPLES AND PURPOSES</vt:lpstr>
      <vt:lpstr>Youth Empowerment and Activism </vt:lpstr>
      <vt:lpstr>Who are they?  </vt:lpstr>
      <vt:lpstr>Answers  </vt:lpstr>
      <vt:lpstr>PowerPoint Presentation</vt:lpstr>
      <vt:lpstr>PowerPoint Presentation</vt:lpstr>
      <vt:lpstr>PowerPoint Presentation</vt:lpstr>
      <vt:lpstr>ESDGC and Youth Work </vt:lpstr>
      <vt:lpstr>What can Youth Work do ?</vt:lpstr>
      <vt:lpstr>What can Youth Work do ?</vt:lpstr>
      <vt:lpstr>Praxis </vt:lpstr>
      <vt:lpstr>Youth Work Gwaith Ieuenctid</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Work and Empowerment : Promoting Sustainable Communities</dc:title>
  <dc:creator>Nicola Welton</dc:creator>
  <cp:lastModifiedBy>Nicola Welton</cp:lastModifiedBy>
  <cp:revision>4</cp:revision>
  <dcterms:created xsi:type="dcterms:W3CDTF">2020-11-16T12:02:14Z</dcterms:created>
  <dcterms:modified xsi:type="dcterms:W3CDTF">2020-11-16T12:33:03Z</dcterms:modified>
</cp:coreProperties>
</file>