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258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s-E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Arial" panose="020B0604020202020204" pitchFamily="34" charset="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s-E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  <a:p>
            <a:pPr lvl="0"/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es-ES"/>
          </a:p>
        </p:txBody>
      </p:sp>
      <p:pic>
        <p:nvPicPr>
          <p:cNvPr id="1030" name="图片 10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16913" y="6507163"/>
            <a:ext cx="798512" cy="3381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205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es-ES"/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es-ES"/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ctrTitle"/>
          </p:nvPr>
        </p:nvSpPr>
        <p:spPr>
          <a:xfrm>
            <a:off x="468313" y="2565400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r>
              <a:rPr lang="zh-CN" altLang="en-US" sz="4400" b="1" kern="1200" baseline="0" dirty="0">
                <a:solidFill>
                  <a:schemeClr val="tx1"/>
                </a:solidFill>
                <a:ea typeface="Arial" panose="020B0604020202020204" pitchFamily="34" charset="0"/>
              </a:rPr>
              <a:t>第九课</a:t>
            </a:r>
            <a:r>
              <a:rPr lang="zh-CN" altLang="en-US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  </a:t>
            </a:r>
            <a:br>
              <a:rPr lang="zh-CN" altLang="en-US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br>
              <a:rPr lang="zh-CN" altLang="en-US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zh-CN" altLang="en-US" sz="4400" b="1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爱的教育</a:t>
            </a:r>
            <a:br>
              <a:rPr lang="zh-CN" altLang="en-US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br>
              <a:rPr lang="zh-CN" altLang="en-US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en-US" altLang="zh-CN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Sunnie</a:t>
            </a:r>
            <a:br>
              <a:rPr lang="en-US" altLang="zh-CN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en-US" altLang="zh-CN" sz="4400" kern="1200" baseline="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wechat :CYbelieveyou </a:t>
            </a:r>
            <a:endParaRPr lang="en-US" altLang="zh-CN" sz="4400" kern="1200" baseline="0" dirty="0">
              <a:solidFill>
                <a:schemeClr val="tx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512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zh-CN">
                <a:solidFill>
                  <a:schemeClr val="tx1"/>
                </a:solidFill>
              </a:rPr>
              <a:t>生词</a:t>
            </a:r>
            <a:endParaRPr lang="zh-CN">
              <a:solidFill>
                <a:schemeClr val="tx1"/>
              </a:solidFill>
            </a:endParaRPr>
          </a:p>
        </p:txBody>
      </p:sp>
      <p:sp>
        <p:nvSpPr>
          <p:cNvPr id="5123" name="文本占位符 51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1.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改变：改变计划、改变心情、改变环境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2.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紧张：紧张的生活，工作紧张、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        紧张极了、特别紧张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6.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心情：心情愉快、好心情、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        心情不好、心情难过</a:t>
            </a:r>
            <a:endParaRPr lang="en-US" altLang="zh-CN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3.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表示：表示感谢、表示同意、没有表示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4.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微笑：露出微笑、微笑的脸、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        微笑的样子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5.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激动：心情激动、很激动、激动得流泪</a:t>
            </a:r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>
            <a:endParaRPr lang="zh-CN" altLang="en-US" dirty="0">
              <a:latin typeface="隶书" pitchFamily="49" charset="-122"/>
              <a:ea typeface="隶书" pitchFamily="49" charset="-122"/>
              <a:sym typeface="微软雅黑" panose="020B0503020204020204" pitchFamily="2" charset="-122"/>
            </a:endParaRPr>
          </a:p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dirty="0">
                <a:latin typeface="Calibri" panose="020F0502020204030204" charset="0"/>
                <a:sym typeface="微软雅黑" panose="020B0503020204020204" pitchFamily="2" charset="-122"/>
              </a:rPr>
              <a:t>“时刻”与“一刻”</a:t>
            </a:r>
            <a:br>
              <a:rPr lang="zh-CN" altLang="en-US" dirty="0">
                <a:latin typeface="Calibri" panose="020F0502020204030204" charset="0"/>
                <a:sym typeface="微软雅黑" panose="020B0503020204020204" pitchFamily="2" charset="-122"/>
              </a:rPr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dirty="0">
                <a:latin typeface="Calibri" panose="020F0502020204030204" charset="0"/>
                <a:ea typeface="方正宋三_GBK" charset="-122"/>
                <a:sym typeface="微软雅黑" panose="020B0503020204020204" pitchFamily="2" charset="-122"/>
              </a:rPr>
              <a:t>时刻：特别的时间点。</a:t>
            </a:r>
            <a:endParaRPr lang="zh-CN" altLang="en-US" dirty="0">
              <a:latin typeface="Calibri" panose="020F0502020204030204" charset="0"/>
              <a:ea typeface="方正宋三_GBK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1.</a:t>
            </a:r>
            <a:r>
              <a:rPr lang="zh-CN" altLang="en-US" dirty="0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和朋友告别的时刻到了，我们流着泪说再见。</a:t>
            </a:r>
            <a:endParaRPr lang="zh-CN" altLang="en-US" dirty="0">
              <a:latin typeface="Calibri" panose="020F0502020204030204" charset="0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2.</a:t>
            </a:r>
            <a:r>
              <a:rPr lang="zh-CN" altLang="en-US" dirty="0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幸福的时刻总是太短。</a:t>
            </a:r>
            <a:endParaRPr lang="zh-CN" altLang="en-US" dirty="0">
              <a:latin typeface="Calibri" panose="020F0502020204030204" charset="0"/>
              <a:ea typeface="隶书" pitchFamily="49" charset="-122"/>
              <a:sym typeface="微软雅黑" panose="020B0503020204020204" pitchFamily="2" charset="-122"/>
            </a:endParaRPr>
          </a:p>
          <a:p>
            <a:endParaRPr lang="zh-CN" altLang="en-US" dirty="0">
              <a:latin typeface="Calibri" panose="020F0502020204030204" charset="0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zh-CN" altLang="en-US" dirty="0">
                <a:latin typeface="Calibri" panose="020F0502020204030204" charset="0"/>
                <a:ea typeface="方正宋三_GBK" charset="-122"/>
                <a:sym typeface="微软雅黑" panose="020B0503020204020204" pitchFamily="2" charset="-122"/>
              </a:rPr>
              <a:t>一刻：某个重要的时间点，某一个很短的时间。</a:t>
            </a:r>
            <a:endParaRPr lang="zh-CN" altLang="en-US" dirty="0">
              <a:latin typeface="Calibri" panose="020F0502020204030204" charset="0"/>
              <a:ea typeface="方正宋三_GBK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1.</a:t>
            </a:r>
            <a:r>
              <a:rPr lang="zh-CN" altLang="en-US" dirty="0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比赛结束的那一刻，大家高兴地抱在一起又叫又跳。</a:t>
            </a:r>
            <a:endParaRPr lang="zh-CN" altLang="en-US" dirty="0">
              <a:latin typeface="Calibri" panose="020F0502020204030204" charset="0"/>
              <a:ea typeface="隶书" pitchFamily="49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2.</a:t>
            </a:r>
            <a:r>
              <a:rPr lang="zh-CN" altLang="en-US" dirty="0">
                <a:latin typeface="Calibri" panose="020F0502020204030204" charset="0"/>
                <a:ea typeface="隶书" pitchFamily="49" charset="-122"/>
                <a:sym typeface="微软雅黑" panose="020B0503020204020204" pitchFamily="2" charset="-122"/>
              </a:rPr>
              <a:t>飞机落地的那一刻，乘客开始鼓掌。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否定形式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dirty="0">
                <a:latin typeface="Calibri" panose="020F0502020204030204" charset="0"/>
                <a:sym typeface="微软雅黑" panose="020B0503020204020204" pitchFamily="2" charset="-122"/>
              </a:rPr>
              <a:t>“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N1+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不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+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让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/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叫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N2+V”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，</a:t>
            </a:r>
            <a:r>
              <a:rPr lang="zh-CN" altLang="en-US" dirty="0">
                <a:latin typeface="Calibri" panose="020F0502020204030204" charset="0"/>
                <a:sym typeface="微软雅黑" panose="020B0503020204020204" pitchFamily="2" charset="-122"/>
              </a:rPr>
              <a:t> </a:t>
            </a:r>
            <a:endParaRPr lang="zh-CN" altLang="en-US" dirty="0">
              <a:latin typeface="Calibri" panose="020F0502020204030204" charset="0"/>
              <a:sym typeface="微软雅黑" panose="020B0503020204020204" pitchFamily="2" charset="-122"/>
            </a:endParaRPr>
          </a:p>
          <a:p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“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N1+ +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让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/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叫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+N2+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不要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/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别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+V”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， </a:t>
            </a:r>
            <a:endParaRPr lang="zh-CN" altLang="en-US" b="1" dirty="0">
              <a:latin typeface="Calibri" panose="020F0502020204030204" charset="0"/>
              <a:sym typeface="微软雅黑" panose="020B0503020204020204" pitchFamily="2" charset="-122"/>
            </a:endParaRPr>
          </a:p>
          <a:p>
            <a:r>
              <a:rPr lang="zh-CN" altLang="en-US" dirty="0">
                <a:latin typeface="Calibri" panose="020F0502020204030204" charset="0"/>
                <a:sym typeface="微软雅黑" panose="020B0503020204020204" pitchFamily="2" charset="-122"/>
              </a:rPr>
              <a:t>“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N1+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没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+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让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/</a:t>
            </a:r>
            <a:r>
              <a:rPr lang="zh-CN" altLang="en-US" b="1" dirty="0">
                <a:latin typeface="Calibri" panose="020F0502020204030204" charset="0"/>
                <a:sym typeface="微软雅黑" panose="020B0503020204020204" pitchFamily="2" charset="-122"/>
              </a:rPr>
              <a:t>叫</a:t>
            </a:r>
            <a:r>
              <a:rPr lang="en-US" altLang="zh-CN" b="1">
                <a:latin typeface="Calibri" panose="020F0502020204030204" charset="0"/>
                <a:sym typeface="微软雅黑" panose="020B0503020204020204" pitchFamily="2" charset="-122"/>
              </a:rPr>
              <a:t>N2+V”</a:t>
            </a:r>
            <a:endParaRPr lang="zh-CN" altLang="en-US" b="1" dirty="0">
              <a:latin typeface="Calibri" panose="020F0502020204030204" charset="0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1.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我不让他去上海。</a:t>
            </a:r>
            <a:r>
              <a:rPr lang="zh-CN" altLang="en-US" dirty="0">
                <a:latin typeface="方正宋三_GBK" charset="-122"/>
                <a:ea typeface="方正宋三_GBK" charset="-122"/>
                <a:sym typeface="微软雅黑" panose="020B0503020204020204" pitchFamily="2" charset="-122"/>
              </a:rPr>
              <a:t>（我发出阻止他去上海的指令）</a:t>
            </a:r>
            <a:endParaRPr lang="zh-CN" altLang="en-US" dirty="0">
              <a:latin typeface="方正宋三_GBK" charset="-122"/>
              <a:ea typeface="方正宋三_GBK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1.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我没让他去上海。</a:t>
            </a:r>
            <a:r>
              <a:rPr lang="zh-CN" altLang="en-US" dirty="0">
                <a:latin typeface="方正宋三_GBK" charset="-122"/>
                <a:ea typeface="方正宋三_GBK" charset="-122"/>
                <a:sym typeface="微软雅黑" panose="020B0503020204020204" pitchFamily="2" charset="-122"/>
              </a:rPr>
              <a:t>（我没有对他发出去上海的指令）</a:t>
            </a:r>
            <a:endParaRPr lang="zh-CN" altLang="en-US" dirty="0">
              <a:latin typeface="方正宋三_GBK" charset="-122"/>
              <a:ea typeface="方正宋三_GBK" charset="-122"/>
              <a:sym typeface="微软雅黑" panose="020B0503020204020204" pitchFamily="2" charset="-122"/>
            </a:endParaRPr>
          </a:p>
          <a:p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3.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我让他别</a:t>
            </a:r>
            <a:r>
              <a:rPr lang="en-US" altLang="zh-CN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/</a:t>
            </a:r>
            <a:r>
              <a:rPr lang="zh-CN" altLang="en-US" dirty="0">
                <a:latin typeface="隶书" pitchFamily="49" charset="-122"/>
                <a:ea typeface="隶书" pitchFamily="49" charset="-122"/>
                <a:sym typeface="微软雅黑" panose="020B0503020204020204" pitchFamily="2" charset="-122"/>
              </a:rPr>
              <a:t>不要去上海。</a:t>
            </a:r>
            <a:r>
              <a:rPr lang="zh-CN" altLang="en-US" dirty="0">
                <a:latin typeface="方正宋三_GBK" charset="-122"/>
                <a:ea typeface="方正宋三_GBK" charset="-122"/>
                <a:sym typeface="微软雅黑" panose="020B0503020204020204" pitchFamily="2" charset="-122"/>
              </a:rPr>
              <a:t>（</a:t>
            </a:r>
            <a:r>
              <a:rPr lang="zh-CN" altLang="en-US" dirty="0">
                <a:latin typeface="Calibri" panose="020F0502020204030204" charset="0"/>
                <a:sym typeface="微软雅黑" panose="020B0503020204020204" pitchFamily="2" charset="-122"/>
              </a:rPr>
              <a:t>我发出阻止他去上海的指令</a:t>
            </a:r>
            <a:r>
              <a:rPr lang="zh-CN" altLang="en-US" dirty="0">
                <a:latin typeface="方正宋三_GBK" charset="-122"/>
                <a:ea typeface="方正宋三_GBK" charset="-122"/>
                <a:sym typeface="微软雅黑" panose="020B0503020204020204" pitchFamily="2" charset="-122"/>
              </a:rPr>
              <a:t>）</a:t>
            </a:r>
            <a:endParaRPr lang="zh-CN" altLang="en-US" dirty="0">
              <a:latin typeface="方正宋三_GBK" charset="-122"/>
              <a:ea typeface="方正宋三_GBK" charset="-122"/>
              <a:sym typeface="微软雅黑" panose="020B0503020204020204" pitchFamily="2" charset="-122"/>
            </a:endParaRPr>
          </a:p>
          <a:p>
            <a:endParaRPr lang="zh-CN" altLang="en-US" dirty="0">
              <a:latin typeface="方正宋三_GBK" charset="-122"/>
              <a:ea typeface="方正宋三_GBK" charset="-122"/>
              <a:sym typeface="微软雅黑" panose="020B0503020204020204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latin typeface="Calibri" panose="020F0502020204030204" charset="0"/>
                <a:sym typeface="+mn-ea"/>
              </a:rPr>
              <a:t>……</a:t>
            </a:r>
            <a:r>
              <a:rPr lang="zh-CN" altLang="en-US" dirty="0">
                <a:latin typeface="Calibri" panose="020F0502020204030204" charset="0"/>
                <a:sym typeface="+mn-ea"/>
              </a:rPr>
              <a:t>，特别是</a:t>
            </a:r>
            <a:r>
              <a:rPr lang="en-US" altLang="zh-CN">
                <a:latin typeface="Calibri" panose="020F0502020204030204" charset="0"/>
                <a:sym typeface="+mn-ea"/>
              </a:rPr>
              <a:t>…… </a:t>
            </a:r>
            <a:br>
              <a:rPr lang="en-US" altLang="zh-CN">
                <a:latin typeface="Calibri" panose="020F0502020204030204" charset="0"/>
              </a:rPr>
            </a:br>
            <a:endParaRPr lang="zh-CN" altLang="en-US"/>
          </a:p>
        </p:txBody>
      </p:sp>
      <p:pic>
        <p:nvPicPr>
          <p:cNvPr id="69670" name="内容占位符 69669" descr="截图0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7200" y="1554480"/>
            <a:ext cx="8229600" cy="4156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453</Words>
  <Application>WPS 演示</Application>
  <PresentationFormat>Presentación en pantalla</PresentationFormat>
  <Paragraphs>39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黑体</vt:lpstr>
      <vt:lpstr>方正超粗黑简体</vt:lpstr>
      <vt:lpstr>Times New Roman</vt:lpstr>
      <vt:lpstr>Calibri</vt:lpstr>
      <vt:lpstr>Haettenschweiler</vt:lpstr>
      <vt:lpstr>Mistral</vt:lpstr>
      <vt:lpstr>Arial Unicode MS</vt:lpstr>
      <vt:lpstr>MS PGothic</vt:lpstr>
      <vt:lpstr>Rockwell</vt:lpstr>
      <vt:lpstr>方正粗宋简体</vt:lpstr>
      <vt:lpstr>Verdana</vt:lpstr>
      <vt:lpstr>Arial Black</vt:lpstr>
      <vt:lpstr>楷体_GB2312</vt:lpstr>
      <vt:lpstr>华文细黑</vt:lpstr>
      <vt:lpstr>MS UI Gothic</vt:lpstr>
      <vt:lpstr>华文楷体</vt:lpstr>
      <vt:lpstr>方正静蕾简体</vt:lpstr>
      <vt:lpstr>Segoe Print</vt:lpstr>
      <vt:lpstr>Arial Unicode MS</vt:lpstr>
      <vt:lpstr>新宋体</vt:lpstr>
      <vt:lpstr>Birch Std</vt:lpstr>
      <vt:lpstr>Brush Script Std</vt:lpstr>
      <vt:lpstr>Chaparral Pro</vt:lpstr>
      <vt:lpstr>Constantia</vt:lpstr>
      <vt:lpstr>Cordia New</vt:lpstr>
      <vt:lpstr>Consolas</vt:lpstr>
      <vt:lpstr>隶书</vt:lpstr>
      <vt:lpstr>方正宋三_GBK</vt:lpstr>
      <vt:lpstr>Diseño predeterminado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金妹</cp:lastModifiedBy>
  <cp:revision>179</cp:revision>
  <dcterms:created xsi:type="dcterms:W3CDTF">2010-05-23T14:28:12Z</dcterms:created>
  <dcterms:modified xsi:type="dcterms:W3CDTF">2018-01-28T23:11:26Z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