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7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>
        <p:scale>
          <a:sx n="90" d="100"/>
          <a:sy n="90" d="100"/>
        </p:scale>
        <p:origin x="-4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E69F7-D7A6-412F-A9E5-8698514FD7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E2AB-76B4-45F7-830C-094460B3C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108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E69F7-D7A6-412F-A9E5-8698514FD7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E2AB-76B4-45F7-830C-094460B3C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299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E69F7-D7A6-412F-A9E5-8698514FD7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E2AB-76B4-45F7-830C-094460B3C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944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E69F7-D7A6-412F-A9E5-8698514FD7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E2AB-76B4-45F7-830C-094460B3C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01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E69F7-D7A6-412F-A9E5-8698514FD7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E2AB-76B4-45F7-830C-094460B3C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863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E69F7-D7A6-412F-A9E5-8698514FD7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E2AB-76B4-45F7-830C-094460B3C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827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E69F7-D7A6-412F-A9E5-8698514FD7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E2AB-76B4-45F7-830C-094460B3C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446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E69F7-D7A6-412F-A9E5-8698514FD7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E2AB-76B4-45F7-830C-094460B3C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385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E69F7-D7A6-412F-A9E5-8698514FD7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E2AB-76B4-45F7-830C-094460B3C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687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E69F7-D7A6-412F-A9E5-8698514FD7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E2AB-76B4-45F7-830C-094460B3C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87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DE69F7-D7A6-412F-A9E5-8698514FD7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5E2AB-76B4-45F7-830C-094460B3C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597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DE69F7-D7A6-412F-A9E5-8698514FD734}" type="datetimeFigureOut">
              <a:rPr lang="en-GB" smtClean="0"/>
              <a:t>14/12/2018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95E2AB-76B4-45F7-830C-094460B3CD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5517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7210913-4CAF-4F1F-B42D-D0C5830A0A95}"/>
              </a:ext>
            </a:extLst>
          </p:cNvPr>
          <p:cNvSpPr/>
          <p:nvPr/>
        </p:nvSpPr>
        <p:spPr>
          <a:xfrm>
            <a:off x="20128" y="60384"/>
            <a:ext cx="5311922" cy="121525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F5071F-5A43-4BAA-ACCF-AC28B3E73D53}"/>
              </a:ext>
            </a:extLst>
          </p:cNvPr>
          <p:cNvSpPr txBox="1"/>
          <p:nvPr/>
        </p:nvSpPr>
        <p:spPr>
          <a:xfrm>
            <a:off x="938432" y="624325"/>
            <a:ext cx="3464854" cy="64633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Ein </a:t>
            </a:r>
            <a:r>
              <a:rPr lang="en-GB" sz="3600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Harwyr</a:t>
            </a:r>
            <a:r>
              <a:rPr lang="en-GB" sz="3600" dirty="0">
                <a:solidFill>
                  <a:schemeClr val="bg1"/>
                </a:solidFill>
                <a:latin typeface="Arial Rounded MT Bold" panose="020F0704030504030204" pitchFamily="34" charset="0"/>
              </a:rPr>
              <a:t> Ni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4CED1AA-A7EF-46A5-B492-4C6445AC4334}"/>
              </a:ext>
            </a:extLst>
          </p:cNvPr>
          <p:cNvSpPr txBox="1"/>
          <p:nvPr/>
        </p:nvSpPr>
        <p:spPr>
          <a:xfrm>
            <a:off x="23847" y="78105"/>
            <a:ext cx="6320568" cy="553998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3000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Dysgu’n</a:t>
            </a:r>
            <a:r>
              <a:rPr lang="en-GB" sz="3000" dirty="0">
                <a:solidFill>
                  <a:schemeClr val="bg1"/>
                </a:solidFill>
              </a:rPr>
              <a:t> </a:t>
            </a:r>
            <a:r>
              <a:rPr lang="en-GB" sz="3000" dirty="0" err="1">
                <a:solidFill>
                  <a:schemeClr val="bg1"/>
                </a:solidFill>
                <a:latin typeface="Arial Rounded MT Bold" panose="020F0704030504030204" pitchFamily="34" charset="0"/>
              </a:rPr>
              <a:t>Drawsgwricwlaidd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8FC5171-3624-4FCB-8256-1F5E30E37B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075" t="53845" r="48308" b="34119"/>
          <a:stretch/>
        </p:blipFill>
        <p:spPr>
          <a:xfrm>
            <a:off x="326290" y="8837174"/>
            <a:ext cx="2767263" cy="63322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EF4EE5A-01B6-4318-8561-75D29E746AE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887" t="50000" r="48496" b="35456"/>
          <a:stretch/>
        </p:blipFill>
        <p:spPr>
          <a:xfrm>
            <a:off x="3491296" y="8835631"/>
            <a:ext cx="2767263" cy="63322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9A5B255-9B18-42E1-AF4D-9B4F938965D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899" t="39854" r="52485" b="42143"/>
          <a:stretch/>
        </p:blipFill>
        <p:spPr>
          <a:xfrm>
            <a:off x="6511763" y="8835631"/>
            <a:ext cx="2767263" cy="63322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A37C259-959E-4CA1-BBA8-A81A197DB3AD}"/>
              </a:ext>
            </a:extLst>
          </p:cNvPr>
          <p:cNvSpPr/>
          <p:nvPr/>
        </p:nvSpPr>
        <p:spPr>
          <a:xfrm>
            <a:off x="104360" y="6556545"/>
            <a:ext cx="2989193" cy="186710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5EA450-8557-41B9-8B1F-750E527B2D53}"/>
              </a:ext>
            </a:extLst>
          </p:cNvPr>
          <p:cNvSpPr/>
          <p:nvPr/>
        </p:nvSpPr>
        <p:spPr>
          <a:xfrm>
            <a:off x="3197915" y="6556545"/>
            <a:ext cx="2989193" cy="1867104"/>
          </a:xfrm>
          <a:prstGeom prst="rect">
            <a:avLst/>
          </a:prstGeom>
          <a:solidFill>
            <a:schemeClr val="tx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64E210-88BE-4490-8F3F-A9F05F8ADE5C}"/>
              </a:ext>
            </a:extLst>
          </p:cNvPr>
          <p:cNvSpPr/>
          <p:nvPr/>
        </p:nvSpPr>
        <p:spPr>
          <a:xfrm>
            <a:off x="6400799" y="6538589"/>
            <a:ext cx="2989193" cy="188506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6267B05-C412-4FC9-A098-AB3CB1947966}"/>
              </a:ext>
            </a:extLst>
          </p:cNvPr>
          <p:cNvSpPr/>
          <p:nvPr/>
        </p:nvSpPr>
        <p:spPr>
          <a:xfrm>
            <a:off x="9597081" y="6556545"/>
            <a:ext cx="2989193" cy="1885060"/>
          </a:xfrm>
          <a:prstGeom prst="rect">
            <a:avLst/>
          </a:prstGeom>
          <a:solidFill>
            <a:schemeClr val="tx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87DF8E7-3C2A-4CC0-97A5-1CA3DA54629C}"/>
              </a:ext>
            </a:extLst>
          </p:cNvPr>
          <p:cNvSpPr txBox="1"/>
          <p:nvPr/>
        </p:nvSpPr>
        <p:spPr>
          <a:xfrm>
            <a:off x="49696" y="6571006"/>
            <a:ext cx="29891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Manteision</a:t>
            </a:r>
            <a:r>
              <a:rPr lang="en-GB" dirty="0"/>
              <a:t> Model 1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511A66-3953-4CFC-9E1F-A92ED0967779}"/>
              </a:ext>
            </a:extLst>
          </p:cNvPr>
          <p:cNvSpPr txBox="1"/>
          <p:nvPr/>
        </p:nvSpPr>
        <p:spPr>
          <a:xfrm>
            <a:off x="3204519" y="6556545"/>
            <a:ext cx="2989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Cyfyngiadau</a:t>
            </a:r>
            <a:r>
              <a:rPr lang="en-GB" dirty="0"/>
              <a:t> Model 1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6AC8942-FAAE-4F04-8F29-77094EBF5E87}"/>
              </a:ext>
            </a:extLst>
          </p:cNvPr>
          <p:cNvSpPr txBox="1"/>
          <p:nvPr/>
        </p:nvSpPr>
        <p:spPr>
          <a:xfrm>
            <a:off x="6346135" y="6538589"/>
            <a:ext cx="29891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Manteision</a:t>
            </a:r>
            <a:r>
              <a:rPr lang="en-GB" dirty="0"/>
              <a:t> Model 2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2A50E90-C1B1-4C27-BE6A-1DCFA352B918}"/>
              </a:ext>
            </a:extLst>
          </p:cNvPr>
          <p:cNvSpPr txBox="1"/>
          <p:nvPr/>
        </p:nvSpPr>
        <p:spPr>
          <a:xfrm>
            <a:off x="9603683" y="6538589"/>
            <a:ext cx="29891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Cyfyngiadau</a:t>
            </a:r>
            <a:r>
              <a:rPr lang="en-GB" dirty="0"/>
              <a:t> Model 2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AE8FE53-7C61-4742-B621-BE0B5337156F}"/>
              </a:ext>
            </a:extLst>
          </p:cNvPr>
          <p:cNvSpPr/>
          <p:nvPr/>
        </p:nvSpPr>
        <p:spPr>
          <a:xfrm>
            <a:off x="104360" y="1471864"/>
            <a:ext cx="1117499" cy="104273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9BFED96-99FE-4F21-8184-50CAAF4B97EC}"/>
              </a:ext>
            </a:extLst>
          </p:cNvPr>
          <p:cNvSpPr/>
          <p:nvPr/>
        </p:nvSpPr>
        <p:spPr>
          <a:xfrm>
            <a:off x="1516620" y="2569192"/>
            <a:ext cx="907834" cy="92071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2750390F-0B50-4C9B-A9C7-2BFDE8A6FECB}"/>
              </a:ext>
            </a:extLst>
          </p:cNvPr>
          <p:cNvSpPr/>
          <p:nvPr/>
        </p:nvSpPr>
        <p:spPr>
          <a:xfrm>
            <a:off x="250538" y="3301599"/>
            <a:ext cx="971321" cy="92071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581373F-D105-4FB4-B4C2-9086E90E628A}"/>
              </a:ext>
            </a:extLst>
          </p:cNvPr>
          <p:cNvSpPr/>
          <p:nvPr/>
        </p:nvSpPr>
        <p:spPr>
          <a:xfrm>
            <a:off x="97334" y="4361413"/>
            <a:ext cx="2874466" cy="1765193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C9E35C8-18A5-4E79-9D4F-EF225D88E8D1}"/>
              </a:ext>
            </a:extLst>
          </p:cNvPr>
          <p:cNvSpPr/>
          <p:nvPr/>
        </p:nvSpPr>
        <p:spPr>
          <a:xfrm>
            <a:off x="1544292" y="1562099"/>
            <a:ext cx="3894009" cy="435171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F909CC2-3EEB-4A33-81D3-CE2272E1029F}"/>
              </a:ext>
            </a:extLst>
          </p:cNvPr>
          <p:cNvSpPr txBox="1"/>
          <p:nvPr/>
        </p:nvSpPr>
        <p:spPr>
          <a:xfrm>
            <a:off x="1562409" y="1611170"/>
            <a:ext cx="3894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Model 1 – </a:t>
            </a:r>
            <a:r>
              <a:rPr lang="en-GB" dirty="0" err="1"/>
              <a:t>Hierarchaidd</a:t>
            </a:r>
            <a:r>
              <a:rPr lang="en-GB" dirty="0"/>
              <a:t> – </a:t>
            </a:r>
            <a:r>
              <a:rPr lang="en-GB" dirty="0" err="1"/>
              <a:t>Arwyr</a:t>
            </a:r>
            <a:r>
              <a:rPr lang="en-GB" dirty="0"/>
              <a:t> </a:t>
            </a:r>
            <a:r>
              <a:rPr lang="en-GB" dirty="0" err="1"/>
              <a:t>heddiw</a:t>
            </a:r>
            <a:endParaRPr lang="en-GB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A20AE5D-537A-4E4D-A89A-8A6356F91D20}"/>
              </a:ext>
            </a:extLst>
          </p:cNvPr>
          <p:cNvSpPr/>
          <p:nvPr/>
        </p:nvSpPr>
        <p:spPr>
          <a:xfrm>
            <a:off x="9396597" y="77850"/>
            <a:ext cx="3306004" cy="540624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B2F71DC-481A-4A09-BADE-E9146179CFCD}"/>
              </a:ext>
            </a:extLst>
          </p:cNvPr>
          <p:cNvSpPr txBox="1"/>
          <p:nvPr/>
        </p:nvSpPr>
        <p:spPr>
          <a:xfrm>
            <a:off x="9335328" y="90070"/>
            <a:ext cx="332688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Model 2 – </a:t>
            </a:r>
            <a:r>
              <a:rPr lang="en-GB" dirty="0" err="1"/>
              <a:t>Thematig</a:t>
            </a:r>
            <a:r>
              <a:rPr lang="en-GB" dirty="0"/>
              <a:t> – </a:t>
            </a:r>
            <a:r>
              <a:rPr lang="en-GB" dirty="0" err="1"/>
              <a:t>Hedd</a:t>
            </a:r>
            <a:r>
              <a:rPr lang="en-GB" dirty="0"/>
              <a:t> Wyn</a:t>
            </a:r>
          </a:p>
          <a:p>
            <a:r>
              <a:rPr lang="en-GB" sz="1100" dirty="0" err="1"/>
              <a:t>Dysgu’n</a:t>
            </a:r>
            <a:r>
              <a:rPr lang="en-GB" sz="1100" dirty="0"/>
              <a:t> </a:t>
            </a:r>
            <a:r>
              <a:rPr lang="en-GB" sz="1100" dirty="0" err="1"/>
              <a:t>seiliedig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themau</a:t>
            </a:r>
            <a:endParaRPr lang="en-GB" sz="1100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9D7BAA1-AD39-4EAD-BA08-E350222AF459}"/>
              </a:ext>
            </a:extLst>
          </p:cNvPr>
          <p:cNvSpPr/>
          <p:nvPr/>
        </p:nvSpPr>
        <p:spPr>
          <a:xfrm>
            <a:off x="10494614" y="1754714"/>
            <a:ext cx="1090863" cy="829104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E55AD7E-BE3B-4F28-BB24-29E31AFEAB24}"/>
              </a:ext>
            </a:extLst>
          </p:cNvPr>
          <p:cNvSpPr/>
          <p:nvPr/>
        </p:nvSpPr>
        <p:spPr>
          <a:xfrm>
            <a:off x="9583793" y="1352754"/>
            <a:ext cx="672073" cy="46468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38ECB07-90FB-4C52-851E-FE34ECD68ADE}"/>
              </a:ext>
            </a:extLst>
          </p:cNvPr>
          <p:cNvSpPr/>
          <p:nvPr/>
        </p:nvSpPr>
        <p:spPr>
          <a:xfrm>
            <a:off x="10012222" y="724436"/>
            <a:ext cx="1022379" cy="46468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698D5841-8034-4656-A93E-E414482B44A6}"/>
              </a:ext>
            </a:extLst>
          </p:cNvPr>
          <p:cNvSpPr/>
          <p:nvPr/>
        </p:nvSpPr>
        <p:spPr>
          <a:xfrm>
            <a:off x="11384418" y="737971"/>
            <a:ext cx="672073" cy="46468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2B8C5C1-C6EB-4073-8261-604C91E7F7D2}"/>
              </a:ext>
            </a:extLst>
          </p:cNvPr>
          <p:cNvSpPr/>
          <p:nvPr/>
        </p:nvSpPr>
        <p:spPr>
          <a:xfrm>
            <a:off x="11852529" y="1288839"/>
            <a:ext cx="912618" cy="464685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6D69FC19-5123-438E-A906-4C153CE82949}"/>
              </a:ext>
            </a:extLst>
          </p:cNvPr>
          <p:cNvSpPr/>
          <p:nvPr/>
        </p:nvSpPr>
        <p:spPr>
          <a:xfrm>
            <a:off x="9619540" y="2670487"/>
            <a:ext cx="2989193" cy="3456120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394991A-75DC-44C2-BF30-DFE71B2430F3}"/>
              </a:ext>
            </a:extLst>
          </p:cNvPr>
          <p:cNvSpPr/>
          <p:nvPr/>
        </p:nvSpPr>
        <p:spPr>
          <a:xfrm>
            <a:off x="6192191" y="109283"/>
            <a:ext cx="2989193" cy="171406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46F0A75-3ED8-42C5-9D75-3116B04C4138}"/>
              </a:ext>
            </a:extLst>
          </p:cNvPr>
          <p:cNvSpPr/>
          <p:nvPr/>
        </p:nvSpPr>
        <p:spPr>
          <a:xfrm>
            <a:off x="6192191" y="1971001"/>
            <a:ext cx="2989193" cy="166457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FE00C2EE-7A47-4315-9CBB-800C91F57AF9}"/>
              </a:ext>
            </a:extLst>
          </p:cNvPr>
          <p:cNvSpPr/>
          <p:nvPr/>
        </p:nvSpPr>
        <p:spPr>
          <a:xfrm>
            <a:off x="6193711" y="4073046"/>
            <a:ext cx="2989193" cy="2053560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FE9394B-D7F0-4889-9519-8CD384A96FA2}"/>
              </a:ext>
            </a:extLst>
          </p:cNvPr>
          <p:cNvSpPr/>
          <p:nvPr/>
        </p:nvSpPr>
        <p:spPr>
          <a:xfrm>
            <a:off x="9558736" y="8592626"/>
            <a:ext cx="2989193" cy="968689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bg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DA929EC-CCD7-4263-BE22-7E709A964369}"/>
              </a:ext>
            </a:extLst>
          </p:cNvPr>
          <p:cNvSpPr txBox="1"/>
          <p:nvPr/>
        </p:nvSpPr>
        <p:spPr>
          <a:xfrm>
            <a:off x="9524902" y="8556651"/>
            <a:ext cx="29891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Rhestr</a:t>
            </a:r>
            <a:r>
              <a:rPr lang="en-GB" sz="1600" dirty="0"/>
              <a:t> o </a:t>
            </a:r>
            <a:r>
              <a:rPr lang="en-GB" sz="1600" dirty="0" err="1"/>
              <a:t>gyfeiriadau</a:t>
            </a:r>
            <a:r>
              <a:rPr lang="en-GB" sz="1600" dirty="0"/>
              <a:t> </a:t>
            </a:r>
            <a:r>
              <a:rPr lang="en-GB" sz="1600" dirty="0" err="1"/>
              <a:t>defnyddiol</a:t>
            </a:r>
            <a:endParaRPr lang="en-GB" sz="1600" dirty="0"/>
          </a:p>
          <a:p>
            <a:endParaRPr lang="en-GB" sz="1200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2AC8B54-2C91-4F99-B486-00D4F0CF3B8A}"/>
              </a:ext>
            </a:extLst>
          </p:cNvPr>
          <p:cNvSpPr/>
          <p:nvPr/>
        </p:nvSpPr>
        <p:spPr>
          <a:xfrm>
            <a:off x="3093553" y="2514601"/>
            <a:ext cx="2704686" cy="3612005"/>
          </a:xfrm>
          <a:prstGeom prst="rect">
            <a:avLst/>
          </a:pr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B11D395D-D6C8-4AE2-A889-6B0130B2E42B}"/>
              </a:ext>
            </a:extLst>
          </p:cNvPr>
          <p:cNvCxnSpPr>
            <a:stCxn id="22" idx="0"/>
            <a:endCxn id="19" idx="4"/>
          </p:cNvCxnSpPr>
          <p:nvPr/>
        </p:nvCxnSpPr>
        <p:spPr>
          <a:xfrm flipH="1" flipV="1">
            <a:off x="663110" y="2514601"/>
            <a:ext cx="73089" cy="7869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Arc 45">
            <a:extLst>
              <a:ext uri="{FF2B5EF4-FFF2-40B4-BE49-F238E27FC236}">
                <a16:creationId xmlns:a16="http://schemas.microsoft.com/office/drawing/2014/main" id="{7C57B542-48A6-444D-BF01-1E7FD6721B4A}"/>
              </a:ext>
            </a:extLst>
          </p:cNvPr>
          <p:cNvSpPr/>
          <p:nvPr/>
        </p:nvSpPr>
        <p:spPr>
          <a:xfrm rot="11052531">
            <a:off x="706108" y="2919923"/>
            <a:ext cx="1592388" cy="23437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3B660F61-6A34-4FAE-B1F9-BE5D6D4C5F45}"/>
              </a:ext>
            </a:extLst>
          </p:cNvPr>
          <p:cNvSpPr txBox="1"/>
          <p:nvPr/>
        </p:nvSpPr>
        <p:spPr>
          <a:xfrm>
            <a:off x="10611893" y="2040796"/>
            <a:ext cx="12162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Hedd</a:t>
            </a:r>
            <a:r>
              <a:rPr lang="en-GB" sz="1200" dirty="0"/>
              <a:t> Wyn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C519F85-DD0C-4915-BACC-4AE6E7552670}"/>
              </a:ext>
            </a:extLst>
          </p:cNvPr>
          <p:cNvSpPr txBox="1"/>
          <p:nvPr/>
        </p:nvSpPr>
        <p:spPr>
          <a:xfrm>
            <a:off x="9613401" y="1430441"/>
            <a:ext cx="121627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Hanes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F7B3A47-FF0F-4633-A8E0-E61C9701E857}"/>
              </a:ext>
            </a:extLst>
          </p:cNvPr>
          <p:cNvSpPr txBox="1"/>
          <p:nvPr/>
        </p:nvSpPr>
        <p:spPr>
          <a:xfrm>
            <a:off x="10017134" y="817056"/>
            <a:ext cx="10908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Llythrennedd</a:t>
            </a:r>
            <a:endParaRPr lang="en-GB" sz="1200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F5ED6ECF-867D-4F33-895F-F6F3FACFC5E9}"/>
              </a:ext>
            </a:extLst>
          </p:cNvPr>
          <p:cNvSpPr txBox="1"/>
          <p:nvPr/>
        </p:nvSpPr>
        <p:spPr>
          <a:xfrm>
            <a:off x="11384418" y="831813"/>
            <a:ext cx="10908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Rhifedd</a:t>
            </a:r>
            <a:endParaRPr lang="en-GB" sz="1200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5D46E60-B96E-4801-BD9B-035FD103B70E}"/>
              </a:ext>
            </a:extLst>
          </p:cNvPr>
          <p:cNvSpPr txBox="1"/>
          <p:nvPr/>
        </p:nvSpPr>
        <p:spPr>
          <a:xfrm>
            <a:off x="11799519" y="1291859"/>
            <a:ext cx="10289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Cymhwysedd</a:t>
            </a:r>
            <a:r>
              <a:rPr lang="en-GB" sz="1200" dirty="0"/>
              <a:t> </a:t>
            </a:r>
            <a:r>
              <a:rPr lang="en-GB" sz="1200" dirty="0" err="1"/>
              <a:t>Digidol</a:t>
            </a:r>
            <a:endParaRPr lang="en-GB" sz="1200" dirty="0"/>
          </a:p>
        </p:txBody>
      </p: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D3FB72DA-75C8-4E1C-9C63-E975EB762285}"/>
              </a:ext>
            </a:extLst>
          </p:cNvPr>
          <p:cNvCxnSpPr>
            <a:cxnSpLocks/>
            <a:stCxn id="31" idx="1"/>
          </p:cNvCxnSpPr>
          <p:nvPr/>
        </p:nvCxnSpPr>
        <p:spPr>
          <a:xfrm flipH="1" flipV="1">
            <a:off x="10054290" y="1813402"/>
            <a:ext cx="440324" cy="3558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558CD6B5-C77D-4729-838C-5DD6B719F55F}"/>
              </a:ext>
            </a:extLst>
          </p:cNvPr>
          <p:cNvCxnSpPr>
            <a:cxnSpLocks/>
            <a:endCxn id="33" idx="2"/>
          </p:cNvCxnSpPr>
          <p:nvPr/>
        </p:nvCxnSpPr>
        <p:spPr>
          <a:xfrm flipH="1" flipV="1">
            <a:off x="10523412" y="1189121"/>
            <a:ext cx="359274" cy="5389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B948DC9D-E8AE-4503-87B2-E062F8235587}"/>
              </a:ext>
            </a:extLst>
          </p:cNvPr>
          <p:cNvCxnSpPr>
            <a:cxnSpLocks/>
            <a:endCxn id="34" idx="2"/>
          </p:cNvCxnSpPr>
          <p:nvPr/>
        </p:nvCxnSpPr>
        <p:spPr>
          <a:xfrm flipV="1">
            <a:off x="11179492" y="1202656"/>
            <a:ext cx="540963" cy="5254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2C3C60A7-3E1A-4774-9777-56C13B933E4A}"/>
              </a:ext>
            </a:extLst>
          </p:cNvPr>
          <p:cNvCxnSpPr>
            <a:cxnSpLocks/>
            <a:endCxn id="52" idx="2"/>
          </p:cNvCxnSpPr>
          <p:nvPr/>
        </p:nvCxnSpPr>
        <p:spPr>
          <a:xfrm flipV="1">
            <a:off x="11602529" y="1753524"/>
            <a:ext cx="711489" cy="4114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9B00ECE4-AAFD-4827-BD27-70D30B4FFB1E}"/>
              </a:ext>
            </a:extLst>
          </p:cNvPr>
          <p:cNvSpPr txBox="1"/>
          <p:nvPr/>
        </p:nvSpPr>
        <p:spPr>
          <a:xfrm>
            <a:off x="9613401" y="2721773"/>
            <a:ext cx="2757516" cy="34932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200" dirty="0" err="1"/>
              <a:t>Gweithgaredd</a:t>
            </a:r>
            <a:r>
              <a:rPr lang="en-GB" sz="1200" dirty="0"/>
              <a:t> 1 – </a:t>
            </a:r>
            <a:r>
              <a:rPr lang="en-GB" sz="1200" dirty="0" err="1"/>
              <a:t>Hedd</a:t>
            </a:r>
            <a:r>
              <a:rPr lang="en-GB" sz="1200" dirty="0"/>
              <a:t> Wyn</a:t>
            </a:r>
          </a:p>
          <a:p>
            <a:endParaRPr lang="en-GB" sz="900" dirty="0"/>
          </a:p>
          <a:p>
            <a:r>
              <a:rPr lang="en-GB" sz="800" dirty="0"/>
              <a:t>Bydd y gweithgaredd gyntaf yn gofyn i’r digyblion creu sgript o safbwynt Hedd Wyn yn crynhoi ei fywyd. Bydd hyn yn rhoi cyfle i’r plant ymchwilio mewn i fywyd Hedd Wyn, wrth ddatlbygu’r sgil gyntaf eu bydd yn defnyddio o llythrennedd “addasu strwythurau wrth ysgrifennu i gyd-destunau gwahanol, e.e. adrodd am ddigwyddiad, ymchwiliad neu arbrawf” (Yr Adran Addysg a Sgiliau, 2015, t.11) </a:t>
            </a:r>
            <a:endParaRPr lang="en-GB" sz="800" dirty="0">
              <a:cs typeface="Calibri"/>
            </a:endParaRPr>
          </a:p>
          <a:p>
            <a:r>
              <a:rPr lang="en-GB" sz="800" dirty="0"/>
              <a:t>Yn dilyn hyn bydd y disgyblion yn defnyddio app “Morfo” lle bydd gofyn i’r disgyblion lwytho gwyneb Hedd Wyn ar yr app, a yna darllen ei sgript drost y gwyneb, gyda’r gobaith o ddod a’r gwaith maent wedi paratoi, a’r arwr Hedd Wyn i fyw </a:t>
            </a:r>
            <a:r>
              <a:rPr lang="en-GB" sz="800" dirty="0" err="1"/>
              <a:t>drwy’r</a:t>
            </a:r>
            <a:r>
              <a:rPr lang="en-GB" sz="800" dirty="0"/>
              <a:t> app </a:t>
            </a:r>
            <a:r>
              <a:rPr lang="en-GB" sz="800" dirty="0" err="1"/>
              <a:t>hyn</a:t>
            </a:r>
            <a:r>
              <a:rPr lang="en-GB" sz="800" dirty="0"/>
              <a:t>. </a:t>
            </a:r>
            <a:r>
              <a:rPr lang="en-GB" sz="800" dirty="0" err="1"/>
              <a:t>Bydd</a:t>
            </a:r>
            <a:r>
              <a:rPr lang="en-GB" sz="800" dirty="0"/>
              <a:t> </a:t>
            </a:r>
            <a:r>
              <a:rPr lang="en-GB" sz="800" dirty="0" err="1"/>
              <a:t>hyn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datblygu</a:t>
            </a:r>
            <a:r>
              <a:rPr lang="en-GB" sz="800" dirty="0"/>
              <a:t> </a:t>
            </a:r>
            <a:r>
              <a:rPr lang="en-GB" sz="800" dirty="0" err="1"/>
              <a:t>sgil</a:t>
            </a:r>
            <a:r>
              <a:rPr lang="en-GB" sz="800" dirty="0"/>
              <a:t> </a:t>
            </a:r>
            <a:r>
              <a:rPr lang="en-GB" sz="800" dirty="0" err="1"/>
              <a:t>llafar</a:t>
            </a:r>
            <a:r>
              <a:rPr lang="en-GB" sz="800" dirty="0"/>
              <a:t> o </a:t>
            </a:r>
            <a:r>
              <a:rPr lang="en-GB" sz="800" dirty="0" err="1"/>
              <a:t>fewn</a:t>
            </a:r>
            <a:r>
              <a:rPr lang="en-GB" sz="800" dirty="0"/>
              <a:t> </a:t>
            </a:r>
            <a:r>
              <a:rPr lang="en-GB" sz="800" dirty="0" err="1"/>
              <a:t>llythrennedd</a:t>
            </a:r>
            <a:r>
              <a:rPr lang="en-GB" sz="800" dirty="0"/>
              <a:t> “</a:t>
            </a:r>
            <a:r>
              <a:rPr lang="en-GB" sz="800" dirty="0" err="1"/>
              <a:t>siarad</a:t>
            </a:r>
            <a:r>
              <a:rPr lang="en-GB" sz="800" dirty="0"/>
              <a:t> yn eglur gan ddefnyddio iaith ffurfiol ac amrywio mynegiant, tôn a chryfder y llais, i gadw diddordeb y gwrandawyr” wrth iddynt ceisio ddod a </a:t>
            </a:r>
            <a:r>
              <a:rPr lang="en-GB" sz="800" dirty="0" err="1"/>
              <a:t>Hedd</a:t>
            </a:r>
            <a:r>
              <a:rPr lang="en-GB" sz="800" dirty="0"/>
              <a:t> Wyn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fywoliaeth</a:t>
            </a:r>
            <a:r>
              <a:rPr lang="en-GB" sz="800" dirty="0"/>
              <a:t>, a </a:t>
            </a:r>
            <a:r>
              <a:rPr lang="en-GB" sz="800" dirty="0" err="1"/>
              <a:t>cadw</a:t>
            </a:r>
            <a:r>
              <a:rPr lang="en-GB" sz="800" dirty="0"/>
              <a:t> </a:t>
            </a:r>
            <a:r>
              <a:rPr lang="en-GB" sz="800" dirty="0" err="1"/>
              <a:t>diddordeb</a:t>
            </a:r>
            <a:r>
              <a:rPr lang="en-GB" sz="800" dirty="0"/>
              <a:t> y </a:t>
            </a:r>
            <a:r>
              <a:rPr lang="en-GB" sz="800" dirty="0" err="1"/>
              <a:t>gynulleidfa</a:t>
            </a:r>
            <a:r>
              <a:rPr lang="en-GB" sz="800" dirty="0"/>
              <a:t> </a:t>
            </a:r>
            <a:r>
              <a:rPr lang="en-GB" sz="800" dirty="0" err="1"/>
              <a:t>fydd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wylio</a:t>
            </a:r>
            <a:r>
              <a:rPr lang="en-GB" sz="800" dirty="0"/>
              <a:t>.</a:t>
            </a:r>
            <a:endParaRPr lang="en-GB" sz="800" dirty="0">
              <a:cs typeface="Calibri"/>
            </a:endParaRPr>
          </a:p>
          <a:p>
            <a:r>
              <a:rPr lang="en-GB" sz="800" dirty="0" err="1"/>
              <a:t>Hefyd</a:t>
            </a:r>
            <a:r>
              <a:rPr lang="en-GB" sz="800" dirty="0"/>
              <a:t> </a:t>
            </a:r>
            <a:r>
              <a:rPr lang="en-GB" sz="800" dirty="0" err="1"/>
              <a:t>bydd</a:t>
            </a:r>
            <a:r>
              <a:rPr lang="en-GB" sz="800" dirty="0"/>
              <a:t> y </a:t>
            </a:r>
            <a:r>
              <a:rPr lang="en-GB" sz="800" dirty="0" err="1"/>
              <a:t>sgil</a:t>
            </a:r>
            <a:r>
              <a:rPr lang="en-GB" sz="800" dirty="0"/>
              <a:t> “ </a:t>
            </a:r>
            <a:r>
              <a:rPr lang="en-GB" sz="800" dirty="0" err="1"/>
              <a:t>cymhwysedd</a:t>
            </a:r>
            <a:r>
              <a:rPr lang="en-GB" sz="800" dirty="0"/>
              <a:t> </a:t>
            </a:r>
            <a:r>
              <a:rPr lang="en-GB" sz="800" dirty="0" err="1"/>
              <a:t>digidol</a:t>
            </a:r>
            <a:r>
              <a:rPr lang="en-GB" sz="800" dirty="0"/>
              <a:t>, </a:t>
            </a:r>
            <a:r>
              <a:rPr lang="en-GB" sz="800" dirty="0" err="1"/>
              <a:t>cynhyrchu</a:t>
            </a:r>
            <a:r>
              <a:rPr lang="en-GB" sz="800" dirty="0"/>
              <a:t> a </a:t>
            </a:r>
            <a:r>
              <a:rPr lang="en-GB" sz="800" dirty="0" err="1"/>
              <a:t>defnyddio</a:t>
            </a:r>
            <a:r>
              <a:rPr lang="en-GB" sz="800" dirty="0"/>
              <a:t> </a:t>
            </a:r>
            <a:r>
              <a:rPr lang="en-GB" sz="800" dirty="0" err="1"/>
              <a:t>modelau</a:t>
            </a:r>
            <a:r>
              <a:rPr lang="en-GB" sz="800" dirty="0"/>
              <a:t> a/neu </a:t>
            </a:r>
            <a:r>
              <a:rPr lang="en-GB" sz="800" dirty="0" err="1"/>
              <a:t>efelychiadau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ofyn</a:t>
            </a:r>
            <a:r>
              <a:rPr lang="en-GB" sz="800" dirty="0"/>
              <a:t> ac </a:t>
            </a:r>
            <a:r>
              <a:rPr lang="en-GB" sz="800" dirty="0" err="1"/>
              <a:t>ateb</a:t>
            </a:r>
            <a:r>
              <a:rPr lang="en-GB" sz="800" dirty="0"/>
              <a:t> </a:t>
            </a:r>
            <a:r>
              <a:rPr lang="en-GB" sz="800" dirty="0" err="1"/>
              <a:t>cwestiynau</a:t>
            </a:r>
            <a:r>
              <a:rPr lang="en-GB" sz="800" dirty="0"/>
              <a:t>” (</a:t>
            </a:r>
            <a:r>
              <a:rPr lang="en-GB" sz="800" dirty="0" err="1"/>
              <a:t>Yr</a:t>
            </a:r>
            <a:r>
              <a:rPr lang="en-GB" sz="800" dirty="0"/>
              <a:t> </a:t>
            </a:r>
            <a:r>
              <a:rPr lang="en-GB" sz="800" dirty="0" err="1"/>
              <a:t>Adran</a:t>
            </a:r>
            <a:r>
              <a:rPr lang="en-GB" sz="800" dirty="0"/>
              <a:t> </a:t>
            </a:r>
            <a:r>
              <a:rPr lang="en-GB" sz="800" dirty="0" err="1"/>
              <a:t>Addysg</a:t>
            </a:r>
            <a:r>
              <a:rPr lang="en-GB" sz="800" dirty="0"/>
              <a:t> a </a:t>
            </a:r>
            <a:r>
              <a:rPr lang="en-GB" sz="800" dirty="0" err="1"/>
              <a:t>Sgiliau</a:t>
            </a:r>
            <a:r>
              <a:rPr lang="en-GB" sz="800" dirty="0"/>
              <a:t>, 2015, t.12)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cael</a:t>
            </a:r>
            <a:r>
              <a:rPr lang="en-GB" sz="800" dirty="0"/>
              <a:t>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datblygu</a:t>
            </a:r>
            <a:r>
              <a:rPr lang="en-GB" sz="800" dirty="0"/>
              <a:t>. </a:t>
            </a:r>
            <a:endParaRPr lang="en-GB" sz="800" dirty="0">
              <a:cs typeface="Calibri"/>
            </a:endParaRPr>
          </a:p>
          <a:p>
            <a:endParaRPr lang="en-GB" sz="800" dirty="0"/>
          </a:p>
          <a:p>
            <a:r>
              <a:rPr lang="en-GB" sz="800" dirty="0" err="1"/>
              <a:t>Pwrpas</a:t>
            </a:r>
            <a:r>
              <a:rPr lang="en-GB" sz="800" dirty="0"/>
              <a:t> y </a:t>
            </a:r>
            <a:r>
              <a:rPr lang="en-GB" sz="800" dirty="0" err="1"/>
              <a:t>gweithgareddau</a:t>
            </a:r>
            <a:r>
              <a:rPr lang="en-GB" sz="800" dirty="0"/>
              <a:t> </a:t>
            </a:r>
            <a:r>
              <a:rPr lang="en-GB" sz="800" dirty="0" err="1"/>
              <a:t>yma</a:t>
            </a:r>
            <a:r>
              <a:rPr lang="en-GB" sz="800" dirty="0"/>
              <a:t> </a:t>
            </a:r>
            <a:r>
              <a:rPr lang="en-GB" sz="800" dirty="0" err="1"/>
              <a:t>yw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rhoi</a:t>
            </a:r>
            <a:r>
              <a:rPr lang="en-GB" sz="800" dirty="0"/>
              <a:t> </a:t>
            </a:r>
            <a:r>
              <a:rPr lang="en-GB" sz="800" dirty="0" err="1"/>
              <a:t>cyfle</a:t>
            </a:r>
            <a:r>
              <a:rPr lang="en-GB" sz="800" dirty="0"/>
              <a:t> </a:t>
            </a:r>
            <a:r>
              <a:rPr lang="en-GB" sz="800" dirty="0" err="1"/>
              <a:t>i’r</a:t>
            </a:r>
            <a:r>
              <a:rPr lang="en-GB" sz="800" dirty="0"/>
              <a:t> </a:t>
            </a:r>
            <a:r>
              <a:rPr lang="en-GB" sz="800" dirty="0" err="1"/>
              <a:t>disgyblion</a:t>
            </a:r>
            <a:r>
              <a:rPr lang="en-GB" sz="800" dirty="0"/>
              <a:t> </a:t>
            </a:r>
            <a:r>
              <a:rPr lang="en-GB" sz="800" dirty="0" err="1"/>
              <a:t>ymchwilio</a:t>
            </a:r>
            <a:r>
              <a:rPr lang="en-GB" sz="800" dirty="0"/>
              <a:t> </a:t>
            </a:r>
            <a:r>
              <a:rPr lang="en-GB" sz="800" dirty="0" err="1"/>
              <a:t>mewn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un o </a:t>
            </a:r>
            <a:r>
              <a:rPr lang="en-GB" sz="800" dirty="0" err="1"/>
              <a:t>ffigyrau</a:t>
            </a:r>
            <a:r>
              <a:rPr lang="en-GB" sz="800" dirty="0"/>
              <a:t> </a:t>
            </a:r>
            <a:r>
              <a:rPr lang="en-GB" sz="800" dirty="0" err="1"/>
              <a:t>mwyaf</a:t>
            </a:r>
            <a:r>
              <a:rPr lang="en-GB" sz="800" dirty="0"/>
              <a:t> </a:t>
            </a:r>
            <a:r>
              <a:rPr lang="en-GB" sz="800" dirty="0" err="1"/>
              <a:t>dylanwadol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hanes</a:t>
            </a:r>
            <a:r>
              <a:rPr lang="en-GB" sz="800" dirty="0"/>
              <a:t> Cymru, ac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ymdrin</a:t>
            </a:r>
            <a:r>
              <a:rPr lang="en-GB" sz="800" dirty="0"/>
              <a:t> a </a:t>
            </a:r>
            <a:r>
              <a:rPr lang="en-GB" sz="800" dirty="0" err="1"/>
              <a:t>nifer</a:t>
            </a:r>
            <a:r>
              <a:rPr lang="en-GB" sz="800" dirty="0"/>
              <a:t> o </a:t>
            </a:r>
            <a:r>
              <a:rPr lang="en-GB" sz="800" dirty="0" err="1"/>
              <a:t>sgiliau</a:t>
            </a:r>
            <a:r>
              <a:rPr lang="en-GB" sz="800" dirty="0"/>
              <a:t> </a:t>
            </a:r>
            <a:r>
              <a:rPr lang="en-GB" sz="800" dirty="0" err="1"/>
              <a:t>gwahanol</a:t>
            </a:r>
            <a:r>
              <a:rPr lang="en-GB" sz="800" dirty="0"/>
              <a:t> </a:t>
            </a:r>
            <a:r>
              <a:rPr lang="en-GB" sz="800" dirty="0" err="1"/>
              <a:t>trawscwricwlaidd</a:t>
            </a:r>
            <a:r>
              <a:rPr lang="en-GB" sz="800" dirty="0"/>
              <a:t> o </a:t>
            </a:r>
            <a:r>
              <a:rPr lang="en-GB" sz="800" dirty="0" err="1"/>
              <a:t>fewn</a:t>
            </a:r>
            <a:r>
              <a:rPr lang="en-GB" sz="800" dirty="0"/>
              <a:t> </a:t>
            </a:r>
            <a:r>
              <a:rPr lang="en-GB" sz="800" dirty="0" err="1"/>
              <a:t>gwersi</a:t>
            </a:r>
            <a:r>
              <a:rPr lang="en-GB" sz="800" dirty="0">
                <a:cs typeface="Calibri"/>
              </a:rPr>
              <a:t>.</a:t>
            </a:r>
            <a:endParaRPr lang="en-GB" sz="800" dirty="0"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B3A7C43B-BEF4-4CD7-919D-44A6098E89FA}"/>
              </a:ext>
            </a:extLst>
          </p:cNvPr>
          <p:cNvSpPr txBox="1"/>
          <p:nvPr/>
        </p:nvSpPr>
        <p:spPr>
          <a:xfrm>
            <a:off x="6176764" y="84183"/>
            <a:ext cx="2757516" cy="169277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800" dirty="0" err="1"/>
              <a:t>Dewiswyd</a:t>
            </a:r>
            <a:r>
              <a:rPr lang="en-GB" sz="800" dirty="0"/>
              <a:t> y </a:t>
            </a:r>
            <a:r>
              <a:rPr lang="en-GB" sz="800" dirty="0" err="1"/>
              <a:t>themau</a:t>
            </a:r>
            <a:r>
              <a:rPr lang="en-GB" sz="800" dirty="0"/>
              <a:t> “Ein </a:t>
            </a:r>
            <a:r>
              <a:rPr lang="en-GB" sz="800" dirty="0" err="1"/>
              <a:t>Harwyr</a:t>
            </a:r>
            <a:r>
              <a:rPr lang="en-GB" sz="800" dirty="0"/>
              <a:t> Ni” </a:t>
            </a:r>
            <a:r>
              <a:rPr lang="en-GB" sz="800" dirty="0" err="1"/>
              <a:t>gan</a:t>
            </a:r>
            <a:r>
              <a:rPr lang="en-GB" sz="800" dirty="0"/>
              <a:t>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fod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themau</a:t>
            </a:r>
            <a:r>
              <a:rPr lang="en-GB" sz="800" dirty="0"/>
              <a:t> </a:t>
            </a:r>
            <a:r>
              <a:rPr lang="en-GB" sz="800" dirty="0" err="1"/>
              <a:t>sydd</a:t>
            </a:r>
            <a:r>
              <a:rPr lang="en-GB" sz="800" dirty="0"/>
              <a:t> am </a:t>
            </a:r>
            <a:r>
              <a:rPr lang="en-GB" sz="800" dirty="0" err="1"/>
              <a:t>fod</a:t>
            </a:r>
            <a:r>
              <a:rPr lang="en-GB" sz="800" dirty="0"/>
              <a:t> o </a:t>
            </a:r>
            <a:r>
              <a:rPr lang="en-GB" sz="800" dirty="0" err="1"/>
              <a:t>ddiddordeb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blant</a:t>
            </a:r>
            <a:r>
              <a:rPr lang="en-GB" sz="800" dirty="0"/>
              <a:t>  </a:t>
            </a:r>
            <a:r>
              <a:rPr lang="en-GB" sz="800" dirty="0" err="1"/>
              <a:t>gyda</a:t>
            </a:r>
            <a:r>
              <a:rPr lang="en-GB" sz="800" dirty="0"/>
              <a:t> </a:t>
            </a:r>
            <a:r>
              <a:rPr lang="en-GB" sz="800" dirty="0" err="1"/>
              <a:t>cyfleoedd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edrych</a:t>
            </a:r>
            <a:r>
              <a:rPr lang="en-GB" sz="800" dirty="0"/>
              <a:t> </a:t>
            </a:r>
            <a:r>
              <a:rPr lang="en-GB" sz="800" dirty="0" err="1"/>
              <a:t>ar</a:t>
            </a:r>
            <a:r>
              <a:rPr lang="en-GB" sz="800" dirty="0"/>
              <a:t>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arwyr</a:t>
            </a:r>
            <a:r>
              <a:rPr lang="en-GB" sz="800" dirty="0"/>
              <a:t>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hunain</a:t>
            </a:r>
            <a:r>
              <a:rPr lang="en-GB" sz="800" dirty="0"/>
              <a:t>. </a:t>
            </a:r>
            <a:r>
              <a:rPr lang="en-GB" sz="800" dirty="0" err="1"/>
              <a:t>Pwysleiswyd</a:t>
            </a:r>
            <a:r>
              <a:rPr lang="en-GB" sz="800" dirty="0"/>
              <a:t> </a:t>
            </a:r>
            <a:r>
              <a:rPr lang="en-GB" sz="800" dirty="0" err="1"/>
              <a:t>pwysigrwydd</a:t>
            </a:r>
            <a:r>
              <a:rPr lang="en-GB" sz="800" dirty="0"/>
              <a:t> </a:t>
            </a:r>
            <a:r>
              <a:rPr lang="en-GB" sz="800" dirty="0" err="1"/>
              <a:t>hyn</a:t>
            </a:r>
            <a:r>
              <a:rPr lang="en-GB" sz="800" dirty="0"/>
              <a:t> </a:t>
            </a:r>
            <a:r>
              <a:rPr lang="en-GB" sz="800" dirty="0" err="1"/>
              <a:t>gan</a:t>
            </a:r>
            <a:r>
              <a:rPr lang="en-GB" sz="800" dirty="0"/>
              <a:t> Barnes (2015, t.69) “Teachers must however consider their themes carefully. Choose themes that are : Authentic (are generated by a genuinely shared interest)”.  Mae’r themau yma hefyd yn berthnasol i Gymru wrth edrych ar rhai o pobl pwysicaf Cymru megis Hedd Wyn. Cefnogwyd hyn yn ddogfen Datblygu’r Cwricwlwm Cymreig   “rhoi ystyriaeth i’r graddau y defnyddir pynciau eraill, i adlewyrchu cyd-destun diwylliannol Cymreig priodol” </a:t>
            </a:r>
            <a:r>
              <a:rPr lang="en-GB" sz="800" dirty="0" err="1"/>
              <a:t>Awdurdod</a:t>
            </a:r>
            <a:r>
              <a:rPr lang="en-GB" sz="800" dirty="0"/>
              <a:t> </a:t>
            </a:r>
            <a:r>
              <a:rPr lang="en-GB" sz="800" dirty="0" err="1"/>
              <a:t>Cymwysterau</a:t>
            </a:r>
            <a:r>
              <a:rPr lang="en-GB" sz="800" dirty="0"/>
              <a:t>, </a:t>
            </a:r>
            <a:r>
              <a:rPr lang="en-GB" sz="800" dirty="0" err="1"/>
              <a:t>Cwricwlwm</a:t>
            </a:r>
            <a:r>
              <a:rPr lang="en-GB" sz="800" dirty="0"/>
              <a:t> ac </a:t>
            </a:r>
            <a:r>
              <a:rPr lang="en-GB" sz="800" dirty="0" err="1"/>
              <a:t>Asesu</a:t>
            </a:r>
            <a:r>
              <a:rPr lang="en-GB" sz="800" dirty="0"/>
              <a:t> Cymru  (2003, t.55). Dangosir hyn bod defynddio deunyddiau Cymraeg dal yn agor y drws i addysgu’n drawsgwricwlaidd  </a:t>
            </a:r>
            <a:endParaRPr lang="en-GB" sz="900" dirty="0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E7B46006-D0C6-4935-A9C6-183396B3D8AD}"/>
              </a:ext>
            </a:extLst>
          </p:cNvPr>
          <p:cNvSpPr txBox="1"/>
          <p:nvPr/>
        </p:nvSpPr>
        <p:spPr>
          <a:xfrm>
            <a:off x="6176764" y="1956312"/>
            <a:ext cx="2757516" cy="15696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800" dirty="0"/>
              <a:t>Bwriad Donaldson (2015) yw i godi pwysigrwydd cymhwysedd digidol fel bod llythrennedd, rhifedd a chymhwysedd digidol yn gael ei ymdrin â fel blaenoriaethau o fewn </a:t>
            </a:r>
            <a:r>
              <a:rPr lang="en-GB" sz="800" dirty="0" err="1"/>
              <a:t>ein</a:t>
            </a:r>
            <a:r>
              <a:rPr lang="en-GB" sz="800" dirty="0"/>
              <a:t> </a:t>
            </a:r>
            <a:r>
              <a:rPr lang="en-GB" sz="800" dirty="0" err="1"/>
              <a:t>ysgolion</a:t>
            </a:r>
            <a:r>
              <a:rPr lang="en-GB" sz="800" dirty="0"/>
              <a:t> cynradd yng Nghymru. I sicrhau fod hyn yn digwydd awgrymir fod angen fframwaith cymhwysedd digidol a mae Estyn (2018) wedi cymeryd sylw o’r hyn sydd wedi cael ei </a:t>
            </a:r>
            <a:r>
              <a:rPr lang="en-GB" sz="800" dirty="0" err="1"/>
              <a:t>amlinellu</a:t>
            </a:r>
            <a:r>
              <a:rPr lang="en-GB" sz="800" dirty="0"/>
              <a:t> </a:t>
            </a:r>
            <a:r>
              <a:rPr lang="en-GB" sz="800" dirty="0" err="1"/>
              <a:t>gan</a:t>
            </a:r>
            <a:r>
              <a:rPr lang="en-GB" sz="800" dirty="0"/>
              <a:t> Donaldson  “Fe </a:t>
            </a:r>
            <a:r>
              <a:rPr lang="en-GB" sz="800" dirty="0" err="1"/>
              <a:t>wnaeth</a:t>
            </a:r>
            <a:r>
              <a:rPr lang="en-GB" sz="800" dirty="0"/>
              <a:t> ymglymiad arweinwyr digidol o’r consortia rhanbarthol, ynghyd â chynrychiolwyr Estyn, a chyngor grŵp sicrhau ansawdd o arbenigwyr rhyngwladol yn y maes, gyfrannu’n sylweddol at y broses” Cyfeirir Estyn at y broses o </a:t>
            </a:r>
            <a:r>
              <a:rPr lang="en-GB" sz="800" dirty="0" err="1"/>
              <a:t>greu’r</a:t>
            </a:r>
            <a:r>
              <a:rPr lang="en-GB" sz="800" dirty="0"/>
              <a:t> </a:t>
            </a:r>
            <a:r>
              <a:rPr lang="en-GB" sz="800" dirty="0" err="1"/>
              <a:t>fframwaith</a:t>
            </a:r>
            <a:r>
              <a:rPr lang="en-GB" sz="800" dirty="0"/>
              <a:t> </a:t>
            </a:r>
            <a:r>
              <a:rPr lang="en-GB" sz="800" dirty="0" err="1"/>
              <a:t>hyn</a:t>
            </a:r>
            <a:r>
              <a:rPr lang="en-GB" sz="800" dirty="0"/>
              <a:t> a </a:t>
            </a:r>
            <a:r>
              <a:rPr lang="en-GB" sz="800" dirty="0" err="1"/>
              <a:t>gafodd</a:t>
            </a:r>
            <a:r>
              <a:rPr lang="en-GB" sz="800" dirty="0"/>
              <a:t>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gwblhau</a:t>
            </a:r>
            <a:r>
              <a:rPr lang="en-GB" sz="800" dirty="0"/>
              <a:t> o </a:t>
            </a:r>
            <a:r>
              <a:rPr lang="en-GB" sz="800" dirty="0" err="1"/>
              <a:t>fewn</a:t>
            </a:r>
            <a:r>
              <a:rPr lang="en-GB" sz="800" dirty="0"/>
              <a:t> </a:t>
            </a:r>
            <a:r>
              <a:rPr lang="en-GB" sz="800" dirty="0" err="1"/>
              <a:t>blwyddyn</a:t>
            </a:r>
            <a:r>
              <a:rPr lang="en-GB" sz="800" dirty="0"/>
              <a:t> o </a:t>
            </a:r>
            <a:r>
              <a:rPr lang="en-GB" sz="800" dirty="0" err="1"/>
              <a:t>ddogfen</a:t>
            </a:r>
            <a:r>
              <a:rPr lang="en-GB" sz="800" dirty="0"/>
              <a:t> Donaldson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gael</a:t>
            </a:r>
            <a:r>
              <a:rPr lang="en-GB" sz="800" dirty="0"/>
              <a:t>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rhyddhau</a:t>
            </a:r>
            <a:endParaRPr lang="en-GB" sz="900" dirty="0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3202A5D7-7224-4747-8354-FAAF8365D190}"/>
              </a:ext>
            </a:extLst>
          </p:cNvPr>
          <p:cNvSpPr txBox="1"/>
          <p:nvPr/>
        </p:nvSpPr>
        <p:spPr>
          <a:xfrm>
            <a:off x="6145951" y="4026652"/>
            <a:ext cx="2757516" cy="210826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200" dirty="0" err="1"/>
              <a:t>Gweithgaredd</a:t>
            </a:r>
            <a:r>
              <a:rPr lang="en-GB" sz="1200" dirty="0"/>
              <a:t> 2 – </a:t>
            </a:r>
            <a:r>
              <a:rPr lang="en-GB" sz="1200" dirty="0" err="1"/>
              <a:t>Hedd</a:t>
            </a:r>
            <a:r>
              <a:rPr lang="en-GB" sz="1200" dirty="0"/>
              <a:t> Wyn</a:t>
            </a:r>
          </a:p>
          <a:p>
            <a:endParaRPr lang="en-GB" sz="700" dirty="0"/>
          </a:p>
          <a:p>
            <a:r>
              <a:rPr lang="en-GB" sz="800" dirty="0" err="1"/>
              <a:t>Creu</a:t>
            </a:r>
            <a:r>
              <a:rPr lang="en-GB" sz="800" dirty="0"/>
              <a:t> poster am y </a:t>
            </a:r>
            <a:r>
              <a:rPr lang="en-GB" sz="800" dirty="0" err="1"/>
              <a:t>frwydyr</a:t>
            </a:r>
            <a:r>
              <a:rPr lang="en-GB" sz="800" dirty="0"/>
              <a:t> </a:t>
            </a:r>
            <a:r>
              <a:rPr lang="en-GB" sz="800" dirty="0" err="1"/>
              <a:t>lle</a:t>
            </a:r>
            <a:r>
              <a:rPr lang="en-GB" sz="800" dirty="0"/>
              <a:t> </a:t>
            </a:r>
            <a:r>
              <a:rPr lang="en-GB" sz="800" dirty="0" err="1"/>
              <a:t>bu</a:t>
            </a:r>
            <a:r>
              <a:rPr lang="en-GB" sz="800" dirty="0"/>
              <a:t> </a:t>
            </a:r>
            <a:r>
              <a:rPr lang="en-GB" sz="800" dirty="0" err="1"/>
              <a:t>farw</a:t>
            </a:r>
            <a:r>
              <a:rPr lang="en-GB" sz="800" dirty="0"/>
              <a:t> </a:t>
            </a:r>
            <a:r>
              <a:rPr lang="en-GB" sz="800" dirty="0" err="1"/>
              <a:t>Hedd</a:t>
            </a:r>
            <a:r>
              <a:rPr lang="en-GB" sz="800" dirty="0"/>
              <a:t> Wyn </a:t>
            </a:r>
            <a:r>
              <a:rPr lang="en-GB" sz="800" dirty="0" err="1"/>
              <a:t>yn</a:t>
            </a:r>
            <a:r>
              <a:rPr lang="en-GB" sz="800" dirty="0"/>
              <a:t> y </a:t>
            </a:r>
            <a:r>
              <a:rPr lang="en-GB" sz="800" dirty="0" err="1"/>
              <a:t>rhyfel</a:t>
            </a:r>
            <a:r>
              <a:rPr lang="en-GB" sz="800" dirty="0"/>
              <a:t> </a:t>
            </a:r>
            <a:r>
              <a:rPr lang="en-GB" sz="800" dirty="0" err="1"/>
              <a:t>byd</a:t>
            </a:r>
            <a:r>
              <a:rPr lang="en-GB" sz="800" dirty="0"/>
              <a:t> </a:t>
            </a:r>
            <a:r>
              <a:rPr lang="en-GB" sz="800" dirty="0" err="1"/>
              <a:t>gyntaf</a:t>
            </a:r>
            <a:r>
              <a:rPr lang="en-GB" sz="800" dirty="0"/>
              <a:t>. Fel rhan o’r poster bydd angen cynnwys gwybodaeth penodol am hêr rhifedd bydd wedi ei rhoi iddynt ar ddechrau’r wers. Y hêr yw “Cafodd 4.5 miliwn bwled ei saethu yn ystod y brwydyr ble marwodd Hedd Wyn, a allwch chi darganfod sawl </a:t>
            </a:r>
            <a:r>
              <a:rPr lang="en-GB" sz="800" dirty="0" err="1"/>
              <a:t>bwled</a:t>
            </a:r>
            <a:r>
              <a:rPr lang="en-GB" sz="800" dirty="0"/>
              <a:t> </a:t>
            </a:r>
            <a:r>
              <a:rPr lang="en-GB" sz="800" dirty="0" err="1"/>
              <a:t>cafodd</a:t>
            </a:r>
            <a:r>
              <a:rPr lang="en-GB" sz="800" dirty="0"/>
              <a:t>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saethu</a:t>
            </a:r>
            <a:r>
              <a:rPr lang="en-GB" sz="800" dirty="0"/>
              <a:t> </a:t>
            </a:r>
            <a:r>
              <a:rPr lang="en-GB" sz="800" dirty="0" err="1"/>
              <a:t>mewn</a:t>
            </a:r>
            <a:r>
              <a:rPr lang="en-GB" sz="800" dirty="0"/>
              <a:t> </a:t>
            </a:r>
            <a:r>
              <a:rPr lang="en-GB" sz="800" dirty="0" err="1"/>
              <a:t>wythnos</a:t>
            </a:r>
            <a:r>
              <a:rPr lang="en-GB" sz="800" dirty="0"/>
              <a:t>, </a:t>
            </a:r>
            <a:r>
              <a:rPr lang="en-GB" sz="800" dirty="0" err="1"/>
              <a:t>diwrnod</a:t>
            </a:r>
            <a:r>
              <a:rPr lang="en-GB" sz="800" dirty="0"/>
              <a:t> ac </a:t>
            </a:r>
            <a:r>
              <a:rPr lang="en-GB" sz="800" dirty="0" err="1"/>
              <a:t>awr</a:t>
            </a:r>
            <a:r>
              <a:rPr lang="en-GB" sz="800" dirty="0"/>
              <a:t>?”. </a:t>
            </a:r>
            <a:r>
              <a:rPr lang="en-GB" sz="800" dirty="0" err="1"/>
              <a:t>Datblygir</a:t>
            </a:r>
            <a:r>
              <a:rPr lang="en-GB" sz="800" dirty="0"/>
              <a:t> y </a:t>
            </a:r>
            <a:r>
              <a:rPr lang="en-GB" sz="800" dirty="0" err="1"/>
              <a:t>weithgaredd</a:t>
            </a:r>
            <a:r>
              <a:rPr lang="en-GB" sz="800" dirty="0"/>
              <a:t> </a:t>
            </a:r>
            <a:r>
              <a:rPr lang="en-GB" sz="800" dirty="0" err="1"/>
              <a:t>yms</a:t>
            </a:r>
            <a:r>
              <a:rPr lang="en-GB" sz="800" dirty="0"/>
              <a:t> y </a:t>
            </a:r>
            <a:r>
              <a:rPr lang="en-GB" sz="800" dirty="0" err="1"/>
              <a:t>sgiliau</a:t>
            </a:r>
            <a:r>
              <a:rPr lang="en-GB" sz="800" dirty="0"/>
              <a:t> “ </a:t>
            </a:r>
            <a:r>
              <a:rPr lang="en-GB" sz="800" dirty="0" err="1"/>
              <a:t>Darllen</a:t>
            </a:r>
            <a:r>
              <a:rPr lang="en-GB" sz="800" dirty="0"/>
              <a:t> ac </a:t>
            </a:r>
            <a:r>
              <a:rPr lang="en-GB" sz="800" dirty="0" err="1"/>
              <a:t>ysgrifennu</a:t>
            </a:r>
            <a:r>
              <a:rPr lang="en-GB" sz="800" dirty="0"/>
              <a:t> rhifau hyd at 1 miliwn a rhifau i 3 lle degol” ac “defnyddio strategaethau meddwl i alw tablau lluosi i gof hyd at 10 x 10 a’u defnyddio i ddatrys problemau rhannu” (Yr Adran Addysg a Sgiliau, 2015, t. 3). </a:t>
            </a:r>
            <a:r>
              <a:rPr lang="en-GB" sz="800" dirty="0" err="1"/>
              <a:t>Mae’r</a:t>
            </a:r>
            <a:r>
              <a:rPr lang="en-GB" sz="800" dirty="0"/>
              <a:t> </a:t>
            </a:r>
            <a:r>
              <a:rPr lang="en-GB" sz="800" dirty="0" err="1"/>
              <a:t>weithgaredd</a:t>
            </a:r>
            <a:r>
              <a:rPr lang="en-GB" sz="800" dirty="0"/>
              <a:t> </a:t>
            </a:r>
            <a:r>
              <a:rPr lang="en-GB" sz="800" dirty="0" err="1"/>
              <a:t>hefyd</a:t>
            </a:r>
            <a:r>
              <a:rPr lang="en-GB" sz="800" dirty="0"/>
              <a:t> yn gofyn i’r disgyblion fynd ati i chwilio am y cyfnod o amser parhaoedd y brwydyr fel eu bod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gallu</a:t>
            </a:r>
            <a:r>
              <a:rPr lang="en-GB" sz="800" dirty="0"/>
              <a:t> </a:t>
            </a:r>
            <a:r>
              <a:rPr lang="en-GB" sz="800" dirty="0" err="1"/>
              <a:t>datrys</a:t>
            </a:r>
            <a:r>
              <a:rPr lang="en-GB" sz="800" dirty="0"/>
              <a:t> y broblem</a:t>
            </a:r>
            <a:r>
              <a:rPr lang="en-GB" sz="800" dirty="0">
                <a:cs typeface="Calibri"/>
              </a:rPr>
              <a:t>.</a:t>
            </a:r>
            <a:endParaRPr lang="en-GB" sz="1200" dirty="0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41772308-86DD-441D-B464-7EF33D4C7E78}"/>
              </a:ext>
            </a:extLst>
          </p:cNvPr>
          <p:cNvSpPr txBox="1"/>
          <p:nvPr/>
        </p:nvSpPr>
        <p:spPr>
          <a:xfrm>
            <a:off x="6339532" y="7019454"/>
            <a:ext cx="2757516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err="1"/>
              <a:t>Cyfle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ddewis</a:t>
            </a:r>
            <a:r>
              <a:rPr lang="en-GB" sz="800" dirty="0"/>
              <a:t> </a:t>
            </a:r>
            <a:r>
              <a:rPr lang="en-GB" sz="800" dirty="0" err="1"/>
              <a:t>themau</a:t>
            </a:r>
            <a:r>
              <a:rPr lang="en-GB" sz="800" dirty="0"/>
              <a:t> </a:t>
            </a:r>
            <a:r>
              <a:rPr lang="en-GB" sz="800" dirty="0" err="1"/>
              <a:t>diddorol</a:t>
            </a:r>
            <a:r>
              <a:rPr lang="en-GB" sz="800" dirty="0"/>
              <a:t> </a:t>
            </a:r>
            <a:r>
              <a:rPr lang="en-GB" sz="800" dirty="0" err="1"/>
              <a:t>i’r</a:t>
            </a:r>
            <a:r>
              <a:rPr lang="en-GB" sz="800" dirty="0"/>
              <a:t> </a:t>
            </a:r>
            <a:r>
              <a:rPr lang="en-GB" sz="800" dirty="0" err="1"/>
              <a:t>disgyblion</a:t>
            </a:r>
            <a:endParaRPr lang="en-GB" sz="8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err="1"/>
              <a:t>Gallu</a:t>
            </a:r>
            <a:r>
              <a:rPr lang="en-GB" sz="800" dirty="0"/>
              <a:t> </a:t>
            </a:r>
            <a:r>
              <a:rPr lang="en-GB" sz="800" dirty="0" err="1"/>
              <a:t>addysgu’n</a:t>
            </a:r>
            <a:r>
              <a:rPr lang="en-GB" sz="800" dirty="0"/>
              <a:t> </a:t>
            </a:r>
            <a:r>
              <a:rPr lang="en-GB" sz="800" dirty="0" err="1"/>
              <a:t>drawsgwricwlaidd</a:t>
            </a:r>
            <a:r>
              <a:rPr lang="en-GB" sz="800" dirty="0"/>
              <a:t> </a:t>
            </a:r>
            <a:r>
              <a:rPr lang="en-GB" sz="800" dirty="0" err="1"/>
              <a:t>mewn</a:t>
            </a:r>
            <a:r>
              <a:rPr lang="en-GB" sz="800" dirty="0"/>
              <a:t> </a:t>
            </a:r>
            <a:r>
              <a:rPr lang="en-GB" sz="800" dirty="0" err="1"/>
              <a:t>salw</a:t>
            </a:r>
            <a:r>
              <a:rPr lang="en-GB" sz="800" dirty="0"/>
              <a:t> </a:t>
            </a:r>
            <a:r>
              <a:rPr lang="en-GB" sz="800" dirty="0" err="1"/>
              <a:t>ffordd</a:t>
            </a:r>
            <a:r>
              <a:rPr lang="en-GB" sz="800" dirty="0"/>
              <a:t> </a:t>
            </a:r>
            <a:r>
              <a:rPr lang="en-GB" sz="800" dirty="0" err="1"/>
              <a:t>gwahanol</a:t>
            </a:r>
            <a:endParaRPr lang="en-GB" sz="8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err="1"/>
              <a:t>Cyfleoedd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addysgu</a:t>
            </a:r>
            <a:r>
              <a:rPr lang="en-GB" sz="800" dirty="0"/>
              <a:t> </a:t>
            </a:r>
            <a:r>
              <a:rPr lang="en-GB" sz="800" dirty="0" err="1"/>
              <a:t>gweithgareddau</a:t>
            </a:r>
            <a:r>
              <a:rPr lang="en-GB" sz="800" dirty="0"/>
              <a:t> </a:t>
            </a:r>
            <a:r>
              <a:rPr lang="en-GB" sz="800" dirty="0" err="1"/>
              <a:t>hwylus</a:t>
            </a:r>
            <a:r>
              <a:rPr lang="en-GB" sz="800" dirty="0"/>
              <a:t> </a:t>
            </a:r>
            <a:r>
              <a:rPr lang="en-GB" sz="800" dirty="0" err="1"/>
              <a:t>ond</a:t>
            </a:r>
            <a:r>
              <a:rPr lang="en-GB" sz="800" dirty="0"/>
              <a:t> </a:t>
            </a:r>
            <a:r>
              <a:rPr lang="en-GB" sz="800" dirty="0" err="1"/>
              <a:t>pwrpasol</a:t>
            </a:r>
            <a:endParaRPr lang="en-GB" sz="8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err="1"/>
              <a:t>Ffordd</a:t>
            </a:r>
            <a:r>
              <a:rPr lang="en-GB" sz="800" dirty="0"/>
              <a:t> </a:t>
            </a:r>
            <a:r>
              <a:rPr lang="en-GB" sz="800" dirty="0" err="1"/>
              <a:t>effeithiol</a:t>
            </a:r>
            <a:r>
              <a:rPr lang="en-GB" sz="800" dirty="0"/>
              <a:t> o </a:t>
            </a:r>
            <a:r>
              <a:rPr lang="en-GB" sz="800" dirty="0" err="1"/>
              <a:t>dyfnhau</a:t>
            </a:r>
            <a:r>
              <a:rPr lang="en-GB" sz="800" dirty="0"/>
              <a:t> </a:t>
            </a:r>
            <a:r>
              <a:rPr lang="en-GB" sz="800" dirty="0" err="1"/>
              <a:t>dealltwriaeth</a:t>
            </a:r>
            <a:r>
              <a:rPr lang="en-GB" sz="800" dirty="0"/>
              <a:t> </a:t>
            </a:r>
            <a:r>
              <a:rPr lang="en-GB" sz="800" dirty="0" err="1"/>
              <a:t>ar</a:t>
            </a:r>
            <a:r>
              <a:rPr lang="en-GB" sz="800" dirty="0"/>
              <a:t> </a:t>
            </a:r>
            <a:r>
              <a:rPr lang="en-GB" sz="800" dirty="0" err="1"/>
              <a:t>themau</a:t>
            </a:r>
            <a:endParaRPr lang="en-GB" sz="800" dirty="0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CE10E07B-BB0C-452C-96E2-64B6F57A8434}"/>
              </a:ext>
            </a:extLst>
          </p:cNvPr>
          <p:cNvSpPr txBox="1"/>
          <p:nvPr/>
        </p:nvSpPr>
        <p:spPr>
          <a:xfrm>
            <a:off x="9756579" y="7121931"/>
            <a:ext cx="27575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err="1"/>
              <a:t>Dywed</a:t>
            </a:r>
            <a:r>
              <a:rPr lang="en-GB" sz="800" dirty="0"/>
              <a:t> </a:t>
            </a:r>
            <a:r>
              <a:rPr lang="en-GB" sz="800" dirty="0" err="1"/>
              <a:t>gan</a:t>
            </a:r>
            <a:r>
              <a:rPr lang="en-GB" sz="800" dirty="0"/>
              <a:t> Barnes (2015, t. 70) </a:t>
            </a:r>
            <a:r>
              <a:rPr lang="en-GB" sz="800" dirty="0" err="1"/>
              <a:t>ni</a:t>
            </a:r>
            <a:r>
              <a:rPr lang="en-GB" sz="800" dirty="0"/>
              <a:t> </a:t>
            </a:r>
            <a:r>
              <a:rPr lang="en-GB" sz="800" dirty="0" err="1"/>
              <a:t>ddylir</a:t>
            </a:r>
            <a:r>
              <a:rPr lang="en-GB" sz="800" dirty="0"/>
              <a:t> </a:t>
            </a:r>
            <a:r>
              <a:rPr lang="en-GB" sz="800" dirty="0" err="1"/>
              <a:t>defnyddio</a:t>
            </a:r>
            <a:r>
              <a:rPr lang="en-GB" sz="800" dirty="0"/>
              <a:t> </a:t>
            </a:r>
            <a:r>
              <a:rPr lang="en-GB" sz="800" dirty="0" err="1"/>
              <a:t>pwnc</a:t>
            </a:r>
            <a:r>
              <a:rPr lang="en-GB" sz="800" dirty="0"/>
              <a:t> </a:t>
            </a:r>
            <a:r>
              <a:rPr lang="en-GB" sz="800" dirty="0" err="1"/>
              <a:t>fel</a:t>
            </a:r>
            <a:r>
              <a:rPr lang="en-GB" sz="800" dirty="0"/>
              <a:t> </a:t>
            </a:r>
            <a:r>
              <a:rPr lang="en-GB" sz="800" dirty="0" err="1"/>
              <a:t>rhan</a:t>
            </a:r>
            <a:r>
              <a:rPr lang="en-GB" sz="800" dirty="0"/>
              <a:t> </a:t>
            </a:r>
            <a:r>
              <a:rPr lang="en-GB" sz="800" dirty="0" err="1"/>
              <a:t>o’r</a:t>
            </a:r>
            <a:r>
              <a:rPr lang="en-GB" sz="800" dirty="0"/>
              <a:t> model </a:t>
            </a:r>
            <a:r>
              <a:rPr lang="en-GB" sz="800" dirty="0" err="1"/>
              <a:t>heblaw</a:t>
            </a:r>
            <a:r>
              <a:rPr lang="en-GB" sz="800" dirty="0"/>
              <a:t>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fod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hanfodol</a:t>
            </a:r>
            <a:r>
              <a:rPr lang="en-GB" sz="800" dirty="0"/>
              <a:t> </a:t>
            </a:r>
            <a:r>
              <a:rPr lang="en-GB" sz="800" dirty="0" err="1"/>
              <a:t>tuag</a:t>
            </a:r>
            <a:r>
              <a:rPr lang="en-GB" sz="800" dirty="0"/>
              <a:t> at </a:t>
            </a:r>
            <a:r>
              <a:rPr lang="en-GB" sz="800" dirty="0" err="1"/>
              <a:t>ehangu’r</a:t>
            </a:r>
            <a:r>
              <a:rPr lang="en-GB" sz="800" dirty="0"/>
              <a:t> </a:t>
            </a:r>
            <a:r>
              <a:rPr lang="en-GB" sz="800" dirty="0" err="1"/>
              <a:t>dysgu</a:t>
            </a:r>
            <a:r>
              <a:rPr lang="en-GB" sz="800" dirty="0"/>
              <a:t>. </a:t>
            </a:r>
            <a:r>
              <a:rPr lang="en-GB" sz="800" dirty="0" err="1"/>
              <a:t>Defnyddwyd</a:t>
            </a:r>
            <a:r>
              <a:rPr lang="en-GB" sz="800" dirty="0"/>
              <a:t> </a:t>
            </a:r>
            <a:r>
              <a:rPr lang="en-GB" sz="800" dirty="0" err="1"/>
              <a:t>hanes</a:t>
            </a:r>
            <a:r>
              <a:rPr lang="en-GB" sz="800" dirty="0"/>
              <a:t> </a:t>
            </a:r>
            <a:r>
              <a:rPr lang="en-GB" sz="800" dirty="0" err="1"/>
              <a:t>fel</a:t>
            </a:r>
            <a:r>
              <a:rPr lang="en-GB" sz="800" dirty="0"/>
              <a:t> </a:t>
            </a:r>
            <a:r>
              <a:rPr lang="en-GB" sz="800" dirty="0" err="1"/>
              <a:t>pwnc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rhan</a:t>
            </a:r>
            <a:r>
              <a:rPr lang="en-GB" sz="800" dirty="0"/>
              <a:t> </a:t>
            </a:r>
            <a:r>
              <a:rPr lang="en-GB" sz="800" dirty="0" err="1"/>
              <a:t>o’r</a:t>
            </a:r>
            <a:r>
              <a:rPr lang="en-GB" sz="800" dirty="0"/>
              <a:t> model, </a:t>
            </a:r>
            <a:r>
              <a:rPr lang="en-GB" sz="800" dirty="0" err="1"/>
              <a:t>ond</a:t>
            </a:r>
            <a:r>
              <a:rPr lang="en-GB" sz="800" dirty="0"/>
              <a:t> </a:t>
            </a:r>
            <a:r>
              <a:rPr lang="en-GB" sz="800" dirty="0" err="1"/>
              <a:t>credir</a:t>
            </a:r>
            <a:r>
              <a:rPr lang="en-GB" sz="800" dirty="0"/>
              <a:t> </a:t>
            </a:r>
            <a:r>
              <a:rPr lang="en-GB" sz="800" dirty="0" err="1"/>
              <a:t>fod</a:t>
            </a:r>
            <a:r>
              <a:rPr lang="en-GB" sz="800" dirty="0"/>
              <a:t> y </a:t>
            </a:r>
            <a:r>
              <a:rPr lang="en-GB" sz="800" dirty="0" err="1"/>
              <a:t>defnydd</a:t>
            </a:r>
            <a:r>
              <a:rPr lang="en-GB" sz="800" dirty="0"/>
              <a:t> o </a:t>
            </a:r>
            <a:r>
              <a:rPr lang="en-GB" sz="800" dirty="0" err="1"/>
              <a:t>hanes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y model </a:t>
            </a:r>
            <a:r>
              <a:rPr lang="en-GB" sz="800" dirty="0" err="1"/>
              <a:t>yma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hanfodol</a:t>
            </a:r>
            <a:r>
              <a:rPr lang="en-GB" sz="800" dirty="0"/>
              <a:t> </a:t>
            </a:r>
            <a:r>
              <a:rPr lang="en-GB" sz="800" dirty="0" err="1"/>
              <a:t>tuag</a:t>
            </a:r>
            <a:r>
              <a:rPr lang="en-GB" sz="800" dirty="0"/>
              <a:t> at </a:t>
            </a:r>
            <a:r>
              <a:rPr lang="en-GB" sz="800" dirty="0" err="1"/>
              <a:t>llwyddiant</a:t>
            </a:r>
            <a:r>
              <a:rPr lang="en-GB" sz="800" dirty="0"/>
              <a:t> </a:t>
            </a:r>
            <a:r>
              <a:rPr lang="en-GB" sz="800" dirty="0" err="1"/>
              <a:t>yr</a:t>
            </a:r>
            <a:r>
              <a:rPr lang="en-GB" sz="800" dirty="0"/>
              <a:t> </a:t>
            </a:r>
            <a:r>
              <a:rPr lang="en-GB" sz="800" dirty="0" err="1"/>
              <a:t>addysgu</a:t>
            </a:r>
            <a:r>
              <a:rPr lang="en-GB" sz="800" dirty="0"/>
              <a:t> </a:t>
            </a:r>
            <a:r>
              <a:rPr lang="en-GB" sz="800" dirty="0" err="1"/>
              <a:t>trawscwricwlaidd</a:t>
            </a:r>
            <a:r>
              <a:rPr lang="en-GB" sz="800" dirty="0"/>
              <a:t> .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F1E69614-BB25-4C97-8EAD-8A0A6C9C4402}"/>
              </a:ext>
            </a:extLst>
          </p:cNvPr>
          <p:cNvSpPr txBox="1"/>
          <p:nvPr/>
        </p:nvSpPr>
        <p:spPr>
          <a:xfrm>
            <a:off x="547880" y="3626505"/>
            <a:ext cx="30354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4EF114C1-7B4E-4C36-9D5C-222C763D5E08}"/>
              </a:ext>
            </a:extLst>
          </p:cNvPr>
          <p:cNvSpPr txBox="1"/>
          <p:nvPr/>
        </p:nvSpPr>
        <p:spPr>
          <a:xfrm>
            <a:off x="1818763" y="2828827"/>
            <a:ext cx="30354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6C131B6-51F6-451F-AC32-57FEFB16BF71}"/>
              </a:ext>
            </a:extLst>
          </p:cNvPr>
          <p:cNvSpPr txBox="1"/>
          <p:nvPr/>
        </p:nvSpPr>
        <p:spPr>
          <a:xfrm>
            <a:off x="487582" y="1869417"/>
            <a:ext cx="4858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A*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03857408-2CE1-4AB2-8AAF-79A1735D2291}"/>
              </a:ext>
            </a:extLst>
          </p:cNvPr>
          <p:cNvSpPr txBox="1"/>
          <p:nvPr/>
        </p:nvSpPr>
        <p:spPr>
          <a:xfrm>
            <a:off x="3053857" y="2510468"/>
            <a:ext cx="2707837" cy="366254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200" dirty="0"/>
              <a:t>A</a:t>
            </a:r>
          </a:p>
          <a:p>
            <a:endParaRPr lang="en-GB" sz="800" dirty="0"/>
          </a:p>
          <a:p>
            <a:r>
              <a:rPr lang="en-GB" sz="800" dirty="0"/>
              <a:t>Bydd y plant wedi dewis ei arwyr fel testun darn o waith ar gyfer y wers.  Fel man cychwynol mi fydd y plant yn rhannu mewn i grwpiau, ac yn trafod pam maent wedi dewis yr arwr maent wedi dewis, yn dewud eu hoff bethau am yr unigolyn ac yn cynnal y sgwrs yma am rhan cychwynol y wers. Mi fydd hyn yn datblygu’r sgil “gwrando yn ofalus ar gylwyniadau gan ddangos dealltwriaeth o gasgliadau neu farn y siaradwyr” a hefyd “mynegi barn a syniadau’n eglur gan ddefnyddio geirfa arbenigol ac enghreifftiau” (Yr Adran Addysg a Sgiliau, 2015, t.3-4)</a:t>
            </a:r>
            <a:endParaRPr lang="en-GB" sz="800" dirty="0">
              <a:cs typeface="Calibri"/>
            </a:endParaRPr>
          </a:p>
          <a:p>
            <a:endParaRPr lang="en-GB" sz="800" dirty="0"/>
          </a:p>
          <a:p>
            <a:r>
              <a:rPr lang="en-GB" sz="1200" dirty="0"/>
              <a:t>B</a:t>
            </a:r>
          </a:p>
          <a:p>
            <a:endParaRPr lang="en-GB" sz="800" dirty="0"/>
          </a:p>
          <a:p>
            <a:r>
              <a:rPr lang="en-GB" sz="800" dirty="0"/>
              <a:t>Wrth gwrs mae plant </a:t>
            </a:r>
            <a:r>
              <a:rPr lang="en-GB" sz="800" dirty="0" err="1"/>
              <a:t>gyda</a:t>
            </a:r>
            <a:r>
              <a:rPr lang="en-GB" sz="800" dirty="0"/>
              <a:t> </a:t>
            </a:r>
            <a:r>
              <a:rPr lang="en-GB" sz="800" dirty="0" err="1"/>
              <a:t>rhesymau</a:t>
            </a:r>
            <a:r>
              <a:rPr lang="en-GB" sz="800" dirty="0"/>
              <a:t> </a:t>
            </a:r>
            <a:r>
              <a:rPr lang="en-GB" sz="800" dirty="0" err="1"/>
              <a:t>amrywiol</a:t>
            </a:r>
            <a:r>
              <a:rPr lang="en-GB" sz="800" dirty="0"/>
              <a:t> </a:t>
            </a:r>
            <a:r>
              <a:rPr lang="en-GB" sz="800" dirty="0" err="1"/>
              <a:t>drost</a:t>
            </a:r>
            <a:r>
              <a:rPr lang="en-GB" sz="800" dirty="0"/>
              <a:t> </a:t>
            </a:r>
            <a:r>
              <a:rPr lang="en-GB" sz="800" dirty="0" err="1"/>
              <a:t>dewis</a:t>
            </a:r>
            <a:r>
              <a:rPr lang="en-GB" sz="800" dirty="0"/>
              <a:t> </a:t>
            </a:r>
            <a:r>
              <a:rPr lang="en-GB" sz="800" dirty="0" err="1"/>
              <a:t>eu</a:t>
            </a:r>
            <a:r>
              <a:rPr lang="en-GB" sz="800" dirty="0"/>
              <a:t> </a:t>
            </a:r>
            <a:r>
              <a:rPr lang="en-GB" sz="800" dirty="0" err="1"/>
              <a:t>harwyr</a:t>
            </a:r>
            <a:r>
              <a:rPr lang="en-GB" sz="800" dirty="0"/>
              <a:t>, </a:t>
            </a:r>
            <a:r>
              <a:rPr lang="en-GB" sz="800" dirty="0" err="1"/>
              <a:t>ond</a:t>
            </a:r>
            <a:r>
              <a:rPr lang="en-GB" sz="800" dirty="0"/>
              <a:t> </a:t>
            </a:r>
            <a:r>
              <a:rPr lang="en-GB" sz="800" dirty="0" err="1"/>
              <a:t>mae</a:t>
            </a:r>
            <a:r>
              <a:rPr lang="en-GB" sz="800" dirty="0"/>
              <a:t> </a:t>
            </a:r>
            <a:r>
              <a:rPr lang="en-GB" sz="800" dirty="0" err="1"/>
              <a:t>yna</a:t>
            </a:r>
            <a:r>
              <a:rPr lang="en-GB" sz="800" dirty="0"/>
              <a:t> </a:t>
            </a:r>
            <a:r>
              <a:rPr lang="en-GB" sz="800" dirty="0" err="1"/>
              <a:t>digon</a:t>
            </a:r>
            <a:r>
              <a:rPr lang="en-GB" sz="800" dirty="0"/>
              <a:t> o le i allu ymchwilio ymhellach. A dyma ble fydd gwaith ymchwil ar y </a:t>
            </a:r>
            <a:r>
              <a:rPr lang="en-GB" sz="800" dirty="0" err="1"/>
              <a:t>wê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allu</a:t>
            </a:r>
            <a:r>
              <a:rPr lang="en-GB" sz="800" dirty="0"/>
              <a:t> </a:t>
            </a:r>
            <a:r>
              <a:rPr lang="en-GB" sz="800" dirty="0" err="1"/>
              <a:t>greu</a:t>
            </a:r>
            <a:r>
              <a:rPr lang="en-GB" sz="800" dirty="0"/>
              <a:t> </a:t>
            </a:r>
            <a:r>
              <a:rPr lang="en-GB" sz="800" dirty="0" err="1"/>
              <a:t>ffeil</a:t>
            </a:r>
            <a:r>
              <a:rPr lang="en-GB" sz="800" dirty="0"/>
              <a:t> o </a:t>
            </a:r>
            <a:r>
              <a:rPr lang="en-GB" sz="800" dirty="0" err="1"/>
              <a:t>ffeithiau</a:t>
            </a:r>
            <a:r>
              <a:rPr lang="en-GB" sz="800" dirty="0"/>
              <a:t> </a:t>
            </a:r>
            <a:r>
              <a:rPr lang="en-GB" sz="800" dirty="0" err="1"/>
              <a:t>ar</a:t>
            </a:r>
            <a:r>
              <a:rPr lang="en-GB" sz="800" dirty="0"/>
              <a:t> </a:t>
            </a:r>
            <a:r>
              <a:rPr lang="en-GB" sz="800" dirty="0" err="1"/>
              <a:t>eu</a:t>
            </a:r>
            <a:r>
              <a:rPr lang="en-GB" sz="800" dirty="0"/>
              <a:t> </a:t>
            </a:r>
            <a:r>
              <a:rPr lang="en-GB" sz="800" dirty="0" err="1"/>
              <a:t>harwyr</a:t>
            </a:r>
            <a:r>
              <a:rPr lang="en-GB" sz="800" dirty="0"/>
              <a:t>. </a:t>
            </a:r>
            <a:r>
              <a:rPr lang="en-GB" sz="800" dirty="0" err="1"/>
              <a:t>Bydd</a:t>
            </a:r>
            <a:r>
              <a:rPr lang="en-GB" sz="800" dirty="0"/>
              <a:t> </a:t>
            </a:r>
            <a:r>
              <a:rPr lang="en-GB" sz="800" dirty="0" err="1"/>
              <a:t>hyn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datblygu’r</a:t>
            </a:r>
            <a:r>
              <a:rPr lang="en-GB" sz="800" dirty="0"/>
              <a:t> </a:t>
            </a:r>
            <a:r>
              <a:rPr lang="en-GB" sz="800" dirty="0" err="1"/>
              <a:t>sgil</a:t>
            </a:r>
            <a:r>
              <a:rPr lang="en-GB" sz="800" dirty="0"/>
              <a:t> </a:t>
            </a:r>
            <a:r>
              <a:rPr lang="en-GB" sz="800" dirty="0" err="1"/>
              <a:t>cymhwysedd</a:t>
            </a:r>
            <a:r>
              <a:rPr lang="en-GB" sz="800" dirty="0"/>
              <a:t> </a:t>
            </a:r>
            <a:r>
              <a:rPr lang="en-GB" sz="800" dirty="0" err="1"/>
              <a:t>digidol</a:t>
            </a:r>
            <a:r>
              <a:rPr lang="en-GB" sz="800" dirty="0"/>
              <a:t> “</a:t>
            </a:r>
            <a:r>
              <a:rPr lang="en-GB" sz="800" dirty="0" err="1"/>
              <a:t>darganfod</a:t>
            </a:r>
            <a:r>
              <a:rPr lang="en-GB" sz="800" dirty="0"/>
              <a:t> </a:t>
            </a:r>
            <a:r>
              <a:rPr lang="en-GB" sz="800" dirty="0" err="1"/>
              <a:t>gwybodaeth</a:t>
            </a:r>
            <a:r>
              <a:rPr lang="en-GB" sz="800" dirty="0"/>
              <a:t> o amrywiaeth o ffynonellau ar gyfer diben a ddiffinnir” (Yr Adran Addysg a Sgiliau, 2015, t.12). A i chyd fynd a </a:t>
            </a:r>
            <a:r>
              <a:rPr lang="en-GB" sz="800" dirty="0" err="1"/>
              <a:t>hyn</a:t>
            </a:r>
            <a:r>
              <a:rPr lang="en-GB" sz="800" dirty="0"/>
              <a:t> </a:t>
            </a:r>
            <a:r>
              <a:rPr lang="en-GB" sz="800" dirty="0" err="1"/>
              <a:t>bydd</a:t>
            </a:r>
            <a:r>
              <a:rPr lang="en-GB" sz="800" dirty="0"/>
              <a:t> </a:t>
            </a:r>
            <a:r>
              <a:rPr lang="en-GB" sz="800" dirty="0" err="1"/>
              <a:t>gofyn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ddarganfod</a:t>
            </a:r>
            <a:r>
              <a:rPr lang="en-GB" sz="800" dirty="0"/>
              <a:t> </a:t>
            </a:r>
            <a:r>
              <a:rPr lang="en-GB" sz="800" dirty="0" err="1"/>
              <a:t>rhestr</a:t>
            </a:r>
            <a:r>
              <a:rPr lang="en-GB" sz="800" dirty="0"/>
              <a:t> o </a:t>
            </a:r>
            <a:r>
              <a:rPr lang="en-GB" sz="800" dirty="0" err="1"/>
              <a:t>ystadegau</a:t>
            </a:r>
            <a:r>
              <a:rPr lang="en-GB" sz="800" dirty="0"/>
              <a:t> </a:t>
            </a:r>
            <a:r>
              <a:rPr lang="en-GB" sz="800" dirty="0" err="1"/>
              <a:t>e.e</a:t>
            </a:r>
            <a:r>
              <a:rPr lang="en-GB" sz="800" dirty="0"/>
              <a:t> </a:t>
            </a:r>
            <a:r>
              <a:rPr lang="en-GB" sz="800" dirty="0" err="1"/>
              <a:t>nifer</a:t>
            </a:r>
            <a:r>
              <a:rPr lang="en-GB" sz="800" dirty="0"/>
              <a:t> o </a:t>
            </a:r>
            <a:r>
              <a:rPr lang="en-GB" sz="800" dirty="0" err="1"/>
              <a:t>goliau</a:t>
            </a:r>
            <a:r>
              <a:rPr lang="en-GB" sz="800" dirty="0"/>
              <a:t> o 2012-2018 </a:t>
            </a:r>
            <a:r>
              <a:rPr lang="en-GB" sz="800" dirty="0" err="1"/>
              <a:t>i</a:t>
            </a:r>
            <a:r>
              <a:rPr lang="en-GB" sz="800" dirty="0"/>
              <a:t> Gareth Bale. Y rheswm dros hyn yw i ddatblygu’r sgil “defnyddio cymedr, canolrif, modd ac amrediad i ddisgrifio set ddata” (Yr Adran Addysg a Sgiliau, 2015, t.9) . Bydd hyn yn rhoi ymchwiliad mwy manwl i’r plant ar y arwr o’u dewis nhw.  </a:t>
            </a:r>
            <a:endParaRPr lang="en-GB" sz="800" dirty="0">
              <a:cs typeface="Calibri"/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A299A8B5-15A5-48BB-A67A-7AF63CFF5ABF}"/>
              </a:ext>
            </a:extLst>
          </p:cNvPr>
          <p:cNvSpPr txBox="1"/>
          <p:nvPr/>
        </p:nvSpPr>
        <p:spPr>
          <a:xfrm>
            <a:off x="126134" y="4408722"/>
            <a:ext cx="2757516" cy="120032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1200" dirty="0"/>
              <a:t>A*</a:t>
            </a:r>
          </a:p>
          <a:p>
            <a:endParaRPr lang="en-GB" sz="1200" dirty="0"/>
          </a:p>
          <a:p>
            <a:r>
              <a:rPr lang="en-GB" sz="800" dirty="0" err="1"/>
              <a:t>Gyda’r</a:t>
            </a:r>
            <a:r>
              <a:rPr lang="en-GB" sz="800" dirty="0"/>
              <a:t> </a:t>
            </a:r>
            <a:r>
              <a:rPr lang="en-GB" sz="800" dirty="0" err="1"/>
              <a:t>cyfuniad</a:t>
            </a:r>
            <a:r>
              <a:rPr lang="en-GB" sz="800" dirty="0"/>
              <a:t> o </a:t>
            </a:r>
            <a:r>
              <a:rPr lang="en-GB" sz="800" dirty="0" err="1"/>
              <a:t>sgiliau</a:t>
            </a:r>
            <a:r>
              <a:rPr lang="en-GB" sz="800" dirty="0"/>
              <a:t> </a:t>
            </a:r>
            <a:r>
              <a:rPr lang="en-GB" sz="800" dirty="0" err="1"/>
              <a:t>sydd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gael</a:t>
            </a:r>
            <a:r>
              <a:rPr lang="en-GB" sz="800" dirty="0"/>
              <a:t>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ddatblygu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ystod</a:t>
            </a:r>
            <a:r>
              <a:rPr lang="en-GB" sz="800" dirty="0"/>
              <a:t> y </a:t>
            </a:r>
            <a:r>
              <a:rPr lang="en-GB" sz="800" dirty="0" err="1"/>
              <a:t>weithgareddau</a:t>
            </a:r>
            <a:r>
              <a:rPr lang="en-GB" sz="800" dirty="0"/>
              <a:t> </a:t>
            </a:r>
            <a:r>
              <a:rPr lang="en-GB" sz="800" dirty="0" err="1"/>
              <a:t>yma</a:t>
            </a:r>
            <a:r>
              <a:rPr lang="en-GB" sz="800" dirty="0"/>
              <a:t>, mi </a:t>
            </a:r>
            <a:r>
              <a:rPr lang="en-GB" sz="800" dirty="0" err="1"/>
              <a:t>fydd</a:t>
            </a:r>
            <a:r>
              <a:rPr lang="en-GB" sz="800" dirty="0"/>
              <a:t> y plant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gallu</a:t>
            </a:r>
            <a:r>
              <a:rPr lang="en-GB" sz="800" dirty="0"/>
              <a:t> </a:t>
            </a:r>
            <a:r>
              <a:rPr lang="en-GB" sz="800" dirty="0" err="1"/>
              <a:t>dod</a:t>
            </a:r>
            <a:r>
              <a:rPr lang="en-GB" sz="800" dirty="0"/>
              <a:t> </a:t>
            </a:r>
            <a:r>
              <a:rPr lang="en-GB" sz="800" dirty="0" err="1"/>
              <a:t>nol</a:t>
            </a:r>
            <a:r>
              <a:rPr lang="en-GB" sz="800" dirty="0"/>
              <a:t> at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gilydd</a:t>
            </a:r>
            <a:r>
              <a:rPr lang="en-GB" sz="800" dirty="0"/>
              <a:t> </a:t>
            </a:r>
            <a:r>
              <a:rPr lang="en-GB" sz="800" dirty="0" err="1"/>
              <a:t>mewn</a:t>
            </a:r>
            <a:r>
              <a:rPr lang="en-GB" sz="800" dirty="0"/>
              <a:t> </a:t>
            </a:r>
            <a:r>
              <a:rPr lang="en-GB" sz="800" dirty="0" err="1"/>
              <a:t>grwpiau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drafod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ehangach</a:t>
            </a:r>
            <a:r>
              <a:rPr lang="en-GB" sz="800" dirty="0"/>
              <a:t> </a:t>
            </a:r>
            <a:r>
              <a:rPr lang="en-GB" sz="800" dirty="0" err="1"/>
              <a:t>ar</a:t>
            </a:r>
            <a:r>
              <a:rPr lang="en-GB" sz="800" dirty="0"/>
              <a:t> </a:t>
            </a:r>
            <a:r>
              <a:rPr lang="en-GB" sz="800" dirty="0" err="1"/>
              <a:t>yr</a:t>
            </a:r>
            <a:r>
              <a:rPr lang="en-GB" sz="800" dirty="0"/>
              <a:t> </a:t>
            </a:r>
            <a:r>
              <a:rPr lang="en-GB" sz="800" dirty="0" err="1"/>
              <a:t>hyn</a:t>
            </a:r>
            <a:r>
              <a:rPr lang="en-GB" sz="800" dirty="0"/>
              <a:t> </a:t>
            </a:r>
            <a:r>
              <a:rPr lang="en-GB" sz="800" dirty="0" err="1"/>
              <a:t>maent</a:t>
            </a:r>
            <a:r>
              <a:rPr lang="en-GB" sz="800" dirty="0"/>
              <a:t> </a:t>
            </a:r>
            <a:r>
              <a:rPr lang="en-GB" sz="800" dirty="0" err="1"/>
              <a:t>wedi</a:t>
            </a:r>
            <a:r>
              <a:rPr lang="en-GB" sz="800" dirty="0"/>
              <a:t> </a:t>
            </a:r>
            <a:r>
              <a:rPr lang="en-GB" sz="800" dirty="0" err="1"/>
              <a:t>darganfod</a:t>
            </a:r>
            <a:r>
              <a:rPr lang="en-GB" sz="800" dirty="0"/>
              <a:t> am </a:t>
            </a:r>
            <a:r>
              <a:rPr lang="en-GB" sz="800" dirty="0" err="1"/>
              <a:t>eu</a:t>
            </a:r>
            <a:r>
              <a:rPr lang="en-GB" sz="800" dirty="0"/>
              <a:t> </a:t>
            </a:r>
            <a:r>
              <a:rPr lang="en-GB" sz="800" dirty="0" err="1"/>
              <a:t>arwyr</a:t>
            </a:r>
            <a:r>
              <a:rPr lang="en-GB" sz="800" dirty="0"/>
              <a:t>. </a:t>
            </a:r>
            <a:r>
              <a:rPr lang="en-GB" sz="800" dirty="0" err="1"/>
              <a:t>Nid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unig</a:t>
            </a:r>
            <a:r>
              <a:rPr lang="en-GB" sz="800" dirty="0"/>
              <a:t> </a:t>
            </a:r>
            <a:r>
              <a:rPr lang="en-GB" sz="800" dirty="0" err="1"/>
              <a:t>bydd</a:t>
            </a:r>
            <a:r>
              <a:rPr lang="en-GB" sz="800" dirty="0"/>
              <a:t> y plant </a:t>
            </a:r>
            <a:r>
              <a:rPr lang="en-GB" sz="800" dirty="0" err="1"/>
              <a:t>gyda</a:t>
            </a:r>
            <a:r>
              <a:rPr lang="en-GB" sz="800" dirty="0"/>
              <a:t> </a:t>
            </a:r>
            <a:r>
              <a:rPr lang="en-GB" sz="800" dirty="0" err="1"/>
              <a:t>dealltwriaeth</a:t>
            </a:r>
            <a:r>
              <a:rPr lang="en-GB" sz="800" dirty="0"/>
              <a:t> </a:t>
            </a:r>
            <a:r>
              <a:rPr lang="en-GB" sz="800" dirty="0" err="1"/>
              <a:t>ehangach</a:t>
            </a:r>
            <a:r>
              <a:rPr lang="en-GB" sz="800" dirty="0"/>
              <a:t> </a:t>
            </a:r>
            <a:r>
              <a:rPr lang="en-GB" sz="800" dirty="0" err="1"/>
              <a:t>o’u</a:t>
            </a:r>
            <a:r>
              <a:rPr lang="en-GB" sz="800" dirty="0"/>
              <a:t> </a:t>
            </a:r>
            <a:r>
              <a:rPr lang="en-GB" sz="800" dirty="0" err="1"/>
              <a:t>arwyr</a:t>
            </a:r>
            <a:r>
              <a:rPr lang="en-GB" sz="800" dirty="0"/>
              <a:t> </a:t>
            </a:r>
            <a:r>
              <a:rPr lang="en-GB" sz="800" dirty="0" err="1"/>
              <a:t>eu</a:t>
            </a:r>
            <a:r>
              <a:rPr lang="en-GB" sz="800" dirty="0"/>
              <a:t> </a:t>
            </a:r>
            <a:r>
              <a:rPr lang="en-GB" sz="800" dirty="0" err="1"/>
              <a:t>hunain</a:t>
            </a:r>
            <a:r>
              <a:rPr lang="en-GB" sz="800" dirty="0"/>
              <a:t>, </a:t>
            </a:r>
            <a:r>
              <a:rPr lang="en-GB" sz="800" dirty="0" err="1"/>
              <a:t>ond</a:t>
            </a:r>
            <a:r>
              <a:rPr lang="en-GB" sz="800" dirty="0"/>
              <a:t> o </a:t>
            </a:r>
            <a:r>
              <a:rPr lang="en-GB" sz="800" dirty="0" err="1"/>
              <a:t>arwyr</a:t>
            </a:r>
            <a:r>
              <a:rPr lang="en-GB" sz="800" dirty="0"/>
              <a:t> </a:t>
            </a:r>
            <a:r>
              <a:rPr lang="en-GB" sz="800" dirty="0" err="1"/>
              <a:t>eu</a:t>
            </a:r>
            <a:r>
              <a:rPr lang="en-GB" sz="800" dirty="0"/>
              <a:t> </a:t>
            </a:r>
            <a:r>
              <a:rPr lang="en-GB" sz="800" dirty="0" err="1"/>
              <a:t>grwpiau</a:t>
            </a:r>
            <a:r>
              <a:rPr lang="en-GB" sz="800" dirty="0"/>
              <a:t> </a:t>
            </a:r>
            <a:r>
              <a:rPr lang="en-GB" sz="800" dirty="0" err="1"/>
              <a:t>hefyd</a:t>
            </a:r>
            <a:r>
              <a:rPr lang="en-GB" sz="800" dirty="0"/>
              <a:t>.</a:t>
            </a:r>
            <a:endParaRPr lang="en-GB" sz="800" dirty="0">
              <a:cs typeface="Calibri"/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0223DEE5-A144-4645-9C7C-A785C1C11AFE}"/>
              </a:ext>
            </a:extLst>
          </p:cNvPr>
          <p:cNvSpPr txBox="1"/>
          <p:nvPr/>
        </p:nvSpPr>
        <p:spPr>
          <a:xfrm>
            <a:off x="104360" y="6989786"/>
            <a:ext cx="27575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err="1"/>
              <a:t>Hwn</a:t>
            </a:r>
            <a:r>
              <a:rPr lang="en-GB" sz="800" dirty="0"/>
              <a:t> </a:t>
            </a:r>
            <a:r>
              <a:rPr lang="en-GB" sz="800" dirty="0" err="1"/>
              <a:t>yw’r</a:t>
            </a:r>
            <a:r>
              <a:rPr lang="en-GB" sz="800" dirty="0"/>
              <a:t> </a:t>
            </a:r>
            <a:r>
              <a:rPr lang="en-GB" sz="800" dirty="0" err="1"/>
              <a:t>fodel</a:t>
            </a:r>
            <a:r>
              <a:rPr lang="en-GB" sz="800" dirty="0"/>
              <a:t> </a:t>
            </a:r>
            <a:r>
              <a:rPr lang="en-GB" sz="800" dirty="0" err="1"/>
              <a:t>mwyaf</a:t>
            </a:r>
            <a:r>
              <a:rPr lang="en-GB" sz="800" dirty="0"/>
              <a:t> </a:t>
            </a:r>
            <a:r>
              <a:rPr lang="en-GB" sz="800" dirty="0" err="1"/>
              <a:t>cyffredin</a:t>
            </a:r>
            <a:r>
              <a:rPr lang="en-GB" sz="800" dirty="0"/>
              <a:t> </a:t>
            </a:r>
            <a:r>
              <a:rPr lang="en-GB" sz="800" dirty="0" err="1"/>
              <a:t>sydd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gael</a:t>
            </a:r>
            <a:r>
              <a:rPr lang="en-GB" sz="800" dirty="0"/>
              <a:t>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ddefnyddio</a:t>
            </a:r>
            <a:r>
              <a:rPr lang="en-GB" sz="800" dirty="0"/>
              <a:t> </a:t>
            </a:r>
            <a:r>
              <a:rPr lang="en-GB" sz="800" dirty="0" err="1"/>
              <a:t>ar</a:t>
            </a:r>
            <a:r>
              <a:rPr lang="en-GB" sz="800" dirty="0"/>
              <a:t> </a:t>
            </a:r>
            <a:r>
              <a:rPr lang="en-GB" sz="800" dirty="0" err="1"/>
              <a:t>gyfer</a:t>
            </a:r>
            <a:r>
              <a:rPr lang="en-GB" sz="800" dirty="0"/>
              <a:t> </a:t>
            </a:r>
            <a:r>
              <a:rPr lang="en-GB" sz="800" dirty="0" err="1"/>
              <a:t>addysgu’n</a:t>
            </a:r>
            <a:r>
              <a:rPr lang="en-GB" sz="800" dirty="0"/>
              <a:t> </a:t>
            </a:r>
            <a:r>
              <a:rPr lang="en-GB" sz="800" dirty="0" err="1"/>
              <a:t>drawscwricwlaidd</a:t>
            </a:r>
            <a:endParaRPr lang="en-GB" sz="8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 err="1"/>
              <a:t>Cyfle</a:t>
            </a:r>
            <a:r>
              <a:rPr lang="en-GB" sz="800" dirty="0"/>
              <a:t> </a:t>
            </a:r>
            <a:r>
              <a:rPr lang="en-GB" sz="800" dirty="0" err="1"/>
              <a:t>i</a:t>
            </a:r>
            <a:r>
              <a:rPr lang="en-GB" sz="800" dirty="0"/>
              <a:t> </a:t>
            </a:r>
            <a:r>
              <a:rPr lang="en-GB" sz="800" dirty="0" err="1"/>
              <a:t>ddisgyblion</a:t>
            </a:r>
            <a:r>
              <a:rPr lang="en-GB" sz="800" dirty="0"/>
              <a:t> </a:t>
            </a:r>
            <a:r>
              <a:rPr lang="en-GB" sz="800" dirty="0" err="1"/>
              <a:t>ehangu</a:t>
            </a:r>
            <a:r>
              <a:rPr lang="en-GB" sz="800" dirty="0"/>
              <a:t> </a:t>
            </a:r>
            <a:r>
              <a:rPr lang="en-GB" sz="800" dirty="0" err="1"/>
              <a:t>dealltwriaeth</a:t>
            </a:r>
            <a:r>
              <a:rPr lang="en-GB" sz="800" dirty="0"/>
              <a:t> o </a:t>
            </a:r>
            <a:r>
              <a:rPr lang="en-GB" sz="800" dirty="0" err="1"/>
              <a:t>fewn</a:t>
            </a:r>
            <a:r>
              <a:rPr lang="en-GB" sz="800" dirty="0"/>
              <a:t> </a:t>
            </a:r>
            <a:r>
              <a:rPr lang="en-GB" sz="800" dirty="0" err="1"/>
              <a:t>pwnc</a:t>
            </a:r>
            <a:endParaRPr lang="en-GB" sz="8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/>
              <a:t>Y </a:t>
            </a:r>
            <a:r>
              <a:rPr lang="en-GB" sz="800" dirty="0" err="1"/>
              <a:t>prif</a:t>
            </a:r>
            <a:r>
              <a:rPr lang="en-GB" sz="800" dirty="0"/>
              <a:t> </a:t>
            </a:r>
            <a:r>
              <a:rPr lang="en-GB" sz="800" dirty="0" err="1"/>
              <a:t>themau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annog</a:t>
            </a:r>
            <a:r>
              <a:rPr lang="en-GB" sz="800" dirty="0"/>
              <a:t> </a:t>
            </a:r>
            <a:r>
              <a:rPr lang="en-GB" sz="800" dirty="0" err="1"/>
              <a:t>gwewithgareddau</a:t>
            </a:r>
            <a:r>
              <a:rPr lang="en-GB" sz="800" dirty="0"/>
              <a:t> </a:t>
            </a:r>
            <a:r>
              <a:rPr lang="en-GB" sz="800" dirty="0" err="1"/>
              <a:t>hwylus</a:t>
            </a:r>
            <a:r>
              <a:rPr lang="en-GB" sz="800" dirty="0"/>
              <a:t> o </a:t>
            </a:r>
            <a:r>
              <a:rPr lang="en-GB" sz="800" dirty="0" err="1"/>
              <a:t>fewn</a:t>
            </a:r>
            <a:r>
              <a:rPr lang="en-GB" sz="800" dirty="0"/>
              <a:t> y model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8D8FBA46-57B6-4BD0-98F3-3B0D11403E7E}"/>
              </a:ext>
            </a:extLst>
          </p:cNvPr>
          <p:cNvSpPr txBox="1"/>
          <p:nvPr/>
        </p:nvSpPr>
        <p:spPr>
          <a:xfrm>
            <a:off x="3281760" y="7247819"/>
            <a:ext cx="27575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err="1"/>
              <a:t>Prif</a:t>
            </a:r>
            <a:r>
              <a:rPr lang="en-GB" sz="800" dirty="0"/>
              <a:t> </a:t>
            </a:r>
            <a:r>
              <a:rPr lang="en-GB" sz="800" dirty="0" err="1"/>
              <a:t>cyfyngiad</a:t>
            </a:r>
            <a:r>
              <a:rPr lang="en-GB" sz="800" dirty="0"/>
              <a:t> y model </a:t>
            </a:r>
            <a:r>
              <a:rPr lang="en-GB" sz="800" dirty="0" err="1"/>
              <a:t>yma</a:t>
            </a:r>
            <a:r>
              <a:rPr lang="en-GB" sz="800" dirty="0"/>
              <a:t> </a:t>
            </a:r>
            <a:r>
              <a:rPr lang="en-GB" sz="800" dirty="0" err="1"/>
              <a:t>yw’r</a:t>
            </a:r>
            <a:r>
              <a:rPr lang="en-GB" sz="800" dirty="0"/>
              <a:t> </a:t>
            </a:r>
            <a:r>
              <a:rPr lang="en-GB" sz="800" dirty="0" err="1"/>
              <a:t>ffaith</a:t>
            </a:r>
            <a:r>
              <a:rPr lang="en-GB" sz="800" dirty="0"/>
              <a:t>, </a:t>
            </a:r>
            <a:r>
              <a:rPr lang="en-GB" sz="800" dirty="0" err="1"/>
              <a:t>er</a:t>
            </a:r>
            <a:r>
              <a:rPr lang="en-GB" sz="800" dirty="0"/>
              <a:t> bod </a:t>
            </a:r>
            <a:r>
              <a:rPr lang="en-GB" sz="800" dirty="0" err="1"/>
              <a:t>nifer</a:t>
            </a:r>
            <a:r>
              <a:rPr lang="en-GB" sz="800" dirty="0"/>
              <a:t> o </a:t>
            </a:r>
            <a:r>
              <a:rPr lang="en-GB" sz="800" dirty="0" err="1"/>
              <a:t>sgiliau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gael</a:t>
            </a:r>
            <a:r>
              <a:rPr lang="en-GB" sz="800" dirty="0"/>
              <a:t>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ddsygu</a:t>
            </a:r>
            <a:r>
              <a:rPr lang="en-GB" sz="800" dirty="0"/>
              <a:t>, dim </a:t>
            </a:r>
            <a:r>
              <a:rPr lang="en-GB" sz="800" dirty="0" err="1"/>
              <a:t>ond</a:t>
            </a:r>
            <a:r>
              <a:rPr lang="en-GB" sz="800" dirty="0"/>
              <a:t> un </a:t>
            </a:r>
            <a:r>
              <a:rPr lang="en-GB" sz="800" dirty="0" err="1"/>
              <a:t>maes</a:t>
            </a:r>
            <a:r>
              <a:rPr lang="en-GB" sz="800" dirty="0"/>
              <a:t> </a:t>
            </a:r>
            <a:r>
              <a:rPr lang="en-GB" sz="800" dirty="0" err="1"/>
              <a:t>dysgu</a:t>
            </a:r>
            <a:r>
              <a:rPr lang="en-GB" sz="800" dirty="0"/>
              <a:t> </a:t>
            </a:r>
            <a:r>
              <a:rPr lang="en-GB" sz="800" dirty="0" err="1"/>
              <a:t>sydd</a:t>
            </a:r>
            <a:r>
              <a:rPr lang="en-GB" sz="800" dirty="0"/>
              <a:t> </a:t>
            </a:r>
            <a:r>
              <a:rPr lang="en-GB" sz="800" dirty="0" err="1"/>
              <a:t>yn</a:t>
            </a:r>
            <a:r>
              <a:rPr lang="en-GB" sz="800" dirty="0"/>
              <a:t> </a:t>
            </a:r>
            <a:r>
              <a:rPr lang="en-GB" sz="800" dirty="0" err="1"/>
              <a:t>gael</a:t>
            </a:r>
            <a:r>
              <a:rPr lang="en-GB" sz="800" dirty="0"/>
              <a:t> </a:t>
            </a:r>
            <a:r>
              <a:rPr lang="en-GB" sz="800" dirty="0" err="1"/>
              <a:t>ei</a:t>
            </a:r>
            <a:r>
              <a:rPr lang="en-GB" sz="800" dirty="0"/>
              <a:t> </a:t>
            </a:r>
            <a:r>
              <a:rPr lang="en-GB" sz="800" dirty="0" err="1"/>
              <a:t>ddatblygu</a:t>
            </a:r>
            <a:r>
              <a:rPr lang="en-GB" sz="800" dirty="0"/>
              <a:t>. 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81D3840C-5E34-45B0-B538-998EB7FE68BF}"/>
              </a:ext>
            </a:extLst>
          </p:cNvPr>
          <p:cNvSpPr txBox="1"/>
          <p:nvPr/>
        </p:nvSpPr>
        <p:spPr>
          <a:xfrm>
            <a:off x="9640740" y="8818261"/>
            <a:ext cx="2757516" cy="954107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800" dirty="0"/>
              <a:t>Barnes, J (2015) Cross-curricular Learning 3-14, London : SAGE</a:t>
            </a:r>
          </a:p>
          <a:p>
            <a:endParaRPr lang="en-GB" sz="800" dirty="0"/>
          </a:p>
          <a:p>
            <a:r>
              <a:rPr lang="en-GB" sz="800" dirty="0"/>
              <a:t>Donaldson, G (2015) </a:t>
            </a:r>
            <a:r>
              <a:rPr lang="en-GB" sz="800" i="1" dirty="0" err="1"/>
              <a:t>Dyfodol</a:t>
            </a:r>
            <a:r>
              <a:rPr lang="en-GB" sz="800" i="1" dirty="0"/>
              <a:t> </a:t>
            </a:r>
            <a:r>
              <a:rPr lang="en-GB" sz="800" i="1" dirty="0" err="1"/>
              <a:t>Llwyddianus</a:t>
            </a:r>
            <a:r>
              <a:rPr lang="en-GB" sz="800" i="1" dirty="0"/>
              <a:t> </a:t>
            </a:r>
            <a:r>
              <a:rPr lang="en-GB" sz="800" i="1" dirty="0" err="1"/>
              <a:t>Adolygiad</a:t>
            </a:r>
            <a:r>
              <a:rPr lang="en-GB" sz="800" i="1" dirty="0"/>
              <a:t> </a:t>
            </a:r>
            <a:r>
              <a:rPr lang="en-GB" sz="800" i="1" dirty="0" err="1"/>
              <a:t>Annibynnol</a:t>
            </a:r>
            <a:r>
              <a:rPr lang="en-GB" sz="800" i="1" dirty="0"/>
              <a:t> </a:t>
            </a:r>
            <a:r>
              <a:rPr lang="en-GB" sz="800" i="1" dirty="0" err="1"/>
              <a:t>o’r</a:t>
            </a:r>
            <a:r>
              <a:rPr lang="en-GB" sz="800" i="1" dirty="0"/>
              <a:t> </a:t>
            </a:r>
            <a:r>
              <a:rPr lang="en-GB" sz="800" i="1" dirty="0" err="1"/>
              <a:t>Cwricwlwm</a:t>
            </a:r>
            <a:r>
              <a:rPr lang="en-GB" sz="800" i="1" dirty="0"/>
              <a:t> </a:t>
            </a:r>
            <a:r>
              <a:rPr lang="en-GB" sz="800" i="1" dirty="0" err="1"/>
              <a:t>a’r</a:t>
            </a:r>
            <a:r>
              <a:rPr lang="en-GB" sz="800" i="1" dirty="0"/>
              <a:t> </a:t>
            </a:r>
            <a:r>
              <a:rPr lang="en-GB" sz="800" i="1" dirty="0" err="1"/>
              <a:t>Trefniadau</a:t>
            </a:r>
            <a:r>
              <a:rPr lang="en-GB" sz="800" i="1" dirty="0"/>
              <a:t> </a:t>
            </a:r>
            <a:r>
              <a:rPr lang="en-GB" sz="800" i="1" dirty="0" err="1"/>
              <a:t>Asesu</a:t>
            </a:r>
            <a:r>
              <a:rPr lang="en-GB" sz="800" i="1" dirty="0"/>
              <a:t> </a:t>
            </a:r>
            <a:r>
              <a:rPr lang="en-GB" sz="800" i="1" dirty="0" err="1"/>
              <a:t>yng</a:t>
            </a:r>
            <a:r>
              <a:rPr lang="en-GB" sz="800" i="1" dirty="0"/>
              <a:t> </a:t>
            </a:r>
            <a:r>
              <a:rPr lang="en-GB" sz="800" i="1" dirty="0" err="1"/>
              <a:t>Nghymru</a:t>
            </a:r>
            <a:r>
              <a:rPr lang="en-GB" sz="800" dirty="0"/>
              <a:t>, </a:t>
            </a:r>
            <a:r>
              <a:rPr lang="en-GB" sz="800" dirty="0" err="1"/>
              <a:t>Caerdydd</a:t>
            </a:r>
            <a:r>
              <a:rPr lang="en-GB" sz="800" dirty="0"/>
              <a:t> : </a:t>
            </a:r>
            <a:r>
              <a:rPr lang="en-GB" sz="800" dirty="0" err="1"/>
              <a:t>Llywodraeth</a:t>
            </a:r>
            <a:r>
              <a:rPr lang="en-GB" sz="800" dirty="0"/>
              <a:t> Cymru</a:t>
            </a:r>
          </a:p>
          <a:p>
            <a:endParaRPr lang="en-GB" sz="800" dirty="0"/>
          </a:p>
          <a:p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19124650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3267</TotalTime>
  <Words>476</Words>
  <Application>Microsoft Office PowerPoint</Application>
  <PresentationFormat>A3 Paper (297x420 mm)</PresentationFormat>
  <Paragraphs>69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 Rounded MT Bold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Tom's Laptop</dc:creator>
  <cp:lastModifiedBy>Tom's Laptop</cp:lastModifiedBy>
  <cp:revision>79</cp:revision>
  <dcterms:created xsi:type="dcterms:W3CDTF">2018-12-11T22:33:29Z</dcterms:created>
  <dcterms:modified xsi:type="dcterms:W3CDTF">2018-12-14T11:52:57Z</dcterms:modified>
</cp:coreProperties>
</file>