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5" r:id="rId1"/>
  </p:sldMasterIdLst>
  <p:notesMasterIdLst>
    <p:notesMasterId r:id="rId11"/>
  </p:notesMasterIdLst>
  <p:handoutMasterIdLst>
    <p:handoutMasterId r:id="rId12"/>
  </p:handoutMasterIdLst>
  <p:sldIdLst>
    <p:sldId id="256" r:id="rId2"/>
    <p:sldId id="257" r:id="rId3"/>
    <p:sldId id="258" r:id="rId4"/>
    <p:sldId id="259" r:id="rId5"/>
    <p:sldId id="261" r:id="rId6"/>
    <p:sldId id="262" r:id="rId7"/>
    <p:sldId id="265" r:id="rId8"/>
    <p:sldId id="266" r:id="rId9"/>
    <p:sldId id="268" r:id="rId1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4E97F2-83E5-4023-961F-466166D5DB99}" v="646" dt="2023-03-19T12:42:20.138"/>
    <p1510:client id="{93446514-6E39-550D-1EDE-F7A7F0141FDD}" v="42" dt="2023-03-19T12:54:52.862"/>
    <p1510:client id="{93E90222-3FB3-D6A8-7B96-8DD8CF0F4E0F}" v="12" dt="2023-03-20T08:02:42.1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23DA22-868C-4670-B224-786CD445E7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1E8726A-A08F-4370-A48B-620ECD98DB00}">
      <dgm:prSet/>
      <dgm:spPr/>
      <dgm:t>
        <a:bodyPr/>
        <a:lstStyle/>
        <a:p>
          <a:r>
            <a:rPr lang="en-GB" b="1"/>
            <a:t>Exclusion criteria</a:t>
          </a:r>
        </a:p>
      </dgm:t>
    </dgm:pt>
    <dgm:pt modelId="{6C76636F-B5F4-4829-856E-9D1BFC5C7EC9}" type="parTrans" cxnId="{1F9394F7-9D97-4402-A892-B35CCF3BDE05}">
      <dgm:prSet/>
      <dgm:spPr/>
      <dgm:t>
        <a:bodyPr/>
        <a:lstStyle/>
        <a:p>
          <a:endParaRPr lang="en-US"/>
        </a:p>
      </dgm:t>
    </dgm:pt>
    <dgm:pt modelId="{D6ABA49A-7B66-4913-8ACA-9C31662955AA}" type="sibTrans" cxnId="{1F9394F7-9D97-4402-A892-B35CCF3BDE05}">
      <dgm:prSet/>
      <dgm:spPr/>
      <dgm:t>
        <a:bodyPr/>
        <a:lstStyle/>
        <a:p>
          <a:endParaRPr lang="en-US"/>
        </a:p>
      </dgm:t>
    </dgm:pt>
    <dgm:pt modelId="{1851B286-A59D-443E-BCD6-3156C20039C7}">
      <dgm:prSet/>
      <dgm:spPr/>
      <dgm:t>
        <a:bodyPr/>
        <a:lstStyle/>
        <a:p>
          <a:r>
            <a:rPr lang="en-GB" b="1"/>
            <a:t>Studies focusing on pharmacological interventions for weight loss.</a:t>
          </a:r>
          <a:endParaRPr lang="en-US"/>
        </a:p>
      </dgm:t>
    </dgm:pt>
    <dgm:pt modelId="{D4314F24-1218-42E9-8511-368E6680A99C}" type="parTrans" cxnId="{ACF20EA2-ABD6-44F7-924B-A6C544DFE611}">
      <dgm:prSet/>
      <dgm:spPr/>
      <dgm:t>
        <a:bodyPr/>
        <a:lstStyle/>
        <a:p>
          <a:endParaRPr lang="en-US"/>
        </a:p>
      </dgm:t>
    </dgm:pt>
    <dgm:pt modelId="{E78688EB-E873-41E5-80EC-C8CFC1EE49A7}" type="sibTrans" cxnId="{ACF20EA2-ABD6-44F7-924B-A6C544DFE611}">
      <dgm:prSet/>
      <dgm:spPr/>
      <dgm:t>
        <a:bodyPr/>
        <a:lstStyle/>
        <a:p>
          <a:endParaRPr lang="en-US"/>
        </a:p>
      </dgm:t>
    </dgm:pt>
    <dgm:pt modelId="{9670547C-0118-43F3-A5EF-933C33FB6C5D}">
      <dgm:prSet/>
      <dgm:spPr/>
      <dgm:t>
        <a:bodyPr/>
        <a:lstStyle/>
        <a:p>
          <a:r>
            <a:rPr lang="en-GB" b="1"/>
            <a:t>Studies focusing on specific medical conditions that affect weight.</a:t>
          </a:r>
          <a:endParaRPr lang="en-US"/>
        </a:p>
      </dgm:t>
    </dgm:pt>
    <dgm:pt modelId="{426DB8C4-BCAB-419D-84F9-D99F93C2A798}" type="parTrans" cxnId="{7DF889EB-3E01-4DCF-8B08-FEBC384F6028}">
      <dgm:prSet/>
      <dgm:spPr/>
      <dgm:t>
        <a:bodyPr/>
        <a:lstStyle/>
        <a:p>
          <a:endParaRPr lang="en-US"/>
        </a:p>
      </dgm:t>
    </dgm:pt>
    <dgm:pt modelId="{FF13B14A-CEFB-4F06-B9B6-495ED02DF1D0}" type="sibTrans" cxnId="{7DF889EB-3E01-4DCF-8B08-FEBC384F6028}">
      <dgm:prSet/>
      <dgm:spPr/>
      <dgm:t>
        <a:bodyPr/>
        <a:lstStyle/>
        <a:p>
          <a:endParaRPr lang="en-US"/>
        </a:p>
      </dgm:t>
    </dgm:pt>
    <dgm:pt modelId="{AFC2C112-A762-4168-9944-9EC0CB3371A4}">
      <dgm:prSet/>
      <dgm:spPr/>
      <dgm:t>
        <a:bodyPr/>
        <a:lstStyle/>
        <a:p>
          <a:r>
            <a:rPr lang="en-GB" b="1"/>
            <a:t>Studies conducted in animals or in vitro.</a:t>
          </a:r>
          <a:endParaRPr lang="en-US"/>
        </a:p>
      </dgm:t>
    </dgm:pt>
    <dgm:pt modelId="{5C858EE6-3E96-4BDB-B6BA-68EBE7A7B18D}" type="parTrans" cxnId="{BDD29C81-DF78-4306-A0C3-DB454B38F3F0}">
      <dgm:prSet/>
      <dgm:spPr/>
      <dgm:t>
        <a:bodyPr/>
        <a:lstStyle/>
        <a:p>
          <a:endParaRPr lang="en-US"/>
        </a:p>
      </dgm:t>
    </dgm:pt>
    <dgm:pt modelId="{7CA00F58-9F17-41D2-8071-09B162279804}" type="sibTrans" cxnId="{BDD29C81-DF78-4306-A0C3-DB454B38F3F0}">
      <dgm:prSet/>
      <dgm:spPr/>
      <dgm:t>
        <a:bodyPr/>
        <a:lstStyle/>
        <a:p>
          <a:endParaRPr lang="en-US"/>
        </a:p>
      </dgm:t>
    </dgm:pt>
    <dgm:pt modelId="{D5D9C393-3E67-4651-8876-9CBA26BBC6C5}">
      <dgm:prSet/>
      <dgm:spPr/>
      <dgm:t>
        <a:bodyPr/>
        <a:lstStyle/>
        <a:p>
          <a:r>
            <a:rPr lang="en-GB" b="1"/>
            <a:t>Studies published in languages other than English.</a:t>
          </a:r>
          <a:endParaRPr lang="en-US"/>
        </a:p>
      </dgm:t>
    </dgm:pt>
    <dgm:pt modelId="{8E516509-C47D-4C4F-BAF5-E516EF87B69A}" type="parTrans" cxnId="{97AE234C-C8E7-4922-B90C-38A764CC9EFB}">
      <dgm:prSet/>
      <dgm:spPr/>
      <dgm:t>
        <a:bodyPr/>
        <a:lstStyle/>
        <a:p>
          <a:endParaRPr lang="en-US"/>
        </a:p>
      </dgm:t>
    </dgm:pt>
    <dgm:pt modelId="{9C142EC1-E8BE-4F22-9FCB-07A803E28ED2}" type="sibTrans" cxnId="{97AE234C-C8E7-4922-B90C-38A764CC9EFB}">
      <dgm:prSet/>
      <dgm:spPr/>
      <dgm:t>
        <a:bodyPr/>
        <a:lstStyle/>
        <a:p>
          <a:endParaRPr lang="en-US"/>
        </a:p>
      </dgm:t>
    </dgm:pt>
    <dgm:pt modelId="{6F19F445-046D-4520-8308-68D66E265F6C}" type="pres">
      <dgm:prSet presAssocID="{0C23DA22-868C-4670-B224-786CD445E7FE}" presName="linear" presStyleCnt="0">
        <dgm:presLayoutVars>
          <dgm:animLvl val="lvl"/>
          <dgm:resizeHandles val="exact"/>
        </dgm:presLayoutVars>
      </dgm:prSet>
      <dgm:spPr/>
    </dgm:pt>
    <dgm:pt modelId="{A47C1556-8908-442F-8604-BDBEB2113578}" type="pres">
      <dgm:prSet presAssocID="{01E8726A-A08F-4370-A48B-620ECD98DB00}" presName="parentText" presStyleLbl="node1" presStyleIdx="0" presStyleCnt="5">
        <dgm:presLayoutVars>
          <dgm:chMax val="0"/>
          <dgm:bulletEnabled val="1"/>
        </dgm:presLayoutVars>
      </dgm:prSet>
      <dgm:spPr/>
    </dgm:pt>
    <dgm:pt modelId="{AB433A52-640B-4443-80BD-53FB1BF06834}" type="pres">
      <dgm:prSet presAssocID="{D6ABA49A-7B66-4913-8ACA-9C31662955AA}" presName="spacer" presStyleCnt="0"/>
      <dgm:spPr/>
    </dgm:pt>
    <dgm:pt modelId="{9E06F04A-4334-480E-BC6E-78E39AC4EB5A}" type="pres">
      <dgm:prSet presAssocID="{1851B286-A59D-443E-BCD6-3156C20039C7}" presName="parentText" presStyleLbl="node1" presStyleIdx="1" presStyleCnt="5">
        <dgm:presLayoutVars>
          <dgm:chMax val="0"/>
          <dgm:bulletEnabled val="1"/>
        </dgm:presLayoutVars>
      </dgm:prSet>
      <dgm:spPr/>
    </dgm:pt>
    <dgm:pt modelId="{858AC2F6-FDAA-4C1F-B394-72FABD657C95}" type="pres">
      <dgm:prSet presAssocID="{E78688EB-E873-41E5-80EC-C8CFC1EE49A7}" presName="spacer" presStyleCnt="0"/>
      <dgm:spPr/>
    </dgm:pt>
    <dgm:pt modelId="{0C33B178-4AB8-4D95-A23A-D137DAD9F6A2}" type="pres">
      <dgm:prSet presAssocID="{9670547C-0118-43F3-A5EF-933C33FB6C5D}" presName="parentText" presStyleLbl="node1" presStyleIdx="2" presStyleCnt="5">
        <dgm:presLayoutVars>
          <dgm:chMax val="0"/>
          <dgm:bulletEnabled val="1"/>
        </dgm:presLayoutVars>
      </dgm:prSet>
      <dgm:spPr/>
    </dgm:pt>
    <dgm:pt modelId="{9CD950C3-FDFA-421C-9E76-86E339CEABDE}" type="pres">
      <dgm:prSet presAssocID="{FF13B14A-CEFB-4F06-B9B6-495ED02DF1D0}" presName="spacer" presStyleCnt="0"/>
      <dgm:spPr/>
    </dgm:pt>
    <dgm:pt modelId="{C4ADE696-A6BC-453F-B84B-E5D5EFDC9B7C}" type="pres">
      <dgm:prSet presAssocID="{AFC2C112-A762-4168-9944-9EC0CB3371A4}" presName="parentText" presStyleLbl="node1" presStyleIdx="3" presStyleCnt="5">
        <dgm:presLayoutVars>
          <dgm:chMax val="0"/>
          <dgm:bulletEnabled val="1"/>
        </dgm:presLayoutVars>
      </dgm:prSet>
      <dgm:spPr/>
    </dgm:pt>
    <dgm:pt modelId="{F3A55651-7A34-427D-B654-9A9E3C5D6024}" type="pres">
      <dgm:prSet presAssocID="{7CA00F58-9F17-41D2-8071-09B162279804}" presName="spacer" presStyleCnt="0"/>
      <dgm:spPr/>
    </dgm:pt>
    <dgm:pt modelId="{54ADDB4D-7449-4B25-8E41-8B37CCFB3FDB}" type="pres">
      <dgm:prSet presAssocID="{D5D9C393-3E67-4651-8876-9CBA26BBC6C5}" presName="parentText" presStyleLbl="node1" presStyleIdx="4" presStyleCnt="5">
        <dgm:presLayoutVars>
          <dgm:chMax val="0"/>
          <dgm:bulletEnabled val="1"/>
        </dgm:presLayoutVars>
      </dgm:prSet>
      <dgm:spPr/>
    </dgm:pt>
  </dgm:ptLst>
  <dgm:cxnLst>
    <dgm:cxn modelId="{FA072C14-2023-4B1F-B5C4-668BA1B5E7E4}" type="presOf" srcId="{9670547C-0118-43F3-A5EF-933C33FB6C5D}" destId="{0C33B178-4AB8-4D95-A23A-D137DAD9F6A2}" srcOrd="0" destOrd="0" presId="urn:microsoft.com/office/officeart/2005/8/layout/vList2"/>
    <dgm:cxn modelId="{EEC10448-978D-4976-9923-65EE630A49F3}" type="presOf" srcId="{D5D9C393-3E67-4651-8876-9CBA26BBC6C5}" destId="{54ADDB4D-7449-4B25-8E41-8B37CCFB3FDB}" srcOrd="0" destOrd="0" presId="urn:microsoft.com/office/officeart/2005/8/layout/vList2"/>
    <dgm:cxn modelId="{95A4CC49-3CFE-43D7-8E57-B1EFF52CC939}" type="presOf" srcId="{1851B286-A59D-443E-BCD6-3156C20039C7}" destId="{9E06F04A-4334-480E-BC6E-78E39AC4EB5A}" srcOrd="0" destOrd="0" presId="urn:microsoft.com/office/officeart/2005/8/layout/vList2"/>
    <dgm:cxn modelId="{97AE234C-C8E7-4922-B90C-38A764CC9EFB}" srcId="{0C23DA22-868C-4670-B224-786CD445E7FE}" destId="{D5D9C393-3E67-4651-8876-9CBA26BBC6C5}" srcOrd="4" destOrd="0" parTransId="{8E516509-C47D-4C4F-BAF5-E516EF87B69A}" sibTransId="{9C142EC1-E8BE-4F22-9FCB-07A803E28ED2}"/>
    <dgm:cxn modelId="{C912715A-1CEC-4E83-8F47-4F682E469587}" type="presOf" srcId="{0C23DA22-868C-4670-B224-786CD445E7FE}" destId="{6F19F445-046D-4520-8308-68D66E265F6C}" srcOrd="0" destOrd="0" presId="urn:microsoft.com/office/officeart/2005/8/layout/vList2"/>
    <dgm:cxn modelId="{BDD29C81-DF78-4306-A0C3-DB454B38F3F0}" srcId="{0C23DA22-868C-4670-B224-786CD445E7FE}" destId="{AFC2C112-A762-4168-9944-9EC0CB3371A4}" srcOrd="3" destOrd="0" parTransId="{5C858EE6-3E96-4BDB-B6BA-68EBE7A7B18D}" sibTransId="{7CA00F58-9F17-41D2-8071-09B162279804}"/>
    <dgm:cxn modelId="{ACF20EA2-ABD6-44F7-924B-A6C544DFE611}" srcId="{0C23DA22-868C-4670-B224-786CD445E7FE}" destId="{1851B286-A59D-443E-BCD6-3156C20039C7}" srcOrd="1" destOrd="0" parTransId="{D4314F24-1218-42E9-8511-368E6680A99C}" sibTransId="{E78688EB-E873-41E5-80EC-C8CFC1EE49A7}"/>
    <dgm:cxn modelId="{1A7FF5A2-3BE2-4B2F-822A-553EDA9D525F}" type="presOf" srcId="{01E8726A-A08F-4370-A48B-620ECD98DB00}" destId="{A47C1556-8908-442F-8604-BDBEB2113578}" srcOrd="0" destOrd="0" presId="urn:microsoft.com/office/officeart/2005/8/layout/vList2"/>
    <dgm:cxn modelId="{7DF889EB-3E01-4DCF-8B08-FEBC384F6028}" srcId="{0C23DA22-868C-4670-B224-786CD445E7FE}" destId="{9670547C-0118-43F3-A5EF-933C33FB6C5D}" srcOrd="2" destOrd="0" parTransId="{426DB8C4-BCAB-419D-84F9-D99F93C2A798}" sibTransId="{FF13B14A-CEFB-4F06-B9B6-495ED02DF1D0}"/>
    <dgm:cxn modelId="{EF7E20F2-23C6-41FC-9406-C986196A63D7}" type="presOf" srcId="{AFC2C112-A762-4168-9944-9EC0CB3371A4}" destId="{C4ADE696-A6BC-453F-B84B-E5D5EFDC9B7C}" srcOrd="0" destOrd="0" presId="urn:microsoft.com/office/officeart/2005/8/layout/vList2"/>
    <dgm:cxn modelId="{1F9394F7-9D97-4402-A892-B35CCF3BDE05}" srcId="{0C23DA22-868C-4670-B224-786CD445E7FE}" destId="{01E8726A-A08F-4370-A48B-620ECD98DB00}" srcOrd="0" destOrd="0" parTransId="{6C76636F-B5F4-4829-856E-9D1BFC5C7EC9}" sibTransId="{D6ABA49A-7B66-4913-8ACA-9C31662955AA}"/>
    <dgm:cxn modelId="{E6E81142-1373-418C-B1B9-127783C1A071}" type="presParOf" srcId="{6F19F445-046D-4520-8308-68D66E265F6C}" destId="{A47C1556-8908-442F-8604-BDBEB2113578}" srcOrd="0" destOrd="0" presId="urn:microsoft.com/office/officeart/2005/8/layout/vList2"/>
    <dgm:cxn modelId="{E348E914-31DC-4D9F-95B4-A6B6E57ECE10}" type="presParOf" srcId="{6F19F445-046D-4520-8308-68D66E265F6C}" destId="{AB433A52-640B-4443-80BD-53FB1BF06834}" srcOrd="1" destOrd="0" presId="urn:microsoft.com/office/officeart/2005/8/layout/vList2"/>
    <dgm:cxn modelId="{4F5ED967-4ADF-477B-99F7-8B9B5F87930B}" type="presParOf" srcId="{6F19F445-046D-4520-8308-68D66E265F6C}" destId="{9E06F04A-4334-480E-BC6E-78E39AC4EB5A}" srcOrd="2" destOrd="0" presId="urn:microsoft.com/office/officeart/2005/8/layout/vList2"/>
    <dgm:cxn modelId="{D9591D6A-51FB-4FD3-A531-5D686BF1F631}" type="presParOf" srcId="{6F19F445-046D-4520-8308-68D66E265F6C}" destId="{858AC2F6-FDAA-4C1F-B394-72FABD657C95}" srcOrd="3" destOrd="0" presId="urn:microsoft.com/office/officeart/2005/8/layout/vList2"/>
    <dgm:cxn modelId="{978B746A-45F2-4B74-B983-0CE66C1926AE}" type="presParOf" srcId="{6F19F445-046D-4520-8308-68D66E265F6C}" destId="{0C33B178-4AB8-4D95-A23A-D137DAD9F6A2}" srcOrd="4" destOrd="0" presId="urn:microsoft.com/office/officeart/2005/8/layout/vList2"/>
    <dgm:cxn modelId="{97837847-DEF5-49DD-98FE-55692AF6DE2A}" type="presParOf" srcId="{6F19F445-046D-4520-8308-68D66E265F6C}" destId="{9CD950C3-FDFA-421C-9E76-86E339CEABDE}" srcOrd="5" destOrd="0" presId="urn:microsoft.com/office/officeart/2005/8/layout/vList2"/>
    <dgm:cxn modelId="{7F9512DB-17DA-424C-901B-DA4040D534C9}" type="presParOf" srcId="{6F19F445-046D-4520-8308-68D66E265F6C}" destId="{C4ADE696-A6BC-453F-B84B-E5D5EFDC9B7C}" srcOrd="6" destOrd="0" presId="urn:microsoft.com/office/officeart/2005/8/layout/vList2"/>
    <dgm:cxn modelId="{C8F6E195-2061-49F7-BD5B-1893B00904D1}" type="presParOf" srcId="{6F19F445-046D-4520-8308-68D66E265F6C}" destId="{F3A55651-7A34-427D-B654-9A9E3C5D6024}" srcOrd="7" destOrd="0" presId="urn:microsoft.com/office/officeart/2005/8/layout/vList2"/>
    <dgm:cxn modelId="{B38EA5AE-055C-43D0-ABC1-238E99AAE2EB}" type="presParOf" srcId="{6F19F445-046D-4520-8308-68D66E265F6C}" destId="{54ADDB4D-7449-4B25-8E41-8B37CCFB3FD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C80C3E-C78B-49C9-88B1-FE022832A466}" type="doc">
      <dgm:prSet loTypeId="urn:microsoft.com/office/officeart/2005/8/layout/vProcess5" loCatId="process" qsTypeId="urn:microsoft.com/office/officeart/2005/8/quickstyle/simple1" qsCatId="simple" csTypeId="urn:microsoft.com/office/officeart/2005/8/colors/colorful2" csCatId="colorful" phldr="1"/>
      <dgm:spPr/>
    </dgm:pt>
    <dgm:pt modelId="{606E4B2B-AE0A-473D-98C4-B198F429362E}">
      <dgm:prSet phldrT="[Text]" phldr="0"/>
      <dgm:spPr/>
      <dgm:t>
        <a:bodyPr/>
        <a:lstStyle/>
        <a:p>
          <a:pPr rtl="0"/>
          <a:r>
            <a:rPr lang="en-GB">
              <a:latin typeface="Arial Nova"/>
            </a:rPr>
            <a:t> Managing Calorie count, Consuming good nutrients in diets (Popkin, et al 2006)</a:t>
          </a:r>
          <a:endParaRPr lang="en-US">
            <a:latin typeface="Arial Nova"/>
          </a:endParaRPr>
        </a:p>
      </dgm:t>
    </dgm:pt>
    <dgm:pt modelId="{02E3E10A-68AD-41A7-88F1-A49F7CCD8982}" type="parTrans" cxnId="{E8470A5E-FF48-4D42-8AEF-70F952721122}">
      <dgm:prSet/>
      <dgm:spPr/>
    </dgm:pt>
    <dgm:pt modelId="{FEC29FBD-6E25-4055-A920-5F71E30B0706}" type="sibTrans" cxnId="{E8470A5E-FF48-4D42-8AEF-70F952721122}">
      <dgm:prSet/>
      <dgm:spPr/>
      <dgm:t>
        <a:bodyPr/>
        <a:lstStyle/>
        <a:p>
          <a:endParaRPr lang="en-US"/>
        </a:p>
      </dgm:t>
    </dgm:pt>
    <dgm:pt modelId="{6CAC2B09-1078-42AE-97E7-56653466F02B}">
      <dgm:prSet phldr="0"/>
      <dgm:spPr/>
      <dgm:t>
        <a:bodyPr/>
        <a:lstStyle/>
        <a:p>
          <a:pPr rtl="0"/>
          <a:r>
            <a:rPr lang="en-GB">
              <a:latin typeface="Arial Nova"/>
            </a:rPr>
            <a:t> </a:t>
          </a:r>
          <a:r>
            <a:rPr lang="en-GB"/>
            <a:t>Nutrition plus exercise for long term weight loss ( Stephans, et al 2009)</a:t>
          </a:r>
          <a:endParaRPr lang="en-US"/>
        </a:p>
      </dgm:t>
    </dgm:pt>
    <dgm:pt modelId="{1F74E588-B83D-41E8-A061-03FB65B135A7}" type="parTrans" cxnId="{0052A532-46B3-46E3-A25F-14F9C565053A}">
      <dgm:prSet/>
      <dgm:spPr/>
    </dgm:pt>
    <dgm:pt modelId="{2CEA9C70-FB51-4DF2-8D17-0C5E810FD721}" type="sibTrans" cxnId="{0052A532-46B3-46E3-A25F-14F9C565053A}">
      <dgm:prSet/>
      <dgm:spPr/>
      <dgm:t>
        <a:bodyPr/>
        <a:lstStyle/>
        <a:p>
          <a:endParaRPr lang="en-GB"/>
        </a:p>
      </dgm:t>
    </dgm:pt>
    <dgm:pt modelId="{A21B2473-059F-4DDE-903C-CD9922845115}">
      <dgm:prSet phldr="0"/>
      <dgm:spPr/>
      <dgm:t>
        <a:bodyPr/>
        <a:lstStyle/>
        <a:p>
          <a:pPr rtl="0"/>
          <a:r>
            <a:rPr lang="en-GB">
              <a:latin typeface="Arial Nova"/>
            </a:rPr>
            <a:t>High Calorie food, control portion size (Smith, et al 2020)</a:t>
          </a:r>
          <a:endParaRPr lang="en-US">
            <a:latin typeface="Arial Nova"/>
          </a:endParaRPr>
        </a:p>
      </dgm:t>
    </dgm:pt>
    <dgm:pt modelId="{44F185BA-8832-4DF1-A2F7-9486290C98F4}" type="parTrans" cxnId="{AEF7AF0A-4937-48F2-ACA5-D0C66F451DCC}">
      <dgm:prSet/>
      <dgm:spPr/>
    </dgm:pt>
    <dgm:pt modelId="{4B65756E-63FD-499B-BD23-D789A18D59AD}" type="sibTrans" cxnId="{AEF7AF0A-4937-48F2-ACA5-D0C66F451DCC}">
      <dgm:prSet/>
      <dgm:spPr/>
      <dgm:t>
        <a:bodyPr/>
        <a:lstStyle/>
        <a:p>
          <a:endParaRPr lang="en-US"/>
        </a:p>
      </dgm:t>
    </dgm:pt>
    <dgm:pt modelId="{1920B8B2-7B5F-45BC-8C9B-09242D7852B2}">
      <dgm:prSet phldr="0"/>
      <dgm:spPr/>
      <dgm:t>
        <a:bodyPr/>
        <a:lstStyle/>
        <a:p>
          <a:pPr rtl="0"/>
          <a:r>
            <a:rPr lang="en-GB">
              <a:latin typeface="Arial Nova"/>
            </a:rPr>
            <a:t> </a:t>
          </a:r>
          <a:r>
            <a:rPr lang="en-GB"/>
            <a:t>Strength </a:t>
          </a:r>
          <a:r>
            <a:rPr lang="en-GB">
              <a:latin typeface="Sabon Next LT"/>
            </a:rPr>
            <a:t>exercise</a:t>
          </a:r>
          <a:r>
            <a:rPr lang="en-GB"/>
            <a:t> and muscle growth to burn out more calories</a:t>
          </a:r>
          <a:r>
            <a:rPr lang="en-GB">
              <a:latin typeface="Sabon Next LT"/>
            </a:rPr>
            <a:t> (</a:t>
          </a:r>
          <a:r>
            <a:rPr lang="en-GB"/>
            <a:t>Barkin, et al 2005</a:t>
          </a:r>
          <a:r>
            <a:rPr lang="en-GB">
              <a:latin typeface="Sabon Next LT"/>
            </a:rPr>
            <a:t>)</a:t>
          </a:r>
          <a:endParaRPr lang="en-GB"/>
        </a:p>
      </dgm:t>
    </dgm:pt>
    <dgm:pt modelId="{BE223E9C-7AA1-49AC-B8B2-DD96AD366A2E}" type="parTrans" cxnId="{32AF90BF-DABB-47C0-9F58-C14E11950D16}">
      <dgm:prSet/>
      <dgm:spPr/>
    </dgm:pt>
    <dgm:pt modelId="{70DF2B5F-B496-4ACB-8A70-AA0CB9101C1A}" type="sibTrans" cxnId="{32AF90BF-DABB-47C0-9F58-C14E11950D16}">
      <dgm:prSet/>
      <dgm:spPr/>
      <dgm:t>
        <a:bodyPr/>
        <a:lstStyle/>
        <a:p>
          <a:endParaRPr lang="en-GB"/>
        </a:p>
      </dgm:t>
    </dgm:pt>
    <dgm:pt modelId="{1F522502-F615-40B5-B47A-3DF098D66CCC}">
      <dgm:prSet phldr="0"/>
      <dgm:spPr/>
      <dgm:t>
        <a:bodyPr/>
        <a:lstStyle/>
        <a:p>
          <a:pPr rtl="0"/>
          <a:r>
            <a:rPr lang="en-GB">
              <a:latin typeface="Sabon Next LT"/>
            </a:rPr>
            <a:t> </a:t>
          </a:r>
          <a:r>
            <a:rPr lang="en-GB"/>
            <a:t>Increasing </a:t>
          </a:r>
          <a:r>
            <a:rPr lang="en-GB">
              <a:latin typeface="Sabon Next LT"/>
            </a:rPr>
            <a:t>physical</a:t>
          </a:r>
          <a:r>
            <a:rPr lang="en-GB"/>
            <a:t> activities drops body weight and BMI</a:t>
          </a:r>
          <a:r>
            <a:rPr lang="en-GB">
              <a:latin typeface="Sabon Next LT"/>
            </a:rPr>
            <a:t> ( </a:t>
          </a:r>
          <a:r>
            <a:rPr lang="en-GB"/>
            <a:t>Swift, et al 2017</a:t>
          </a:r>
          <a:r>
            <a:rPr lang="en-GB">
              <a:latin typeface="Sabon Next LT"/>
            </a:rPr>
            <a:t>)</a:t>
          </a:r>
          <a:endParaRPr lang="en-US"/>
        </a:p>
      </dgm:t>
    </dgm:pt>
    <dgm:pt modelId="{F9E5573B-5DCE-42B0-860F-489553116940}" type="parTrans" cxnId="{64E496D6-DDBD-4AE5-B699-0F75B5D9B095}">
      <dgm:prSet/>
      <dgm:spPr/>
    </dgm:pt>
    <dgm:pt modelId="{565AE03E-F5FC-401F-8915-E3EF4B937A70}" type="sibTrans" cxnId="{64E496D6-DDBD-4AE5-B699-0F75B5D9B095}">
      <dgm:prSet/>
      <dgm:spPr/>
    </dgm:pt>
    <dgm:pt modelId="{EC484DC3-B1E6-4FC6-B965-FD0F124C3625}" type="pres">
      <dgm:prSet presAssocID="{C0C80C3E-C78B-49C9-88B1-FE022832A466}" presName="outerComposite" presStyleCnt="0">
        <dgm:presLayoutVars>
          <dgm:chMax val="5"/>
          <dgm:dir/>
          <dgm:resizeHandles val="exact"/>
        </dgm:presLayoutVars>
      </dgm:prSet>
      <dgm:spPr/>
    </dgm:pt>
    <dgm:pt modelId="{B56F96FF-08D1-431A-9077-1A5967F71EF1}" type="pres">
      <dgm:prSet presAssocID="{C0C80C3E-C78B-49C9-88B1-FE022832A466}" presName="dummyMaxCanvas" presStyleCnt="0">
        <dgm:presLayoutVars/>
      </dgm:prSet>
      <dgm:spPr/>
    </dgm:pt>
    <dgm:pt modelId="{3F980C23-3A44-4692-9D71-26050C45CF95}" type="pres">
      <dgm:prSet presAssocID="{C0C80C3E-C78B-49C9-88B1-FE022832A466}" presName="FiveNodes_1" presStyleLbl="node1" presStyleIdx="0" presStyleCnt="5">
        <dgm:presLayoutVars>
          <dgm:bulletEnabled val="1"/>
        </dgm:presLayoutVars>
      </dgm:prSet>
      <dgm:spPr/>
    </dgm:pt>
    <dgm:pt modelId="{8D51CF8E-D810-4A2E-8B0E-F563D81DD957}" type="pres">
      <dgm:prSet presAssocID="{C0C80C3E-C78B-49C9-88B1-FE022832A466}" presName="FiveNodes_2" presStyleLbl="node1" presStyleIdx="1" presStyleCnt="5">
        <dgm:presLayoutVars>
          <dgm:bulletEnabled val="1"/>
        </dgm:presLayoutVars>
      </dgm:prSet>
      <dgm:spPr/>
    </dgm:pt>
    <dgm:pt modelId="{3377363F-994F-481D-955B-0CDA73C1E182}" type="pres">
      <dgm:prSet presAssocID="{C0C80C3E-C78B-49C9-88B1-FE022832A466}" presName="FiveNodes_3" presStyleLbl="node1" presStyleIdx="2" presStyleCnt="5">
        <dgm:presLayoutVars>
          <dgm:bulletEnabled val="1"/>
        </dgm:presLayoutVars>
      </dgm:prSet>
      <dgm:spPr/>
    </dgm:pt>
    <dgm:pt modelId="{CE7C197C-0BD3-4013-A401-369020FDB845}" type="pres">
      <dgm:prSet presAssocID="{C0C80C3E-C78B-49C9-88B1-FE022832A466}" presName="FiveNodes_4" presStyleLbl="node1" presStyleIdx="3" presStyleCnt="5">
        <dgm:presLayoutVars>
          <dgm:bulletEnabled val="1"/>
        </dgm:presLayoutVars>
      </dgm:prSet>
      <dgm:spPr/>
    </dgm:pt>
    <dgm:pt modelId="{3F3DA1B8-2CCD-47D7-AD37-B4CEB22759C6}" type="pres">
      <dgm:prSet presAssocID="{C0C80C3E-C78B-49C9-88B1-FE022832A466}" presName="FiveNodes_5" presStyleLbl="node1" presStyleIdx="4" presStyleCnt="5">
        <dgm:presLayoutVars>
          <dgm:bulletEnabled val="1"/>
        </dgm:presLayoutVars>
      </dgm:prSet>
      <dgm:spPr/>
    </dgm:pt>
    <dgm:pt modelId="{A5044470-2B20-4FD8-B6AC-B17CC89C137B}" type="pres">
      <dgm:prSet presAssocID="{C0C80C3E-C78B-49C9-88B1-FE022832A466}" presName="FiveConn_1-2" presStyleLbl="fgAccFollowNode1" presStyleIdx="0" presStyleCnt="4">
        <dgm:presLayoutVars>
          <dgm:bulletEnabled val="1"/>
        </dgm:presLayoutVars>
      </dgm:prSet>
      <dgm:spPr/>
    </dgm:pt>
    <dgm:pt modelId="{3BA93EFE-609C-4603-87B8-49CDA763C6C1}" type="pres">
      <dgm:prSet presAssocID="{C0C80C3E-C78B-49C9-88B1-FE022832A466}" presName="FiveConn_2-3" presStyleLbl="fgAccFollowNode1" presStyleIdx="1" presStyleCnt="4">
        <dgm:presLayoutVars>
          <dgm:bulletEnabled val="1"/>
        </dgm:presLayoutVars>
      </dgm:prSet>
      <dgm:spPr/>
    </dgm:pt>
    <dgm:pt modelId="{153B1576-6B50-4094-9483-53732248449C}" type="pres">
      <dgm:prSet presAssocID="{C0C80C3E-C78B-49C9-88B1-FE022832A466}" presName="FiveConn_3-4" presStyleLbl="fgAccFollowNode1" presStyleIdx="2" presStyleCnt="4">
        <dgm:presLayoutVars>
          <dgm:bulletEnabled val="1"/>
        </dgm:presLayoutVars>
      </dgm:prSet>
      <dgm:spPr/>
    </dgm:pt>
    <dgm:pt modelId="{152DAB12-9587-4C61-B332-1B3032C21BEE}" type="pres">
      <dgm:prSet presAssocID="{C0C80C3E-C78B-49C9-88B1-FE022832A466}" presName="FiveConn_4-5" presStyleLbl="fgAccFollowNode1" presStyleIdx="3" presStyleCnt="4">
        <dgm:presLayoutVars>
          <dgm:bulletEnabled val="1"/>
        </dgm:presLayoutVars>
      </dgm:prSet>
      <dgm:spPr/>
    </dgm:pt>
    <dgm:pt modelId="{8EE2D7A3-9BA7-4C6A-8628-BE94B71DC872}" type="pres">
      <dgm:prSet presAssocID="{C0C80C3E-C78B-49C9-88B1-FE022832A466}" presName="FiveNodes_1_text" presStyleLbl="node1" presStyleIdx="4" presStyleCnt="5">
        <dgm:presLayoutVars>
          <dgm:bulletEnabled val="1"/>
        </dgm:presLayoutVars>
      </dgm:prSet>
      <dgm:spPr/>
    </dgm:pt>
    <dgm:pt modelId="{4BC14A22-C0CF-4B1F-B670-A95A1977EF8B}" type="pres">
      <dgm:prSet presAssocID="{C0C80C3E-C78B-49C9-88B1-FE022832A466}" presName="FiveNodes_2_text" presStyleLbl="node1" presStyleIdx="4" presStyleCnt="5">
        <dgm:presLayoutVars>
          <dgm:bulletEnabled val="1"/>
        </dgm:presLayoutVars>
      </dgm:prSet>
      <dgm:spPr/>
    </dgm:pt>
    <dgm:pt modelId="{3FFD3B82-2181-462A-A8F3-38138E5D405B}" type="pres">
      <dgm:prSet presAssocID="{C0C80C3E-C78B-49C9-88B1-FE022832A466}" presName="FiveNodes_3_text" presStyleLbl="node1" presStyleIdx="4" presStyleCnt="5">
        <dgm:presLayoutVars>
          <dgm:bulletEnabled val="1"/>
        </dgm:presLayoutVars>
      </dgm:prSet>
      <dgm:spPr/>
    </dgm:pt>
    <dgm:pt modelId="{A50CEAD9-BF8D-4311-9A39-4455F2F00EBA}" type="pres">
      <dgm:prSet presAssocID="{C0C80C3E-C78B-49C9-88B1-FE022832A466}" presName="FiveNodes_4_text" presStyleLbl="node1" presStyleIdx="4" presStyleCnt="5">
        <dgm:presLayoutVars>
          <dgm:bulletEnabled val="1"/>
        </dgm:presLayoutVars>
      </dgm:prSet>
      <dgm:spPr/>
    </dgm:pt>
    <dgm:pt modelId="{845EACFF-BAE2-4516-AC75-80684CDA8E11}" type="pres">
      <dgm:prSet presAssocID="{C0C80C3E-C78B-49C9-88B1-FE022832A466}" presName="FiveNodes_5_text" presStyleLbl="node1" presStyleIdx="4" presStyleCnt="5">
        <dgm:presLayoutVars>
          <dgm:bulletEnabled val="1"/>
        </dgm:presLayoutVars>
      </dgm:prSet>
      <dgm:spPr/>
    </dgm:pt>
  </dgm:ptLst>
  <dgm:cxnLst>
    <dgm:cxn modelId="{8127F107-E220-48BC-9B81-3C1C35E04C6A}" type="presOf" srcId="{70DF2B5F-B496-4ACB-8A70-AA0CB9101C1A}" destId="{152DAB12-9587-4C61-B332-1B3032C21BEE}" srcOrd="0" destOrd="0" presId="urn:microsoft.com/office/officeart/2005/8/layout/vProcess5"/>
    <dgm:cxn modelId="{AEF7AF0A-4937-48F2-ACA5-D0C66F451DCC}" srcId="{C0C80C3E-C78B-49C9-88B1-FE022832A466}" destId="{A21B2473-059F-4DDE-903C-CD9922845115}" srcOrd="1" destOrd="0" parTransId="{44F185BA-8832-4DF1-A2F7-9486290C98F4}" sibTransId="{4B65756E-63FD-499B-BD23-D789A18D59AD}"/>
    <dgm:cxn modelId="{DC28F10F-800A-4D20-92EF-A7F826AAE76D}" type="presOf" srcId="{4B65756E-63FD-499B-BD23-D789A18D59AD}" destId="{3BA93EFE-609C-4603-87B8-49CDA763C6C1}" srcOrd="0" destOrd="0" presId="urn:microsoft.com/office/officeart/2005/8/layout/vProcess5"/>
    <dgm:cxn modelId="{58C1A419-32B6-48AD-AC03-CEE979F93A98}" type="presOf" srcId="{606E4B2B-AE0A-473D-98C4-B198F429362E}" destId="{3F980C23-3A44-4692-9D71-26050C45CF95}" srcOrd="0" destOrd="0" presId="urn:microsoft.com/office/officeart/2005/8/layout/vProcess5"/>
    <dgm:cxn modelId="{AF304832-3783-4DE5-8863-60398D3FC6F9}" type="presOf" srcId="{FEC29FBD-6E25-4055-A920-5F71E30B0706}" destId="{A5044470-2B20-4FD8-B6AC-B17CC89C137B}" srcOrd="0" destOrd="0" presId="urn:microsoft.com/office/officeart/2005/8/layout/vProcess5"/>
    <dgm:cxn modelId="{0052A532-46B3-46E3-A25F-14F9C565053A}" srcId="{C0C80C3E-C78B-49C9-88B1-FE022832A466}" destId="{6CAC2B09-1078-42AE-97E7-56653466F02B}" srcOrd="2" destOrd="0" parTransId="{1F74E588-B83D-41E8-A061-03FB65B135A7}" sibTransId="{2CEA9C70-FB51-4DF2-8D17-0C5E810FD721}"/>
    <dgm:cxn modelId="{E8470A5E-FF48-4D42-8AEF-70F952721122}" srcId="{C0C80C3E-C78B-49C9-88B1-FE022832A466}" destId="{606E4B2B-AE0A-473D-98C4-B198F429362E}" srcOrd="0" destOrd="0" parTransId="{02E3E10A-68AD-41A7-88F1-A49F7CCD8982}" sibTransId="{FEC29FBD-6E25-4055-A920-5F71E30B0706}"/>
    <dgm:cxn modelId="{F622F781-48A1-49BA-B570-7932015F2BF1}" type="presOf" srcId="{1F522502-F615-40B5-B47A-3DF098D66CCC}" destId="{3F3DA1B8-2CCD-47D7-AD37-B4CEB22759C6}" srcOrd="0" destOrd="0" presId="urn:microsoft.com/office/officeart/2005/8/layout/vProcess5"/>
    <dgm:cxn modelId="{59683392-2172-4361-B16B-061A07875999}" type="presOf" srcId="{C0C80C3E-C78B-49C9-88B1-FE022832A466}" destId="{EC484DC3-B1E6-4FC6-B965-FD0F124C3625}" srcOrd="0" destOrd="0" presId="urn:microsoft.com/office/officeart/2005/8/layout/vProcess5"/>
    <dgm:cxn modelId="{0121429C-065B-43C7-BE8A-744100537781}" type="presOf" srcId="{A21B2473-059F-4DDE-903C-CD9922845115}" destId="{8D51CF8E-D810-4A2E-8B0E-F563D81DD957}" srcOrd="0" destOrd="0" presId="urn:microsoft.com/office/officeart/2005/8/layout/vProcess5"/>
    <dgm:cxn modelId="{78FC58A1-2684-4CB2-A848-14A25AEF56E7}" type="presOf" srcId="{6CAC2B09-1078-42AE-97E7-56653466F02B}" destId="{3377363F-994F-481D-955B-0CDA73C1E182}" srcOrd="0" destOrd="0" presId="urn:microsoft.com/office/officeart/2005/8/layout/vProcess5"/>
    <dgm:cxn modelId="{7198DFA3-8ACE-4DB0-9C08-5EBC2812E2B1}" type="presOf" srcId="{1F522502-F615-40B5-B47A-3DF098D66CCC}" destId="{845EACFF-BAE2-4516-AC75-80684CDA8E11}" srcOrd="1" destOrd="0" presId="urn:microsoft.com/office/officeart/2005/8/layout/vProcess5"/>
    <dgm:cxn modelId="{32AF90BF-DABB-47C0-9F58-C14E11950D16}" srcId="{C0C80C3E-C78B-49C9-88B1-FE022832A466}" destId="{1920B8B2-7B5F-45BC-8C9B-09242D7852B2}" srcOrd="3" destOrd="0" parTransId="{BE223E9C-7AA1-49AC-B8B2-DD96AD366A2E}" sibTransId="{70DF2B5F-B496-4ACB-8A70-AA0CB9101C1A}"/>
    <dgm:cxn modelId="{6B9854C4-E433-41B5-AA76-5DDE0CE7699D}" type="presOf" srcId="{A21B2473-059F-4DDE-903C-CD9922845115}" destId="{4BC14A22-C0CF-4B1F-B670-A95A1977EF8B}" srcOrd="1" destOrd="0" presId="urn:microsoft.com/office/officeart/2005/8/layout/vProcess5"/>
    <dgm:cxn modelId="{73A37CD6-6B22-452D-B250-CC76ECC8700E}" type="presOf" srcId="{1920B8B2-7B5F-45BC-8C9B-09242D7852B2}" destId="{A50CEAD9-BF8D-4311-9A39-4455F2F00EBA}" srcOrd="1" destOrd="0" presId="urn:microsoft.com/office/officeart/2005/8/layout/vProcess5"/>
    <dgm:cxn modelId="{64E496D6-DDBD-4AE5-B699-0F75B5D9B095}" srcId="{C0C80C3E-C78B-49C9-88B1-FE022832A466}" destId="{1F522502-F615-40B5-B47A-3DF098D66CCC}" srcOrd="4" destOrd="0" parTransId="{F9E5573B-5DCE-42B0-860F-489553116940}" sibTransId="{565AE03E-F5FC-401F-8915-E3EF4B937A70}"/>
    <dgm:cxn modelId="{1FF04FDB-30C9-4912-AD80-3029A253A7EC}" type="presOf" srcId="{1920B8B2-7B5F-45BC-8C9B-09242D7852B2}" destId="{CE7C197C-0BD3-4013-A401-369020FDB845}" srcOrd="0" destOrd="0" presId="urn:microsoft.com/office/officeart/2005/8/layout/vProcess5"/>
    <dgm:cxn modelId="{EC2D8FE8-34E4-49E3-A8C1-290FFB88ABED}" type="presOf" srcId="{6CAC2B09-1078-42AE-97E7-56653466F02B}" destId="{3FFD3B82-2181-462A-A8F3-38138E5D405B}" srcOrd="1" destOrd="0" presId="urn:microsoft.com/office/officeart/2005/8/layout/vProcess5"/>
    <dgm:cxn modelId="{640367F0-D4B1-4E00-85A2-515497FE546B}" type="presOf" srcId="{606E4B2B-AE0A-473D-98C4-B198F429362E}" destId="{8EE2D7A3-9BA7-4C6A-8628-BE94B71DC872}" srcOrd="1" destOrd="0" presId="urn:microsoft.com/office/officeart/2005/8/layout/vProcess5"/>
    <dgm:cxn modelId="{6FABAFFB-95F7-4CD0-9AC7-EF59A49A073A}" type="presOf" srcId="{2CEA9C70-FB51-4DF2-8D17-0C5E810FD721}" destId="{153B1576-6B50-4094-9483-53732248449C}" srcOrd="0" destOrd="0" presId="urn:microsoft.com/office/officeart/2005/8/layout/vProcess5"/>
    <dgm:cxn modelId="{4A523C95-D106-41F3-93B5-D66FC7D5D859}" type="presParOf" srcId="{EC484DC3-B1E6-4FC6-B965-FD0F124C3625}" destId="{B56F96FF-08D1-431A-9077-1A5967F71EF1}" srcOrd="0" destOrd="0" presId="urn:microsoft.com/office/officeart/2005/8/layout/vProcess5"/>
    <dgm:cxn modelId="{645DE40F-8BA7-45EB-A778-2C8337DBA659}" type="presParOf" srcId="{EC484DC3-B1E6-4FC6-B965-FD0F124C3625}" destId="{3F980C23-3A44-4692-9D71-26050C45CF95}" srcOrd="1" destOrd="0" presId="urn:microsoft.com/office/officeart/2005/8/layout/vProcess5"/>
    <dgm:cxn modelId="{8DE92931-C1ED-4BFB-AE2C-4572B8491608}" type="presParOf" srcId="{EC484DC3-B1E6-4FC6-B965-FD0F124C3625}" destId="{8D51CF8E-D810-4A2E-8B0E-F563D81DD957}" srcOrd="2" destOrd="0" presId="urn:microsoft.com/office/officeart/2005/8/layout/vProcess5"/>
    <dgm:cxn modelId="{0A45A0A1-AB39-49E5-B00B-8B1008F48EA1}" type="presParOf" srcId="{EC484DC3-B1E6-4FC6-B965-FD0F124C3625}" destId="{3377363F-994F-481D-955B-0CDA73C1E182}" srcOrd="3" destOrd="0" presId="urn:microsoft.com/office/officeart/2005/8/layout/vProcess5"/>
    <dgm:cxn modelId="{AEF5A758-6258-45C1-B579-3BD412EB4866}" type="presParOf" srcId="{EC484DC3-B1E6-4FC6-B965-FD0F124C3625}" destId="{CE7C197C-0BD3-4013-A401-369020FDB845}" srcOrd="4" destOrd="0" presId="urn:microsoft.com/office/officeart/2005/8/layout/vProcess5"/>
    <dgm:cxn modelId="{49700EEE-3E99-48DA-9FBD-3CA48380A365}" type="presParOf" srcId="{EC484DC3-B1E6-4FC6-B965-FD0F124C3625}" destId="{3F3DA1B8-2CCD-47D7-AD37-B4CEB22759C6}" srcOrd="5" destOrd="0" presId="urn:microsoft.com/office/officeart/2005/8/layout/vProcess5"/>
    <dgm:cxn modelId="{CD6FE8A9-51C3-48F0-8682-CC52B4A20E5D}" type="presParOf" srcId="{EC484DC3-B1E6-4FC6-B965-FD0F124C3625}" destId="{A5044470-2B20-4FD8-B6AC-B17CC89C137B}" srcOrd="6" destOrd="0" presId="urn:microsoft.com/office/officeart/2005/8/layout/vProcess5"/>
    <dgm:cxn modelId="{F1889D0F-7DEB-45D8-99E2-386DBFF7D7FD}" type="presParOf" srcId="{EC484DC3-B1E6-4FC6-B965-FD0F124C3625}" destId="{3BA93EFE-609C-4603-87B8-49CDA763C6C1}" srcOrd="7" destOrd="0" presId="urn:microsoft.com/office/officeart/2005/8/layout/vProcess5"/>
    <dgm:cxn modelId="{A3CA3F7B-03C2-43B4-AC1D-0635DD1CB57B}" type="presParOf" srcId="{EC484DC3-B1E6-4FC6-B965-FD0F124C3625}" destId="{153B1576-6B50-4094-9483-53732248449C}" srcOrd="8" destOrd="0" presId="urn:microsoft.com/office/officeart/2005/8/layout/vProcess5"/>
    <dgm:cxn modelId="{33146D94-B079-43F5-95A0-E3B7A6EA1F95}" type="presParOf" srcId="{EC484DC3-B1E6-4FC6-B965-FD0F124C3625}" destId="{152DAB12-9587-4C61-B332-1B3032C21BEE}" srcOrd="9" destOrd="0" presId="urn:microsoft.com/office/officeart/2005/8/layout/vProcess5"/>
    <dgm:cxn modelId="{F0A11F55-4C10-43EC-A6E9-2572CA1F6670}" type="presParOf" srcId="{EC484DC3-B1E6-4FC6-B965-FD0F124C3625}" destId="{8EE2D7A3-9BA7-4C6A-8628-BE94B71DC872}" srcOrd="10" destOrd="0" presId="urn:microsoft.com/office/officeart/2005/8/layout/vProcess5"/>
    <dgm:cxn modelId="{4B7BA633-1A2A-4855-87E3-933E3514E99F}" type="presParOf" srcId="{EC484DC3-B1E6-4FC6-B965-FD0F124C3625}" destId="{4BC14A22-C0CF-4B1F-B670-A95A1977EF8B}" srcOrd="11" destOrd="0" presId="urn:microsoft.com/office/officeart/2005/8/layout/vProcess5"/>
    <dgm:cxn modelId="{F92C9C19-4495-481B-BAD0-0B1DC082E3B2}" type="presParOf" srcId="{EC484DC3-B1E6-4FC6-B965-FD0F124C3625}" destId="{3FFD3B82-2181-462A-A8F3-38138E5D405B}" srcOrd="12" destOrd="0" presId="urn:microsoft.com/office/officeart/2005/8/layout/vProcess5"/>
    <dgm:cxn modelId="{3CA9C742-8F98-4780-A419-25385A211FAF}" type="presParOf" srcId="{EC484DC3-B1E6-4FC6-B965-FD0F124C3625}" destId="{A50CEAD9-BF8D-4311-9A39-4455F2F00EBA}" srcOrd="13" destOrd="0" presId="urn:microsoft.com/office/officeart/2005/8/layout/vProcess5"/>
    <dgm:cxn modelId="{6755013F-4F79-4ED9-B46B-C8A93A65C30A}" type="presParOf" srcId="{EC484DC3-B1E6-4FC6-B965-FD0F124C3625}" destId="{845EACFF-BAE2-4516-AC75-80684CDA8E11}"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7C1556-8908-442F-8604-BDBEB2113578}">
      <dsp:nvSpPr>
        <dsp:cNvPr id="0" name=""/>
        <dsp:cNvSpPr/>
      </dsp:nvSpPr>
      <dsp:spPr>
        <a:xfrm>
          <a:off x="0" y="74211"/>
          <a:ext cx="5561106"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Exclusion criteria</a:t>
          </a:r>
        </a:p>
      </dsp:txBody>
      <dsp:txXfrm>
        <a:off x="38784" y="112995"/>
        <a:ext cx="5483538" cy="716935"/>
      </dsp:txXfrm>
    </dsp:sp>
    <dsp:sp modelId="{9E06F04A-4334-480E-BC6E-78E39AC4EB5A}">
      <dsp:nvSpPr>
        <dsp:cNvPr id="0" name=""/>
        <dsp:cNvSpPr/>
      </dsp:nvSpPr>
      <dsp:spPr>
        <a:xfrm>
          <a:off x="0" y="926314"/>
          <a:ext cx="5561106"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Studies focusing on pharmacological interventions for weight loss.</a:t>
          </a:r>
          <a:endParaRPr lang="en-US" sz="2000" kern="1200"/>
        </a:p>
      </dsp:txBody>
      <dsp:txXfrm>
        <a:off x="38784" y="965098"/>
        <a:ext cx="5483538" cy="716935"/>
      </dsp:txXfrm>
    </dsp:sp>
    <dsp:sp modelId="{0C33B178-4AB8-4D95-A23A-D137DAD9F6A2}">
      <dsp:nvSpPr>
        <dsp:cNvPr id="0" name=""/>
        <dsp:cNvSpPr/>
      </dsp:nvSpPr>
      <dsp:spPr>
        <a:xfrm>
          <a:off x="0" y="1778417"/>
          <a:ext cx="5561106"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Studies focusing on specific medical conditions that affect weight.</a:t>
          </a:r>
          <a:endParaRPr lang="en-US" sz="2000" kern="1200"/>
        </a:p>
      </dsp:txBody>
      <dsp:txXfrm>
        <a:off x="38784" y="1817201"/>
        <a:ext cx="5483538" cy="716935"/>
      </dsp:txXfrm>
    </dsp:sp>
    <dsp:sp modelId="{C4ADE696-A6BC-453F-B84B-E5D5EFDC9B7C}">
      <dsp:nvSpPr>
        <dsp:cNvPr id="0" name=""/>
        <dsp:cNvSpPr/>
      </dsp:nvSpPr>
      <dsp:spPr>
        <a:xfrm>
          <a:off x="0" y="2630520"/>
          <a:ext cx="5561106"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Studies conducted in animals or in vitro.</a:t>
          </a:r>
          <a:endParaRPr lang="en-US" sz="2000" kern="1200"/>
        </a:p>
      </dsp:txBody>
      <dsp:txXfrm>
        <a:off x="38784" y="2669304"/>
        <a:ext cx="5483538" cy="716935"/>
      </dsp:txXfrm>
    </dsp:sp>
    <dsp:sp modelId="{54ADDB4D-7449-4B25-8E41-8B37CCFB3FDB}">
      <dsp:nvSpPr>
        <dsp:cNvPr id="0" name=""/>
        <dsp:cNvSpPr/>
      </dsp:nvSpPr>
      <dsp:spPr>
        <a:xfrm>
          <a:off x="0" y="3482623"/>
          <a:ext cx="5561106"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Studies published in languages other than English.</a:t>
          </a:r>
          <a:endParaRPr lang="en-US" sz="2000" kern="1200"/>
        </a:p>
      </dsp:txBody>
      <dsp:txXfrm>
        <a:off x="38784" y="3521407"/>
        <a:ext cx="5483538" cy="716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980C23-3A44-4692-9D71-26050C45CF95}">
      <dsp:nvSpPr>
        <dsp:cNvPr id="0" name=""/>
        <dsp:cNvSpPr/>
      </dsp:nvSpPr>
      <dsp:spPr>
        <a:xfrm>
          <a:off x="0" y="0"/>
          <a:ext cx="8111149" cy="79969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Nova"/>
            </a:rPr>
            <a:t> Managing Calorie count, Consuming good nutrients in diets (Popkin, et al 2006)</a:t>
          </a:r>
          <a:endParaRPr lang="en-US" sz="1800" kern="1200">
            <a:latin typeface="Arial Nova"/>
          </a:endParaRPr>
        </a:p>
      </dsp:txBody>
      <dsp:txXfrm>
        <a:off x="23422" y="23422"/>
        <a:ext cx="7154658" cy="752846"/>
      </dsp:txXfrm>
    </dsp:sp>
    <dsp:sp modelId="{8D51CF8E-D810-4A2E-8B0E-F563D81DD957}">
      <dsp:nvSpPr>
        <dsp:cNvPr id="0" name=""/>
        <dsp:cNvSpPr/>
      </dsp:nvSpPr>
      <dsp:spPr>
        <a:xfrm>
          <a:off x="605702" y="910758"/>
          <a:ext cx="8111149" cy="799690"/>
        </a:xfrm>
        <a:prstGeom prst="roundRect">
          <a:avLst>
            <a:gd name="adj" fmla="val 10000"/>
          </a:avLst>
        </a:prstGeom>
        <a:solidFill>
          <a:schemeClr val="accent2">
            <a:hueOff val="-4643140"/>
            <a:satOff val="9763"/>
            <a:lumOff val="-1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Nova"/>
            </a:rPr>
            <a:t>High Calorie food, control portion size (Smith, et al 2020)</a:t>
          </a:r>
          <a:endParaRPr lang="en-US" sz="1800" kern="1200">
            <a:latin typeface="Arial Nova"/>
          </a:endParaRPr>
        </a:p>
      </dsp:txBody>
      <dsp:txXfrm>
        <a:off x="629124" y="934180"/>
        <a:ext cx="6938804" cy="752846"/>
      </dsp:txXfrm>
    </dsp:sp>
    <dsp:sp modelId="{3377363F-994F-481D-955B-0CDA73C1E182}">
      <dsp:nvSpPr>
        <dsp:cNvPr id="0" name=""/>
        <dsp:cNvSpPr/>
      </dsp:nvSpPr>
      <dsp:spPr>
        <a:xfrm>
          <a:off x="1211405" y="1821516"/>
          <a:ext cx="8111149" cy="799690"/>
        </a:xfrm>
        <a:prstGeom prst="roundRect">
          <a:avLst>
            <a:gd name="adj" fmla="val 10000"/>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Nova"/>
            </a:rPr>
            <a:t> </a:t>
          </a:r>
          <a:r>
            <a:rPr lang="en-GB" sz="1800" kern="1200"/>
            <a:t>Nutrition plus exercise for long term weight loss ( Stephans, et al 2009)</a:t>
          </a:r>
          <a:endParaRPr lang="en-US" sz="1800" kern="1200"/>
        </a:p>
      </dsp:txBody>
      <dsp:txXfrm>
        <a:off x="1234827" y="1844938"/>
        <a:ext cx="6938804" cy="752846"/>
      </dsp:txXfrm>
    </dsp:sp>
    <dsp:sp modelId="{CE7C197C-0BD3-4013-A401-369020FDB845}">
      <dsp:nvSpPr>
        <dsp:cNvPr id="0" name=""/>
        <dsp:cNvSpPr/>
      </dsp:nvSpPr>
      <dsp:spPr>
        <a:xfrm>
          <a:off x="1817108" y="2732275"/>
          <a:ext cx="8111149" cy="799690"/>
        </a:xfrm>
        <a:prstGeom prst="roundRect">
          <a:avLst>
            <a:gd name="adj" fmla="val 10000"/>
          </a:avLst>
        </a:prstGeom>
        <a:solidFill>
          <a:schemeClr val="accent2">
            <a:hueOff val="-13929421"/>
            <a:satOff val="29288"/>
            <a:lumOff val="-48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Nova"/>
            </a:rPr>
            <a:t> </a:t>
          </a:r>
          <a:r>
            <a:rPr lang="en-GB" sz="1800" kern="1200"/>
            <a:t>Strength </a:t>
          </a:r>
          <a:r>
            <a:rPr lang="en-GB" sz="1800" kern="1200">
              <a:latin typeface="Sabon Next LT"/>
            </a:rPr>
            <a:t>exercise</a:t>
          </a:r>
          <a:r>
            <a:rPr lang="en-GB" sz="1800" kern="1200"/>
            <a:t> and muscle growth to burn out more calories</a:t>
          </a:r>
          <a:r>
            <a:rPr lang="en-GB" sz="1800" kern="1200">
              <a:latin typeface="Sabon Next LT"/>
            </a:rPr>
            <a:t> (</a:t>
          </a:r>
          <a:r>
            <a:rPr lang="en-GB" sz="1800" kern="1200"/>
            <a:t>Barkin, et al 2005</a:t>
          </a:r>
          <a:r>
            <a:rPr lang="en-GB" sz="1800" kern="1200">
              <a:latin typeface="Sabon Next LT"/>
            </a:rPr>
            <a:t>)</a:t>
          </a:r>
          <a:endParaRPr lang="en-GB" sz="1800" kern="1200"/>
        </a:p>
      </dsp:txBody>
      <dsp:txXfrm>
        <a:off x="1840530" y="2755697"/>
        <a:ext cx="6938804" cy="752846"/>
      </dsp:txXfrm>
    </dsp:sp>
    <dsp:sp modelId="{3F3DA1B8-2CCD-47D7-AD37-B4CEB22759C6}">
      <dsp:nvSpPr>
        <dsp:cNvPr id="0" name=""/>
        <dsp:cNvSpPr/>
      </dsp:nvSpPr>
      <dsp:spPr>
        <a:xfrm>
          <a:off x="2422811" y="3643033"/>
          <a:ext cx="8111149" cy="799690"/>
        </a:xfrm>
        <a:prstGeom prst="roundRect">
          <a:avLst>
            <a:gd name="adj" fmla="val 10000"/>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Sabon Next LT"/>
            </a:rPr>
            <a:t> </a:t>
          </a:r>
          <a:r>
            <a:rPr lang="en-GB" sz="1800" kern="1200"/>
            <a:t>Increasing </a:t>
          </a:r>
          <a:r>
            <a:rPr lang="en-GB" sz="1800" kern="1200">
              <a:latin typeface="Sabon Next LT"/>
            </a:rPr>
            <a:t>physical</a:t>
          </a:r>
          <a:r>
            <a:rPr lang="en-GB" sz="1800" kern="1200"/>
            <a:t> activities drops body weight and BMI</a:t>
          </a:r>
          <a:r>
            <a:rPr lang="en-GB" sz="1800" kern="1200">
              <a:latin typeface="Sabon Next LT"/>
            </a:rPr>
            <a:t> ( </a:t>
          </a:r>
          <a:r>
            <a:rPr lang="en-GB" sz="1800" kern="1200"/>
            <a:t>Swift, et al 2017</a:t>
          </a:r>
          <a:r>
            <a:rPr lang="en-GB" sz="1800" kern="1200">
              <a:latin typeface="Sabon Next LT"/>
            </a:rPr>
            <a:t>)</a:t>
          </a:r>
          <a:endParaRPr lang="en-US" sz="1800" kern="1200"/>
        </a:p>
      </dsp:txBody>
      <dsp:txXfrm>
        <a:off x="2446233" y="3666455"/>
        <a:ext cx="6938804" cy="752846"/>
      </dsp:txXfrm>
    </dsp:sp>
    <dsp:sp modelId="{A5044470-2B20-4FD8-B6AC-B17CC89C137B}">
      <dsp:nvSpPr>
        <dsp:cNvPr id="0" name=""/>
        <dsp:cNvSpPr/>
      </dsp:nvSpPr>
      <dsp:spPr>
        <a:xfrm>
          <a:off x="7591351" y="584218"/>
          <a:ext cx="519798" cy="51979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8306" y="584218"/>
        <a:ext cx="285888" cy="391148"/>
      </dsp:txXfrm>
    </dsp:sp>
    <dsp:sp modelId="{3BA93EFE-609C-4603-87B8-49CDA763C6C1}">
      <dsp:nvSpPr>
        <dsp:cNvPr id="0" name=""/>
        <dsp:cNvSpPr/>
      </dsp:nvSpPr>
      <dsp:spPr>
        <a:xfrm>
          <a:off x="8197054" y="1494976"/>
          <a:ext cx="519798" cy="519798"/>
        </a:xfrm>
        <a:prstGeom prst="downArrow">
          <a:avLst>
            <a:gd name="adj1" fmla="val 55000"/>
            <a:gd name="adj2" fmla="val 45000"/>
          </a:avLst>
        </a:prstGeom>
        <a:solidFill>
          <a:schemeClr val="accent2">
            <a:tint val="40000"/>
            <a:alpha val="90000"/>
            <a:hueOff val="-6294455"/>
            <a:satOff val="10543"/>
            <a:lumOff val="-347"/>
            <a:alphaOff val="0"/>
          </a:schemeClr>
        </a:solidFill>
        <a:ln w="12700" cap="flat" cmpd="sng" algn="ctr">
          <a:solidFill>
            <a:schemeClr val="accent2">
              <a:tint val="40000"/>
              <a:alpha val="90000"/>
              <a:hueOff val="-6294455"/>
              <a:satOff val="10543"/>
              <a:lumOff val="-3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14009" y="1494976"/>
        <a:ext cx="285888" cy="391148"/>
      </dsp:txXfrm>
    </dsp:sp>
    <dsp:sp modelId="{153B1576-6B50-4094-9483-53732248449C}">
      <dsp:nvSpPr>
        <dsp:cNvPr id="0" name=""/>
        <dsp:cNvSpPr/>
      </dsp:nvSpPr>
      <dsp:spPr>
        <a:xfrm>
          <a:off x="8802756" y="2392406"/>
          <a:ext cx="519798" cy="519798"/>
        </a:xfrm>
        <a:prstGeom prst="downArrow">
          <a:avLst>
            <a:gd name="adj1" fmla="val 55000"/>
            <a:gd name="adj2" fmla="val 45000"/>
          </a:avLst>
        </a:prstGeom>
        <a:solidFill>
          <a:schemeClr val="accent2">
            <a:tint val="40000"/>
            <a:alpha val="90000"/>
            <a:hueOff val="-12588909"/>
            <a:satOff val="21086"/>
            <a:lumOff val="-693"/>
            <a:alphaOff val="0"/>
          </a:schemeClr>
        </a:solidFill>
        <a:ln w="12700" cap="flat" cmpd="sng" algn="ctr">
          <a:solidFill>
            <a:schemeClr val="accent2">
              <a:tint val="40000"/>
              <a:alpha val="90000"/>
              <a:hueOff val="-12588909"/>
              <a:satOff val="21086"/>
              <a:lumOff val="-6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919711" y="2392406"/>
        <a:ext cx="285888" cy="391148"/>
      </dsp:txXfrm>
    </dsp:sp>
    <dsp:sp modelId="{152DAB12-9587-4C61-B332-1B3032C21BEE}">
      <dsp:nvSpPr>
        <dsp:cNvPr id="0" name=""/>
        <dsp:cNvSpPr/>
      </dsp:nvSpPr>
      <dsp:spPr>
        <a:xfrm>
          <a:off x="9408459" y="3312050"/>
          <a:ext cx="519798" cy="519798"/>
        </a:xfrm>
        <a:prstGeom prst="downArrow">
          <a:avLst>
            <a:gd name="adj1" fmla="val 55000"/>
            <a:gd name="adj2" fmla="val 45000"/>
          </a:avLst>
        </a:prstGeom>
        <a:solidFill>
          <a:schemeClr val="accent2">
            <a:tint val="40000"/>
            <a:alpha val="90000"/>
            <a:hueOff val="-18883363"/>
            <a:satOff val="31629"/>
            <a:lumOff val="-1040"/>
            <a:alphaOff val="0"/>
          </a:schemeClr>
        </a:solidFill>
        <a:ln w="12700" cap="flat" cmpd="sng" algn="ctr">
          <a:solidFill>
            <a:schemeClr val="accent2">
              <a:tint val="40000"/>
              <a:alpha val="90000"/>
              <a:hueOff val="-18883363"/>
              <a:satOff val="31629"/>
              <a:lumOff val="-10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525414" y="3312050"/>
        <a:ext cx="285888" cy="3911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C2E953-B8C5-4E93-925A-6982BDCA1C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B6DAF8E-D5F9-4DF2-8C8A-033031341D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CC3AD3-A696-4BAE-8A8B-AB8BA5017DFC}" type="datetime1">
              <a:rPr lang="en-GB" smtClean="0"/>
              <a:t>20/03/2023</a:t>
            </a:fld>
            <a:endParaRPr lang="en-GB"/>
          </a:p>
        </p:txBody>
      </p:sp>
      <p:sp>
        <p:nvSpPr>
          <p:cNvPr id="4" name="Footer Placeholder 3">
            <a:extLst>
              <a:ext uri="{FF2B5EF4-FFF2-40B4-BE49-F238E27FC236}">
                <a16:creationId xmlns:a16="http://schemas.microsoft.com/office/drawing/2014/main" id="{1622962D-718B-4683-B60B-78C0FB18BB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85A7A6A-4FB7-4F9F-B7E8-B7E124C797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A077B8-B87F-4F12-B9AE-C10D8C208D5F}" type="slidenum">
              <a:rPr lang="en-GB" smtClean="0"/>
              <a:t>‹#›</a:t>
            </a:fld>
            <a:endParaRPr lang="en-GB"/>
          </a:p>
        </p:txBody>
      </p:sp>
    </p:spTree>
    <p:extLst>
      <p:ext uri="{BB962C8B-B14F-4D97-AF65-F5344CB8AC3E}">
        <p14:creationId xmlns:p14="http://schemas.microsoft.com/office/powerpoint/2010/main" val="350648615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79EDEC-F7C2-4173-9984-61BD005D96A3}" type="datetime1">
              <a:rPr lang="en-GB" smtClean="0"/>
              <a:pPr/>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091EA-579B-497F-BE44-DB67AFC69E51}" type="slidenum">
              <a:rPr lang="en-GB" noProof="0" smtClean="0"/>
              <a:t>‹#›</a:t>
            </a:fld>
            <a:endParaRPr lang="en-GB" noProof="0"/>
          </a:p>
        </p:txBody>
      </p:sp>
    </p:spTree>
    <p:extLst>
      <p:ext uri="{BB962C8B-B14F-4D97-AF65-F5344CB8AC3E}">
        <p14:creationId xmlns:p14="http://schemas.microsoft.com/office/powerpoint/2010/main" val="1286365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D091EA-579B-497F-BE44-DB67AFC69E51}" type="slidenum">
              <a:rPr lang="en-GB" smtClean="0"/>
              <a:t>1</a:t>
            </a:fld>
            <a:endParaRPr lang="en-GB"/>
          </a:p>
        </p:txBody>
      </p:sp>
    </p:spTree>
    <p:extLst>
      <p:ext uri="{BB962C8B-B14F-4D97-AF65-F5344CB8AC3E}">
        <p14:creationId xmlns:p14="http://schemas.microsoft.com/office/powerpoint/2010/main" val="2414499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3/20/2023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06153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3/20/2023</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62756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3/20/2023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34483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3/20/2023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88740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3/20/2023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08275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3/20/2023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48746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3/20/2023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27018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3/20/2023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67043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3/20/2023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84514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3/20/2023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38726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3/20/2023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55701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3/20/2023</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177930342"/>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8">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8" name="Rectangle 20">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9" name="Group 22">
            <a:extLst>
              <a:ext uri="{FF2B5EF4-FFF2-40B4-BE49-F238E27FC236}">
                <a16:creationId xmlns:a16="http://schemas.microsoft.com/office/drawing/2014/main" id="{E014A1C6-ABE4-4764-8CAC-9D4DFBED38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24" name="Picture 23">
              <a:extLst>
                <a:ext uri="{FF2B5EF4-FFF2-40B4-BE49-F238E27FC236}">
                  <a16:creationId xmlns:a16="http://schemas.microsoft.com/office/drawing/2014/main" id="{F41F3FA7-366E-43EA-A45E-F80A71356F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5" name="Picture 24">
              <a:extLst>
                <a:ext uri="{FF2B5EF4-FFF2-40B4-BE49-F238E27FC236}">
                  <a16:creationId xmlns:a16="http://schemas.microsoft.com/office/drawing/2014/main" id="{9205DBCF-C4CF-4848-8BDD-A6EB0CF6E08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p:cNvSpPr>
            <a:spLocks noGrp="1"/>
          </p:cNvSpPr>
          <p:nvPr>
            <p:ph type="ctrTitle"/>
          </p:nvPr>
        </p:nvSpPr>
        <p:spPr>
          <a:xfrm>
            <a:off x="4495799" y="744909"/>
            <a:ext cx="6858000" cy="3155419"/>
          </a:xfrm>
        </p:spPr>
        <p:txBody>
          <a:bodyPr rtlCol="0" anchor="b">
            <a:normAutofit fontScale="90000"/>
          </a:bodyPr>
          <a:lstStyle/>
          <a:p>
            <a:pPr algn="l"/>
            <a:r>
              <a:rPr lang="en-GB" sz="5200">
                <a:cs typeface="Sabon Next LT"/>
              </a:rPr>
              <a:t>Introduction to Research </a:t>
            </a:r>
            <a:br>
              <a:rPr lang="en-GB" sz="5200">
                <a:cs typeface="Sabon Next LT"/>
              </a:rPr>
            </a:br>
            <a:r>
              <a:rPr lang="en-GB" sz="5200">
                <a:cs typeface="Sabon Next LT"/>
              </a:rPr>
              <a:t>(Systematic Literature Review)</a:t>
            </a:r>
            <a:endParaRPr lang="en-GB" sz="5200"/>
          </a:p>
          <a:p>
            <a:endParaRPr lang="en-GB" sz="5200">
              <a:solidFill>
                <a:srgbClr val="FFFFFF"/>
              </a:solidFill>
            </a:endParaRPr>
          </a:p>
        </p:txBody>
      </p:sp>
      <p:sp>
        <p:nvSpPr>
          <p:cNvPr id="3" name="Subtitle 2"/>
          <p:cNvSpPr>
            <a:spLocks noGrp="1"/>
          </p:cNvSpPr>
          <p:nvPr>
            <p:ph type="subTitle" idx="1"/>
          </p:nvPr>
        </p:nvSpPr>
        <p:spPr>
          <a:xfrm>
            <a:off x="4495799" y="4074784"/>
            <a:ext cx="6857999" cy="2054306"/>
          </a:xfrm>
        </p:spPr>
        <p:txBody>
          <a:bodyPr rtlCol="0" anchor="t">
            <a:normAutofit/>
          </a:bodyPr>
          <a:lstStyle/>
          <a:p>
            <a:pPr algn="l"/>
            <a:r>
              <a:rPr lang="en-GB" sz="2200"/>
              <a:t>Created by Saima Faser</a:t>
            </a:r>
          </a:p>
          <a:p>
            <a:pPr algn="l"/>
            <a:r>
              <a:rPr lang="en-GB" sz="2200"/>
              <a:t>ID: 2108665</a:t>
            </a:r>
          </a:p>
        </p:txBody>
      </p:sp>
    </p:spTree>
    <p:extLst>
      <p:ext uri="{BB962C8B-B14F-4D97-AF65-F5344CB8AC3E}">
        <p14:creationId xmlns:p14="http://schemas.microsoft.com/office/powerpoint/2010/main" val="38793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59F0E-872E-78C3-385E-879328AACEA0}"/>
              </a:ext>
            </a:extLst>
          </p:cNvPr>
          <p:cNvSpPr>
            <a:spLocks noGrp="1"/>
          </p:cNvSpPr>
          <p:nvPr>
            <p:ph type="title"/>
          </p:nvPr>
        </p:nvSpPr>
        <p:spPr/>
        <p:txBody>
          <a:bodyPr/>
          <a:lstStyle/>
          <a:p>
            <a:r>
              <a:rPr lang="en-GB">
                <a:cs typeface="Sabon Next LT"/>
              </a:rPr>
              <a:t>Summary Of Reasearch</a:t>
            </a:r>
            <a:endParaRPr lang="en-GB"/>
          </a:p>
        </p:txBody>
      </p:sp>
      <p:sp>
        <p:nvSpPr>
          <p:cNvPr id="3" name="Content Placeholder 2">
            <a:extLst>
              <a:ext uri="{FF2B5EF4-FFF2-40B4-BE49-F238E27FC236}">
                <a16:creationId xmlns:a16="http://schemas.microsoft.com/office/drawing/2014/main" id="{F87B8D0A-DDA1-E11C-7E07-F6E070480DC9}"/>
              </a:ext>
            </a:extLst>
          </p:cNvPr>
          <p:cNvSpPr>
            <a:spLocks noGrp="1"/>
          </p:cNvSpPr>
          <p:nvPr>
            <p:ph idx="1"/>
          </p:nvPr>
        </p:nvSpPr>
        <p:spPr>
          <a:xfrm>
            <a:off x="458694" y="1949450"/>
            <a:ext cx="11274612" cy="4287570"/>
          </a:xfrm>
        </p:spPr>
        <p:txBody>
          <a:bodyPr vert="horz" lIns="91440" tIns="45720" rIns="91440" bIns="45720" rtlCol="0" anchor="t">
            <a:normAutofit fontScale="92500" lnSpcReduction="10000"/>
          </a:bodyPr>
          <a:lstStyle/>
          <a:p>
            <a:pPr marL="0" indent="0">
              <a:buNone/>
            </a:pPr>
            <a:r>
              <a:rPr lang="en-GB">
                <a:ea typeface="+mn-lt"/>
                <a:cs typeface="+mn-lt"/>
              </a:rPr>
              <a:t>Obesity is a growing public health concern worldwide, and diet is one of the key factors that can impact weight status. This research aims at finding out the factors that are involved in reducing the obesity level by the impact of diet and physical activity. This study has used a qualitative approach to analyse all the previous researches about obesity and how it can be reduced by diet and exercise. The data has been taken from different research papers so that a systematic literature review can be applied to our research. By using different researcher’s themes this study has find out the ways and impact of diet and physical activities that are involved in reducing the obesity. </a:t>
            </a:r>
            <a:endParaRPr lang="en-US"/>
          </a:p>
        </p:txBody>
      </p:sp>
    </p:spTree>
    <p:extLst>
      <p:ext uri="{BB962C8B-B14F-4D97-AF65-F5344CB8AC3E}">
        <p14:creationId xmlns:p14="http://schemas.microsoft.com/office/powerpoint/2010/main" val="1086502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F7B0E-4489-0E86-F4A4-EEC65A5FE417}"/>
              </a:ext>
            </a:extLst>
          </p:cNvPr>
          <p:cNvSpPr>
            <a:spLocks noGrp="1"/>
          </p:cNvSpPr>
          <p:nvPr>
            <p:ph type="title"/>
          </p:nvPr>
        </p:nvSpPr>
        <p:spPr/>
        <p:txBody>
          <a:bodyPr/>
          <a:lstStyle/>
          <a:p>
            <a:r>
              <a:rPr lang="en-GB">
                <a:cs typeface="Sabon Next LT"/>
              </a:rPr>
              <a:t>Objectives</a:t>
            </a:r>
            <a:endParaRPr lang="en-GB"/>
          </a:p>
        </p:txBody>
      </p:sp>
      <p:sp>
        <p:nvSpPr>
          <p:cNvPr id="3" name="Content Placeholder 2">
            <a:extLst>
              <a:ext uri="{FF2B5EF4-FFF2-40B4-BE49-F238E27FC236}">
                <a16:creationId xmlns:a16="http://schemas.microsoft.com/office/drawing/2014/main" id="{E7BCDCC0-8DED-94BD-F5EA-2110A68367F2}"/>
              </a:ext>
            </a:extLst>
          </p:cNvPr>
          <p:cNvSpPr>
            <a:spLocks noGrp="1"/>
          </p:cNvSpPr>
          <p:nvPr>
            <p:ph idx="1"/>
          </p:nvPr>
        </p:nvSpPr>
        <p:spPr/>
        <p:txBody>
          <a:bodyPr vert="horz" lIns="91440" tIns="45720" rIns="91440" bIns="45720" rtlCol="0" anchor="t">
            <a:normAutofit fontScale="70000" lnSpcReduction="20000"/>
          </a:bodyPr>
          <a:lstStyle/>
          <a:p>
            <a:pPr algn="just"/>
            <a:r>
              <a:rPr lang="en-GB">
                <a:ea typeface="+mn-lt"/>
                <a:cs typeface="+mn-lt"/>
              </a:rPr>
              <a:t>To conduct a comprehensive literature review of existing studies on the impact of diet and physical activity in reducing obesity.</a:t>
            </a:r>
          </a:p>
          <a:p>
            <a:pPr algn="just"/>
            <a:r>
              <a:rPr lang="en-GB">
                <a:ea typeface="+mn-lt"/>
                <a:cs typeface="+mn-lt"/>
              </a:rPr>
              <a:t>To determine the relationship between dietary intake, physical activity, and obesity.</a:t>
            </a:r>
          </a:p>
          <a:p>
            <a:pPr algn="just"/>
            <a:r>
              <a:rPr lang="en-GB">
                <a:ea typeface="+mn-lt"/>
                <a:cs typeface="+mn-lt"/>
              </a:rPr>
              <a:t>To identify the most effective dietary interventions for reducing obesity, including calorie-restricted diets, low-carbohydrate diets, and diets high in protein or </a:t>
            </a:r>
            <a:r>
              <a:rPr lang="en-GB" err="1">
                <a:ea typeface="+mn-lt"/>
                <a:cs typeface="+mn-lt"/>
              </a:rPr>
              <a:t>fiber</a:t>
            </a:r>
            <a:r>
              <a:rPr lang="en-GB">
                <a:ea typeface="+mn-lt"/>
                <a:cs typeface="+mn-lt"/>
              </a:rPr>
              <a:t>.</a:t>
            </a:r>
          </a:p>
          <a:p>
            <a:pPr algn="just"/>
            <a:r>
              <a:rPr lang="en-GB">
                <a:ea typeface="+mn-lt"/>
                <a:cs typeface="+mn-lt"/>
              </a:rPr>
              <a:t>To identify the most effective physical activity interventions for reducing obesity, including aerobic exercise, resistance training, and lifestyle interventions that promote increased physical activity throughout the day.</a:t>
            </a:r>
          </a:p>
          <a:p>
            <a:pPr algn="just"/>
            <a:r>
              <a:rPr lang="en-GB">
                <a:ea typeface="+mn-lt"/>
                <a:cs typeface="+mn-lt"/>
              </a:rPr>
              <a:t>To provide insights into effective strategies for promoting healthy lifestyles and reducing the global burden of obesity, and to inform the development of public health policies and interventions aimed at reducing obesity and its associated health risks.</a:t>
            </a:r>
          </a:p>
          <a:p>
            <a:endParaRPr lang="en-GB"/>
          </a:p>
        </p:txBody>
      </p:sp>
    </p:spTree>
    <p:extLst>
      <p:ext uri="{BB962C8B-B14F-4D97-AF65-F5344CB8AC3E}">
        <p14:creationId xmlns:p14="http://schemas.microsoft.com/office/powerpoint/2010/main" val="1101507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E547-6505-4D1E-28BF-18B00D69CAA3}"/>
              </a:ext>
            </a:extLst>
          </p:cNvPr>
          <p:cNvSpPr>
            <a:spLocks noGrp="1"/>
          </p:cNvSpPr>
          <p:nvPr>
            <p:ph type="title"/>
          </p:nvPr>
        </p:nvSpPr>
        <p:spPr/>
        <p:txBody>
          <a:bodyPr/>
          <a:lstStyle/>
          <a:p>
            <a:r>
              <a:rPr lang="en-GB">
                <a:cs typeface="Sabon Next LT"/>
              </a:rPr>
              <a:t>Methodology</a:t>
            </a:r>
            <a:endParaRPr lang="en-GB"/>
          </a:p>
        </p:txBody>
      </p:sp>
      <p:sp>
        <p:nvSpPr>
          <p:cNvPr id="3" name="Content Placeholder 2">
            <a:extLst>
              <a:ext uri="{FF2B5EF4-FFF2-40B4-BE49-F238E27FC236}">
                <a16:creationId xmlns:a16="http://schemas.microsoft.com/office/drawing/2014/main" id="{57FDAF12-B4D0-2898-F631-C1A0540A5A3C}"/>
              </a:ext>
            </a:extLst>
          </p:cNvPr>
          <p:cNvSpPr>
            <a:spLocks noGrp="1"/>
          </p:cNvSpPr>
          <p:nvPr>
            <p:ph idx="1"/>
          </p:nvPr>
        </p:nvSpPr>
        <p:spPr/>
        <p:txBody>
          <a:bodyPr vert="horz" lIns="91440" tIns="45720" rIns="91440" bIns="45720" rtlCol="0" anchor="t">
            <a:normAutofit fontScale="77500" lnSpcReduction="20000"/>
          </a:bodyPr>
          <a:lstStyle/>
          <a:p>
            <a:r>
              <a:rPr lang="en-GB">
                <a:ea typeface="+mn-lt"/>
                <a:cs typeface="+mn-lt"/>
              </a:rPr>
              <a:t>The methodology for the study on the impact of diet and physical activity in reducing obesity involved a comprehensive literature review of existing studies on the topic. </a:t>
            </a:r>
            <a:endParaRPr lang="en-US"/>
          </a:p>
          <a:p>
            <a:r>
              <a:rPr lang="en-GB">
                <a:ea typeface="+mn-lt"/>
                <a:cs typeface="+mn-lt"/>
              </a:rPr>
              <a:t>A systematic search strategy was used to identify the relevant studies. </a:t>
            </a:r>
          </a:p>
          <a:p>
            <a:r>
              <a:rPr lang="en-GB">
                <a:ea typeface="+mn-lt"/>
                <a:cs typeface="+mn-lt"/>
              </a:rPr>
              <a:t>The study used qualitative method of research.</a:t>
            </a:r>
          </a:p>
          <a:p>
            <a:r>
              <a:rPr lang="en-GB">
                <a:ea typeface="+mn-lt"/>
                <a:cs typeface="+mn-lt"/>
              </a:rPr>
              <a:t>In this methodology, a qualitative approach was used to synthesize and analyse data from previous researches on the impact of diet and physical activity in reducing obesity. </a:t>
            </a:r>
          </a:p>
          <a:p>
            <a:r>
              <a:rPr lang="en-GB">
                <a:ea typeface="+mn-lt"/>
                <a:cs typeface="+mn-lt"/>
              </a:rPr>
              <a:t> A systematic review of existing literature, with a focus on identifying key themes and patterns related to the impact of diet and physical activity on weight loss and obesity was used.</a:t>
            </a:r>
            <a:endParaRPr lang="en-GB"/>
          </a:p>
        </p:txBody>
      </p:sp>
    </p:spTree>
    <p:extLst>
      <p:ext uri="{BB962C8B-B14F-4D97-AF65-F5344CB8AC3E}">
        <p14:creationId xmlns:p14="http://schemas.microsoft.com/office/powerpoint/2010/main" val="4090451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E3DB1-0483-708E-E952-B93E68FBAB8B}"/>
              </a:ext>
            </a:extLst>
          </p:cNvPr>
          <p:cNvSpPr>
            <a:spLocks noGrp="1"/>
          </p:cNvSpPr>
          <p:nvPr>
            <p:ph type="title"/>
          </p:nvPr>
        </p:nvSpPr>
        <p:spPr/>
        <p:txBody>
          <a:bodyPr/>
          <a:lstStyle/>
          <a:p>
            <a:r>
              <a:rPr lang="en-GB">
                <a:cs typeface="Sabon Next LT"/>
              </a:rPr>
              <a:t>Exclusion and Selection Criteria</a:t>
            </a:r>
            <a:endParaRPr lang="en-GB" err="1"/>
          </a:p>
        </p:txBody>
      </p:sp>
      <p:graphicFrame>
        <p:nvGraphicFramePr>
          <p:cNvPr id="12" name="Content Placeholder 2">
            <a:extLst>
              <a:ext uri="{FF2B5EF4-FFF2-40B4-BE49-F238E27FC236}">
                <a16:creationId xmlns:a16="http://schemas.microsoft.com/office/drawing/2014/main" id="{4AED4066-0CEA-2699-D354-FEA56999319D}"/>
              </a:ext>
            </a:extLst>
          </p:cNvPr>
          <p:cNvGraphicFramePr>
            <a:graphicFrameLocks noGrp="1"/>
          </p:cNvGraphicFramePr>
          <p:nvPr>
            <p:ph sz="half" idx="1"/>
          </p:nvPr>
        </p:nvGraphicFramePr>
        <p:xfrm>
          <a:off x="458695" y="1825625"/>
          <a:ext cx="556110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1539F40-3F4F-0499-9663-4C10F81D0EE8}"/>
              </a:ext>
            </a:extLst>
          </p:cNvPr>
          <p:cNvSpPr>
            <a:spLocks noGrp="1"/>
          </p:cNvSpPr>
          <p:nvPr>
            <p:ph sz="half" idx="2"/>
          </p:nvPr>
        </p:nvSpPr>
        <p:spPr>
          <a:xfrm>
            <a:off x="6172199" y="1825625"/>
            <a:ext cx="5689635" cy="4608398"/>
          </a:xfrm>
        </p:spPr>
        <p:txBody>
          <a:bodyPr vert="horz" lIns="91440" tIns="45720" rIns="91440" bIns="45720" rtlCol="0" anchor="t">
            <a:noAutofit/>
          </a:bodyPr>
          <a:lstStyle/>
          <a:p>
            <a:pPr marL="0" indent="0" algn="ctr">
              <a:buNone/>
            </a:pPr>
            <a:r>
              <a:rPr lang="en-GB" sz="1600" b="1">
                <a:latin typeface="Arial Nova"/>
                <a:ea typeface="+mn-lt"/>
                <a:cs typeface="+mn-lt"/>
              </a:rPr>
              <a:t>Selection Criteria</a:t>
            </a:r>
            <a:endParaRPr lang="en-US" sz="1600">
              <a:latin typeface="Arial Nova"/>
              <a:ea typeface="+mn-lt"/>
              <a:cs typeface="+mn-lt"/>
            </a:endParaRPr>
          </a:p>
          <a:p>
            <a:pPr>
              <a:lnSpc>
                <a:spcPct val="170000"/>
              </a:lnSpc>
              <a:buFont typeface="Arial"/>
              <a:buChar char="•"/>
            </a:pPr>
            <a:r>
              <a:rPr lang="en-GB" sz="1600" b="1">
                <a:latin typeface="Arial Nova"/>
                <a:ea typeface="+mn-lt"/>
                <a:cs typeface="+mn-lt"/>
              </a:rPr>
              <a:t>The study will be selected based on the following criteria:</a:t>
            </a:r>
            <a:endParaRPr lang="en-US" sz="1600" b="1">
              <a:latin typeface="Arial Nova"/>
            </a:endParaRPr>
          </a:p>
          <a:p>
            <a:pPr algn="just">
              <a:lnSpc>
                <a:spcPct val="170000"/>
              </a:lnSpc>
              <a:buFont typeface="Arial"/>
              <a:buChar char="•"/>
            </a:pPr>
            <a:r>
              <a:rPr lang="en-GB" sz="1600" b="1">
                <a:latin typeface="Arial Nova"/>
                <a:ea typeface="+mn-lt"/>
                <a:cs typeface="+mn-lt"/>
              </a:rPr>
              <a:t>Studies investigating the impact of dietary and physical activity interventions on reducing obesity in humans.</a:t>
            </a:r>
          </a:p>
          <a:p>
            <a:pPr algn="just">
              <a:lnSpc>
                <a:spcPct val="170000"/>
              </a:lnSpc>
              <a:buFont typeface="Arial"/>
              <a:buChar char="•"/>
            </a:pPr>
            <a:r>
              <a:rPr lang="en-GB" sz="1600" b="1">
                <a:latin typeface="Arial Nova"/>
                <a:ea typeface="+mn-lt"/>
                <a:cs typeface="+mn-lt"/>
              </a:rPr>
              <a:t>Studies reporting outcomes related to body weight or body mass index (BMI).</a:t>
            </a:r>
          </a:p>
          <a:p>
            <a:pPr algn="just">
              <a:lnSpc>
                <a:spcPct val="170000"/>
              </a:lnSpc>
              <a:buFont typeface="Arial"/>
              <a:buChar char="•"/>
            </a:pPr>
            <a:r>
              <a:rPr lang="en-GB" sz="1600" b="1">
                <a:latin typeface="Arial Nova"/>
                <a:ea typeface="+mn-lt"/>
                <a:cs typeface="+mn-lt"/>
              </a:rPr>
              <a:t>Studies published in peer-reviewed journals.</a:t>
            </a:r>
          </a:p>
          <a:p>
            <a:pPr algn="just">
              <a:lnSpc>
                <a:spcPct val="170000"/>
              </a:lnSpc>
              <a:buFont typeface="Arial"/>
              <a:buChar char="•"/>
            </a:pPr>
            <a:r>
              <a:rPr lang="en-GB" sz="1600" b="1">
                <a:latin typeface="Arial Nova"/>
                <a:ea typeface="+mn-lt"/>
                <a:cs typeface="+mn-lt"/>
              </a:rPr>
              <a:t>Studies conducted in adults and/or children.</a:t>
            </a:r>
          </a:p>
          <a:p>
            <a:pPr marL="0" indent="0">
              <a:buNone/>
            </a:pPr>
            <a:endParaRPr lang="en-GB" sz="1600">
              <a:latin typeface="Arial Nova"/>
            </a:endParaRPr>
          </a:p>
        </p:txBody>
      </p:sp>
    </p:spTree>
    <p:extLst>
      <p:ext uri="{BB962C8B-B14F-4D97-AF65-F5344CB8AC3E}">
        <p14:creationId xmlns:p14="http://schemas.microsoft.com/office/powerpoint/2010/main" val="4117835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8" name="Rectangle 12">
            <a:extLst>
              <a:ext uri="{FF2B5EF4-FFF2-40B4-BE49-F238E27FC236}">
                <a16:creationId xmlns:a16="http://schemas.microsoft.com/office/drawing/2014/main" id="{297F7562-DBE2-4729-835D-1486BBB43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627"/>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14">
            <a:extLst>
              <a:ext uri="{FF2B5EF4-FFF2-40B4-BE49-F238E27FC236}">
                <a16:creationId xmlns:a16="http://schemas.microsoft.com/office/drawing/2014/main" id="{DCE0245F-7D4D-413E-940B-1D9D9A17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7"/>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7" name="Group 16">
            <a:extLst>
              <a:ext uri="{FF2B5EF4-FFF2-40B4-BE49-F238E27FC236}">
                <a16:creationId xmlns:a16="http://schemas.microsoft.com/office/drawing/2014/main" id="{5BB11B77-16CE-4796-9677-F0ED67FCE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8" name="Picture 17">
              <a:extLst>
                <a:ext uri="{FF2B5EF4-FFF2-40B4-BE49-F238E27FC236}">
                  <a16:creationId xmlns:a16="http://schemas.microsoft.com/office/drawing/2014/main" id="{EF26510D-AF6F-45BA-9996-9EA0F149D09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9" name="Picture 18">
              <a:extLst>
                <a:ext uri="{FF2B5EF4-FFF2-40B4-BE49-F238E27FC236}">
                  <a16:creationId xmlns:a16="http://schemas.microsoft.com/office/drawing/2014/main" id="{5E04EA3F-927A-42F5-96EF-44DCE97863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F3A9FCE-4118-4BD2-0230-E0662D5908A2}"/>
              </a:ext>
            </a:extLst>
          </p:cNvPr>
          <p:cNvSpPr>
            <a:spLocks noGrp="1"/>
          </p:cNvSpPr>
          <p:nvPr>
            <p:ph type="title"/>
          </p:nvPr>
        </p:nvSpPr>
        <p:spPr>
          <a:xfrm>
            <a:off x="8364725" y="744909"/>
            <a:ext cx="3368581" cy="4987534"/>
          </a:xfrm>
        </p:spPr>
        <p:txBody>
          <a:bodyPr vert="horz" lIns="91440" tIns="45720" rIns="91440" bIns="45720" rtlCol="0" anchor="b">
            <a:normAutofit/>
          </a:bodyPr>
          <a:lstStyle/>
          <a:p>
            <a:r>
              <a:rPr lang="en-US"/>
              <a:t>Systematic Approach</a:t>
            </a:r>
            <a:endParaRPr lang="en-US">
              <a:cs typeface="Sabon Next LT"/>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DC1D9A96-CA4A-0534-59EC-D2B04B7438D5}"/>
              </a:ext>
            </a:extLst>
          </p:cNvPr>
          <p:cNvPicPr>
            <a:picLocks noGrp="1" noChangeAspect="1"/>
          </p:cNvPicPr>
          <p:nvPr>
            <p:ph idx="1"/>
          </p:nvPr>
        </p:nvPicPr>
        <p:blipFill>
          <a:blip r:embed="rId5"/>
          <a:stretch>
            <a:fillRect/>
          </a:stretch>
        </p:blipFill>
        <p:spPr>
          <a:xfrm>
            <a:off x="603229" y="1449689"/>
            <a:ext cx="7320286" cy="4522571"/>
          </a:xfrm>
          <a:prstGeom prst="rect">
            <a:avLst/>
          </a:prstGeom>
        </p:spPr>
      </p:pic>
    </p:spTree>
    <p:extLst>
      <p:ext uri="{BB962C8B-B14F-4D97-AF65-F5344CB8AC3E}">
        <p14:creationId xmlns:p14="http://schemas.microsoft.com/office/powerpoint/2010/main" val="730546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8" name="Rectangle 66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670" name="Picture 66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672" name="Rectangle 671">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674" name="Rectangle 673">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676" name="Group 675">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677" name="Picture 676">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678" name="Picture 677">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663" name="TextBox 662">
            <a:extLst>
              <a:ext uri="{FF2B5EF4-FFF2-40B4-BE49-F238E27FC236}">
                <a16:creationId xmlns:a16="http://schemas.microsoft.com/office/drawing/2014/main" id="{39A9C3FF-3963-81A2-3483-2A3552E59E5F}"/>
              </a:ext>
            </a:extLst>
          </p:cNvPr>
          <p:cNvSpPr txBox="1"/>
          <p:nvPr/>
        </p:nvSpPr>
        <p:spPr>
          <a:xfrm>
            <a:off x="1198182" y="381000"/>
            <a:ext cx="10003218" cy="160012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spcBef>
                <a:spcPct val="0"/>
              </a:spcBef>
              <a:spcAft>
                <a:spcPts val="600"/>
              </a:spcAft>
            </a:pPr>
            <a:r>
              <a:rPr lang="en-US" sz="4400">
                <a:latin typeface="+mj-lt"/>
                <a:ea typeface="+mj-ea"/>
                <a:cs typeface="+mj-cs"/>
              </a:rPr>
              <a:t>Research Outcomes</a:t>
            </a:r>
            <a:endParaRPr lang="en-US">
              <a:ea typeface="+mj-ea"/>
              <a:cs typeface="+mj-cs"/>
            </a:endParaRPr>
          </a:p>
        </p:txBody>
      </p:sp>
      <p:graphicFrame>
        <p:nvGraphicFramePr>
          <p:cNvPr id="2" name="Diagram 2">
            <a:extLst>
              <a:ext uri="{FF2B5EF4-FFF2-40B4-BE49-F238E27FC236}">
                <a16:creationId xmlns:a16="http://schemas.microsoft.com/office/drawing/2014/main" id="{9C713F8A-73F1-CE5A-23D0-5FDF106E6F69}"/>
              </a:ext>
            </a:extLst>
          </p:cNvPr>
          <p:cNvGraphicFramePr/>
          <p:nvPr>
            <p:extLst>
              <p:ext uri="{D42A27DB-BD31-4B8C-83A1-F6EECF244321}">
                <p14:modId xmlns:p14="http://schemas.microsoft.com/office/powerpoint/2010/main" val="2550626422"/>
              </p:ext>
            </p:extLst>
          </p:nvPr>
        </p:nvGraphicFramePr>
        <p:xfrm>
          <a:off x="838200" y="1734239"/>
          <a:ext cx="10533961" cy="44427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4673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3D5C9-7F31-E4EB-907D-D8C394EA8DE4}"/>
              </a:ext>
            </a:extLst>
          </p:cNvPr>
          <p:cNvSpPr>
            <a:spLocks noGrp="1"/>
          </p:cNvSpPr>
          <p:nvPr>
            <p:ph type="title"/>
          </p:nvPr>
        </p:nvSpPr>
        <p:spPr/>
        <p:txBody>
          <a:bodyPr/>
          <a:lstStyle/>
          <a:p>
            <a:pPr algn="ctr"/>
            <a:r>
              <a:rPr lang="en-GB">
                <a:cs typeface="Sabon Next LT"/>
              </a:rPr>
              <a:t>Conclusion</a:t>
            </a:r>
          </a:p>
        </p:txBody>
      </p:sp>
      <p:sp>
        <p:nvSpPr>
          <p:cNvPr id="3" name="Content Placeholder 2">
            <a:extLst>
              <a:ext uri="{FF2B5EF4-FFF2-40B4-BE49-F238E27FC236}">
                <a16:creationId xmlns:a16="http://schemas.microsoft.com/office/drawing/2014/main" id="{C936D376-D432-7DE6-C5B4-230222FBC5BC}"/>
              </a:ext>
            </a:extLst>
          </p:cNvPr>
          <p:cNvSpPr>
            <a:spLocks noGrp="1"/>
          </p:cNvSpPr>
          <p:nvPr>
            <p:ph idx="1"/>
          </p:nvPr>
        </p:nvSpPr>
        <p:spPr/>
        <p:txBody>
          <a:bodyPr vert="horz" lIns="91440" tIns="45720" rIns="91440" bIns="45720" rtlCol="0" anchor="t">
            <a:normAutofit fontScale="92500" lnSpcReduction="10000"/>
          </a:bodyPr>
          <a:lstStyle/>
          <a:p>
            <a:pPr algn="just">
              <a:lnSpc>
                <a:spcPct val="170000"/>
              </a:lnSpc>
              <a:buNone/>
            </a:pPr>
            <a:r>
              <a:rPr lang="en-GB">
                <a:ea typeface="+mn-lt"/>
                <a:cs typeface="+mn-lt"/>
              </a:rPr>
              <a:t> </a:t>
            </a:r>
            <a:r>
              <a:rPr lang="en-GB" sz="1600">
                <a:ea typeface="+mn-lt"/>
                <a:cs typeface="+mn-lt"/>
              </a:rPr>
              <a:t> </a:t>
            </a:r>
            <a:r>
              <a:rPr lang="en-GB" sz="1600">
                <a:latin typeface="Arial Nova"/>
                <a:ea typeface="+mn-lt"/>
                <a:cs typeface="+mn-lt"/>
              </a:rPr>
              <a:t>In conclusion, the research on the role of nutrition and exercise to lower obesity emphasise that a balanced and healthy lifestyle will help improve long-term weight management.  </a:t>
            </a:r>
            <a:endParaRPr lang="en-US" sz="1600">
              <a:latin typeface="Arial Nova"/>
              <a:ea typeface="+mn-lt"/>
              <a:cs typeface="+mn-lt"/>
            </a:endParaRPr>
          </a:p>
          <a:p>
            <a:pPr algn="just">
              <a:lnSpc>
                <a:spcPct val="170000"/>
              </a:lnSpc>
              <a:buNone/>
            </a:pPr>
            <a:r>
              <a:rPr lang="en-GB" sz="1600">
                <a:latin typeface="Arial Nova"/>
                <a:ea typeface="+mn-lt"/>
                <a:cs typeface="+mn-lt"/>
              </a:rPr>
              <a:t>  The study's findings, taken together, imply that diet and exercise can significantly affect the rate of obesity reduction and the quality of people's health in general. </a:t>
            </a:r>
            <a:endParaRPr lang="en-US" sz="1600">
              <a:latin typeface="Arial Nova"/>
              <a:ea typeface="+mn-lt"/>
              <a:cs typeface="+mn-lt"/>
            </a:endParaRPr>
          </a:p>
          <a:p>
            <a:pPr algn="just">
              <a:lnSpc>
                <a:spcPct val="170000"/>
              </a:lnSpc>
              <a:buNone/>
            </a:pPr>
            <a:r>
              <a:rPr lang="en-GB" sz="1600">
                <a:latin typeface="Arial Nova"/>
                <a:ea typeface="+mn-lt"/>
                <a:cs typeface="+mn-lt"/>
              </a:rPr>
              <a:t>  A balanced and healthy lifestyle along with individualised food and activity plans can result in long-term weight loss and lower the risk of diseases linked to obesity. </a:t>
            </a:r>
            <a:endParaRPr lang="en-US" sz="1600">
              <a:latin typeface="Arial Nova"/>
              <a:ea typeface="+mn-lt"/>
              <a:cs typeface="+mn-lt"/>
            </a:endParaRPr>
          </a:p>
          <a:p>
            <a:pPr algn="just">
              <a:lnSpc>
                <a:spcPct val="170000"/>
              </a:lnSpc>
              <a:buNone/>
            </a:pPr>
            <a:r>
              <a:rPr lang="en-GB" sz="1600">
                <a:latin typeface="Arial Nova"/>
                <a:ea typeface="+mn-lt"/>
                <a:cs typeface="+mn-lt"/>
              </a:rPr>
              <a:t>  Individuals can enhance their health and well-being and lessen the impact of obesity on society by developing healthy habits and making educated decisions regarding their nutrition and physical activity along with cutting less on processed meals and sugary beverages can result in a successful weight-management method.</a:t>
            </a:r>
            <a:r>
              <a:rPr lang="en-GB" sz="1600">
                <a:ea typeface="+mn-lt"/>
                <a:cs typeface="+mn-lt"/>
              </a:rPr>
              <a:t>  </a:t>
            </a:r>
            <a:endParaRPr lang="en-US" sz="1600"/>
          </a:p>
          <a:p>
            <a:pPr algn="just">
              <a:buNone/>
            </a:pPr>
            <a:endParaRPr lang="en-GB">
              <a:ea typeface="+mn-lt"/>
              <a:cs typeface="+mn-lt"/>
            </a:endParaRPr>
          </a:p>
          <a:p>
            <a:pPr marL="0" indent="0">
              <a:buNone/>
            </a:pPr>
            <a:endParaRPr lang="en-GB"/>
          </a:p>
        </p:txBody>
      </p:sp>
    </p:spTree>
    <p:extLst>
      <p:ext uri="{BB962C8B-B14F-4D97-AF65-F5344CB8AC3E}">
        <p14:creationId xmlns:p14="http://schemas.microsoft.com/office/powerpoint/2010/main" val="2680855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567DC-A894-B1DD-F2E9-8033488D56E4}"/>
              </a:ext>
            </a:extLst>
          </p:cNvPr>
          <p:cNvSpPr>
            <a:spLocks noGrp="1"/>
          </p:cNvSpPr>
          <p:nvPr>
            <p:ph type="title"/>
          </p:nvPr>
        </p:nvSpPr>
        <p:spPr/>
        <p:txBody>
          <a:bodyPr/>
          <a:lstStyle/>
          <a:p>
            <a:r>
              <a:rPr lang="en-GB" dirty="0">
                <a:cs typeface="Sabon Next LT"/>
              </a:rPr>
              <a:t>Reference </a:t>
            </a:r>
            <a:endParaRPr lang="en-GB" dirty="0"/>
          </a:p>
        </p:txBody>
      </p:sp>
      <p:sp>
        <p:nvSpPr>
          <p:cNvPr id="3" name="Content Placeholder 2">
            <a:extLst>
              <a:ext uri="{FF2B5EF4-FFF2-40B4-BE49-F238E27FC236}">
                <a16:creationId xmlns:a16="http://schemas.microsoft.com/office/drawing/2014/main" id="{125C1264-CBA2-D8C5-1419-0C430CCF08A5}"/>
              </a:ext>
            </a:extLst>
          </p:cNvPr>
          <p:cNvSpPr>
            <a:spLocks noGrp="1"/>
          </p:cNvSpPr>
          <p:nvPr>
            <p:ph idx="1"/>
          </p:nvPr>
        </p:nvSpPr>
        <p:spPr/>
        <p:txBody>
          <a:bodyPr vert="horz" lIns="91440" tIns="45720" rIns="91440" bIns="45720" rtlCol="0" anchor="t">
            <a:normAutofit fontScale="40000" lnSpcReduction="20000"/>
          </a:bodyPr>
          <a:lstStyle/>
          <a:p>
            <a:r>
              <a:rPr lang="en-GB" b="1" dirty="0">
                <a:ea typeface="+mn-lt"/>
                <a:cs typeface="+mn-lt"/>
              </a:rPr>
              <a:t>References</a:t>
            </a:r>
          </a:p>
          <a:p>
            <a:pPr algn="just"/>
            <a:r>
              <a:rPr lang="en-GB" dirty="0">
                <a:ea typeface="+mn-lt"/>
                <a:cs typeface="+mn-lt"/>
              </a:rPr>
              <a:t>Popkin, B.M., Kim, S., Rusev, E.R., Du, S. and Zizza, C., 2006. Measuring the full economic costs of diet, physical activity and obesity‐related chronic diseases. Obesity reviews, 7(3), pp.271-293.</a:t>
            </a:r>
          </a:p>
          <a:p>
            <a:pPr algn="just"/>
            <a:r>
              <a:rPr lang="en-GB" dirty="0">
                <a:ea typeface="+mn-lt"/>
                <a:cs typeface="+mn-lt"/>
              </a:rPr>
              <a:t>Ray, J.L., Srinath, R. and </a:t>
            </a:r>
            <a:r>
              <a:rPr lang="en-GB" dirty="0" err="1">
                <a:ea typeface="+mn-lt"/>
                <a:cs typeface="+mn-lt"/>
              </a:rPr>
              <a:t>Mechanick</a:t>
            </a:r>
            <a:r>
              <a:rPr lang="en-GB" dirty="0">
                <a:ea typeface="+mn-lt"/>
                <a:cs typeface="+mn-lt"/>
              </a:rPr>
              <a:t>, J.I., 2023. The negative impact of routine, dietary pattern, and physical activity on obesity and </a:t>
            </a:r>
            <a:r>
              <a:rPr lang="en-GB" dirty="0" err="1">
                <a:ea typeface="+mn-lt"/>
                <a:cs typeface="+mn-lt"/>
              </a:rPr>
              <a:t>dysglycemia</a:t>
            </a:r>
            <a:r>
              <a:rPr lang="en-GB" dirty="0">
                <a:ea typeface="+mn-lt"/>
                <a:cs typeface="+mn-lt"/>
              </a:rPr>
              <a:t> during the COVID-19 pandemic. American journal of lifestyle medicine, 17(2), pp.219-230.</a:t>
            </a:r>
          </a:p>
          <a:p>
            <a:pPr algn="just"/>
            <a:r>
              <a:rPr lang="en-GB" dirty="0">
                <a:ea typeface="+mn-lt"/>
                <a:cs typeface="+mn-lt"/>
              </a:rPr>
              <a:t>Sallis, J.F. and Glanz, K., 2006. The role of built environments in physical activity, eating, and obesity in childhood. The future of children, pp.89-108.</a:t>
            </a:r>
          </a:p>
          <a:p>
            <a:pPr algn="just"/>
            <a:r>
              <a:rPr lang="en-GB" dirty="0">
                <a:ea typeface="+mn-lt"/>
                <a:cs typeface="+mn-lt"/>
              </a:rPr>
              <a:t>Sallis, J.F. and Glanz, K., 2009. Physical activity and food environments: solutions to the obesity epidemic. The Milbank Quarterly, 87(1), pp.123-154.</a:t>
            </a:r>
          </a:p>
          <a:p>
            <a:pPr algn="just"/>
            <a:r>
              <a:rPr lang="en-GB" dirty="0">
                <a:ea typeface="+mn-lt"/>
                <a:cs typeface="+mn-lt"/>
              </a:rPr>
              <a:t>Stephens, S.K., </a:t>
            </a:r>
            <a:r>
              <a:rPr lang="en-GB" dirty="0" err="1">
                <a:ea typeface="+mn-lt"/>
                <a:cs typeface="+mn-lt"/>
              </a:rPr>
              <a:t>Cobiac</a:t>
            </a:r>
            <a:r>
              <a:rPr lang="en-GB" dirty="0">
                <a:ea typeface="+mn-lt"/>
                <a:cs typeface="+mn-lt"/>
              </a:rPr>
              <a:t>, L.J. and Veerman, J.L., 2014. Improving diet and physical activity to reduce population prevalence of overweight and obesity: An overview of current evidence. Preventive medicine, 62, pp.167-178.</a:t>
            </a:r>
          </a:p>
          <a:p>
            <a:pPr algn="just"/>
            <a:r>
              <a:rPr lang="en-GB" dirty="0">
                <a:ea typeface="+mn-lt"/>
                <a:cs typeface="+mn-lt"/>
              </a:rPr>
              <a:t>Story, M., Nanney, M.S. and Schwartz, M.B., 2009. Schools and obesity prevention: creating school environments and policies to promote healthy eating and physical activity. The Milbank Quarterly, 87(1), pp.71-100.</a:t>
            </a:r>
          </a:p>
          <a:p>
            <a:pPr algn="just"/>
            <a:r>
              <a:rPr lang="en-GB" dirty="0" err="1">
                <a:ea typeface="+mn-lt"/>
                <a:cs typeface="+mn-lt"/>
              </a:rPr>
              <a:t>Weinsier</a:t>
            </a:r>
            <a:r>
              <a:rPr lang="en-GB" dirty="0">
                <a:ea typeface="+mn-lt"/>
                <a:cs typeface="+mn-lt"/>
              </a:rPr>
              <a:t>, R.L., Hunter, G.R., Heini, A.F., Goran, M.I. and Sell, S.M., 1998. The </a:t>
            </a:r>
            <a:r>
              <a:rPr lang="en-GB" dirty="0" err="1">
                <a:ea typeface="+mn-lt"/>
                <a:cs typeface="+mn-lt"/>
              </a:rPr>
              <a:t>etiology</a:t>
            </a:r>
            <a:r>
              <a:rPr lang="en-GB" dirty="0">
                <a:ea typeface="+mn-lt"/>
                <a:cs typeface="+mn-lt"/>
              </a:rPr>
              <a:t> of obesity: relative contribution of metabolic factors, diet, and physical activity. The American journal of medicine, 105(2), pp.145-150.</a:t>
            </a:r>
          </a:p>
          <a:p>
            <a:pPr algn="just"/>
            <a:r>
              <a:rPr lang="en-GB" dirty="0" err="1">
                <a:ea typeface="+mn-lt"/>
                <a:cs typeface="+mn-lt"/>
              </a:rPr>
              <a:t>Weinsier</a:t>
            </a:r>
            <a:r>
              <a:rPr lang="en-GB" dirty="0">
                <a:ea typeface="+mn-lt"/>
                <a:cs typeface="+mn-lt"/>
              </a:rPr>
              <a:t>, R.L., Hunter, G.R., Heini, A.F., Goran, M.I. and Sell, S.M., 1998. The </a:t>
            </a:r>
            <a:r>
              <a:rPr lang="en-GB" dirty="0" err="1">
                <a:ea typeface="+mn-lt"/>
                <a:cs typeface="+mn-lt"/>
              </a:rPr>
              <a:t>etiology</a:t>
            </a:r>
            <a:r>
              <a:rPr lang="en-GB" dirty="0">
                <a:ea typeface="+mn-lt"/>
                <a:cs typeface="+mn-lt"/>
              </a:rPr>
              <a:t> of obesity: relative contribution of metabolic factors, diet, and physical activity. The American journal of medicine, 105(2), pp.145-150.</a:t>
            </a:r>
          </a:p>
          <a:p>
            <a:pPr algn="just"/>
            <a:r>
              <a:rPr lang="en-GB" dirty="0" err="1">
                <a:ea typeface="+mn-lt"/>
                <a:cs typeface="+mn-lt"/>
              </a:rPr>
              <a:t>Westerterp</a:t>
            </a:r>
            <a:r>
              <a:rPr lang="en-GB" dirty="0">
                <a:ea typeface="+mn-lt"/>
                <a:cs typeface="+mn-lt"/>
              </a:rPr>
              <a:t>, K.R., 1999. Obesity and physical activity. International Journal of Obesity, 23(1), pp.S59-S64.</a:t>
            </a:r>
          </a:p>
          <a:p>
            <a:endParaRPr lang="en-GB" dirty="0"/>
          </a:p>
        </p:txBody>
      </p:sp>
    </p:spTree>
    <p:extLst>
      <p:ext uri="{BB962C8B-B14F-4D97-AF65-F5344CB8AC3E}">
        <p14:creationId xmlns:p14="http://schemas.microsoft.com/office/powerpoint/2010/main" val="1054110243"/>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DappledVTI</vt:lpstr>
      <vt:lpstr>Introduction to Research  (Systematic Literature Review) </vt:lpstr>
      <vt:lpstr>Summary Of Reasearch</vt:lpstr>
      <vt:lpstr>Objectives</vt:lpstr>
      <vt:lpstr>Methodology</vt:lpstr>
      <vt:lpstr>Exclusion and Selection Criteria</vt:lpstr>
      <vt:lpstr>Systematic Approach</vt:lpstr>
      <vt:lpstr>PowerPoint Presentation</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cp:revision>
  <dcterms:created xsi:type="dcterms:W3CDTF">2023-03-19T10:43:35Z</dcterms:created>
  <dcterms:modified xsi:type="dcterms:W3CDTF">2023-03-20T08:08:28Z</dcterms:modified>
</cp:coreProperties>
</file>