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276" r:id="rId5"/>
    <p:sldId id="259" r:id="rId6"/>
    <p:sldId id="268" r:id="rId7"/>
    <p:sldId id="264" r:id="rId8"/>
    <p:sldId id="258" r:id="rId9"/>
    <p:sldId id="256" r:id="rId10"/>
    <p:sldId id="262" r:id="rId11"/>
    <p:sldId id="260" r:id="rId12"/>
    <p:sldId id="269" r:id="rId13"/>
    <p:sldId id="280" r:id="rId14"/>
    <p:sldId id="271" r:id="rId15"/>
    <p:sldId id="287" r:id="rId16"/>
    <p:sldId id="265" r:id="rId17"/>
    <p:sldId id="272" r:id="rId18"/>
    <p:sldId id="273" r:id="rId19"/>
    <p:sldId id="286" r:id="rId20"/>
    <p:sldId id="277" r:id="rId21"/>
    <p:sldId id="281" r:id="rId22"/>
    <p:sldId id="270" r:id="rId23"/>
    <p:sldId id="267" r:id="rId24"/>
    <p:sldId id="282" r:id="rId25"/>
    <p:sldId id="283" r:id="rId26"/>
    <p:sldId id="263" r:id="rId27"/>
    <p:sldId id="28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09A7"/>
    <a:srgbClr val="FFFF99"/>
    <a:srgbClr val="BEFB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830468-0395-43FE-AEC8-1DB4518A6EEF}" v="147" dt="2023-04-24T10:28:55.9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6"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CD0D2A-A061-4162-AF84-19AEA17FB47E}" type="datetimeFigureOut">
              <a:rPr lang="en-GB" smtClean="0"/>
              <a:t>24/04/2023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A4CB3B-A6F7-47F0-9339-C4A1A1D35F5E}" type="slidenum">
              <a:rPr lang="en-GB" smtClean="0"/>
              <a:t>‹#›</a:t>
            </a:fld>
            <a:endParaRPr lang="en-GB"/>
          </a:p>
        </p:txBody>
      </p:sp>
    </p:spTree>
    <p:extLst>
      <p:ext uri="{BB962C8B-B14F-4D97-AF65-F5344CB8AC3E}">
        <p14:creationId xmlns:p14="http://schemas.microsoft.com/office/powerpoint/2010/main" val="111231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FA4CB3B-A6F7-47F0-9339-C4A1A1D35F5E}" type="slidenum">
              <a:rPr lang="en-GB" smtClean="0"/>
              <a:t>22</a:t>
            </a:fld>
            <a:endParaRPr lang="en-GB"/>
          </a:p>
        </p:txBody>
      </p:sp>
    </p:spTree>
    <p:extLst>
      <p:ext uri="{BB962C8B-B14F-4D97-AF65-F5344CB8AC3E}">
        <p14:creationId xmlns:p14="http://schemas.microsoft.com/office/powerpoint/2010/main" val="361664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CA7AB-62A1-8BEF-E922-FFA489B800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EE23309-4B63-B8EA-1A1D-F0F1AB276F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AD892B-D47C-567F-77F6-15BAA27A5FD4}"/>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5" name="Footer Placeholder 4">
            <a:extLst>
              <a:ext uri="{FF2B5EF4-FFF2-40B4-BE49-F238E27FC236}">
                <a16:creationId xmlns:a16="http://schemas.microsoft.com/office/drawing/2014/main" id="{9C578976-F053-1A22-48B6-B764BE8670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C2B7F0-4C96-4668-E2B5-B1E3F29F20A2}"/>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3499141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63846-9A38-52C9-B7A0-A8AC247DF3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747EF0A-3DAE-F2B1-7AB0-17A6E7C75AC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7A028C-ED61-557A-33BE-B0237227FD7A}"/>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5" name="Footer Placeholder 4">
            <a:extLst>
              <a:ext uri="{FF2B5EF4-FFF2-40B4-BE49-F238E27FC236}">
                <a16:creationId xmlns:a16="http://schemas.microsoft.com/office/drawing/2014/main" id="{A886BE0F-5E72-2992-1173-48C30D06D8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5C2821-DF14-00E4-D7E3-3EDFEE7F3646}"/>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3512937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E6D4D-BA39-0437-123F-0BF8607D62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B246EBD-6F55-FCCE-DCE0-B5590AD291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9100AF-0FA5-55D6-617A-628D09592BD3}"/>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5" name="Footer Placeholder 4">
            <a:extLst>
              <a:ext uri="{FF2B5EF4-FFF2-40B4-BE49-F238E27FC236}">
                <a16:creationId xmlns:a16="http://schemas.microsoft.com/office/drawing/2014/main" id="{2E72BB76-E079-93A3-D0AC-F09E69742D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D05995-519F-615F-1A19-C791FB3FF00C}"/>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2979048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9C7BA-9AD8-1A37-5B77-05E3ABF69D3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AE6B29-1C36-ED3A-2D30-8276C9E3F4B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3F8768-2776-8C1A-CC0C-B77C26737CE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526E9F1-99CF-6803-F98A-EC591FDB8C93}"/>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6" name="Footer Placeholder 5">
            <a:extLst>
              <a:ext uri="{FF2B5EF4-FFF2-40B4-BE49-F238E27FC236}">
                <a16:creationId xmlns:a16="http://schemas.microsoft.com/office/drawing/2014/main" id="{4CC68190-6BB9-58FE-E6A6-467526FEB6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FFE21B-E6EF-A6C5-41D7-C86CEB4EF80D}"/>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1721199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1CBE7-5218-D07D-2827-A8F298BD89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0451C8-92B6-F572-7918-B07C9C838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AAD8ED-01AE-B010-58A2-F922D9BE195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1D67035-8D4A-ABF3-19A0-8646042876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D8927C-33F6-E4A8-5D38-71154E5F60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7A5526B-7988-B886-E9FE-3EFD7BA2D20B}"/>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8" name="Footer Placeholder 7">
            <a:extLst>
              <a:ext uri="{FF2B5EF4-FFF2-40B4-BE49-F238E27FC236}">
                <a16:creationId xmlns:a16="http://schemas.microsoft.com/office/drawing/2014/main" id="{0533FBB1-38F7-3F22-BF5F-1EF7988B6D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2530159-0FB9-18D1-0079-F3F949164927}"/>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1056875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1FB6B-3314-C1CC-36C6-BD5D9086C0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C0939EA-7576-1689-D6D8-01BC127B973D}"/>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4" name="Footer Placeholder 3">
            <a:extLst>
              <a:ext uri="{FF2B5EF4-FFF2-40B4-BE49-F238E27FC236}">
                <a16:creationId xmlns:a16="http://schemas.microsoft.com/office/drawing/2014/main" id="{537EDC62-D9D0-C451-E329-589DDC5889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65AC6D4-EAC3-8C2D-EA44-38EC45A2188E}"/>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892734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AF436E-6816-0846-D199-C1EAA94100E4}"/>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3" name="Footer Placeholder 2">
            <a:extLst>
              <a:ext uri="{FF2B5EF4-FFF2-40B4-BE49-F238E27FC236}">
                <a16:creationId xmlns:a16="http://schemas.microsoft.com/office/drawing/2014/main" id="{514CC92B-66EF-07E6-2981-7140FEA8F84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F2830A2-E68E-D4EF-8B15-F896C00120B5}"/>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4190951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874A6-1E80-1BB2-5A02-5DAA1FEF8B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2D4B8D-6609-39A0-3FBB-4CF5283895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4F41AA8-225A-57D7-930D-60CE0D5412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C57996-1896-8376-E74F-F9301520028E}"/>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6" name="Footer Placeholder 5">
            <a:extLst>
              <a:ext uri="{FF2B5EF4-FFF2-40B4-BE49-F238E27FC236}">
                <a16:creationId xmlns:a16="http://schemas.microsoft.com/office/drawing/2014/main" id="{915A61F1-7106-3B5A-8BEB-4A31244694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0CC53D-E745-6140-364F-D7B068078279}"/>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2760805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55C19-9808-F728-3C66-36E468CB52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6061C41-A161-8B3F-5AED-C3AF05352B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51AB8D-BEE0-8DAD-B03D-F248F4079D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91D688-3989-09C2-4CE0-2350665ABDE1}"/>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6" name="Footer Placeholder 5">
            <a:extLst>
              <a:ext uri="{FF2B5EF4-FFF2-40B4-BE49-F238E27FC236}">
                <a16:creationId xmlns:a16="http://schemas.microsoft.com/office/drawing/2014/main" id="{760C4B2B-0A14-EF11-833B-BF632BDF6E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E9225D-6D63-23D8-6467-35410DCBBE9D}"/>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2361193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25FB4-4E99-05F6-CF1E-9630A27F121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28DD5A4-25F5-BB25-B1FB-0DDD08B90C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26FCD9-8210-6957-1307-5904AE0DDD84}"/>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5" name="Footer Placeholder 4">
            <a:extLst>
              <a:ext uri="{FF2B5EF4-FFF2-40B4-BE49-F238E27FC236}">
                <a16:creationId xmlns:a16="http://schemas.microsoft.com/office/drawing/2014/main" id="{48FB2E25-F1DA-E6D3-4498-8348495273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0476F3-0F0D-DE63-77A2-8EDA78FB2FF2}"/>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3540768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3FC18C-B684-FED4-C76F-CE1F238A583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3D2D1A-A325-7299-5479-C4A3B6D82F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A6176A-B82D-D3EB-FE8D-62EA720CF877}"/>
              </a:ext>
            </a:extLst>
          </p:cNvPr>
          <p:cNvSpPr>
            <a:spLocks noGrp="1"/>
          </p:cNvSpPr>
          <p:nvPr>
            <p:ph type="dt" sz="half" idx="10"/>
          </p:nvPr>
        </p:nvSpPr>
        <p:spPr/>
        <p:txBody>
          <a:bodyPr/>
          <a:lstStyle/>
          <a:p>
            <a:fld id="{91018D24-1EC9-45DB-BEBD-D33057A49967}" type="datetimeFigureOut">
              <a:rPr lang="en-GB" smtClean="0"/>
              <a:t>24/04/2023</a:t>
            </a:fld>
            <a:endParaRPr lang="en-GB"/>
          </a:p>
        </p:txBody>
      </p:sp>
      <p:sp>
        <p:nvSpPr>
          <p:cNvPr id="5" name="Footer Placeholder 4">
            <a:extLst>
              <a:ext uri="{FF2B5EF4-FFF2-40B4-BE49-F238E27FC236}">
                <a16:creationId xmlns:a16="http://schemas.microsoft.com/office/drawing/2014/main" id="{AAEAC66F-D711-2014-8F91-6D080CEBCC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A2E979-768F-FEDE-00C0-554542B7098F}"/>
              </a:ext>
            </a:extLst>
          </p:cNvPr>
          <p:cNvSpPr>
            <a:spLocks noGrp="1"/>
          </p:cNvSpPr>
          <p:nvPr>
            <p:ph type="sldNum" sz="quarter" idx="12"/>
          </p:nvPr>
        </p:nvSpPr>
        <p:spPr/>
        <p:txBody>
          <a:bodyPr/>
          <a:lstStyle/>
          <a:p>
            <a:fld id="{95554449-80C8-439E-B400-56BBF39837B0}" type="slidenum">
              <a:rPr lang="en-GB" smtClean="0"/>
              <a:t>‹#›</a:t>
            </a:fld>
            <a:endParaRPr lang="en-GB"/>
          </a:p>
        </p:txBody>
      </p:sp>
    </p:spTree>
    <p:extLst>
      <p:ext uri="{BB962C8B-B14F-4D97-AF65-F5344CB8AC3E}">
        <p14:creationId xmlns:p14="http://schemas.microsoft.com/office/powerpoint/2010/main" val="2382658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9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942195B-6EED-1C18-0681-D09F4A73A3A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780E6B-A725-6771-A8A0-8FD97F718E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FFD5EB-7F23-E125-E1CD-717696BC94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018D24-1EC9-45DB-BEBD-D33057A49967}" type="datetimeFigureOut">
              <a:rPr lang="en-GB" smtClean="0"/>
              <a:t>24/04/2023</a:t>
            </a:fld>
            <a:endParaRPr lang="en-GB"/>
          </a:p>
        </p:txBody>
      </p:sp>
      <p:sp>
        <p:nvSpPr>
          <p:cNvPr id="5" name="Footer Placeholder 4">
            <a:extLst>
              <a:ext uri="{FF2B5EF4-FFF2-40B4-BE49-F238E27FC236}">
                <a16:creationId xmlns:a16="http://schemas.microsoft.com/office/drawing/2014/main" id="{362B54B0-7186-D77A-C9F6-55FFC1824F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8C72A2E-83C8-8EEE-C5CA-BE8EA9F154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54449-80C8-439E-B400-56BBF39837B0}" type="slidenum">
              <a:rPr lang="en-GB" smtClean="0"/>
              <a:t>‹#›</a:t>
            </a:fld>
            <a:endParaRPr lang="en-GB"/>
          </a:p>
        </p:txBody>
      </p:sp>
    </p:spTree>
    <p:extLst>
      <p:ext uri="{BB962C8B-B14F-4D97-AF65-F5344CB8AC3E}">
        <p14:creationId xmlns:p14="http://schemas.microsoft.com/office/powerpoint/2010/main" val="4248690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svg"/><Relationship Id="rId3" Type="http://schemas.openxmlformats.org/officeDocument/2006/relationships/image" Target="../media/image20.svg"/><Relationship Id="rId7" Type="http://schemas.openxmlformats.org/officeDocument/2006/relationships/image" Target="../media/image24.svg"/><Relationship Id="rId12" Type="http://schemas.openxmlformats.org/officeDocument/2006/relationships/image" Target="../media/image29.png"/><Relationship Id="rId17" Type="http://schemas.openxmlformats.org/officeDocument/2006/relationships/image" Target="../media/image34.svg"/><Relationship Id="rId2" Type="http://schemas.openxmlformats.org/officeDocument/2006/relationships/image" Target="../media/image19.png"/><Relationship Id="rId16"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8.svg"/><Relationship Id="rId5" Type="http://schemas.openxmlformats.org/officeDocument/2006/relationships/image" Target="../media/image22.svg"/><Relationship Id="rId15" Type="http://schemas.openxmlformats.org/officeDocument/2006/relationships/image" Target="../media/image32.sv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svg"/><Relationship Id="rId14" Type="http://schemas.openxmlformats.org/officeDocument/2006/relationships/image" Target="../media/image3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95000">
              <a:srgbClr val="FFF9E7"/>
            </a:gs>
            <a:gs pos="58000">
              <a:schemeClr val="accent4">
                <a:lumMod val="20000"/>
                <a:lumOff val="80000"/>
              </a:schemeClr>
            </a:gs>
            <a:gs pos="100000">
              <a:schemeClr val="bg1"/>
            </a:gs>
            <a:gs pos="0">
              <a:srgbClr val="92D050"/>
            </a:gs>
            <a:gs pos="98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4E3B-49A5-E142-CAB8-D0AC41A9C584}"/>
              </a:ext>
            </a:extLst>
          </p:cNvPr>
          <p:cNvSpPr>
            <a:spLocks noGrp="1"/>
          </p:cNvSpPr>
          <p:nvPr>
            <p:ph type="title"/>
          </p:nvPr>
        </p:nvSpPr>
        <p:spPr>
          <a:xfrm>
            <a:off x="0" y="0"/>
            <a:ext cx="12192000" cy="1186644"/>
          </a:xfrm>
          <a:gradFill>
            <a:gsLst>
              <a:gs pos="92000">
                <a:srgbClr val="0070C0"/>
              </a:gs>
              <a:gs pos="90000">
                <a:schemeClr val="accent4">
                  <a:lumMod val="60000"/>
                  <a:lumOff val="40000"/>
                </a:schemeClr>
              </a:gs>
              <a:gs pos="86000">
                <a:srgbClr val="FFFFFF"/>
              </a:gs>
              <a:gs pos="11000">
                <a:schemeClr val="bg1"/>
              </a:gs>
              <a:gs pos="2098">
                <a:srgbClr val="00B050"/>
              </a:gs>
              <a:gs pos="5000">
                <a:schemeClr val="accent4">
                  <a:lumMod val="60000"/>
                  <a:lumOff val="40000"/>
                </a:schemeClr>
              </a:gs>
            </a:gsLst>
            <a:lin ang="5400000" scaled="1"/>
          </a:gra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a:noAutofit/>
          </a:bodyPr>
          <a:lstStyle/>
          <a:p>
            <a:pPr algn="ctr"/>
            <a:r>
              <a:rPr lang="en-US" sz="4000" b="1" dirty="0">
                <a:solidFill>
                  <a:srgbClr val="00B050"/>
                </a:solidFill>
                <a:latin typeface="Verdana Pro Black" panose="020B0A04030504040204" pitchFamily="34" charset="0"/>
                <a:ea typeface="+mj-ea"/>
                <a:cs typeface="+mj-cs"/>
              </a:rPr>
              <a:t>Effective Low </a:t>
            </a:r>
            <a:r>
              <a:rPr lang="en-GB" sz="4000" b="1" dirty="0">
                <a:solidFill>
                  <a:srgbClr val="00B050"/>
                </a:solidFill>
                <a:latin typeface="Verdana Pro Black" panose="020B0A04030504040204" pitchFamily="34" charset="0"/>
                <a:ea typeface="+mj-ea"/>
                <a:cs typeface="+mj-cs"/>
              </a:rPr>
              <a:t>Costs</a:t>
            </a:r>
            <a:r>
              <a:rPr lang="en-US" sz="4000" b="1" dirty="0">
                <a:solidFill>
                  <a:srgbClr val="00B050"/>
                </a:solidFill>
                <a:latin typeface="Verdana Pro Black" panose="020B0A04030504040204" pitchFamily="34" charset="0"/>
                <a:ea typeface="+mj-ea"/>
                <a:cs typeface="+mj-cs"/>
              </a:rPr>
              <a:t> Energy For Your Home And Business</a:t>
            </a:r>
            <a:endParaRPr lang="en-GB" sz="4000" dirty="0">
              <a:solidFill>
                <a:srgbClr val="00B050"/>
              </a:solidFill>
            </a:endParaRPr>
          </a:p>
        </p:txBody>
      </p:sp>
      <p:sp>
        <p:nvSpPr>
          <p:cNvPr id="3" name="TextBox 2">
            <a:extLst>
              <a:ext uri="{FF2B5EF4-FFF2-40B4-BE49-F238E27FC236}">
                <a16:creationId xmlns:a16="http://schemas.microsoft.com/office/drawing/2014/main" id="{A44C3D63-D3D1-E098-CCBD-4C74B5F3D5BC}"/>
              </a:ext>
            </a:extLst>
          </p:cNvPr>
          <p:cNvSpPr txBox="1"/>
          <p:nvPr/>
        </p:nvSpPr>
        <p:spPr>
          <a:xfrm>
            <a:off x="1795140" y="1361873"/>
            <a:ext cx="9476362" cy="4755789"/>
          </a:xfrm>
          <a:prstGeom prst="rect">
            <a:avLst/>
          </a:prstGeom>
          <a:noFill/>
        </p:spPr>
        <p:txBody>
          <a:bodyPr wrap="square" rtlCol="0">
            <a:spAutoFit/>
          </a:bodyPr>
          <a:lstStyle/>
          <a:p>
            <a:pPr>
              <a:lnSpc>
                <a:spcPct val="150000"/>
              </a:lnSpc>
              <a:spcBef>
                <a:spcPct val="0"/>
              </a:spcBef>
              <a:spcAft>
                <a:spcPts val="600"/>
              </a:spcAft>
            </a:pPr>
            <a:r>
              <a:rPr lang="en-US" sz="3200" b="1" kern="1200" dirty="0">
                <a:ea typeface="+mj-ea"/>
                <a:cs typeface="Aharoni" panose="02010803020104030203" pitchFamily="2" charset="-79"/>
              </a:rPr>
              <a:t>Paul Roseway</a:t>
            </a:r>
          </a:p>
          <a:p>
            <a:pPr>
              <a:lnSpc>
                <a:spcPct val="150000"/>
              </a:lnSpc>
              <a:spcBef>
                <a:spcPct val="0"/>
              </a:spcBef>
              <a:spcAft>
                <a:spcPts val="600"/>
              </a:spcAft>
            </a:pPr>
            <a:r>
              <a:rPr lang="en-US" sz="3200" b="1" kern="1200" dirty="0">
                <a:ea typeface="+mj-ea"/>
                <a:cs typeface="Aharoni" panose="02010803020104030203" pitchFamily="2" charset="-79"/>
              </a:rPr>
              <a:t>No: 2127271</a:t>
            </a:r>
          </a:p>
          <a:p>
            <a:pPr>
              <a:lnSpc>
                <a:spcPct val="150000"/>
              </a:lnSpc>
              <a:spcBef>
                <a:spcPct val="0"/>
              </a:spcBef>
              <a:spcAft>
                <a:spcPts val="600"/>
              </a:spcAft>
            </a:pPr>
            <a:r>
              <a:rPr lang="en-US" sz="3200" b="1" kern="1200" dirty="0">
                <a:ea typeface="+mj-ea"/>
                <a:cs typeface="Aharoni" panose="02010803020104030203" pitchFamily="2" charset="-79"/>
              </a:rPr>
              <a:t>Certificate of Higher Education in Skills for Electronics (Level4)</a:t>
            </a:r>
          </a:p>
          <a:p>
            <a:pPr>
              <a:lnSpc>
                <a:spcPct val="150000"/>
              </a:lnSpc>
              <a:spcBef>
                <a:spcPct val="0"/>
              </a:spcBef>
              <a:spcAft>
                <a:spcPts val="600"/>
              </a:spcAft>
            </a:pPr>
            <a:r>
              <a:rPr lang="en-US" sz="3200" b="1" dirty="0">
                <a:ea typeface="+mj-ea"/>
                <a:cs typeface="Aharoni" panose="02010803020104030203" pitchFamily="2" charset="-79"/>
              </a:rPr>
              <a:t>Integrating Project (ACHA4008)</a:t>
            </a:r>
          </a:p>
          <a:p>
            <a:pPr>
              <a:lnSpc>
                <a:spcPct val="150000"/>
              </a:lnSpc>
              <a:spcBef>
                <a:spcPct val="0"/>
              </a:spcBef>
              <a:spcAft>
                <a:spcPts val="600"/>
              </a:spcAft>
            </a:pPr>
            <a:r>
              <a:rPr lang="en-GB" sz="3200" b="1" kern="100" dirty="0">
                <a:effectLst/>
                <a:ea typeface="Calibri" panose="020F0502020204030204" pitchFamily="34" charset="0"/>
                <a:cs typeface="Aharoni" panose="02010803020104030203" pitchFamily="2" charset="-79"/>
              </a:rPr>
              <a:t>University of Wales Trinity Saint David.</a:t>
            </a:r>
            <a:endParaRPr lang="en-GB" sz="3200" kern="100" dirty="0">
              <a:effectLst/>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32857957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48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EEA6D-9BC8-9CFA-4985-16BD6FBF7FF6}"/>
              </a:ext>
            </a:extLst>
          </p:cNvPr>
          <p:cNvSpPr>
            <a:spLocks noGrp="1" noChangeAspect="1"/>
          </p:cNvSpPr>
          <p:nvPr>
            <p:ph type="title"/>
          </p:nvPr>
        </p:nvSpPr>
        <p:spPr>
          <a:xfrm>
            <a:off x="3431311" y="377517"/>
            <a:ext cx="5329373" cy="727573"/>
          </a:xfrm>
          <a:gradFill flip="none" rotWithShape="0">
            <a:gsLst>
              <a:gs pos="15000">
                <a:schemeClr val="bg1"/>
              </a:gs>
              <a:gs pos="5000">
                <a:srgbClr val="0070C0"/>
              </a:gs>
              <a:gs pos="100000">
                <a:srgbClr val="00B050"/>
              </a:gs>
              <a:gs pos="85000">
                <a:srgbClr val="FFCF3E"/>
              </a:gs>
              <a:gs pos="17000">
                <a:srgbClr val="FFDE79"/>
              </a:gs>
              <a:gs pos="14000">
                <a:schemeClr val="accent4"/>
              </a:gs>
              <a:gs pos="78000">
                <a:schemeClr val="bg1"/>
              </a:gs>
              <a:gs pos="24000">
                <a:schemeClr val="bg1"/>
              </a:gs>
            </a:gsLst>
            <a:lin ang="16200000" scaled="1"/>
            <a:tileRect/>
          </a:gra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a:noAutofit/>
          </a:bodyPr>
          <a:lstStyle/>
          <a:p>
            <a:pPr algn="ctr"/>
            <a:r>
              <a:rPr lang="en-GB" sz="3200" b="1" dirty="0">
                <a:solidFill>
                  <a:srgbClr val="00B050"/>
                </a:solidFill>
                <a:latin typeface="Amasis MT Pro Black" panose="02040A04050005020304" pitchFamily="18" charset="0"/>
                <a:cs typeface="Aharoni" panose="02010803020104030203" pitchFamily="2" charset="-79"/>
              </a:rPr>
              <a:t>The goal of the project   </a:t>
            </a:r>
          </a:p>
        </p:txBody>
      </p:sp>
      <p:sp>
        <p:nvSpPr>
          <p:cNvPr id="4" name="TextBox 3">
            <a:extLst>
              <a:ext uri="{FF2B5EF4-FFF2-40B4-BE49-F238E27FC236}">
                <a16:creationId xmlns:a16="http://schemas.microsoft.com/office/drawing/2014/main" id="{650CD625-3728-A719-B4C9-F675983A0D42}"/>
              </a:ext>
            </a:extLst>
          </p:cNvPr>
          <p:cNvSpPr txBox="1"/>
          <p:nvPr/>
        </p:nvSpPr>
        <p:spPr>
          <a:xfrm>
            <a:off x="1085829" y="1695806"/>
            <a:ext cx="10020339" cy="4420890"/>
          </a:xfrm>
          <a:prstGeom prst="rect">
            <a:avLst/>
          </a:prstGeom>
          <a:noFill/>
        </p:spPr>
        <p:txBody>
          <a:bodyPr wrap="square" rtlCol="0">
            <a:spAutoFit/>
          </a:bodyPr>
          <a:lstStyle/>
          <a:p>
            <a:pPr lvl="1" algn="just">
              <a:lnSpc>
                <a:spcPct val="200000"/>
              </a:lnSpc>
            </a:pPr>
            <a:r>
              <a:rPr lang="en-GB" sz="2400" b="1" dirty="0"/>
              <a:t>The cost of energy is high and it will continue to rise in the future, there are  effective low cost energy solutions that can help to reduce Carbon footprint, this is better for the environment, it helps save  money, you can also benefit financially from it in the future. </a:t>
            </a:r>
          </a:p>
          <a:p>
            <a:pPr lvl="1" algn="just">
              <a:lnSpc>
                <a:spcPct val="200000"/>
              </a:lnSpc>
            </a:pPr>
            <a:r>
              <a:rPr lang="en-GB" sz="2400" b="1" dirty="0"/>
              <a:t>Governments are looking for ways of reducing energy consumption and cost. </a:t>
            </a:r>
          </a:p>
        </p:txBody>
      </p:sp>
    </p:spTree>
    <p:extLst>
      <p:ext uri="{BB962C8B-B14F-4D97-AF65-F5344CB8AC3E}">
        <p14:creationId xmlns:p14="http://schemas.microsoft.com/office/powerpoint/2010/main" val="730216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AE7A51-7965-D1DF-B8D6-C957E44F6A8B}"/>
              </a:ext>
            </a:extLst>
          </p:cNvPr>
          <p:cNvSpPr txBox="1"/>
          <p:nvPr/>
        </p:nvSpPr>
        <p:spPr>
          <a:xfrm>
            <a:off x="1655554" y="1727866"/>
            <a:ext cx="9099551" cy="4062651"/>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2400" b="1" dirty="0"/>
              <a:t>Energy consumption plays a crucial part in  our everyday  life   </a:t>
            </a:r>
          </a:p>
          <a:p>
            <a:pPr marL="457200" indent="-457200" algn="just">
              <a:lnSpc>
                <a:spcPct val="200000"/>
              </a:lnSpc>
              <a:buFont typeface="Arial" panose="020B0604020202020204" pitchFamily="34" charset="0"/>
              <a:buChar char="•"/>
            </a:pPr>
            <a:r>
              <a:rPr lang="en-GB" sz="2400" b="1" dirty="0"/>
              <a:t>The cost of energy is a financial burden for businesses and households</a:t>
            </a:r>
          </a:p>
          <a:p>
            <a:pPr marL="457200" indent="-457200" algn="just">
              <a:lnSpc>
                <a:spcPct val="200000"/>
              </a:lnSpc>
              <a:buFont typeface="Arial" panose="020B0604020202020204" pitchFamily="34" charset="0"/>
              <a:buChar char="•"/>
            </a:pPr>
            <a:r>
              <a:rPr lang="en-GB" sz="2400" b="1" dirty="0"/>
              <a:t>There are ways you can reduce your energy consumption by </a:t>
            </a:r>
            <a:endParaRPr lang="en-GB" sz="2400" dirty="0"/>
          </a:p>
          <a:p>
            <a:pPr marL="342900" indent="-342900" algn="just">
              <a:lnSpc>
                <a:spcPct val="200000"/>
              </a:lnSpc>
              <a:buFont typeface="Arial" panose="020B0604020202020204" pitchFamily="34" charset="0"/>
              <a:buChar char="•"/>
            </a:pPr>
            <a:r>
              <a:rPr lang="en-GB" sz="2400" b="1" dirty="0"/>
              <a:t>Checking your bills to see where you can save on energy</a:t>
            </a:r>
          </a:p>
          <a:p>
            <a:endParaRPr lang="en-GB" dirty="0"/>
          </a:p>
        </p:txBody>
      </p:sp>
      <p:sp>
        <p:nvSpPr>
          <p:cNvPr id="6" name="TextBox 5">
            <a:extLst>
              <a:ext uri="{FF2B5EF4-FFF2-40B4-BE49-F238E27FC236}">
                <a16:creationId xmlns:a16="http://schemas.microsoft.com/office/drawing/2014/main" id="{FC653F43-36AB-43F2-CE66-C8D9D9B039D9}"/>
              </a:ext>
            </a:extLst>
          </p:cNvPr>
          <p:cNvSpPr txBox="1"/>
          <p:nvPr/>
        </p:nvSpPr>
        <p:spPr>
          <a:xfrm flipH="1">
            <a:off x="3194354" y="555474"/>
            <a:ext cx="5644266" cy="646331"/>
          </a:xfrm>
          <a:prstGeom prst="rect">
            <a:avLst/>
          </a:prstGeom>
          <a:gradFill>
            <a:gsLst>
              <a:gs pos="26000">
                <a:schemeClr val="bg1"/>
              </a:gs>
              <a:gs pos="9000">
                <a:srgbClr val="0070C0"/>
              </a:gs>
              <a:gs pos="12000">
                <a:schemeClr val="accent4">
                  <a:lumMod val="40000"/>
                  <a:lumOff val="60000"/>
                </a:schemeClr>
              </a:gs>
              <a:gs pos="71000">
                <a:schemeClr val="bg1"/>
              </a:gs>
              <a:gs pos="80000">
                <a:srgbClr val="FFFFFF"/>
              </a:gs>
              <a:gs pos="86000">
                <a:schemeClr val="accent4">
                  <a:lumMod val="60000"/>
                  <a:lumOff val="40000"/>
                </a:schemeClr>
              </a:gs>
              <a:gs pos="100000">
                <a:srgbClr val="00B050"/>
              </a:gs>
            </a:gsLst>
            <a:lin ang="16200000" scaled="1"/>
          </a:gradFill>
        </p:spPr>
        <p:txBody>
          <a:bodyPr wrap="square" rtlCol="0">
            <a:spAutoFit/>
          </a:bodyPr>
          <a:lstStyle/>
          <a:p>
            <a:pPr algn="ctr"/>
            <a:r>
              <a:rPr lang="en-GB" sz="3600" b="1" dirty="0">
                <a:solidFill>
                  <a:srgbClr val="00B050"/>
                </a:solidFill>
                <a:latin typeface="Verdana Pro Black" panose="020B0A04030504040204" pitchFamily="34" charset="0"/>
              </a:rPr>
              <a:t> Project Objectives </a:t>
            </a:r>
          </a:p>
        </p:txBody>
      </p:sp>
    </p:spTree>
    <p:extLst>
      <p:ext uri="{BB962C8B-B14F-4D97-AF65-F5344CB8AC3E}">
        <p14:creationId xmlns:p14="http://schemas.microsoft.com/office/powerpoint/2010/main" val="3971822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1BEB0A4-41E7-008F-3D32-1B033F95A5D6}"/>
              </a:ext>
            </a:extLst>
          </p:cNvPr>
          <p:cNvSpPr txBox="1"/>
          <p:nvPr/>
        </p:nvSpPr>
        <p:spPr>
          <a:xfrm>
            <a:off x="1731521" y="1638220"/>
            <a:ext cx="8981872" cy="3682226"/>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2400" b="1" dirty="0"/>
              <a:t>Using appliances more efficiently</a:t>
            </a:r>
          </a:p>
          <a:p>
            <a:pPr marL="457200" indent="-457200" algn="just">
              <a:lnSpc>
                <a:spcPct val="200000"/>
              </a:lnSpc>
              <a:buFont typeface="Arial" panose="020B0604020202020204" pitchFamily="34" charset="0"/>
              <a:buChar char="•"/>
            </a:pPr>
            <a:r>
              <a:rPr lang="en-GB" sz="2400" b="1" dirty="0"/>
              <a:t>Replace old appliances</a:t>
            </a:r>
          </a:p>
          <a:p>
            <a:pPr marL="457200" indent="-457200" algn="just">
              <a:lnSpc>
                <a:spcPct val="200000"/>
              </a:lnSpc>
              <a:buFont typeface="Arial" panose="020B0604020202020204" pitchFamily="34" charset="0"/>
              <a:buChar char="•"/>
            </a:pPr>
            <a:r>
              <a:rPr lang="en-GB" sz="2400" b="1" dirty="0"/>
              <a:t>Invest in some LED  lights  they use up less energy</a:t>
            </a:r>
          </a:p>
          <a:p>
            <a:pPr marL="457200" indent="-457200" algn="just">
              <a:lnSpc>
                <a:spcPct val="200000"/>
              </a:lnSpc>
              <a:buFont typeface="Arial" panose="020B0604020202020204" pitchFamily="34" charset="0"/>
              <a:buChar char="•"/>
            </a:pPr>
            <a:r>
              <a:rPr lang="en-GB" sz="2400" b="1" dirty="0"/>
              <a:t>Insulate your home and business properly it can cut energy costs</a:t>
            </a:r>
          </a:p>
          <a:p>
            <a:pPr marL="457200" indent="-457200" algn="just">
              <a:lnSpc>
                <a:spcPct val="200000"/>
              </a:lnSpc>
              <a:buFont typeface="Arial" panose="020B0604020202020204" pitchFamily="34" charset="0"/>
              <a:buChar char="•"/>
            </a:pPr>
            <a:r>
              <a:rPr lang="en-GB" sz="2400" b="1" dirty="0"/>
              <a:t>Use a programmable thermostat to check your energy system </a:t>
            </a:r>
          </a:p>
        </p:txBody>
      </p:sp>
      <p:sp>
        <p:nvSpPr>
          <p:cNvPr id="2" name="TextBox 1">
            <a:extLst>
              <a:ext uri="{FF2B5EF4-FFF2-40B4-BE49-F238E27FC236}">
                <a16:creationId xmlns:a16="http://schemas.microsoft.com/office/drawing/2014/main" id="{D03C6AF6-B9EE-1ACA-7FFB-690515960DC4}"/>
              </a:ext>
            </a:extLst>
          </p:cNvPr>
          <p:cNvSpPr txBox="1"/>
          <p:nvPr/>
        </p:nvSpPr>
        <p:spPr>
          <a:xfrm>
            <a:off x="3094383" y="506502"/>
            <a:ext cx="6003234" cy="584775"/>
          </a:xfrm>
          <a:prstGeom prst="rect">
            <a:avLst/>
          </a:prstGeom>
          <a:gradFill>
            <a:gsLst>
              <a:gs pos="23000">
                <a:schemeClr val="bg1"/>
              </a:gs>
              <a:gs pos="10000">
                <a:schemeClr val="accent4">
                  <a:lumMod val="60000"/>
                  <a:lumOff val="40000"/>
                </a:schemeClr>
              </a:gs>
              <a:gs pos="5000">
                <a:srgbClr val="00B050"/>
              </a:gs>
              <a:gs pos="79000">
                <a:schemeClr val="bg1"/>
              </a:gs>
              <a:gs pos="88000">
                <a:schemeClr val="accent4">
                  <a:lumMod val="60000"/>
                  <a:lumOff val="40000"/>
                </a:schemeClr>
              </a:gs>
              <a:gs pos="93000">
                <a:srgbClr val="0070C0"/>
              </a:gs>
            </a:gsLst>
            <a:lin ang="5400000" scaled="1"/>
          </a:gradFill>
        </p:spPr>
        <p:txBody>
          <a:bodyPr wrap="square" rtlCol="0">
            <a:spAutoFit/>
          </a:bodyPr>
          <a:lstStyle/>
          <a:p>
            <a:pPr algn="ctr"/>
            <a:r>
              <a:rPr lang="en-GB" sz="3200" b="1" dirty="0">
                <a:solidFill>
                  <a:srgbClr val="00B050"/>
                </a:solidFill>
                <a:latin typeface="Amasis MT Pro Black" panose="02040A04050005020304" pitchFamily="18" charset="0"/>
              </a:rPr>
              <a:t>Objectives of the project</a:t>
            </a:r>
          </a:p>
        </p:txBody>
      </p:sp>
    </p:spTree>
    <p:extLst>
      <p:ext uri="{BB962C8B-B14F-4D97-AF65-F5344CB8AC3E}">
        <p14:creationId xmlns:p14="http://schemas.microsoft.com/office/powerpoint/2010/main" val="1060282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1000">
              <a:srgbClr val="FFF2CC"/>
            </a:gs>
            <a:gs pos="56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EA0510-00D7-5698-2C53-8BF1076B0BE3}"/>
              </a:ext>
            </a:extLst>
          </p:cNvPr>
          <p:cNvSpPr txBox="1"/>
          <p:nvPr/>
        </p:nvSpPr>
        <p:spPr>
          <a:xfrm>
            <a:off x="3142033" y="1917891"/>
            <a:ext cx="6529241" cy="323165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2800" b="1" dirty="0"/>
              <a:t>Ways you can generate your own electricity </a:t>
            </a:r>
          </a:p>
          <a:p>
            <a:pPr marL="285750" indent="-285750" algn="just">
              <a:lnSpc>
                <a:spcPct val="150000"/>
              </a:lnSpc>
              <a:buFont typeface="Arial" panose="020B0604020202020204" pitchFamily="34" charset="0"/>
              <a:buChar char="•"/>
            </a:pPr>
            <a:r>
              <a:rPr lang="en-GB" sz="2800" b="1" dirty="0"/>
              <a:t>Benefits you get from renewable energy</a:t>
            </a:r>
          </a:p>
          <a:p>
            <a:pPr marL="285750" indent="-285750" algn="just">
              <a:lnSpc>
                <a:spcPct val="150000"/>
              </a:lnSpc>
              <a:buFont typeface="Arial" panose="020B0604020202020204" pitchFamily="34" charset="0"/>
              <a:buChar char="•"/>
            </a:pPr>
            <a:r>
              <a:rPr lang="en-GB" sz="2800" b="1" dirty="0"/>
              <a:t>Storage for excess energy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2" name="TextBox 1">
            <a:extLst>
              <a:ext uri="{FF2B5EF4-FFF2-40B4-BE49-F238E27FC236}">
                <a16:creationId xmlns:a16="http://schemas.microsoft.com/office/drawing/2014/main" id="{B9A58065-1F51-AF94-FE84-14A71CD3E96E}"/>
              </a:ext>
            </a:extLst>
          </p:cNvPr>
          <p:cNvSpPr txBox="1"/>
          <p:nvPr/>
        </p:nvSpPr>
        <p:spPr>
          <a:xfrm>
            <a:off x="2659602" y="646044"/>
            <a:ext cx="7494105" cy="584775"/>
          </a:xfrm>
          <a:prstGeom prst="rect">
            <a:avLst/>
          </a:prstGeom>
          <a:gradFill>
            <a:gsLst>
              <a:gs pos="16000">
                <a:schemeClr val="bg1"/>
              </a:gs>
              <a:gs pos="8000">
                <a:schemeClr val="accent4">
                  <a:lumMod val="60000"/>
                  <a:lumOff val="40000"/>
                </a:schemeClr>
              </a:gs>
              <a:gs pos="0">
                <a:srgbClr val="00B050"/>
              </a:gs>
              <a:gs pos="79000">
                <a:schemeClr val="bg1"/>
              </a:gs>
              <a:gs pos="88000">
                <a:schemeClr val="accent4">
                  <a:lumMod val="60000"/>
                  <a:lumOff val="40000"/>
                </a:schemeClr>
              </a:gs>
              <a:gs pos="91000">
                <a:srgbClr val="0070C0"/>
              </a:gs>
            </a:gsLst>
            <a:lin ang="5400000" scaled="1"/>
          </a:gradFill>
        </p:spPr>
        <p:txBody>
          <a:bodyPr wrap="square" rtlCol="0">
            <a:spAutoFit/>
          </a:bodyPr>
          <a:lstStyle/>
          <a:p>
            <a:r>
              <a:rPr lang="en-GB" sz="3200" b="1" dirty="0">
                <a:solidFill>
                  <a:srgbClr val="00B050"/>
                </a:solidFill>
                <a:latin typeface="Amasis MT Pro Black" panose="02040A04050005020304" pitchFamily="18" charset="0"/>
              </a:rPr>
              <a:t>Renewable energy is the way to go</a:t>
            </a:r>
          </a:p>
        </p:txBody>
      </p:sp>
    </p:spTree>
    <p:extLst>
      <p:ext uri="{BB962C8B-B14F-4D97-AF65-F5344CB8AC3E}">
        <p14:creationId xmlns:p14="http://schemas.microsoft.com/office/powerpoint/2010/main" val="462196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46000">
              <a:schemeClr val="accent4">
                <a:lumMod val="20000"/>
                <a:lumOff val="80000"/>
              </a:schemeClr>
            </a:gs>
            <a:gs pos="1800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22BDE4A-8A20-4A69-9C5A-581C82036A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569D79-C1D9-8A42-2E1B-90A0B1161CAE}"/>
              </a:ext>
            </a:extLst>
          </p:cNvPr>
          <p:cNvSpPr txBox="1"/>
          <p:nvPr/>
        </p:nvSpPr>
        <p:spPr>
          <a:xfrm>
            <a:off x="5126532" y="171824"/>
            <a:ext cx="5925719" cy="584775"/>
          </a:xfrm>
          <a:prstGeom prst="rect">
            <a:avLst/>
          </a:prstGeom>
          <a:gradFill>
            <a:gsLst>
              <a:gs pos="100000">
                <a:srgbClr val="00B050"/>
              </a:gs>
              <a:gs pos="88000">
                <a:schemeClr val="accent4">
                  <a:lumMod val="60000"/>
                  <a:lumOff val="40000"/>
                </a:schemeClr>
              </a:gs>
              <a:gs pos="5000">
                <a:schemeClr val="accent1"/>
              </a:gs>
              <a:gs pos="14000">
                <a:srgbClr val="FFE392"/>
              </a:gs>
              <a:gs pos="78000">
                <a:schemeClr val="bg1"/>
              </a:gs>
              <a:gs pos="21000">
                <a:schemeClr val="bg1"/>
              </a:gs>
            </a:gsLst>
            <a:lin ang="16200000" scaled="1"/>
          </a:gradFill>
        </p:spPr>
        <p:txBody>
          <a:bodyPr wrap="square" rtlCol="0">
            <a:spAutoFit/>
          </a:bodyPr>
          <a:lstStyle/>
          <a:p>
            <a:pPr algn="ctr"/>
            <a:r>
              <a:rPr lang="en-GB" sz="3200" b="1" dirty="0">
                <a:solidFill>
                  <a:srgbClr val="00B050"/>
                </a:solidFill>
                <a:latin typeface="Amasis MT Pro Black" panose="02040A04050005020304" pitchFamily="18" charset="0"/>
              </a:rPr>
              <a:t>What is Renewable Energ</a:t>
            </a:r>
            <a:r>
              <a:rPr lang="en-GB" sz="2800" b="1" dirty="0">
                <a:solidFill>
                  <a:srgbClr val="00B050"/>
                </a:solidFill>
                <a:latin typeface="Amasis MT Pro Black" panose="02040A04050005020304" pitchFamily="18" charset="0"/>
              </a:rPr>
              <a:t>y </a:t>
            </a:r>
          </a:p>
        </p:txBody>
      </p:sp>
      <p:pic>
        <p:nvPicPr>
          <p:cNvPr id="15" name="Graphic 14" descr="Work from home house outline">
            <a:extLst>
              <a:ext uri="{FF2B5EF4-FFF2-40B4-BE49-F238E27FC236}">
                <a16:creationId xmlns:a16="http://schemas.microsoft.com/office/drawing/2014/main" id="{FA28A835-2099-6877-FA55-B85F6129260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411234" y="2518414"/>
            <a:ext cx="1588855" cy="1592344"/>
          </a:xfrm>
          <a:prstGeom prst="rect">
            <a:avLst/>
          </a:prstGeom>
        </p:spPr>
      </p:pic>
      <p:pic>
        <p:nvPicPr>
          <p:cNvPr id="22" name="Graphic 21" descr="Solar Panels outline">
            <a:extLst>
              <a:ext uri="{FF2B5EF4-FFF2-40B4-BE49-F238E27FC236}">
                <a16:creationId xmlns:a16="http://schemas.microsoft.com/office/drawing/2014/main" id="{FB813EA2-D29D-0CA5-2FF9-03D5D09B0DF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21603" y="494990"/>
            <a:ext cx="1112229" cy="1300311"/>
          </a:xfrm>
          <a:prstGeom prst="rect">
            <a:avLst/>
          </a:prstGeom>
        </p:spPr>
      </p:pic>
      <p:pic>
        <p:nvPicPr>
          <p:cNvPr id="24" name="Graphic 23" descr="Wind Turbines outline">
            <a:extLst>
              <a:ext uri="{FF2B5EF4-FFF2-40B4-BE49-F238E27FC236}">
                <a16:creationId xmlns:a16="http://schemas.microsoft.com/office/drawing/2014/main" id="{72DF7A39-0B55-88AC-FD3A-3AA0C6F593B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128880" y="894548"/>
            <a:ext cx="1404872" cy="1384000"/>
          </a:xfrm>
          <a:prstGeom prst="rect">
            <a:avLst/>
          </a:prstGeom>
        </p:spPr>
      </p:pic>
      <p:sp>
        <p:nvSpPr>
          <p:cNvPr id="31" name="TextBox 30">
            <a:extLst>
              <a:ext uri="{FF2B5EF4-FFF2-40B4-BE49-F238E27FC236}">
                <a16:creationId xmlns:a16="http://schemas.microsoft.com/office/drawing/2014/main" id="{E554EF65-F3E6-9F28-FAAA-24AD4BD08DED}"/>
              </a:ext>
            </a:extLst>
          </p:cNvPr>
          <p:cNvSpPr txBox="1"/>
          <p:nvPr/>
        </p:nvSpPr>
        <p:spPr>
          <a:xfrm>
            <a:off x="5192228" y="1808265"/>
            <a:ext cx="5571422" cy="410881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400" b="1" dirty="0"/>
              <a:t>Renewable energy is environmentally friendly</a:t>
            </a:r>
          </a:p>
          <a:p>
            <a:pPr marL="285750" indent="-285750">
              <a:lnSpc>
                <a:spcPct val="150000"/>
              </a:lnSpc>
              <a:buFont typeface="Arial" panose="020B0604020202020204" pitchFamily="34" charset="0"/>
              <a:buChar char="•"/>
            </a:pPr>
            <a:r>
              <a:rPr lang="en-GB" sz="2400" b="1" dirty="0"/>
              <a:t>Renewable energy comes from a natural source</a:t>
            </a:r>
            <a:endParaRPr lang="en-US" sz="2400" dirty="0"/>
          </a:p>
          <a:p>
            <a:pPr marL="285750" indent="-285750">
              <a:lnSpc>
                <a:spcPct val="150000"/>
              </a:lnSpc>
              <a:buFont typeface="Arial" panose="020B0604020202020204" pitchFamily="34" charset="0"/>
              <a:buChar char="•"/>
            </a:pPr>
            <a:r>
              <a:rPr lang="en-GB" sz="2400" b="1" dirty="0"/>
              <a:t>Renewable energy is better than fossil fuels</a:t>
            </a:r>
          </a:p>
          <a:p>
            <a:pPr>
              <a:lnSpc>
                <a:spcPct val="150000"/>
              </a:lnSpc>
            </a:pPr>
            <a:endParaRPr lang="en-US" dirty="0"/>
          </a:p>
          <a:p>
            <a:pPr lvl="0">
              <a:lnSpc>
                <a:spcPct val="100000"/>
              </a:lnSpc>
            </a:pPr>
            <a:endParaRPr lang="en-US" dirty="0"/>
          </a:p>
        </p:txBody>
      </p:sp>
      <p:pic>
        <p:nvPicPr>
          <p:cNvPr id="39" name="Graphic 38" descr="Cow outline">
            <a:extLst>
              <a:ext uri="{FF2B5EF4-FFF2-40B4-BE49-F238E27FC236}">
                <a16:creationId xmlns:a16="http://schemas.microsoft.com/office/drawing/2014/main" id="{317B10FB-6383-C3D7-9EA4-9EAAD6AFAE2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63947" y="4831116"/>
            <a:ext cx="914400" cy="914400"/>
          </a:xfrm>
          <a:prstGeom prst="rect">
            <a:avLst/>
          </a:prstGeom>
        </p:spPr>
      </p:pic>
      <p:pic>
        <p:nvPicPr>
          <p:cNvPr id="41" name="Graphic 40" descr="Waterfall scene outline">
            <a:extLst>
              <a:ext uri="{FF2B5EF4-FFF2-40B4-BE49-F238E27FC236}">
                <a16:creationId xmlns:a16="http://schemas.microsoft.com/office/drawing/2014/main" id="{7A9C4D88-DB2B-3841-2246-4FEAB3AC783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450712" y="4927726"/>
            <a:ext cx="914400" cy="914400"/>
          </a:xfrm>
          <a:prstGeom prst="rect">
            <a:avLst/>
          </a:prstGeom>
        </p:spPr>
      </p:pic>
      <p:grpSp>
        <p:nvGrpSpPr>
          <p:cNvPr id="55" name="Graphic 44" descr="Lightbulb and gear outline">
            <a:extLst>
              <a:ext uri="{FF2B5EF4-FFF2-40B4-BE49-F238E27FC236}">
                <a16:creationId xmlns:a16="http://schemas.microsoft.com/office/drawing/2014/main" id="{98DC786F-57CA-A1B8-DEBC-340F08469316}"/>
              </a:ext>
            </a:extLst>
          </p:cNvPr>
          <p:cNvGrpSpPr/>
          <p:nvPr/>
        </p:nvGrpSpPr>
        <p:grpSpPr>
          <a:xfrm>
            <a:off x="1969833" y="2161320"/>
            <a:ext cx="446474" cy="533113"/>
            <a:chOff x="3630486" y="1606933"/>
            <a:chExt cx="3967288" cy="1254249"/>
          </a:xfrm>
          <a:solidFill>
            <a:srgbClr val="7030A0"/>
          </a:solidFill>
        </p:grpSpPr>
        <p:sp>
          <p:nvSpPr>
            <p:cNvPr id="56" name="Freeform: Shape 55">
              <a:extLst>
                <a:ext uri="{FF2B5EF4-FFF2-40B4-BE49-F238E27FC236}">
                  <a16:creationId xmlns:a16="http://schemas.microsoft.com/office/drawing/2014/main" id="{B56A422C-F60B-0B8C-6391-91CD934E28C6}"/>
                </a:ext>
              </a:extLst>
            </p:cNvPr>
            <p:cNvSpPr/>
            <p:nvPr/>
          </p:nvSpPr>
          <p:spPr>
            <a:xfrm>
              <a:off x="5366174" y="2108633"/>
              <a:ext cx="495910" cy="144166"/>
            </a:xfrm>
            <a:custGeom>
              <a:avLst/>
              <a:gdLst>
                <a:gd name="connsiteX0" fmla="*/ 247955 w 495910"/>
                <a:gd name="connsiteY0" fmla="*/ 0 h 144166"/>
                <a:gd name="connsiteX1" fmla="*/ 0 w 495910"/>
                <a:gd name="connsiteY1" fmla="*/ 72083 h 144166"/>
                <a:gd name="connsiteX2" fmla="*/ 247955 w 495910"/>
                <a:gd name="connsiteY2" fmla="*/ 144167 h 144166"/>
                <a:gd name="connsiteX3" fmla="*/ 495911 w 495910"/>
                <a:gd name="connsiteY3" fmla="*/ 72083 h 144166"/>
                <a:gd name="connsiteX4" fmla="*/ 495911 w 495910"/>
                <a:gd name="connsiteY4" fmla="*/ 72083 h 144166"/>
                <a:gd name="connsiteX5" fmla="*/ 247955 w 495910"/>
                <a:gd name="connsiteY5" fmla="*/ 0 h 144166"/>
                <a:gd name="connsiteX6" fmla="*/ 247955 w 495910"/>
                <a:gd name="connsiteY6" fmla="*/ 115333 h 144166"/>
                <a:gd name="connsiteX7" fmla="*/ 99182 w 495910"/>
                <a:gd name="connsiteY7" fmla="*/ 72083 h 144166"/>
                <a:gd name="connsiteX8" fmla="*/ 247955 w 495910"/>
                <a:gd name="connsiteY8" fmla="*/ 28833 h 144166"/>
                <a:gd name="connsiteX9" fmla="*/ 396729 w 495910"/>
                <a:gd name="connsiteY9" fmla="*/ 72083 h 144166"/>
                <a:gd name="connsiteX10" fmla="*/ 247955 w 495910"/>
                <a:gd name="connsiteY10" fmla="*/ 115333 h 144166"/>
                <a:gd name="connsiteX11" fmla="*/ 247955 w 495910"/>
                <a:gd name="connsiteY11" fmla="*/ 115333 h 144166"/>
                <a:gd name="connsiteX12" fmla="*/ 247955 w 495910"/>
                <a:gd name="connsiteY12" fmla="*/ 115333 h 144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5910" h="144166">
                  <a:moveTo>
                    <a:pt x="247955" y="0"/>
                  </a:moveTo>
                  <a:cubicBezTo>
                    <a:pt x="109100" y="0"/>
                    <a:pt x="0" y="31717"/>
                    <a:pt x="0" y="72083"/>
                  </a:cubicBezTo>
                  <a:cubicBezTo>
                    <a:pt x="0" y="112450"/>
                    <a:pt x="109100" y="144167"/>
                    <a:pt x="247955" y="144167"/>
                  </a:cubicBezTo>
                  <a:cubicBezTo>
                    <a:pt x="386811" y="144167"/>
                    <a:pt x="495911" y="112450"/>
                    <a:pt x="495911" y="72083"/>
                  </a:cubicBezTo>
                  <a:cubicBezTo>
                    <a:pt x="495911" y="72083"/>
                    <a:pt x="495911" y="72083"/>
                    <a:pt x="495911" y="72083"/>
                  </a:cubicBezTo>
                  <a:cubicBezTo>
                    <a:pt x="495911" y="31717"/>
                    <a:pt x="386811" y="0"/>
                    <a:pt x="247955" y="0"/>
                  </a:cubicBezTo>
                  <a:close/>
                  <a:moveTo>
                    <a:pt x="247955" y="115333"/>
                  </a:moveTo>
                  <a:cubicBezTo>
                    <a:pt x="163651" y="115333"/>
                    <a:pt x="99182" y="96592"/>
                    <a:pt x="99182" y="72083"/>
                  </a:cubicBezTo>
                  <a:cubicBezTo>
                    <a:pt x="99182" y="47575"/>
                    <a:pt x="163651" y="28833"/>
                    <a:pt x="247955" y="28833"/>
                  </a:cubicBezTo>
                  <a:cubicBezTo>
                    <a:pt x="332260" y="28833"/>
                    <a:pt x="396729" y="47575"/>
                    <a:pt x="396729" y="72083"/>
                  </a:cubicBezTo>
                  <a:cubicBezTo>
                    <a:pt x="396729" y="96592"/>
                    <a:pt x="332260" y="115333"/>
                    <a:pt x="247955" y="115333"/>
                  </a:cubicBezTo>
                  <a:cubicBezTo>
                    <a:pt x="247955" y="115333"/>
                    <a:pt x="247955" y="115333"/>
                    <a:pt x="247955" y="115333"/>
                  </a:cubicBezTo>
                  <a:lnTo>
                    <a:pt x="247955" y="115333"/>
                  </a:lnTo>
                  <a:close/>
                </a:path>
              </a:pathLst>
            </a:custGeom>
            <a:grpFill/>
            <a:ln w="49510" cap="flat">
              <a:noFill/>
              <a:prstDash val="solid"/>
              <a:miter/>
            </a:ln>
          </p:spPr>
          <p:txBody>
            <a:bodyPr rtlCol="0" anchor="ctr"/>
            <a:lstStyle/>
            <a:p>
              <a:endParaRPr lang="en-GB"/>
            </a:p>
          </p:txBody>
        </p:sp>
        <p:sp>
          <p:nvSpPr>
            <p:cNvPr id="57" name="Freeform: Shape 56">
              <a:extLst>
                <a:ext uri="{FF2B5EF4-FFF2-40B4-BE49-F238E27FC236}">
                  <a16:creationId xmlns:a16="http://schemas.microsoft.com/office/drawing/2014/main" id="{A74491BF-4402-CFC7-2873-D15C2FC19BE9}"/>
                </a:ext>
              </a:extLst>
            </p:cNvPr>
            <p:cNvSpPr/>
            <p:nvPr/>
          </p:nvSpPr>
          <p:spPr>
            <a:xfrm>
              <a:off x="4994241" y="2001950"/>
              <a:ext cx="1234818" cy="358974"/>
            </a:xfrm>
            <a:custGeom>
              <a:avLst/>
              <a:gdLst>
                <a:gd name="connsiteX0" fmla="*/ 1081086 w 1234818"/>
                <a:gd name="connsiteY0" fmla="*/ 111008 h 358974"/>
                <a:gd name="connsiteX1" fmla="*/ 1125718 w 1234818"/>
                <a:gd name="connsiteY1" fmla="*/ 72083 h 358974"/>
                <a:gd name="connsiteX2" fmla="*/ 986863 w 1234818"/>
                <a:gd name="connsiteY2" fmla="*/ 31717 h 358974"/>
                <a:gd name="connsiteX3" fmla="*/ 852967 w 1234818"/>
                <a:gd name="connsiteY3" fmla="*/ 44692 h 358974"/>
                <a:gd name="connsiteX4" fmla="*/ 778580 w 1234818"/>
                <a:gd name="connsiteY4" fmla="*/ 36042 h 358974"/>
                <a:gd name="connsiteX5" fmla="*/ 714112 w 1234818"/>
                <a:gd name="connsiteY5" fmla="*/ 0 h 358974"/>
                <a:gd name="connsiteX6" fmla="*/ 520707 w 1234818"/>
                <a:gd name="connsiteY6" fmla="*/ 0 h 358974"/>
                <a:gd name="connsiteX7" fmla="*/ 456238 w 1234818"/>
                <a:gd name="connsiteY7" fmla="*/ 36042 h 358974"/>
                <a:gd name="connsiteX8" fmla="*/ 381851 w 1234818"/>
                <a:gd name="connsiteY8" fmla="*/ 44692 h 358974"/>
                <a:gd name="connsiteX9" fmla="*/ 247955 w 1234818"/>
                <a:gd name="connsiteY9" fmla="*/ 31717 h 358974"/>
                <a:gd name="connsiteX10" fmla="*/ 109100 w 1234818"/>
                <a:gd name="connsiteY10" fmla="*/ 72083 h 358974"/>
                <a:gd name="connsiteX11" fmla="*/ 153733 w 1234818"/>
                <a:gd name="connsiteY11" fmla="*/ 111008 h 358974"/>
                <a:gd name="connsiteX12" fmla="*/ 123978 w 1234818"/>
                <a:gd name="connsiteY12" fmla="*/ 132633 h 358974"/>
                <a:gd name="connsiteX13" fmla="*/ 0 w 1234818"/>
                <a:gd name="connsiteY13" fmla="*/ 151375 h 358974"/>
                <a:gd name="connsiteX14" fmla="*/ 0 w 1234818"/>
                <a:gd name="connsiteY14" fmla="*/ 207600 h 358974"/>
                <a:gd name="connsiteX15" fmla="*/ 123978 w 1234818"/>
                <a:gd name="connsiteY15" fmla="*/ 226341 h 358974"/>
                <a:gd name="connsiteX16" fmla="*/ 153733 w 1234818"/>
                <a:gd name="connsiteY16" fmla="*/ 247966 h 358974"/>
                <a:gd name="connsiteX17" fmla="*/ 109100 w 1234818"/>
                <a:gd name="connsiteY17" fmla="*/ 286891 h 358974"/>
                <a:gd name="connsiteX18" fmla="*/ 252915 w 1234818"/>
                <a:gd name="connsiteY18" fmla="*/ 327258 h 358974"/>
                <a:gd name="connsiteX19" fmla="*/ 386811 w 1234818"/>
                <a:gd name="connsiteY19" fmla="*/ 314283 h 358974"/>
                <a:gd name="connsiteX20" fmla="*/ 461197 w 1234818"/>
                <a:gd name="connsiteY20" fmla="*/ 322933 h 358974"/>
                <a:gd name="connsiteX21" fmla="*/ 525666 w 1234818"/>
                <a:gd name="connsiteY21" fmla="*/ 358975 h 358974"/>
                <a:gd name="connsiteX22" fmla="*/ 719071 w 1234818"/>
                <a:gd name="connsiteY22" fmla="*/ 358975 h 358974"/>
                <a:gd name="connsiteX23" fmla="*/ 783539 w 1234818"/>
                <a:gd name="connsiteY23" fmla="*/ 322933 h 358974"/>
                <a:gd name="connsiteX24" fmla="*/ 852967 w 1234818"/>
                <a:gd name="connsiteY24" fmla="*/ 314283 h 358974"/>
                <a:gd name="connsiteX25" fmla="*/ 986863 w 1234818"/>
                <a:gd name="connsiteY25" fmla="*/ 327258 h 358974"/>
                <a:gd name="connsiteX26" fmla="*/ 1125718 w 1234818"/>
                <a:gd name="connsiteY26" fmla="*/ 286891 h 358974"/>
                <a:gd name="connsiteX27" fmla="*/ 1081086 w 1234818"/>
                <a:gd name="connsiteY27" fmla="*/ 247966 h 358974"/>
                <a:gd name="connsiteX28" fmla="*/ 1110841 w 1234818"/>
                <a:gd name="connsiteY28" fmla="*/ 226341 h 358974"/>
                <a:gd name="connsiteX29" fmla="*/ 1234818 w 1234818"/>
                <a:gd name="connsiteY29" fmla="*/ 207600 h 358974"/>
                <a:gd name="connsiteX30" fmla="*/ 1234818 w 1234818"/>
                <a:gd name="connsiteY30" fmla="*/ 151375 h 358974"/>
                <a:gd name="connsiteX31" fmla="*/ 1110841 w 1234818"/>
                <a:gd name="connsiteY31" fmla="*/ 132633 h 358974"/>
                <a:gd name="connsiteX32" fmla="*/ 1081086 w 1234818"/>
                <a:gd name="connsiteY32" fmla="*/ 111008 h 358974"/>
                <a:gd name="connsiteX33" fmla="*/ 1135636 w 1234818"/>
                <a:gd name="connsiteY33" fmla="*/ 188858 h 358974"/>
                <a:gd name="connsiteX34" fmla="*/ 1026536 w 1234818"/>
                <a:gd name="connsiteY34" fmla="*/ 204717 h 358974"/>
                <a:gd name="connsiteX35" fmla="*/ 1021577 w 1234818"/>
                <a:gd name="connsiteY35" fmla="*/ 210483 h 358974"/>
                <a:gd name="connsiteX36" fmla="*/ 981904 w 1234818"/>
                <a:gd name="connsiteY36" fmla="*/ 237875 h 358974"/>
                <a:gd name="connsiteX37" fmla="*/ 971986 w 1234818"/>
                <a:gd name="connsiteY37" fmla="*/ 243641 h 358974"/>
                <a:gd name="connsiteX38" fmla="*/ 1011658 w 1234818"/>
                <a:gd name="connsiteY38" fmla="*/ 278241 h 358974"/>
                <a:gd name="connsiteX39" fmla="*/ 962067 w 1234818"/>
                <a:gd name="connsiteY39" fmla="*/ 292658 h 358974"/>
                <a:gd name="connsiteX40" fmla="*/ 848008 w 1234818"/>
                <a:gd name="connsiteY40" fmla="*/ 281125 h 358974"/>
                <a:gd name="connsiteX41" fmla="*/ 828171 w 1234818"/>
                <a:gd name="connsiteY41" fmla="*/ 284008 h 358974"/>
                <a:gd name="connsiteX42" fmla="*/ 738907 w 1234818"/>
                <a:gd name="connsiteY42" fmla="*/ 294100 h 358974"/>
                <a:gd name="connsiteX43" fmla="*/ 714112 w 1234818"/>
                <a:gd name="connsiteY43" fmla="*/ 296983 h 358974"/>
                <a:gd name="connsiteX44" fmla="*/ 659562 w 1234818"/>
                <a:gd name="connsiteY44" fmla="*/ 328700 h 358974"/>
                <a:gd name="connsiteX45" fmla="*/ 585175 w 1234818"/>
                <a:gd name="connsiteY45" fmla="*/ 328700 h 358974"/>
                <a:gd name="connsiteX46" fmla="*/ 530625 w 1234818"/>
                <a:gd name="connsiteY46" fmla="*/ 296983 h 358974"/>
                <a:gd name="connsiteX47" fmla="*/ 510788 w 1234818"/>
                <a:gd name="connsiteY47" fmla="*/ 295541 h 358974"/>
                <a:gd name="connsiteX48" fmla="*/ 421524 w 1234818"/>
                <a:gd name="connsiteY48" fmla="*/ 284008 h 358974"/>
                <a:gd name="connsiteX49" fmla="*/ 401688 w 1234818"/>
                <a:gd name="connsiteY49" fmla="*/ 281125 h 358974"/>
                <a:gd name="connsiteX50" fmla="*/ 282669 w 1234818"/>
                <a:gd name="connsiteY50" fmla="*/ 292658 h 358974"/>
                <a:gd name="connsiteX51" fmla="*/ 228119 w 1234818"/>
                <a:gd name="connsiteY51" fmla="*/ 276800 h 358974"/>
                <a:gd name="connsiteX52" fmla="*/ 267792 w 1234818"/>
                <a:gd name="connsiteY52" fmla="*/ 243641 h 358974"/>
                <a:gd name="connsiteX53" fmla="*/ 257874 w 1234818"/>
                <a:gd name="connsiteY53" fmla="*/ 237875 h 358974"/>
                <a:gd name="connsiteX54" fmla="*/ 218201 w 1234818"/>
                <a:gd name="connsiteY54" fmla="*/ 211925 h 358974"/>
                <a:gd name="connsiteX55" fmla="*/ 213242 w 1234818"/>
                <a:gd name="connsiteY55" fmla="*/ 206158 h 358974"/>
                <a:gd name="connsiteX56" fmla="*/ 104141 w 1234818"/>
                <a:gd name="connsiteY56" fmla="*/ 190300 h 358974"/>
                <a:gd name="connsiteX57" fmla="*/ 104141 w 1234818"/>
                <a:gd name="connsiteY57" fmla="*/ 170117 h 358974"/>
                <a:gd name="connsiteX58" fmla="*/ 213242 w 1234818"/>
                <a:gd name="connsiteY58" fmla="*/ 154258 h 358974"/>
                <a:gd name="connsiteX59" fmla="*/ 218201 w 1234818"/>
                <a:gd name="connsiteY59" fmla="*/ 148492 h 358974"/>
                <a:gd name="connsiteX60" fmla="*/ 257874 w 1234818"/>
                <a:gd name="connsiteY60" fmla="*/ 122542 h 358974"/>
                <a:gd name="connsiteX61" fmla="*/ 267792 w 1234818"/>
                <a:gd name="connsiteY61" fmla="*/ 116775 h 358974"/>
                <a:gd name="connsiteX62" fmla="*/ 228119 w 1234818"/>
                <a:gd name="connsiteY62" fmla="*/ 80733 h 358974"/>
                <a:gd name="connsiteX63" fmla="*/ 277710 w 1234818"/>
                <a:gd name="connsiteY63" fmla="*/ 64875 h 358974"/>
                <a:gd name="connsiteX64" fmla="*/ 396729 w 1234818"/>
                <a:gd name="connsiteY64" fmla="*/ 76408 h 358974"/>
                <a:gd name="connsiteX65" fmla="*/ 416565 w 1234818"/>
                <a:gd name="connsiteY65" fmla="*/ 73525 h 358974"/>
                <a:gd name="connsiteX66" fmla="*/ 510788 w 1234818"/>
                <a:gd name="connsiteY66" fmla="*/ 61992 h 358974"/>
                <a:gd name="connsiteX67" fmla="*/ 530625 w 1234818"/>
                <a:gd name="connsiteY67" fmla="*/ 60550 h 358974"/>
                <a:gd name="connsiteX68" fmla="*/ 585175 w 1234818"/>
                <a:gd name="connsiteY68" fmla="*/ 28833 h 358974"/>
                <a:gd name="connsiteX69" fmla="*/ 654603 w 1234818"/>
                <a:gd name="connsiteY69" fmla="*/ 28833 h 358974"/>
                <a:gd name="connsiteX70" fmla="*/ 709153 w 1234818"/>
                <a:gd name="connsiteY70" fmla="*/ 60550 h 358974"/>
                <a:gd name="connsiteX71" fmla="*/ 728989 w 1234818"/>
                <a:gd name="connsiteY71" fmla="*/ 61992 h 358974"/>
                <a:gd name="connsiteX72" fmla="*/ 818253 w 1234818"/>
                <a:gd name="connsiteY72" fmla="*/ 73525 h 358974"/>
                <a:gd name="connsiteX73" fmla="*/ 838090 w 1234818"/>
                <a:gd name="connsiteY73" fmla="*/ 76408 h 358974"/>
                <a:gd name="connsiteX74" fmla="*/ 957108 w 1234818"/>
                <a:gd name="connsiteY74" fmla="*/ 64875 h 358974"/>
                <a:gd name="connsiteX75" fmla="*/ 1006699 w 1234818"/>
                <a:gd name="connsiteY75" fmla="*/ 79292 h 358974"/>
                <a:gd name="connsiteX76" fmla="*/ 967026 w 1234818"/>
                <a:gd name="connsiteY76" fmla="*/ 113892 h 358974"/>
                <a:gd name="connsiteX77" fmla="*/ 976945 w 1234818"/>
                <a:gd name="connsiteY77" fmla="*/ 119658 h 358974"/>
                <a:gd name="connsiteX78" fmla="*/ 1016617 w 1234818"/>
                <a:gd name="connsiteY78" fmla="*/ 145608 h 358974"/>
                <a:gd name="connsiteX79" fmla="*/ 1021577 w 1234818"/>
                <a:gd name="connsiteY79" fmla="*/ 151375 h 358974"/>
                <a:gd name="connsiteX80" fmla="*/ 1130677 w 1234818"/>
                <a:gd name="connsiteY80" fmla="*/ 167233 h 358974"/>
                <a:gd name="connsiteX81" fmla="*/ 1135636 w 1234818"/>
                <a:gd name="connsiteY81" fmla="*/ 188858 h 358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234818" h="358974">
                  <a:moveTo>
                    <a:pt x="1081086" y="111008"/>
                  </a:moveTo>
                  <a:lnTo>
                    <a:pt x="1125718" y="72083"/>
                  </a:lnTo>
                  <a:lnTo>
                    <a:pt x="986863" y="31717"/>
                  </a:lnTo>
                  <a:lnTo>
                    <a:pt x="852967" y="44692"/>
                  </a:lnTo>
                  <a:cubicBezTo>
                    <a:pt x="828171" y="41808"/>
                    <a:pt x="803376" y="38925"/>
                    <a:pt x="778580" y="36042"/>
                  </a:cubicBezTo>
                  <a:lnTo>
                    <a:pt x="714112" y="0"/>
                  </a:lnTo>
                  <a:lnTo>
                    <a:pt x="520707" y="0"/>
                  </a:lnTo>
                  <a:lnTo>
                    <a:pt x="456238" y="36042"/>
                  </a:lnTo>
                  <a:cubicBezTo>
                    <a:pt x="431443" y="38925"/>
                    <a:pt x="406647" y="41808"/>
                    <a:pt x="381851" y="44692"/>
                  </a:cubicBezTo>
                  <a:lnTo>
                    <a:pt x="247955" y="31717"/>
                  </a:lnTo>
                  <a:lnTo>
                    <a:pt x="109100" y="72083"/>
                  </a:lnTo>
                  <a:lnTo>
                    <a:pt x="153733" y="111008"/>
                  </a:lnTo>
                  <a:cubicBezTo>
                    <a:pt x="138855" y="118217"/>
                    <a:pt x="128937" y="125425"/>
                    <a:pt x="123978" y="132633"/>
                  </a:cubicBezTo>
                  <a:lnTo>
                    <a:pt x="0" y="151375"/>
                  </a:lnTo>
                  <a:lnTo>
                    <a:pt x="0" y="207600"/>
                  </a:lnTo>
                  <a:lnTo>
                    <a:pt x="123978" y="226341"/>
                  </a:lnTo>
                  <a:cubicBezTo>
                    <a:pt x="133896" y="233550"/>
                    <a:pt x="143814" y="240758"/>
                    <a:pt x="153733" y="247966"/>
                  </a:cubicBezTo>
                  <a:lnTo>
                    <a:pt x="109100" y="286891"/>
                  </a:lnTo>
                  <a:lnTo>
                    <a:pt x="252915" y="327258"/>
                  </a:lnTo>
                  <a:lnTo>
                    <a:pt x="386811" y="314283"/>
                  </a:lnTo>
                  <a:cubicBezTo>
                    <a:pt x="411606" y="317166"/>
                    <a:pt x="436402" y="320050"/>
                    <a:pt x="461197" y="322933"/>
                  </a:cubicBezTo>
                  <a:lnTo>
                    <a:pt x="525666" y="358975"/>
                  </a:lnTo>
                  <a:lnTo>
                    <a:pt x="719071" y="358975"/>
                  </a:lnTo>
                  <a:lnTo>
                    <a:pt x="783539" y="322933"/>
                  </a:lnTo>
                  <a:cubicBezTo>
                    <a:pt x="808335" y="320050"/>
                    <a:pt x="833131" y="317166"/>
                    <a:pt x="852967" y="314283"/>
                  </a:cubicBezTo>
                  <a:lnTo>
                    <a:pt x="986863" y="327258"/>
                  </a:lnTo>
                  <a:lnTo>
                    <a:pt x="1125718" y="286891"/>
                  </a:lnTo>
                  <a:lnTo>
                    <a:pt x="1081086" y="247966"/>
                  </a:lnTo>
                  <a:cubicBezTo>
                    <a:pt x="1091004" y="240758"/>
                    <a:pt x="1105882" y="233550"/>
                    <a:pt x="1110841" y="226341"/>
                  </a:cubicBezTo>
                  <a:lnTo>
                    <a:pt x="1234818" y="207600"/>
                  </a:lnTo>
                  <a:lnTo>
                    <a:pt x="1234818" y="151375"/>
                  </a:lnTo>
                  <a:lnTo>
                    <a:pt x="1110841" y="132633"/>
                  </a:lnTo>
                  <a:cubicBezTo>
                    <a:pt x="1105882" y="125425"/>
                    <a:pt x="1095963" y="118217"/>
                    <a:pt x="1081086" y="111008"/>
                  </a:cubicBezTo>
                  <a:close/>
                  <a:moveTo>
                    <a:pt x="1135636" y="188858"/>
                  </a:moveTo>
                  <a:lnTo>
                    <a:pt x="1026536" y="204717"/>
                  </a:lnTo>
                  <a:lnTo>
                    <a:pt x="1021577" y="210483"/>
                  </a:lnTo>
                  <a:cubicBezTo>
                    <a:pt x="1011658" y="220575"/>
                    <a:pt x="996781" y="229225"/>
                    <a:pt x="981904" y="237875"/>
                  </a:cubicBezTo>
                  <a:lnTo>
                    <a:pt x="971986" y="243641"/>
                  </a:lnTo>
                  <a:lnTo>
                    <a:pt x="1011658" y="278241"/>
                  </a:lnTo>
                  <a:lnTo>
                    <a:pt x="962067" y="292658"/>
                  </a:lnTo>
                  <a:lnTo>
                    <a:pt x="848008" y="281125"/>
                  </a:lnTo>
                  <a:lnTo>
                    <a:pt x="828171" y="284008"/>
                  </a:lnTo>
                  <a:cubicBezTo>
                    <a:pt x="798417" y="288333"/>
                    <a:pt x="768662" y="292658"/>
                    <a:pt x="738907" y="294100"/>
                  </a:cubicBezTo>
                  <a:lnTo>
                    <a:pt x="714112" y="296983"/>
                  </a:lnTo>
                  <a:lnTo>
                    <a:pt x="659562" y="328700"/>
                  </a:lnTo>
                  <a:lnTo>
                    <a:pt x="585175" y="328700"/>
                  </a:lnTo>
                  <a:lnTo>
                    <a:pt x="530625" y="296983"/>
                  </a:lnTo>
                  <a:lnTo>
                    <a:pt x="510788" y="295541"/>
                  </a:lnTo>
                  <a:cubicBezTo>
                    <a:pt x="481034" y="292658"/>
                    <a:pt x="446320" y="289775"/>
                    <a:pt x="421524" y="284008"/>
                  </a:cubicBezTo>
                  <a:lnTo>
                    <a:pt x="401688" y="281125"/>
                  </a:lnTo>
                  <a:lnTo>
                    <a:pt x="282669" y="292658"/>
                  </a:lnTo>
                  <a:lnTo>
                    <a:pt x="228119" y="276800"/>
                  </a:lnTo>
                  <a:lnTo>
                    <a:pt x="267792" y="243641"/>
                  </a:lnTo>
                  <a:lnTo>
                    <a:pt x="257874" y="237875"/>
                  </a:lnTo>
                  <a:cubicBezTo>
                    <a:pt x="242996" y="229225"/>
                    <a:pt x="228119" y="220575"/>
                    <a:pt x="218201" y="211925"/>
                  </a:cubicBezTo>
                  <a:lnTo>
                    <a:pt x="213242" y="206158"/>
                  </a:lnTo>
                  <a:lnTo>
                    <a:pt x="104141" y="190300"/>
                  </a:lnTo>
                  <a:lnTo>
                    <a:pt x="104141" y="170117"/>
                  </a:lnTo>
                  <a:lnTo>
                    <a:pt x="213242" y="154258"/>
                  </a:lnTo>
                  <a:lnTo>
                    <a:pt x="218201" y="148492"/>
                  </a:lnTo>
                  <a:cubicBezTo>
                    <a:pt x="228119" y="139842"/>
                    <a:pt x="238037" y="129750"/>
                    <a:pt x="257874" y="122542"/>
                  </a:cubicBezTo>
                  <a:lnTo>
                    <a:pt x="267792" y="116775"/>
                  </a:lnTo>
                  <a:lnTo>
                    <a:pt x="228119" y="80733"/>
                  </a:lnTo>
                  <a:lnTo>
                    <a:pt x="277710" y="64875"/>
                  </a:lnTo>
                  <a:lnTo>
                    <a:pt x="396729" y="76408"/>
                  </a:lnTo>
                  <a:lnTo>
                    <a:pt x="416565" y="73525"/>
                  </a:lnTo>
                  <a:cubicBezTo>
                    <a:pt x="446320" y="69200"/>
                    <a:pt x="476075" y="64875"/>
                    <a:pt x="510788" y="61992"/>
                  </a:cubicBezTo>
                  <a:lnTo>
                    <a:pt x="530625" y="60550"/>
                  </a:lnTo>
                  <a:lnTo>
                    <a:pt x="585175" y="28833"/>
                  </a:lnTo>
                  <a:lnTo>
                    <a:pt x="654603" y="28833"/>
                  </a:lnTo>
                  <a:lnTo>
                    <a:pt x="709153" y="60550"/>
                  </a:lnTo>
                  <a:lnTo>
                    <a:pt x="728989" y="61992"/>
                  </a:lnTo>
                  <a:cubicBezTo>
                    <a:pt x="758744" y="64875"/>
                    <a:pt x="793458" y="67758"/>
                    <a:pt x="818253" y="73525"/>
                  </a:cubicBezTo>
                  <a:lnTo>
                    <a:pt x="838090" y="76408"/>
                  </a:lnTo>
                  <a:lnTo>
                    <a:pt x="957108" y="64875"/>
                  </a:lnTo>
                  <a:lnTo>
                    <a:pt x="1006699" y="79292"/>
                  </a:lnTo>
                  <a:lnTo>
                    <a:pt x="967026" y="113892"/>
                  </a:lnTo>
                  <a:lnTo>
                    <a:pt x="976945" y="119658"/>
                  </a:lnTo>
                  <a:cubicBezTo>
                    <a:pt x="991822" y="128308"/>
                    <a:pt x="1006699" y="136958"/>
                    <a:pt x="1016617" y="145608"/>
                  </a:cubicBezTo>
                  <a:lnTo>
                    <a:pt x="1021577" y="151375"/>
                  </a:lnTo>
                  <a:lnTo>
                    <a:pt x="1130677" y="167233"/>
                  </a:lnTo>
                  <a:lnTo>
                    <a:pt x="1135636" y="188858"/>
                  </a:lnTo>
                  <a:close/>
                </a:path>
              </a:pathLst>
            </a:custGeom>
            <a:grpFill/>
            <a:ln w="49510" cap="flat">
              <a:noFill/>
              <a:prstDash val="solid"/>
              <a:miter/>
            </a:ln>
          </p:spPr>
          <p:txBody>
            <a:bodyPr rtlCol="0" anchor="ctr"/>
            <a:lstStyle/>
            <a:p>
              <a:endParaRPr lang="en-GB"/>
            </a:p>
          </p:txBody>
        </p:sp>
        <p:sp>
          <p:nvSpPr>
            <p:cNvPr id="58" name="Freeform: Shape 57">
              <a:extLst>
                <a:ext uri="{FF2B5EF4-FFF2-40B4-BE49-F238E27FC236}">
                  <a16:creationId xmlns:a16="http://schemas.microsoft.com/office/drawing/2014/main" id="{2B350506-8CE1-8B1E-EE9C-883E37A843E9}"/>
                </a:ext>
              </a:extLst>
            </p:cNvPr>
            <p:cNvSpPr/>
            <p:nvPr/>
          </p:nvSpPr>
          <p:spPr>
            <a:xfrm>
              <a:off x="4374353" y="1817416"/>
              <a:ext cx="2479554" cy="753991"/>
            </a:xfrm>
            <a:custGeom>
              <a:avLst/>
              <a:gdLst>
                <a:gd name="connsiteX0" fmla="*/ 2479555 w 2479554"/>
                <a:gd name="connsiteY0" fmla="*/ 373391 h 753991"/>
                <a:gd name="connsiteX1" fmla="*/ 2479555 w 2479554"/>
                <a:gd name="connsiteY1" fmla="*/ 360416 h 753991"/>
                <a:gd name="connsiteX2" fmla="*/ 1239777 w 2479554"/>
                <a:gd name="connsiteY2" fmla="*/ 0 h 753991"/>
                <a:gd name="connsiteX3" fmla="*/ 0 w 2479554"/>
                <a:gd name="connsiteY3" fmla="*/ 360416 h 753991"/>
                <a:gd name="connsiteX4" fmla="*/ 0 w 2479554"/>
                <a:gd name="connsiteY4" fmla="*/ 373391 h 753991"/>
                <a:gd name="connsiteX5" fmla="*/ 84305 w 2479554"/>
                <a:gd name="connsiteY5" fmla="*/ 498816 h 753991"/>
                <a:gd name="connsiteX6" fmla="*/ 297547 w 2479554"/>
                <a:gd name="connsiteY6" fmla="*/ 601175 h 753991"/>
                <a:gd name="connsiteX7" fmla="*/ 590134 w 2479554"/>
                <a:gd name="connsiteY7" fmla="*/ 738133 h 753991"/>
                <a:gd name="connsiteX8" fmla="*/ 674439 w 2479554"/>
                <a:gd name="connsiteY8" fmla="*/ 753991 h 753991"/>
                <a:gd name="connsiteX9" fmla="*/ 1800157 w 2479554"/>
                <a:gd name="connsiteY9" fmla="*/ 753991 h 753991"/>
                <a:gd name="connsiteX10" fmla="*/ 1884462 w 2479554"/>
                <a:gd name="connsiteY10" fmla="*/ 738133 h 753991"/>
                <a:gd name="connsiteX11" fmla="*/ 2172090 w 2479554"/>
                <a:gd name="connsiteY11" fmla="*/ 601175 h 753991"/>
                <a:gd name="connsiteX12" fmla="*/ 2385332 w 2479554"/>
                <a:gd name="connsiteY12" fmla="*/ 498816 h 753991"/>
                <a:gd name="connsiteX13" fmla="*/ 2479555 w 2479554"/>
                <a:gd name="connsiteY13" fmla="*/ 373391 h 753991"/>
                <a:gd name="connsiteX14" fmla="*/ 2380373 w 2479554"/>
                <a:gd name="connsiteY14" fmla="*/ 373391 h 753991"/>
                <a:gd name="connsiteX15" fmla="*/ 2301027 w 2479554"/>
                <a:gd name="connsiteY15" fmla="*/ 488725 h 753991"/>
                <a:gd name="connsiteX16" fmla="*/ 2102662 w 2479554"/>
                <a:gd name="connsiteY16" fmla="*/ 582433 h 753991"/>
                <a:gd name="connsiteX17" fmla="*/ 1800157 w 2479554"/>
                <a:gd name="connsiteY17" fmla="*/ 725158 h 753991"/>
                <a:gd name="connsiteX18" fmla="*/ 679398 w 2479554"/>
                <a:gd name="connsiteY18" fmla="*/ 725158 h 753991"/>
                <a:gd name="connsiteX19" fmla="*/ 376892 w 2479554"/>
                <a:gd name="connsiteY19" fmla="*/ 582433 h 753991"/>
                <a:gd name="connsiteX20" fmla="*/ 178528 w 2479554"/>
                <a:gd name="connsiteY20" fmla="*/ 488725 h 753991"/>
                <a:gd name="connsiteX21" fmla="*/ 99182 w 2479554"/>
                <a:gd name="connsiteY21" fmla="*/ 373391 h 753991"/>
                <a:gd name="connsiteX22" fmla="*/ 99182 w 2479554"/>
                <a:gd name="connsiteY22" fmla="*/ 361858 h 753991"/>
                <a:gd name="connsiteX23" fmla="*/ 1239777 w 2479554"/>
                <a:gd name="connsiteY23" fmla="*/ 30275 h 753991"/>
                <a:gd name="connsiteX24" fmla="*/ 2380373 w 2479554"/>
                <a:gd name="connsiteY24" fmla="*/ 361858 h 753991"/>
                <a:gd name="connsiteX25" fmla="*/ 2380373 w 2479554"/>
                <a:gd name="connsiteY25" fmla="*/ 361858 h 753991"/>
                <a:gd name="connsiteX26" fmla="*/ 2380373 w 2479554"/>
                <a:gd name="connsiteY26" fmla="*/ 373391 h 753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479554" h="753991">
                  <a:moveTo>
                    <a:pt x="2479555" y="373391"/>
                  </a:moveTo>
                  <a:lnTo>
                    <a:pt x="2479555" y="360416"/>
                  </a:lnTo>
                  <a:cubicBezTo>
                    <a:pt x="2479555" y="161467"/>
                    <a:pt x="1924135" y="0"/>
                    <a:pt x="1239777" y="0"/>
                  </a:cubicBezTo>
                  <a:cubicBezTo>
                    <a:pt x="555420" y="0"/>
                    <a:pt x="0" y="161467"/>
                    <a:pt x="0" y="360416"/>
                  </a:cubicBezTo>
                  <a:lnTo>
                    <a:pt x="0" y="373391"/>
                  </a:lnTo>
                  <a:cubicBezTo>
                    <a:pt x="4959" y="416641"/>
                    <a:pt x="34714" y="458450"/>
                    <a:pt x="84305" y="498816"/>
                  </a:cubicBezTo>
                  <a:cubicBezTo>
                    <a:pt x="133896" y="536300"/>
                    <a:pt x="208283" y="570900"/>
                    <a:pt x="297547" y="601175"/>
                  </a:cubicBezTo>
                  <a:cubicBezTo>
                    <a:pt x="411606" y="637216"/>
                    <a:pt x="535584" y="706416"/>
                    <a:pt x="590134" y="738133"/>
                  </a:cubicBezTo>
                  <a:cubicBezTo>
                    <a:pt x="605011" y="746783"/>
                    <a:pt x="639725" y="753991"/>
                    <a:pt x="674439" y="753991"/>
                  </a:cubicBezTo>
                  <a:lnTo>
                    <a:pt x="1800157" y="753991"/>
                  </a:lnTo>
                  <a:cubicBezTo>
                    <a:pt x="1834870" y="753991"/>
                    <a:pt x="1869584" y="748224"/>
                    <a:pt x="1884462" y="738133"/>
                  </a:cubicBezTo>
                  <a:cubicBezTo>
                    <a:pt x="1939012" y="706416"/>
                    <a:pt x="2062990" y="637216"/>
                    <a:pt x="2172090" y="601175"/>
                  </a:cubicBezTo>
                  <a:cubicBezTo>
                    <a:pt x="2266313" y="570900"/>
                    <a:pt x="2335740" y="536300"/>
                    <a:pt x="2385332" y="498816"/>
                  </a:cubicBezTo>
                  <a:cubicBezTo>
                    <a:pt x="2444841" y="458450"/>
                    <a:pt x="2474596" y="415200"/>
                    <a:pt x="2479555" y="373391"/>
                  </a:cubicBezTo>
                  <a:close/>
                  <a:moveTo>
                    <a:pt x="2380373" y="373391"/>
                  </a:moveTo>
                  <a:cubicBezTo>
                    <a:pt x="2375413" y="412316"/>
                    <a:pt x="2350618" y="451241"/>
                    <a:pt x="2301027" y="488725"/>
                  </a:cubicBezTo>
                  <a:cubicBezTo>
                    <a:pt x="2256395" y="523325"/>
                    <a:pt x="2186967" y="555041"/>
                    <a:pt x="2102662" y="582433"/>
                  </a:cubicBezTo>
                  <a:cubicBezTo>
                    <a:pt x="1983644" y="619916"/>
                    <a:pt x="1859666" y="687675"/>
                    <a:pt x="1800157" y="725158"/>
                  </a:cubicBezTo>
                  <a:lnTo>
                    <a:pt x="679398" y="725158"/>
                  </a:lnTo>
                  <a:cubicBezTo>
                    <a:pt x="614930" y="687675"/>
                    <a:pt x="490952" y="619916"/>
                    <a:pt x="376892" y="582433"/>
                  </a:cubicBezTo>
                  <a:cubicBezTo>
                    <a:pt x="292587" y="555041"/>
                    <a:pt x="228119" y="523325"/>
                    <a:pt x="178528" y="488725"/>
                  </a:cubicBezTo>
                  <a:cubicBezTo>
                    <a:pt x="128937" y="452683"/>
                    <a:pt x="104141" y="413758"/>
                    <a:pt x="99182" y="373391"/>
                  </a:cubicBezTo>
                  <a:lnTo>
                    <a:pt x="99182" y="361858"/>
                  </a:lnTo>
                  <a:cubicBezTo>
                    <a:pt x="99182" y="178767"/>
                    <a:pt x="609971" y="30275"/>
                    <a:pt x="1239777" y="30275"/>
                  </a:cubicBezTo>
                  <a:cubicBezTo>
                    <a:pt x="1869584" y="30275"/>
                    <a:pt x="2380373" y="178767"/>
                    <a:pt x="2380373" y="361858"/>
                  </a:cubicBezTo>
                  <a:lnTo>
                    <a:pt x="2380373" y="361858"/>
                  </a:lnTo>
                  <a:lnTo>
                    <a:pt x="2380373" y="373391"/>
                  </a:lnTo>
                  <a:close/>
                </a:path>
              </a:pathLst>
            </a:custGeom>
            <a:grpFill/>
            <a:ln w="49510" cap="flat">
              <a:noFill/>
              <a:prstDash val="solid"/>
              <a:miter/>
            </a:ln>
          </p:spPr>
          <p:txBody>
            <a:bodyPr rtlCol="0" anchor="ctr"/>
            <a:lstStyle/>
            <a:p>
              <a:endParaRPr lang="en-GB"/>
            </a:p>
          </p:txBody>
        </p:sp>
        <p:sp>
          <p:nvSpPr>
            <p:cNvPr id="59" name="Freeform: Shape 58">
              <a:extLst>
                <a:ext uri="{FF2B5EF4-FFF2-40B4-BE49-F238E27FC236}">
                  <a16:creationId xmlns:a16="http://schemas.microsoft.com/office/drawing/2014/main" id="{D6A66985-F8D9-1F8B-EB5B-9F95C0150CE5}"/>
                </a:ext>
              </a:extLst>
            </p:cNvPr>
            <p:cNvSpPr/>
            <p:nvPr/>
          </p:nvSpPr>
          <p:spPr>
            <a:xfrm>
              <a:off x="5023996" y="2657907"/>
              <a:ext cx="1190186" cy="28833"/>
            </a:xfrm>
            <a:custGeom>
              <a:avLst/>
              <a:gdLst>
                <a:gd name="connsiteX0" fmla="*/ 1140595 w 1190186"/>
                <a:gd name="connsiteY0" fmla="*/ 0 h 28833"/>
                <a:gd name="connsiteX1" fmla="*/ 49591 w 1190186"/>
                <a:gd name="connsiteY1" fmla="*/ 0 h 28833"/>
                <a:gd name="connsiteX2" fmla="*/ 0 w 1190186"/>
                <a:gd name="connsiteY2" fmla="*/ 14417 h 28833"/>
                <a:gd name="connsiteX3" fmla="*/ 49591 w 1190186"/>
                <a:gd name="connsiteY3" fmla="*/ 28833 h 28833"/>
                <a:gd name="connsiteX4" fmla="*/ 1140595 w 1190186"/>
                <a:gd name="connsiteY4" fmla="*/ 28833 h 28833"/>
                <a:gd name="connsiteX5" fmla="*/ 1190186 w 1190186"/>
                <a:gd name="connsiteY5" fmla="*/ 14417 h 28833"/>
                <a:gd name="connsiteX6" fmla="*/ 1140595 w 1190186"/>
                <a:gd name="connsiteY6" fmla="*/ 0 h 2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90186" h="28833">
                  <a:moveTo>
                    <a:pt x="1140595" y="0"/>
                  </a:moveTo>
                  <a:lnTo>
                    <a:pt x="49591" y="0"/>
                  </a:lnTo>
                  <a:cubicBezTo>
                    <a:pt x="19836" y="0"/>
                    <a:pt x="0" y="5767"/>
                    <a:pt x="0" y="14417"/>
                  </a:cubicBezTo>
                  <a:cubicBezTo>
                    <a:pt x="0" y="23067"/>
                    <a:pt x="19836" y="28833"/>
                    <a:pt x="49591" y="28833"/>
                  </a:cubicBezTo>
                  <a:lnTo>
                    <a:pt x="1140595" y="28833"/>
                  </a:lnTo>
                  <a:cubicBezTo>
                    <a:pt x="1170350" y="28833"/>
                    <a:pt x="1190186" y="23067"/>
                    <a:pt x="1190186" y="14417"/>
                  </a:cubicBezTo>
                  <a:cubicBezTo>
                    <a:pt x="1190186" y="5767"/>
                    <a:pt x="1170350" y="0"/>
                    <a:pt x="1140595" y="0"/>
                  </a:cubicBezTo>
                  <a:close/>
                </a:path>
              </a:pathLst>
            </a:custGeom>
            <a:grpFill/>
            <a:ln w="49510" cap="flat">
              <a:noFill/>
              <a:prstDash val="solid"/>
              <a:miter/>
            </a:ln>
          </p:spPr>
          <p:txBody>
            <a:bodyPr rtlCol="0" anchor="ctr"/>
            <a:lstStyle/>
            <a:p>
              <a:endParaRPr lang="en-GB"/>
            </a:p>
          </p:txBody>
        </p:sp>
        <p:sp>
          <p:nvSpPr>
            <p:cNvPr id="60" name="Freeform: Shape 59">
              <a:extLst>
                <a:ext uri="{FF2B5EF4-FFF2-40B4-BE49-F238E27FC236}">
                  <a16:creationId xmlns:a16="http://schemas.microsoft.com/office/drawing/2014/main" id="{7627521A-3754-CA71-D4FC-60AA24114F27}"/>
                </a:ext>
              </a:extLst>
            </p:cNvPr>
            <p:cNvSpPr/>
            <p:nvPr/>
          </p:nvSpPr>
          <p:spPr>
            <a:xfrm>
              <a:off x="5579416" y="1606933"/>
              <a:ext cx="99182" cy="158583"/>
            </a:xfrm>
            <a:custGeom>
              <a:avLst/>
              <a:gdLst>
                <a:gd name="connsiteX0" fmla="*/ 49591 w 99182"/>
                <a:gd name="connsiteY0" fmla="*/ 158583 h 158583"/>
                <a:gd name="connsiteX1" fmla="*/ 99182 w 99182"/>
                <a:gd name="connsiteY1" fmla="*/ 144167 h 158583"/>
                <a:gd name="connsiteX2" fmla="*/ 99182 w 99182"/>
                <a:gd name="connsiteY2" fmla="*/ 14417 h 158583"/>
                <a:gd name="connsiteX3" fmla="*/ 49591 w 99182"/>
                <a:gd name="connsiteY3" fmla="*/ 0 h 158583"/>
                <a:gd name="connsiteX4" fmla="*/ 0 w 99182"/>
                <a:gd name="connsiteY4" fmla="*/ 14417 h 158583"/>
                <a:gd name="connsiteX5" fmla="*/ 0 w 99182"/>
                <a:gd name="connsiteY5" fmla="*/ 144167 h 158583"/>
                <a:gd name="connsiteX6" fmla="*/ 49591 w 99182"/>
                <a:gd name="connsiteY6" fmla="*/ 158583 h 158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182" h="158583">
                  <a:moveTo>
                    <a:pt x="49591" y="158583"/>
                  </a:moveTo>
                  <a:cubicBezTo>
                    <a:pt x="79346" y="158583"/>
                    <a:pt x="99182" y="152817"/>
                    <a:pt x="99182" y="144167"/>
                  </a:cubicBezTo>
                  <a:lnTo>
                    <a:pt x="99182" y="14417"/>
                  </a:lnTo>
                  <a:cubicBezTo>
                    <a:pt x="99182" y="5767"/>
                    <a:pt x="79346" y="0"/>
                    <a:pt x="49591" y="0"/>
                  </a:cubicBezTo>
                  <a:cubicBezTo>
                    <a:pt x="19836" y="0"/>
                    <a:pt x="0" y="5767"/>
                    <a:pt x="0" y="14417"/>
                  </a:cubicBezTo>
                  <a:lnTo>
                    <a:pt x="0" y="144167"/>
                  </a:lnTo>
                  <a:cubicBezTo>
                    <a:pt x="0" y="152817"/>
                    <a:pt x="19836" y="158583"/>
                    <a:pt x="49591" y="158583"/>
                  </a:cubicBezTo>
                  <a:close/>
                </a:path>
              </a:pathLst>
            </a:custGeom>
            <a:grpFill/>
            <a:ln w="49510" cap="flat">
              <a:noFill/>
              <a:prstDash val="solid"/>
              <a:miter/>
            </a:ln>
          </p:spPr>
          <p:txBody>
            <a:bodyPr rtlCol="0" anchor="ctr"/>
            <a:lstStyle/>
            <a:p>
              <a:endParaRPr lang="en-GB"/>
            </a:p>
          </p:txBody>
        </p:sp>
        <p:sp>
          <p:nvSpPr>
            <p:cNvPr id="61" name="Freeform: Shape 60">
              <a:extLst>
                <a:ext uri="{FF2B5EF4-FFF2-40B4-BE49-F238E27FC236}">
                  <a16:creationId xmlns:a16="http://schemas.microsoft.com/office/drawing/2014/main" id="{50035835-1151-DC2E-9127-5641769D725A}"/>
                </a:ext>
              </a:extLst>
            </p:cNvPr>
            <p:cNvSpPr/>
            <p:nvPr/>
          </p:nvSpPr>
          <p:spPr>
            <a:xfrm>
              <a:off x="3630486" y="2169183"/>
              <a:ext cx="545502" cy="28833"/>
            </a:xfrm>
            <a:custGeom>
              <a:avLst/>
              <a:gdLst>
                <a:gd name="connsiteX0" fmla="*/ 495911 w 545502"/>
                <a:gd name="connsiteY0" fmla="*/ 0 h 28833"/>
                <a:gd name="connsiteX1" fmla="*/ 49591 w 545502"/>
                <a:gd name="connsiteY1" fmla="*/ 0 h 28833"/>
                <a:gd name="connsiteX2" fmla="*/ 0 w 545502"/>
                <a:gd name="connsiteY2" fmla="*/ 14417 h 28833"/>
                <a:gd name="connsiteX3" fmla="*/ 49591 w 545502"/>
                <a:gd name="connsiteY3" fmla="*/ 28833 h 28833"/>
                <a:gd name="connsiteX4" fmla="*/ 495911 w 545502"/>
                <a:gd name="connsiteY4" fmla="*/ 28833 h 28833"/>
                <a:gd name="connsiteX5" fmla="*/ 545502 w 545502"/>
                <a:gd name="connsiteY5" fmla="*/ 14417 h 28833"/>
                <a:gd name="connsiteX6" fmla="*/ 495911 w 545502"/>
                <a:gd name="connsiteY6" fmla="*/ 0 h 2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5502" h="28833">
                  <a:moveTo>
                    <a:pt x="495911" y="0"/>
                  </a:moveTo>
                  <a:lnTo>
                    <a:pt x="49591" y="0"/>
                  </a:lnTo>
                  <a:cubicBezTo>
                    <a:pt x="19836" y="0"/>
                    <a:pt x="0" y="5767"/>
                    <a:pt x="0" y="14417"/>
                  </a:cubicBezTo>
                  <a:cubicBezTo>
                    <a:pt x="0" y="23067"/>
                    <a:pt x="19836" y="28833"/>
                    <a:pt x="49591" y="28833"/>
                  </a:cubicBezTo>
                  <a:lnTo>
                    <a:pt x="495911" y="28833"/>
                  </a:lnTo>
                  <a:cubicBezTo>
                    <a:pt x="525666" y="28833"/>
                    <a:pt x="545502" y="23067"/>
                    <a:pt x="545502" y="14417"/>
                  </a:cubicBezTo>
                  <a:cubicBezTo>
                    <a:pt x="545502" y="5767"/>
                    <a:pt x="520707" y="0"/>
                    <a:pt x="495911" y="0"/>
                  </a:cubicBezTo>
                  <a:close/>
                </a:path>
              </a:pathLst>
            </a:custGeom>
            <a:grpFill/>
            <a:ln w="49510" cap="flat">
              <a:noFill/>
              <a:prstDash val="solid"/>
              <a:miter/>
            </a:ln>
          </p:spPr>
          <p:txBody>
            <a:bodyPr rtlCol="0" anchor="ctr"/>
            <a:lstStyle/>
            <a:p>
              <a:endParaRPr lang="en-GB"/>
            </a:p>
          </p:txBody>
        </p:sp>
        <p:sp>
          <p:nvSpPr>
            <p:cNvPr id="62" name="Freeform: Shape 61">
              <a:extLst>
                <a:ext uri="{FF2B5EF4-FFF2-40B4-BE49-F238E27FC236}">
                  <a16:creationId xmlns:a16="http://schemas.microsoft.com/office/drawing/2014/main" id="{34C27B93-E196-D6ED-8650-EC7E85D0D368}"/>
                </a:ext>
              </a:extLst>
            </p:cNvPr>
            <p:cNvSpPr/>
            <p:nvPr/>
          </p:nvSpPr>
          <p:spPr>
            <a:xfrm>
              <a:off x="7052272" y="2169183"/>
              <a:ext cx="545502" cy="28833"/>
            </a:xfrm>
            <a:custGeom>
              <a:avLst/>
              <a:gdLst>
                <a:gd name="connsiteX0" fmla="*/ 495911 w 545502"/>
                <a:gd name="connsiteY0" fmla="*/ 0 h 28833"/>
                <a:gd name="connsiteX1" fmla="*/ 49591 w 545502"/>
                <a:gd name="connsiteY1" fmla="*/ 0 h 28833"/>
                <a:gd name="connsiteX2" fmla="*/ 0 w 545502"/>
                <a:gd name="connsiteY2" fmla="*/ 14417 h 28833"/>
                <a:gd name="connsiteX3" fmla="*/ 49591 w 545502"/>
                <a:gd name="connsiteY3" fmla="*/ 28833 h 28833"/>
                <a:gd name="connsiteX4" fmla="*/ 495911 w 545502"/>
                <a:gd name="connsiteY4" fmla="*/ 28833 h 28833"/>
                <a:gd name="connsiteX5" fmla="*/ 545502 w 545502"/>
                <a:gd name="connsiteY5" fmla="*/ 14417 h 28833"/>
                <a:gd name="connsiteX6" fmla="*/ 495911 w 545502"/>
                <a:gd name="connsiteY6" fmla="*/ 0 h 2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5502" h="28833">
                  <a:moveTo>
                    <a:pt x="495911" y="0"/>
                  </a:moveTo>
                  <a:lnTo>
                    <a:pt x="49591" y="0"/>
                  </a:lnTo>
                  <a:cubicBezTo>
                    <a:pt x="19837" y="0"/>
                    <a:pt x="0" y="5767"/>
                    <a:pt x="0" y="14417"/>
                  </a:cubicBezTo>
                  <a:cubicBezTo>
                    <a:pt x="0" y="23067"/>
                    <a:pt x="19837" y="28833"/>
                    <a:pt x="49591" y="28833"/>
                  </a:cubicBezTo>
                  <a:lnTo>
                    <a:pt x="495911" y="28833"/>
                  </a:lnTo>
                  <a:cubicBezTo>
                    <a:pt x="525666" y="28833"/>
                    <a:pt x="545502" y="23067"/>
                    <a:pt x="545502" y="14417"/>
                  </a:cubicBezTo>
                  <a:cubicBezTo>
                    <a:pt x="545502" y="5767"/>
                    <a:pt x="520707" y="0"/>
                    <a:pt x="495911" y="0"/>
                  </a:cubicBezTo>
                  <a:close/>
                </a:path>
              </a:pathLst>
            </a:custGeom>
            <a:grpFill/>
            <a:ln w="49510" cap="flat">
              <a:noFill/>
              <a:prstDash val="solid"/>
              <a:miter/>
            </a:ln>
          </p:spPr>
          <p:txBody>
            <a:bodyPr rtlCol="0" anchor="ctr"/>
            <a:lstStyle/>
            <a:p>
              <a:endParaRPr lang="en-GB"/>
            </a:p>
          </p:txBody>
        </p:sp>
        <p:sp>
          <p:nvSpPr>
            <p:cNvPr id="63" name="Freeform: Shape 62">
              <a:extLst>
                <a:ext uri="{FF2B5EF4-FFF2-40B4-BE49-F238E27FC236}">
                  <a16:creationId xmlns:a16="http://schemas.microsoft.com/office/drawing/2014/main" id="{27EBD30E-FD1B-85A0-FAB3-CCEFDA31FA35}"/>
                </a:ext>
              </a:extLst>
            </p:cNvPr>
            <p:cNvSpPr/>
            <p:nvPr/>
          </p:nvSpPr>
          <p:spPr>
            <a:xfrm>
              <a:off x="4195138" y="1771083"/>
              <a:ext cx="417251" cy="121299"/>
            </a:xfrm>
            <a:custGeom>
              <a:avLst/>
              <a:gdLst>
                <a:gd name="connsiteX0" fmla="*/ 332947 w 417251"/>
                <a:gd name="connsiteY0" fmla="*/ 116974 h 121299"/>
                <a:gd name="connsiteX1" fmla="*/ 402374 w 417251"/>
                <a:gd name="connsiteY1" fmla="*/ 116974 h 121299"/>
                <a:gd name="connsiteX2" fmla="*/ 402374 w 417251"/>
                <a:gd name="connsiteY2" fmla="*/ 96791 h 121299"/>
                <a:gd name="connsiteX3" fmla="*/ 84991 w 417251"/>
                <a:gd name="connsiteY3" fmla="*/ 4525 h 121299"/>
                <a:gd name="connsiteX4" fmla="*/ 15564 w 417251"/>
                <a:gd name="connsiteY4" fmla="*/ 3083 h 121299"/>
                <a:gd name="connsiteX5" fmla="*/ 10605 w 417251"/>
                <a:gd name="connsiteY5" fmla="*/ 23266 h 121299"/>
                <a:gd name="connsiteX6" fmla="*/ 15564 w 417251"/>
                <a:gd name="connsiteY6" fmla="*/ 24708 h 121299"/>
                <a:gd name="connsiteX7" fmla="*/ 332947 w 417251"/>
                <a:gd name="connsiteY7" fmla="*/ 116974 h 121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7251" h="121299">
                  <a:moveTo>
                    <a:pt x="332947" y="116974"/>
                  </a:moveTo>
                  <a:cubicBezTo>
                    <a:pt x="352783" y="122741"/>
                    <a:pt x="382538" y="122741"/>
                    <a:pt x="402374" y="116974"/>
                  </a:cubicBezTo>
                  <a:cubicBezTo>
                    <a:pt x="422211" y="111208"/>
                    <a:pt x="422211" y="102558"/>
                    <a:pt x="402374" y="96791"/>
                  </a:cubicBezTo>
                  <a:lnTo>
                    <a:pt x="84991" y="4525"/>
                  </a:lnTo>
                  <a:cubicBezTo>
                    <a:pt x="65155" y="-1242"/>
                    <a:pt x="35400" y="-1242"/>
                    <a:pt x="15564" y="3083"/>
                  </a:cubicBezTo>
                  <a:cubicBezTo>
                    <a:pt x="-4273" y="8850"/>
                    <a:pt x="-4273" y="17500"/>
                    <a:pt x="10605" y="23266"/>
                  </a:cubicBezTo>
                  <a:cubicBezTo>
                    <a:pt x="10605" y="23266"/>
                    <a:pt x="10605" y="23266"/>
                    <a:pt x="15564" y="24708"/>
                  </a:cubicBezTo>
                  <a:lnTo>
                    <a:pt x="332947" y="116974"/>
                  </a:lnTo>
                  <a:close/>
                </a:path>
              </a:pathLst>
            </a:custGeom>
            <a:grpFill/>
            <a:ln w="49510" cap="flat">
              <a:noFill/>
              <a:prstDash val="solid"/>
              <a:miter/>
            </a:ln>
          </p:spPr>
          <p:txBody>
            <a:bodyPr rtlCol="0" anchor="ctr"/>
            <a:lstStyle/>
            <a:p>
              <a:endParaRPr lang="en-GB"/>
            </a:p>
          </p:txBody>
        </p:sp>
        <p:sp>
          <p:nvSpPr>
            <p:cNvPr id="64" name="Freeform: Shape 63">
              <a:extLst>
                <a:ext uri="{FF2B5EF4-FFF2-40B4-BE49-F238E27FC236}">
                  <a16:creationId xmlns:a16="http://schemas.microsoft.com/office/drawing/2014/main" id="{1431041E-864A-0DB0-0B76-0748B7762C71}"/>
                </a:ext>
              </a:extLst>
            </p:cNvPr>
            <p:cNvSpPr/>
            <p:nvPr/>
          </p:nvSpPr>
          <p:spPr>
            <a:xfrm>
              <a:off x="6615870" y="2474816"/>
              <a:ext cx="416565" cy="121099"/>
            </a:xfrm>
            <a:custGeom>
              <a:avLst/>
              <a:gdLst>
                <a:gd name="connsiteX0" fmla="*/ 84305 w 416565"/>
                <a:gd name="connsiteY0" fmla="*/ 4325 h 121099"/>
                <a:gd name="connsiteX1" fmla="*/ 14877 w 416565"/>
                <a:gd name="connsiteY1" fmla="*/ 4325 h 121099"/>
                <a:gd name="connsiteX2" fmla="*/ 14877 w 416565"/>
                <a:gd name="connsiteY2" fmla="*/ 24508 h 121099"/>
                <a:gd name="connsiteX3" fmla="*/ 14877 w 416565"/>
                <a:gd name="connsiteY3" fmla="*/ 24508 h 121099"/>
                <a:gd name="connsiteX4" fmla="*/ 332260 w 416565"/>
                <a:gd name="connsiteY4" fmla="*/ 116775 h 121099"/>
                <a:gd name="connsiteX5" fmla="*/ 401688 w 416565"/>
                <a:gd name="connsiteY5" fmla="*/ 116775 h 121099"/>
                <a:gd name="connsiteX6" fmla="*/ 401688 w 416565"/>
                <a:gd name="connsiteY6" fmla="*/ 96592 h 121099"/>
                <a:gd name="connsiteX7" fmla="*/ 84305 w 416565"/>
                <a:gd name="connsiteY7" fmla="*/ 4325 h 121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6565" h="121099">
                  <a:moveTo>
                    <a:pt x="84305" y="4325"/>
                  </a:moveTo>
                  <a:cubicBezTo>
                    <a:pt x="64468" y="-1442"/>
                    <a:pt x="34714" y="-1442"/>
                    <a:pt x="14877" y="4325"/>
                  </a:cubicBezTo>
                  <a:cubicBezTo>
                    <a:pt x="-4959" y="10092"/>
                    <a:pt x="-4959" y="18742"/>
                    <a:pt x="14877" y="24508"/>
                  </a:cubicBezTo>
                  <a:cubicBezTo>
                    <a:pt x="14877" y="24508"/>
                    <a:pt x="14877" y="24508"/>
                    <a:pt x="14877" y="24508"/>
                  </a:cubicBezTo>
                  <a:lnTo>
                    <a:pt x="332260" y="116775"/>
                  </a:lnTo>
                  <a:cubicBezTo>
                    <a:pt x="352097" y="122542"/>
                    <a:pt x="381852" y="122542"/>
                    <a:pt x="401688" y="116775"/>
                  </a:cubicBezTo>
                  <a:cubicBezTo>
                    <a:pt x="421525" y="111008"/>
                    <a:pt x="421525" y="102358"/>
                    <a:pt x="401688" y="96592"/>
                  </a:cubicBezTo>
                  <a:lnTo>
                    <a:pt x="84305" y="4325"/>
                  </a:lnTo>
                  <a:close/>
                </a:path>
              </a:pathLst>
            </a:custGeom>
            <a:grpFill/>
            <a:ln w="49510" cap="flat">
              <a:noFill/>
              <a:prstDash val="solid"/>
              <a:miter/>
            </a:ln>
          </p:spPr>
          <p:txBody>
            <a:bodyPr rtlCol="0" anchor="ctr"/>
            <a:lstStyle/>
            <a:p>
              <a:endParaRPr lang="en-GB"/>
            </a:p>
          </p:txBody>
        </p:sp>
        <p:sp>
          <p:nvSpPr>
            <p:cNvPr id="65" name="Freeform: Shape 64">
              <a:extLst>
                <a:ext uri="{FF2B5EF4-FFF2-40B4-BE49-F238E27FC236}">
                  <a16:creationId xmlns:a16="http://schemas.microsoft.com/office/drawing/2014/main" id="{F65CE81C-D21D-899D-1192-F890592384DE}"/>
                </a:ext>
              </a:extLst>
            </p:cNvPr>
            <p:cNvSpPr/>
            <p:nvPr/>
          </p:nvSpPr>
          <p:spPr>
            <a:xfrm>
              <a:off x="6615183" y="1769841"/>
              <a:ext cx="417251" cy="121299"/>
            </a:xfrm>
            <a:custGeom>
              <a:avLst/>
              <a:gdLst>
                <a:gd name="connsiteX0" fmla="*/ 323029 w 417251"/>
                <a:gd name="connsiteY0" fmla="*/ 7208 h 121299"/>
                <a:gd name="connsiteX1" fmla="*/ 15564 w 417251"/>
                <a:gd name="connsiteY1" fmla="*/ 96592 h 121299"/>
                <a:gd name="connsiteX2" fmla="*/ 10605 w 417251"/>
                <a:gd name="connsiteY2" fmla="*/ 116775 h 121299"/>
                <a:gd name="connsiteX3" fmla="*/ 80032 w 417251"/>
                <a:gd name="connsiteY3" fmla="*/ 118217 h 121299"/>
                <a:gd name="connsiteX4" fmla="*/ 84992 w 417251"/>
                <a:gd name="connsiteY4" fmla="*/ 116775 h 121299"/>
                <a:gd name="connsiteX5" fmla="*/ 402375 w 417251"/>
                <a:gd name="connsiteY5" fmla="*/ 24508 h 121299"/>
                <a:gd name="connsiteX6" fmla="*/ 402375 w 417251"/>
                <a:gd name="connsiteY6" fmla="*/ 4325 h 121299"/>
                <a:gd name="connsiteX7" fmla="*/ 332947 w 417251"/>
                <a:gd name="connsiteY7" fmla="*/ 4325 h 121299"/>
                <a:gd name="connsiteX8" fmla="*/ 323029 w 417251"/>
                <a:gd name="connsiteY8" fmla="*/ 7208 h 121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251" h="121299">
                  <a:moveTo>
                    <a:pt x="323029" y="7208"/>
                  </a:moveTo>
                  <a:lnTo>
                    <a:pt x="15564" y="96592"/>
                  </a:lnTo>
                  <a:cubicBezTo>
                    <a:pt x="-4273" y="102358"/>
                    <a:pt x="-4273" y="111008"/>
                    <a:pt x="10605" y="116775"/>
                  </a:cubicBezTo>
                  <a:cubicBezTo>
                    <a:pt x="30441" y="122542"/>
                    <a:pt x="60196" y="122542"/>
                    <a:pt x="80032" y="118217"/>
                  </a:cubicBezTo>
                  <a:cubicBezTo>
                    <a:pt x="80032" y="118217"/>
                    <a:pt x="80032" y="118217"/>
                    <a:pt x="84992" y="116775"/>
                  </a:cubicBezTo>
                  <a:lnTo>
                    <a:pt x="402375" y="24508"/>
                  </a:lnTo>
                  <a:cubicBezTo>
                    <a:pt x="422211" y="18742"/>
                    <a:pt x="422211" y="10092"/>
                    <a:pt x="402375" y="4325"/>
                  </a:cubicBezTo>
                  <a:cubicBezTo>
                    <a:pt x="382538" y="-1442"/>
                    <a:pt x="352784" y="-1442"/>
                    <a:pt x="332947" y="4325"/>
                  </a:cubicBezTo>
                  <a:lnTo>
                    <a:pt x="323029" y="7208"/>
                  </a:lnTo>
                  <a:close/>
                </a:path>
              </a:pathLst>
            </a:custGeom>
            <a:grpFill/>
            <a:ln w="49510" cap="flat">
              <a:noFill/>
              <a:prstDash val="solid"/>
              <a:miter/>
            </a:ln>
          </p:spPr>
          <p:txBody>
            <a:bodyPr rtlCol="0" anchor="ctr"/>
            <a:lstStyle/>
            <a:p>
              <a:endParaRPr lang="en-GB"/>
            </a:p>
          </p:txBody>
        </p:sp>
        <p:sp>
          <p:nvSpPr>
            <p:cNvPr id="66" name="Freeform: Shape 65">
              <a:extLst>
                <a:ext uri="{FF2B5EF4-FFF2-40B4-BE49-F238E27FC236}">
                  <a16:creationId xmlns:a16="http://schemas.microsoft.com/office/drawing/2014/main" id="{C8546167-A632-A7BE-010B-E8DB3A8805C1}"/>
                </a:ext>
              </a:extLst>
            </p:cNvPr>
            <p:cNvSpPr/>
            <p:nvPr/>
          </p:nvSpPr>
          <p:spPr>
            <a:xfrm>
              <a:off x="4195825" y="2474816"/>
              <a:ext cx="416565" cy="121099"/>
            </a:xfrm>
            <a:custGeom>
              <a:avLst/>
              <a:gdLst>
                <a:gd name="connsiteX0" fmla="*/ 332260 w 416565"/>
                <a:gd name="connsiteY0" fmla="*/ 4325 h 121099"/>
                <a:gd name="connsiteX1" fmla="*/ 14877 w 416565"/>
                <a:gd name="connsiteY1" fmla="*/ 96592 h 121099"/>
                <a:gd name="connsiteX2" fmla="*/ 14877 w 416565"/>
                <a:gd name="connsiteY2" fmla="*/ 116775 h 121099"/>
                <a:gd name="connsiteX3" fmla="*/ 84305 w 416565"/>
                <a:gd name="connsiteY3" fmla="*/ 116775 h 121099"/>
                <a:gd name="connsiteX4" fmla="*/ 84305 w 416565"/>
                <a:gd name="connsiteY4" fmla="*/ 116775 h 121099"/>
                <a:gd name="connsiteX5" fmla="*/ 401688 w 416565"/>
                <a:gd name="connsiteY5" fmla="*/ 24508 h 121099"/>
                <a:gd name="connsiteX6" fmla="*/ 401688 w 416565"/>
                <a:gd name="connsiteY6" fmla="*/ 4325 h 121099"/>
                <a:gd name="connsiteX7" fmla="*/ 332260 w 416565"/>
                <a:gd name="connsiteY7" fmla="*/ 4325 h 121099"/>
                <a:gd name="connsiteX8" fmla="*/ 332260 w 416565"/>
                <a:gd name="connsiteY8" fmla="*/ 4325 h 121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6565" h="121099">
                  <a:moveTo>
                    <a:pt x="332260" y="4325"/>
                  </a:moveTo>
                  <a:lnTo>
                    <a:pt x="14877" y="96592"/>
                  </a:lnTo>
                  <a:cubicBezTo>
                    <a:pt x="-4959" y="102358"/>
                    <a:pt x="-4959" y="111008"/>
                    <a:pt x="14877" y="116775"/>
                  </a:cubicBezTo>
                  <a:cubicBezTo>
                    <a:pt x="34714" y="122542"/>
                    <a:pt x="64468" y="122542"/>
                    <a:pt x="84305" y="116775"/>
                  </a:cubicBezTo>
                  <a:cubicBezTo>
                    <a:pt x="84305" y="116775"/>
                    <a:pt x="84305" y="116775"/>
                    <a:pt x="84305" y="116775"/>
                  </a:cubicBezTo>
                  <a:lnTo>
                    <a:pt x="401688" y="24508"/>
                  </a:lnTo>
                  <a:cubicBezTo>
                    <a:pt x="421524" y="18742"/>
                    <a:pt x="421524" y="10092"/>
                    <a:pt x="401688" y="4325"/>
                  </a:cubicBezTo>
                  <a:cubicBezTo>
                    <a:pt x="381851" y="-1442"/>
                    <a:pt x="352097" y="-1442"/>
                    <a:pt x="332260" y="4325"/>
                  </a:cubicBezTo>
                  <a:lnTo>
                    <a:pt x="332260" y="4325"/>
                  </a:lnTo>
                  <a:close/>
                </a:path>
              </a:pathLst>
            </a:custGeom>
            <a:grpFill/>
            <a:ln w="49510" cap="flat">
              <a:noFill/>
              <a:prstDash val="solid"/>
              <a:miter/>
            </a:ln>
          </p:spPr>
          <p:txBody>
            <a:bodyPr rtlCol="0" anchor="ctr"/>
            <a:lstStyle/>
            <a:p>
              <a:endParaRPr lang="en-GB"/>
            </a:p>
          </p:txBody>
        </p:sp>
        <p:sp>
          <p:nvSpPr>
            <p:cNvPr id="67" name="Freeform: Shape 66">
              <a:extLst>
                <a:ext uri="{FF2B5EF4-FFF2-40B4-BE49-F238E27FC236}">
                  <a16:creationId xmlns:a16="http://schemas.microsoft.com/office/drawing/2014/main" id="{770B93D7-134A-6B6B-64D3-93817257C229}"/>
                </a:ext>
              </a:extLst>
            </p:cNvPr>
            <p:cNvSpPr/>
            <p:nvPr/>
          </p:nvSpPr>
          <p:spPr>
            <a:xfrm>
              <a:off x="5326502" y="2768916"/>
              <a:ext cx="575256" cy="92266"/>
            </a:xfrm>
            <a:custGeom>
              <a:avLst/>
              <a:gdLst>
                <a:gd name="connsiteX0" fmla="*/ 287628 w 575256"/>
                <a:gd name="connsiteY0" fmla="*/ 92267 h 92266"/>
                <a:gd name="connsiteX1" fmla="*/ 0 w 575256"/>
                <a:gd name="connsiteY1" fmla="*/ 15858 h 92266"/>
                <a:gd name="connsiteX2" fmla="*/ 44632 w 575256"/>
                <a:gd name="connsiteY2" fmla="*/ 0 h 92266"/>
                <a:gd name="connsiteX3" fmla="*/ 49591 w 575256"/>
                <a:gd name="connsiteY3" fmla="*/ 0 h 92266"/>
                <a:gd name="connsiteX4" fmla="*/ 525666 w 575256"/>
                <a:gd name="connsiteY4" fmla="*/ 0 h 92266"/>
                <a:gd name="connsiteX5" fmla="*/ 575257 w 575256"/>
                <a:gd name="connsiteY5" fmla="*/ 14417 h 92266"/>
                <a:gd name="connsiteX6" fmla="*/ 575257 w 575256"/>
                <a:gd name="connsiteY6" fmla="*/ 15858 h 92266"/>
                <a:gd name="connsiteX7" fmla="*/ 287628 w 575256"/>
                <a:gd name="connsiteY7" fmla="*/ 92267 h 92266"/>
                <a:gd name="connsiteX8" fmla="*/ 114059 w 575256"/>
                <a:gd name="connsiteY8" fmla="*/ 28833 h 92266"/>
                <a:gd name="connsiteX9" fmla="*/ 357056 w 575256"/>
                <a:gd name="connsiteY9" fmla="*/ 60550 h 92266"/>
                <a:gd name="connsiteX10" fmla="*/ 466156 w 575256"/>
                <a:gd name="connsiteY10" fmla="*/ 28833 h 92266"/>
                <a:gd name="connsiteX11" fmla="*/ 114059 w 575256"/>
                <a:gd name="connsiteY11" fmla="*/ 28833 h 92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75256" h="92266">
                  <a:moveTo>
                    <a:pt x="287628" y="92267"/>
                  </a:moveTo>
                  <a:cubicBezTo>
                    <a:pt x="138855" y="92267"/>
                    <a:pt x="14877" y="59108"/>
                    <a:pt x="0" y="15858"/>
                  </a:cubicBezTo>
                  <a:cubicBezTo>
                    <a:pt x="0" y="7208"/>
                    <a:pt x="19837" y="1442"/>
                    <a:pt x="44632" y="0"/>
                  </a:cubicBezTo>
                  <a:cubicBezTo>
                    <a:pt x="44632" y="0"/>
                    <a:pt x="49591" y="0"/>
                    <a:pt x="49591" y="0"/>
                  </a:cubicBezTo>
                  <a:lnTo>
                    <a:pt x="525666" y="0"/>
                  </a:lnTo>
                  <a:cubicBezTo>
                    <a:pt x="555420" y="0"/>
                    <a:pt x="575257" y="5767"/>
                    <a:pt x="575257" y="14417"/>
                  </a:cubicBezTo>
                  <a:cubicBezTo>
                    <a:pt x="575257" y="14417"/>
                    <a:pt x="575257" y="15858"/>
                    <a:pt x="575257" y="15858"/>
                  </a:cubicBezTo>
                  <a:cubicBezTo>
                    <a:pt x="560379" y="59108"/>
                    <a:pt x="436402" y="92267"/>
                    <a:pt x="287628" y="92267"/>
                  </a:cubicBezTo>
                  <a:close/>
                  <a:moveTo>
                    <a:pt x="114059" y="28833"/>
                  </a:moveTo>
                  <a:cubicBezTo>
                    <a:pt x="153733" y="56225"/>
                    <a:pt x="262833" y="70642"/>
                    <a:pt x="357056" y="60550"/>
                  </a:cubicBezTo>
                  <a:cubicBezTo>
                    <a:pt x="406647" y="54783"/>
                    <a:pt x="446320" y="43250"/>
                    <a:pt x="466156" y="28833"/>
                  </a:cubicBezTo>
                  <a:lnTo>
                    <a:pt x="114059" y="28833"/>
                  </a:lnTo>
                  <a:close/>
                </a:path>
              </a:pathLst>
            </a:custGeom>
            <a:grpFill/>
            <a:ln w="49510" cap="flat">
              <a:noFill/>
              <a:prstDash val="solid"/>
              <a:miter/>
            </a:ln>
          </p:spPr>
          <p:txBody>
            <a:bodyPr rtlCol="0" anchor="ctr"/>
            <a:lstStyle/>
            <a:p>
              <a:endParaRPr lang="en-GB"/>
            </a:p>
          </p:txBody>
        </p:sp>
      </p:grpSp>
      <p:sp>
        <p:nvSpPr>
          <p:cNvPr id="54" name="Graphic 42" descr="Leaf outline">
            <a:extLst>
              <a:ext uri="{FF2B5EF4-FFF2-40B4-BE49-F238E27FC236}">
                <a16:creationId xmlns:a16="http://schemas.microsoft.com/office/drawing/2014/main" id="{D97AF2BF-C09C-DF83-9FCD-8349F9A56857}"/>
              </a:ext>
            </a:extLst>
          </p:cNvPr>
          <p:cNvSpPr/>
          <p:nvPr/>
        </p:nvSpPr>
        <p:spPr>
          <a:xfrm rot="20890490">
            <a:off x="688022" y="4154454"/>
            <a:ext cx="505999" cy="768142"/>
          </a:xfrm>
          <a:custGeom>
            <a:avLst/>
            <a:gdLst>
              <a:gd name="connsiteX0" fmla="*/ 1623900 w 3421576"/>
              <a:gd name="connsiteY0" fmla="*/ 89801 h 994749"/>
              <a:gd name="connsiteX1" fmla="*/ 1563002 w 3421576"/>
              <a:gd name="connsiteY1" fmla="*/ 89571 h 994749"/>
              <a:gd name="connsiteX2" fmla="*/ 194287 w 3421576"/>
              <a:gd name="connsiteY2" fmla="*/ 503804 h 994749"/>
              <a:gd name="connsiteX3" fmla="*/ 263715 w 3421576"/>
              <a:gd name="connsiteY3" fmla="*/ 633035 h 994749"/>
              <a:gd name="connsiteX4" fmla="*/ 460641 w 3421576"/>
              <a:gd name="connsiteY4" fmla="*/ 739820 h 994749"/>
              <a:gd name="connsiteX5" fmla="*/ 386 w 3421576"/>
              <a:gd name="connsiteY5" fmla="*/ 978545 h 994749"/>
              <a:gd name="connsiteX6" fmla="*/ 43431 w 3421576"/>
              <a:gd name="connsiteY6" fmla="*/ 994634 h 994749"/>
              <a:gd name="connsiteX7" fmla="*/ 49382 w 3421576"/>
              <a:gd name="connsiteY7" fmla="*/ 994749 h 994749"/>
              <a:gd name="connsiteX8" fmla="*/ 98527 w 3421576"/>
              <a:gd name="connsiteY8" fmla="*/ 982120 h 994749"/>
              <a:gd name="connsiteX9" fmla="*/ 522580 w 3421576"/>
              <a:gd name="connsiteY9" fmla="*/ 763636 h 994749"/>
              <a:gd name="connsiteX10" fmla="*/ 536664 w 3421576"/>
              <a:gd name="connsiteY10" fmla="*/ 769028 h 994749"/>
              <a:gd name="connsiteX11" fmla="*/ 1317923 w 3421576"/>
              <a:gd name="connsiteY11" fmla="*/ 913641 h 994749"/>
              <a:gd name="connsiteX12" fmla="*/ 1559580 w 3421576"/>
              <a:gd name="connsiteY12" fmla="*/ 920114 h 994749"/>
              <a:gd name="connsiteX13" fmla="*/ 1567911 w 3421576"/>
              <a:gd name="connsiteY13" fmla="*/ 920114 h 994749"/>
              <a:gd name="connsiteX14" fmla="*/ 2242350 w 3421576"/>
              <a:gd name="connsiteY14" fmla="*/ 865475 h 994749"/>
              <a:gd name="connsiteX15" fmla="*/ 3421577 w 3421576"/>
              <a:gd name="connsiteY15" fmla="*/ 0 h 994749"/>
              <a:gd name="connsiteX16" fmla="*/ 1623900 w 3421576"/>
              <a:gd name="connsiteY16" fmla="*/ 89801 h 994749"/>
              <a:gd name="connsiteX17" fmla="*/ 2191222 w 3421576"/>
              <a:gd name="connsiteY17" fmla="*/ 840794 h 994749"/>
              <a:gd name="connsiteX18" fmla="*/ 1567911 w 3421576"/>
              <a:gd name="connsiteY18" fmla="*/ 891252 h 994749"/>
              <a:gd name="connsiteX19" fmla="*/ 1559580 w 3421576"/>
              <a:gd name="connsiteY19" fmla="*/ 891252 h 994749"/>
              <a:gd name="connsiteX20" fmla="*/ 1336023 w 3421576"/>
              <a:gd name="connsiteY20" fmla="*/ 885269 h 994749"/>
              <a:gd name="connsiteX21" fmla="*/ 615663 w 3421576"/>
              <a:gd name="connsiteY21" fmla="*/ 751555 h 994749"/>
              <a:gd name="connsiteX22" fmla="*/ 589776 w 3421576"/>
              <a:gd name="connsiteY22" fmla="*/ 741650 h 994749"/>
              <a:gd name="connsiteX23" fmla="*/ 1961367 w 3421576"/>
              <a:gd name="connsiteY23" fmla="*/ 415661 h 994749"/>
              <a:gd name="connsiteX24" fmla="*/ 1975104 w 3421576"/>
              <a:gd name="connsiteY24" fmla="*/ 395665 h 994749"/>
              <a:gd name="connsiteX25" fmla="*/ 1906321 w 3421576"/>
              <a:gd name="connsiteY25" fmla="*/ 391672 h 994749"/>
              <a:gd name="connsiteX26" fmla="*/ 528531 w 3421576"/>
              <a:gd name="connsiteY26" fmla="*/ 717950 h 994749"/>
              <a:gd name="connsiteX27" fmla="*/ 358037 w 3421576"/>
              <a:gd name="connsiteY27" fmla="*/ 624241 h 994749"/>
              <a:gd name="connsiteX28" fmla="*/ 293569 w 3421576"/>
              <a:gd name="connsiteY28" fmla="*/ 503141 h 994749"/>
              <a:gd name="connsiteX29" fmla="*/ 1563101 w 3421576"/>
              <a:gd name="connsiteY29" fmla="*/ 118332 h 994749"/>
              <a:gd name="connsiteX30" fmla="*/ 1624247 w 3421576"/>
              <a:gd name="connsiteY30" fmla="*/ 118548 h 994749"/>
              <a:gd name="connsiteX31" fmla="*/ 3322147 w 3421576"/>
              <a:gd name="connsiteY31" fmla="*/ 37728 h 994749"/>
              <a:gd name="connsiteX32" fmla="*/ 2191222 w 3421576"/>
              <a:gd name="connsiteY32" fmla="*/ 840794 h 994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421576" h="994749">
                <a:moveTo>
                  <a:pt x="1623900" y="89801"/>
                </a:moveTo>
                <a:cubicBezTo>
                  <a:pt x="1603319" y="89801"/>
                  <a:pt x="1582937" y="89801"/>
                  <a:pt x="1563002" y="89571"/>
                </a:cubicBezTo>
                <a:cubicBezTo>
                  <a:pt x="791637" y="94126"/>
                  <a:pt x="178934" y="279558"/>
                  <a:pt x="194287" y="503804"/>
                </a:cubicBezTo>
                <a:cubicBezTo>
                  <a:pt x="194496" y="547661"/>
                  <a:pt x="217913" y="591249"/>
                  <a:pt x="263715" y="633035"/>
                </a:cubicBezTo>
                <a:cubicBezTo>
                  <a:pt x="308025" y="671623"/>
                  <a:pt x="374620" y="707734"/>
                  <a:pt x="460641" y="739820"/>
                </a:cubicBezTo>
                <a:cubicBezTo>
                  <a:pt x="102841" y="858238"/>
                  <a:pt x="17545" y="938582"/>
                  <a:pt x="386" y="978545"/>
                </a:cubicBezTo>
                <a:cubicBezTo>
                  <a:pt x="-3001" y="986442"/>
                  <a:pt x="16265" y="993645"/>
                  <a:pt x="43431" y="994634"/>
                </a:cubicBezTo>
                <a:cubicBezTo>
                  <a:pt x="45405" y="994712"/>
                  <a:pt x="47394" y="994751"/>
                  <a:pt x="49382" y="994749"/>
                </a:cubicBezTo>
                <a:cubicBezTo>
                  <a:pt x="74366" y="994739"/>
                  <a:pt x="95428" y="989329"/>
                  <a:pt x="98527" y="982120"/>
                </a:cubicBezTo>
                <a:cubicBezTo>
                  <a:pt x="111173" y="952768"/>
                  <a:pt x="179708" y="878623"/>
                  <a:pt x="522580" y="763636"/>
                </a:cubicBezTo>
                <a:lnTo>
                  <a:pt x="536664" y="769028"/>
                </a:lnTo>
                <a:cubicBezTo>
                  <a:pt x="726395" y="843726"/>
                  <a:pt x="1004829" y="895266"/>
                  <a:pt x="1317923" y="913641"/>
                </a:cubicBezTo>
                <a:cubicBezTo>
                  <a:pt x="1397620" y="917949"/>
                  <a:pt x="1478513" y="920116"/>
                  <a:pt x="1559580" y="920114"/>
                </a:cubicBezTo>
                <a:lnTo>
                  <a:pt x="1567911" y="920114"/>
                </a:lnTo>
                <a:cubicBezTo>
                  <a:pt x="1805651" y="920107"/>
                  <a:pt x="2038863" y="901214"/>
                  <a:pt x="2242350" y="865475"/>
                </a:cubicBezTo>
                <a:cubicBezTo>
                  <a:pt x="3289764" y="689116"/>
                  <a:pt x="3421577" y="364525"/>
                  <a:pt x="3421577" y="0"/>
                </a:cubicBezTo>
                <a:cubicBezTo>
                  <a:pt x="3421577" y="0"/>
                  <a:pt x="2344210" y="89801"/>
                  <a:pt x="1623900" y="89801"/>
                </a:cubicBezTo>
                <a:close/>
                <a:moveTo>
                  <a:pt x="2191222" y="840794"/>
                </a:moveTo>
                <a:cubicBezTo>
                  <a:pt x="2003152" y="873812"/>
                  <a:pt x="1787615" y="891259"/>
                  <a:pt x="1567911" y="891252"/>
                </a:cubicBezTo>
                <a:lnTo>
                  <a:pt x="1559580" y="891252"/>
                </a:lnTo>
                <a:cubicBezTo>
                  <a:pt x="1484588" y="891244"/>
                  <a:pt x="1409760" y="889241"/>
                  <a:pt x="1336023" y="885269"/>
                </a:cubicBezTo>
                <a:cubicBezTo>
                  <a:pt x="1047041" y="868302"/>
                  <a:pt x="790199" y="820626"/>
                  <a:pt x="615663" y="751555"/>
                </a:cubicBezTo>
                <a:lnTo>
                  <a:pt x="589776" y="741650"/>
                </a:lnTo>
                <a:cubicBezTo>
                  <a:pt x="865404" y="654113"/>
                  <a:pt x="1294119" y="544950"/>
                  <a:pt x="1961367" y="415661"/>
                </a:cubicBezTo>
                <a:cubicBezTo>
                  <a:pt x="1984154" y="411242"/>
                  <a:pt x="1990303" y="402290"/>
                  <a:pt x="1975104" y="395665"/>
                </a:cubicBezTo>
                <a:cubicBezTo>
                  <a:pt x="1959904" y="389041"/>
                  <a:pt x="1929108" y="387253"/>
                  <a:pt x="1906321" y="391672"/>
                </a:cubicBezTo>
                <a:cubicBezTo>
                  <a:pt x="1245519" y="519735"/>
                  <a:pt x="812242" y="628754"/>
                  <a:pt x="528531" y="717950"/>
                </a:cubicBezTo>
                <a:cubicBezTo>
                  <a:pt x="454527" y="689621"/>
                  <a:pt x="396936" y="657968"/>
                  <a:pt x="358037" y="624241"/>
                </a:cubicBezTo>
                <a:cubicBezTo>
                  <a:pt x="315215" y="585081"/>
                  <a:pt x="293470" y="544232"/>
                  <a:pt x="293569" y="503141"/>
                </a:cubicBezTo>
                <a:cubicBezTo>
                  <a:pt x="280110" y="295133"/>
                  <a:pt x="847650" y="123107"/>
                  <a:pt x="1563101" y="118332"/>
                </a:cubicBezTo>
                <a:cubicBezTo>
                  <a:pt x="1582937" y="118476"/>
                  <a:pt x="1603617" y="118548"/>
                  <a:pt x="1624247" y="118548"/>
                </a:cubicBezTo>
                <a:cubicBezTo>
                  <a:pt x="2211257" y="118548"/>
                  <a:pt x="3013194" y="61516"/>
                  <a:pt x="3322147" y="37728"/>
                </a:cubicBezTo>
                <a:cubicBezTo>
                  <a:pt x="3309649" y="419208"/>
                  <a:pt x="3103599" y="687199"/>
                  <a:pt x="2191222" y="840794"/>
                </a:cubicBezTo>
                <a:close/>
              </a:path>
            </a:pathLst>
          </a:custGeom>
          <a:solidFill>
            <a:schemeClr val="accent2"/>
          </a:solidFill>
          <a:ln w="49510" cap="flat">
            <a:noFill/>
            <a:prstDash val="solid"/>
            <a:miter/>
          </a:ln>
        </p:spPr>
        <p:txBody>
          <a:bodyPr rtlCol="0" anchor="ctr"/>
          <a:lstStyle/>
          <a:p>
            <a:endParaRPr lang="en-GB"/>
          </a:p>
        </p:txBody>
      </p:sp>
      <p:sp>
        <p:nvSpPr>
          <p:cNvPr id="80" name="Graphic 50" descr="Plant With Roots outline">
            <a:extLst>
              <a:ext uri="{FF2B5EF4-FFF2-40B4-BE49-F238E27FC236}">
                <a16:creationId xmlns:a16="http://schemas.microsoft.com/office/drawing/2014/main" id="{F8C8EADF-B754-533E-52C1-2DE9C98C846D}"/>
              </a:ext>
            </a:extLst>
          </p:cNvPr>
          <p:cNvSpPr/>
          <p:nvPr/>
        </p:nvSpPr>
        <p:spPr>
          <a:xfrm>
            <a:off x="403417" y="4908837"/>
            <a:ext cx="652672" cy="543260"/>
          </a:xfrm>
          <a:custGeom>
            <a:avLst/>
            <a:gdLst>
              <a:gd name="connsiteX0" fmla="*/ 2096761 w 2749974"/>
              <a:gd name="connsiteY0" fmla="*/ 1044069 h 1290132"/>
              <a:gd name="connsiteX1" fmla="*/ 1804719 w 2749974"/>
              <a:gd name="connsiteY1" fmla="*/ 1010838 h 1290132"/>
              <a:gd name="connsiteX2" fmla="*/ 1804025 w 2749974"/>
              <a:gd name="connsiteY2" fmla="*/ 1010694 h 1290132"/>
              <a:gd name="connsiteX3" fmla="*/ 1803182 w 2749974"/>
              <a:gd name="connsiteY3" fmla="*/ 1010579 h 1290132"/>
              <a:gd name="connsiteX4" fmla="*/ 1523885 w 2749974"/>
              <a:gd name="connsiteY4" fmla="*/ 919350 h 1290132"/>
              <a:gd name="connsiteX5" fmla="*/ 1523885 w 2749974"/>
              <a:gd name="connsiteY5" fmla="*/ 802734 h 1290132"/>
              <a:gd name="connsiteX6" fmla="*/ 1514760 w 2749974"/>
              <a:gd name="connsiteY6" fmla="*/ 754092 h 1290132"/>
              <a:gd name="connsiteX7" fmla="*/ 1664823 w 2749974"/>
              <a:gd name="connsiteY7" fmla="*/ 726455 h 1290132"/>
              <a:gd name="connsiteX8" fmla="*/ 2324384 w 2749974"/>
              <a:gd name="connsiteY8" fmla="*/ 773872 h 1290132"/>
              <a:gd name="connsiteX9" fmla="*/ 2324384 w 2749974"/>
              <a:gd name="connsiteY9" fmla="*/ 773872 h 1290132"/>
              <a:gd name="connsiteX10" fmla="*/ 2749975 w 2749974"/>
              <a:gd name="connsiteY10" fmla="*/ 474899 h 1290132"/>
              <a:gd name="connsiteX11" fmla="*/ 2106233 w 2749974"/>
              <a:gd name="connsiteY11" fmla="*/ 505751 h 1290132"/>
              <a:gd name="connsiteX12" fmla="*/ 2080049 w 2749974"/>
              <a:gd name="connsiteY12" fmla="*/ 505650 h 1290132"/>
              <a:gd name="connsiteX13" fmla="*/ 1586717 w 2749974"/>
              <a:gd name="connsiteY13" fmla="*/ 649196 h 1290132"/>
              <a:gd name="connsiteX14" fmla="*/ 1586717 w 2749974"/>
              <a:gd name="connsiteY14" fmla="*/ 656679 h 1290132"/>
              <a:gd name="connsiteX15" fmla="*/ 1619248 w 2749974"/>
              <a:gd name="connsiteY15" fmla="*/ 700837 h 1290132"/>
              <a:gd name="connsiteX16" fmla="*/ 1498990 w 2749974"/>
              <a:gd name="connsiteY16" fmla="*/ 720112 h 1290132"/>
              <a:gd name="connsiteX17" fmla="*/ 1462243 w 2749974"/>
              <a:gd name="connsiteY17" fmla="*/ 664291 h 1290132"/>
              <a:gd name="connsiteX18" fmla="*/ 1424157 w 2749974"/>
              <a:gd name="connsiteY18" fmla="*/ 409909 h 1290132"/>
              <a:gd name="connsiteX19" fmla="*/ 1475533 w 2749974"/>
              <a:gd name="connsiteY19" fmla="*/ 346447 h 1290132"/>
              <a:gd name="connsiteX20" fmla="*/ 1684411 w 2749974"/>
              <a:gd name="connsiteY20" fmla="*/ 327229 h 1290132"/>
              <a:gd name="connsiteX21" fmla="*/ 1682626 w 2749974"/>
              <a:gd name="connsiteY21" fmla="*/ 332924 h 1290132"/>
              <a:gd name="connsiteX22" fmla="*/ 1682626 w 2749974"/>
              <a:gd name="connsiteY22" fmla="*/ 338691 h 1290132"/>
              <a:gd name="connsiteX23" fmla="*/ 1894826 w 2749974"/>
              <a:gd name="connsiteY23" fmla="*/ 402600 h 1290132"/>
              <a:gd name="connsiteX24" fmla="*/ 1894826 w 2749974"/>
              <a:gd name="connsiteY24" fmla="*/ 402600 h 1290132"/>
              <a:gd name="connsiteX25" fmla="*/ 1954335 w 2749974"/>
              <a:gd name="connsiteY25" fmla="*/ 403911 h 1290132"/>
              <a:gd name="connsiteX26" fmla="*/ 2375513 w 2749974"/>
              <a:gd name="connsiteY26" fmla="*/ 321145 h 1290132"/>
              <a:gd name="connsiteX27" fmla="*/ 2077073 w 2749974"/>
              <a:gd name="connsiteY27" fmla="*/ 274363 h 1290132"/>
              <a:gd name="connsiteX28" fmla="*/ 1929242 w 2749974"/>
              <a:gd name="connsiteY28" fmla="*/ 259803 h 1290132"/>
              <a:gd name="connsiteX29" fmla="*/ 1746648 w 2749974"/>
              <a:gd name="connsiteY29" fmla="*/ 283201 h 1290132"/>
              <a:gd name="connsiteX30" fmla="*/ 1712331 w 2749974"/>
              <a:gd name="connsiteY30" fmla="*/ 298468 h 1290132"/>
              <a:gd name="connsiteX31" fmla="*/ 1521455 w 2749974"/>
              <a:gd name="connsiteY31" fmla="*/ 307839 h 1290132"/>
              <a:gd name="connsiteX32" fmla="*/ 1788850 w 2749974"/>
              <a:gd name="connsiteY32" fmla="*/ 159866 h 1290132"/>
              <a:gd name="connsiteX33" fmla="*/ 1836259 w 2749974"/>
              <a:gd name="connsiteY33" fmla="*/ 164696 h 1290132"/>
              <a:gd name="connsiteX34" fmla="*/ 1895768 w 2749974"/>
              <a:gd name="connsiteY34" fmla="*/ 167291 h 1290132"/>
              <a:gd name="connsiteX35" fmla="*/ 1914960 w 2749974"/>
              <a:gd name="connsiteY35" fmla="*/ 166873 h 1290132"/>
              <a:gd name="connsiteX36" fmla="*/ 2127607 w 2749974"/>
              <a:gd name="connsiteY36" fmla="*/ 97385 h 1290132"/>
              <a:gd name="connsiteX37" fmla="*/ 2180471 w 2749974"/>
              <a:gd name="connsiteY37" fmla="*/ 0 h 1290132"/>
              <a:gd name="connsiteX38" fmla="*/ 1666261 w 2749974"/>
              <a:gd name="connsiteY38" fmla="*/ 61862 h 1290132"/>
              <a:gd name="connsiteX39" fmla="*/ 1666261 w 2749974"/>
              <a:gd name="connsiteY39" fmla="*/ 61862 h 1290132"/>
              <a:gd name="connsiteX40" fmla="*/ 1633878 w 2749974"/>
              <a:gd name="connsiteY40" fmla="*/ 97385 h 1290132"/>
              <a:gd name="connsiteX41" fmla="*/ 1700379 w 2749974"/>
              <a:gd name="connsiteY41" fmla="*/ 146055 h 1290132"/>
              <a:gd name="connsiteX42" fmla="*/ 1529538 w 2749974"/>
              <a:gd name="connsiteY42" fmla="*/ 231113 h 1290132"/>
              <a:gd name="connsiteX43" fmla="*/ 1444489 w 2749974"/>
              <a:gd name="connsiteY43" fmla="*/ 206980 h 1290132"/>
              <a:gd name="connsiteX44" fmla="*/ 1461152 w 2749974"/>
              <a:gd name="connsiteY44" fmla="*/ 190069 h 1290132"/>
              <a:gd name="connsiteX45" fmla="*/ 1463284 w 2749974"/>
              <a:gd name="connsiteY45" fmla="*/ 182861 h 1290132"/>
              <a:gd name="connsiteX46" fmla="*/ 1216470 w 2749974"/>
              <a:gd name="connsiteY46" fmla="*/ 111109 h 1290132"/>
              <a:gd name="connsiteX47" fmla="*/ 1203328 w 2749974"/>
              <a:gd name="connsiteY47" fmla="*/ 111109 h 1290132"/>
              <a:gd name="connsiteX48" fmla="*/ 881482 w 2749974"/>
              <a:gd name="connsiteY48" fmla="*/ 95669 h 1290132"/>
              <a:gd name="connsiteX49" fmla="*/ 1094277 w 2749974"/>
              <a:gd name="connsiteY49" fmla="*/ 245155 h 1290132"/>
              <a:gd name="connsiteX50" fmla="*/ 1094277 w 2749974"/>
              <a:gd name="connsiteY50" fmla="*/ 245155 h 1290132"/>
              <a:gd name="connsiteX51" fmla="*/ 1216420 w 2749974"/>
              <a:gd name="connsiteY51" fmla="*/ 254569 h 1290132"/>
              <a:gd name="connsiteX52" fmla="*/ 1389394 w 2749974"/>
              <a:gd name="connsiteY52" fmla="*/ 231229 h 1290132"/>
              <a:gd name="connsiteX53" fmla="*/ 1482030 w 2749974"/>
              <a:gd name="connsiteY53" fmla="*/ 259846 h 1290132"/>
              <a:gd name="connsiteX54" fmla="*/ 1385476 w 2749974"/>
              <a:gd name="connsiteY54" fmla="*/ 333371 h 1290132"/>
              <a:gd name="connsiteX55" fmla="*/ 1384732 w 2749974"/>
              <a:gd name="connsiteY55" fmla="*/ 334077 h 1290132"/>
              <a:gd name="connsiteX56" fmla="*/ 1326066 w 2749974"/>
              <a:gd name="connsiteY56" fmla="*/ 405483 h 1290132"/>
              <a:gd name="connsiteX57" fmla="*/ 1312230 w 2749974"/>
              <a:gd name="connsiteY57" fmla="*/ 583630 h 1290132"/>
              <a:gd name="connsiteX58" fmla="*/ 1120511 w 2749974"/>
              <a:gd name="connsiteY58" fmla="*/ 567195 h 1290132"/>
              <a:gd name="connsiteX59" fmla="*/ 1122990 w 2749974"/>
              <a:gd name="connsiteY59" fmla="*/ 565508 h 1290132"/>
              <a:gd name="connsiteX60" fmla="*/ 1138661 w 2749974"/>
              <a:gd name="connsiteY60" fmla="*/ 553167 h 1290132"/>
              <a:gd name="connsiteX61" fmla="*/ 1163457 w 2749974"/>
              <a:gd name="connsiteY61" fmla="*/ 516015 h 1290132"/>
              <a:gd name="connsiteX62" fmla="*/ 670224 w 2749974"/>
              <a:gd name="connsiteY62" fmla="*/ 372397 h 1290132"/>
              <a:gd name="connsiteX63" fmla="*/ 669926 w 2749974"/>
              <a:gd name="connsiteY63" fmla="*/ 372397 h 1290132"/>
              <a:gd name="connsiteX64" fmla="*/ 643692 w 2749974"/>
              <a:gd name="connsiteY64" fmla="*/ 372512 h 1290132"/>
              <a:gd name="connsiteX65" fmla="*/ 0 w 2749974"/>
              <a:gd name="connsiteY65" fmla="*/ 341660 h 1290132"/>
              <a:gd name="connsiteX66" fmla="*/ 425591 w 2749974"/>
              <a:gd name="connsiteY66" fmla="*/ 640633 h 1290132"/>
              <a:gd name="connsiteX67" fmla="*/ 425591 w 2749974"/>
              <a:gd name="connsiteY67" fmla="*/ 640633 h 1290132"/>
              <a:gd name="connsiteX68" fmla="*/ 850537 w 2749974"/>
              <a:gd name="connsiteY68" fmla="*/ 649499 h 1290132"/>
              <a:gd name="connsiteX69" fmla="*/ 1076028 w 2749974"/>
              <a:gd name="connsiteY69" fmla="*/ 593274 h 1290132"/>
              <a:gd name="connsiteX70" fmla="*/ 1327653 w 2749974"/>
              <a:gd name="connsiteY70" fmla="*/ 613948 h 1290132"/>
              <a:gd name="connsiteX71" fmla="*/ 1364995 w 2749974"/>
              <a:gd name="connsiteY71" fmla="*/ 670072 h 1290132"/>
              <a:gd name="connsiteX72" fmla="*/ 1424504 w 2749974"/>
              <a:gd name="connsiteY72" fmla="*/ 802705 h 1290132"/>
              <a:gd name="connsiteX73" fmla="*/ 1424504 w 2749974"/>
              <a:gd name="connsiteY73" fmla="*/ 861813 h 1290132"/>
              <a:gd name="connsiteX74" fmla="*/ 961671 w 2749974"/>
              <a:gd name="connsiteY74" fmla="*/ 1012424 h 1290132"/>
              <a:gd name="connsiteX75" fmla="*/ 689713 w 2749974"/>
              <a:gd name="connsiteY75" fmla="*/ 1050297 h 1290132"/>
              <a:gd name="connsiteX76" fmla="*/ 688969 w 2749974"/>
              <a:gd name="connsiteY76" fmla="*/ 1050297 h 1290132"/>
              <a:gd name="connsiteX77" fmla="*/ 687878 w 2749974"/>
              <a:gd name="connsiteY77" fmla="*/ 1050556 h 1290132"/>
              <a:gd name="connsiteX78" fmla="*/ 325119 w 2749974"/>
              <a:gd name="connsiteY78" fmla="*/ 1148344 h 1290132"/>
              <a:gd name="connsiteX79" fmla="*/ 334442 w 2749974"/>
              <a:gd name="connsiteY79" fmla="*/ 1168557 h 1290132"/>
              <a:gd name="connsiteX80" fmla="*/ 403969 w 2749974"/>
              <a:gd name="connsiteY80" fmla="*/ 1165846 h 1290132"/>
              <a:gd name="connsiteX81" fmla="*/ 690903 w 2749974"/>
              <a:gd name="connsiteY81" fmla="*/ 1084334 h 1290132"/>
              <a:gd name="connsiteX82" fmla="*/ 689217 w 2749974"/>
              <a:gd name="connsiteY82" fmla="*/ 1170460 h 1290132"/>
              <a:gd name="connsiteX83" fmla="*/ 723217 w 2749974"/>
              <a:gd name="connsiteY83" fmla="*/ 1188291 h 1290132"/>
              <a:gd name="connsiteX84" fmla="*/ 723236 w 2749974"/>
              <a:gd name="connsiteY84" fmla="*/ 1188293 h 1290132"/>
              <a:gd name="connsiteX85" fmla="*/ 736924 w 2749974"/>
              <a:gd name="connsiteY85" fmla="*/ 1188855 h 1290132"/>
              <a:gd name="connsiteX86" fmla="*/ 784581 w 2749974"/>
              <a:gd name="connsiteY86" fmla="*/ 1178403 h 1290132"/>
              <a:gd name="connsiteX87" fmla="*/ 776745 w 2749974"/>
              <a:gd name="connsiteY87" fmla="*/ 1068750 h 1290132"/>
              <a:gd name="connsiteX88" fmla="*/ 998765 w 2749974"/>
              <a:gd name="connsiteY88" fmla="*/ 1039095 h 1290132"/>
              <a:gd name="connsiteX89" fmla="*/ 1046174 w 2749974"/>
              <a:gd name="connsiteY89" fmla="*/ 1033472 h 1290132"/>
              <a:gd name="connsiteX90" fmla="*/ 1079896 w 2749974"/>
              <a:gd name="connsiteY90" fmla="*/ 1091557 h 1290132"/>
              <a:gd name="connsiteX91" fmla="*/ 1146001 w 2749974"/>
              <a:gd name="connsiteY91" fmla="*/ 1098376 h 1290132"/>
              <a:gd name="connsiteX92" fmla="*/ 1169457 w 2749974"/>
              <a:gd name="connsiteY92" fmla="*/ 1079159 h 1290132"/>
              <a:gd name="connsiteX93" fmla="*/ 1168862 w 2749974"/>
              <a:gd name="connsiteY93" fmla="*/ 1018436 h 1290132"/>
              <a:gd name="connsiteX94" fmla="*/ 1172234 w 2749974"/>
              <a:gd name="connsiteY94" fmla="*/ 1016461 h 1290132"/>
              <a:gd name="connsiteX95" fmla="*/ 1424504 w 2749974"/>
              <a:gd name="connsiteY95" fmla="*/ 943138 h 1290132"/>
              <a:gd name="connsiteX96" fmla="*/ 1424504 w 2749974"/>
              <a:gd name="connsiteY96" fmla="*/ 1119021 h 1290132"/>
              <a:gd name="connsiteX97" fmla="*/ 1094922 w 2749974"/>
              <a:gd name="connsiteY97" fmla="*/ 1201196 h 1290132"/>
              <a:gd name="connsiteX98" fmla="*/ 1094773 w 2749974"/>
              <a:gd name="connsiteY98" fmla="*/ 1221584 h 1290132"/>
              <a:gd name="connsiteX99" fmla="*/ 1164905 w 2749974"/>
              <a:gd name="connsiteY99" fmla="*/ 1221629 h 1290132"/>
              <a:gd name="connsiteX100" fmla="*/ 1169308 w 2749974"/>
              <a:gd name="connsiteY100" fmla="*/ 1220168 h 1290132"/>
              <a:gd name="connsiteX101" fmla="*/ 1424256 w 2749974"/>
              <a:gd name="connsiteY101" fmla="*/ 1152785 h 1290132"/>
              <a:gd name="connsiteX102" fmla="*/ 1424256 w 2749974"/>
              <a:gd name="connsiteY102" fmla="*/ 1275716 h 1290132"/>
              <a:gd name="connsiteX103" fmla="*/ 1473847 w 2749974"/>
              <a:gd name="connsiteY103" fmla="*/ 1290132 h 1290132"/>
              <a:gd name="connsiteX104" fmla="*/ 1523438 w 2749974"/>
              <a:gd name="connsiteY104" fmla="*/ 1275716 h 1290132"/>
              <a:gd name="connsiteX105" fmla="*/ 1523438 w 2749974"/>
              <a:gd name="connsiteY105" fmla="*/ 1179297 h 1290132"/>
              <a:gd name="connsiteX106" fmla="*/ 1756517 w 2749974"/>
              <a:gd name="connsiteY106" fmla="*/ 1226872 h 1290132"/>
              <a:gd name="connsiteX107" fmla="*/ 1826291 w 2749974"/>
              <a:gd name="connsiteY107" fmla="*/ 1224818 h 1290132"/>
              <a:gd name="connsiteX108" fmla="*/ 1820489 w 2749974"/>
              <a:gd name="connsiteY108" fmla="*/ 1204843 h 1290132"/>
              <a:gd name="connsiteX109" fmla="*/ 1523637 w 2749974"/>
              <a:gd name="connsiteY109" fmla="*/ 1147941 h 1290132"/>
              <a:gd name="connsiteX110" fmla="*/ 1523637 w 2749974"/>
              <a:gd name="connsiteY110" fmla="*/ 976224 h 1290132"/>
              <a:gd name="connsiteX111" fmla="*/ 1745210 w 2749974"/>
              <a:gd name="connsiteY111" fmla="*/ 1033891 h 1290132"/>
              <a:gd name="connsiteX112" fmla="*/ 1745210 w 2749974"/>
              <a:gd name="connsiteY112" fmla="*/ 1033891 h 1290132"/>
              <a:gd name="connsiteX113" fmla="*/ 1804719 w 2749974"/>
              <a:gd name="connsiteY113" fmla="*/ 1109506 h 1290132"/>
              <a:gd name="connsiteX114" fmla="*/ 1844784 w 2749974"/>
              <a:gd name="connsiteY114" fmla="*/ 1126239 h 1290132"/>
              <a:gd name="connsiteX115" fmla="*/ 1901868 w 2749974"/>
              <a:gd name="connsiteY115" fmla="*/ 1115273 h 1290132"/>
              <a:gd name="connsiteX116" fmla="*/ 1898893 w 2749974"/>
              <a:gd name="connsiteY116" fmla="*/ 1054867 h 1290132"/>
              <a:gd name="connsiteX117" fmla="*/ 2066610 w 2749974"/>
              <a:gd name="connsiteY117" fmla="*/ 1071388 h 1290132"/>
              <a:gd name="connsiteX118" fmla="*/ 2212755 w 2749974"/>
              <a:gd name="connsiteY118" fmla="*/ 1085488 h 1290132"/>
              <a:gd name="connsiteX119" fmla="*/ 2296117 w 2749974"/>
              <a:gd name="connsiteY119" fmla="*/ 1199985 h 1290132"/>
              <a:gd name="connsiteX120" fmla="*/ 2336435 w 2749974"/>
              <a:gd name="connsiteY120" fmla="*/ 1205982 h 1290132"/>
              <a:gd name="connsiteX121" fmla="*/ 2385937 w 2749974"/>
              <a:gd name="connsiteY121" fmla="*/ 1191540 h 1290132"/>
              <a:gd name="connsiteX122" fmla="*/ 2376604 w 2749974"/>
              <a:gd name="connsiteY122" fmla="*/ 1183146 h 1290132"/>
              <a:gd name="connsiteX123" fmla="*/ 2304994 w 2749974"/>
              <a:gd name="connsiteY123" fmla="*/ 1096372 h 1290132"/>
              <a:gd name="connsiteX124" fmla="*/ 2599268 w 2749974"/>
              <a:gd name="connsiteY124" fmla="*/ 1161651 h 1290132"/>
              <a:gd name="connsiteX125" fmla="*/ 2669236 w 2749974"/>
              <a:gd name="connsiteY125" fmla="*/ 1163044 h 1290132"/>
              <a:gd name="connsiteX126" fmla="*/ 2676729 w 2749974"/>
              <a:gd name="connsiteY126" fmla="*/ 1143688 h 1290132"/>
              <a:gd name="connsiteX127" fmla="*/ 2096761 w 2749974"/>
              <a:gd name="connsiteY127" fmla="*/ 1044069 h 1290132"/>
              <a:gd name="connsiteX128" fmla="*/ 1685899 w 2749974"/>
              <a:gd name="connsiteY128" fmla="*/ 649196 h 1290132"/>
              <a:gd name="connsiteX129" fmla="*/ 2078958 w 2749974"/>
              <a:gd name="connsiteY129" fmla="*/ 534526 h 1290132"/>
              <a:gd name="connsiteX130" fmla="*/ 2106531 w 2749974"/>
              <a:gd name="connsiteY130" fmla="*/ 534627 h 1290132"/>
              <a:gd name="connsiteX131" fmla="*/ 2649256 w 2749974"/>
              <a:gd name="connsiteY131" fmla="*/ 512022 h 1290132"/>
              <a:gd name="connsiteX132" fmla="*/ 2304250 w 2749974"/>
              <a:gd name="connsiteY132" fmla="*/ 744130 h 1290132"/>
              <a:gd name="connsiteX133" fmla="*/ 2275487 w 2749974"/>
              <a:gd name="connsiteY133" fmla="*/ 748902 h 1290132"/>
              <a:gd name="connsiteX134" fmla="*/ 1758401 w 2749974"/>
              <a:gd name="connsiteY134" fmla="*/ 714922 h 1290132"/>
              <a:gd name="connsiteX135" fmla="*/ 1795545 w 2749974"/>
              <a:gd name="connsiteY135" fmla="*/ 710597 h 1290132"/>
              <a:gd name="connsiteX136" fmla="*/ 2145360 w 2749974"/>
              <a:gd name="connsiteY136" fmla="*/ 658913 h 1290132"/>
              <a:gd name="connsiteX137" fmla="*/ 2154262 w 2749974"/>
              <a:gd name="connsiteY137" fmla="*/ 638680 h 1290132"/>
              <a:gd name="connsiteX138" fmla="*/ 2084661 w 2749974"/>
              <a:gd name="connsiteY138" fmla="*/ 636092 h 1290132"/>
              <a:gd name="connsiteX139" fmla="*/ 1758351 w 2749974"/>
              <a:gd name="connsiteY139" fmla="*/ 683869 h 1290132"/>
              <a:gd name="connsiteX140" fmla="*/ 1710099 w 2749974"/>
              <a:gd name="connsiteY140" fmla="*/ 689635 h 1290132"/>
              <a:gd name="connsiteX141" fmla="*/ 1685849 w 2749974"/>
              <a:gd name="connsiteY141" fmla="*/ 656881 h 1290132"/>
              <a:gd name="connsiteX142" fmla="*/ 1781808 w 2749974"/>
              <a:gd name="connsiteY142" fmla="*/ 332924 h 1290132"/>
              <a:gd name="connsiteX143" fmla="*/ 1782949 w 2749974"/>
              <a:gd name="connsiteY143" fmla="*/ 329262 h 1290132"/>
              <a:gd name="connsiteX144" fmla="*/ 1863633 w 2749974"/>
              <a:gd name="connsiteY144" fmla="*/ 334582 h 1290132"/>
              <a:gd name="connsiteX145" fmla="*/ 1926123 w 2749974"/>
              <a:gd name="connsiteY145" fmla="*/ 325326 h 1290132"/>
              <a:gd name="connsiteX146" fmla="*/ 1894286 w 2749974"/>
              <a:gd name="connsiteY146" fmla="*/ 307160 h 1290132"/>
              <a:gd name="connsiteX147" fmla="*/ 1891603 w 2749974"/>
              <a:gd name="connsiteY147" fmla="*/ 306931 h 1290132"/>
              <a:gd name="connsiteX148" fmla="*/ 1822175 w 2749974"/>
              <a:gd name="connsiteY148" fmla="*/ 301942 h 1290132"/>
              <a:gd name="connsiteX149" fmla="*/ 1929242 w 2749974"/>
              <a:gd name="connsiteY149" fmla="*/ 288636 h 1290132"/>
              <a:gd name="connsiteX150" fmla="*/ 2016176 w 2749974"/>
              <a:gd name="connsiteY150" fmla="*/ 297084 h 1290132"/>
              <a:gd name="connsiteX151" fmla="*/ 2216871 w 2749974"/>
              <a:gd name="connsiteY151" fmla="*/ 332030 h 1290132"/>
              <a:gd name="connsiteX152" fmla="*/ 1954335 w 2749974"/>
              <a:gd name="connsiteY152" fmla="*/ 375064 h 1290132"/>
              <a:gd name="connsiteX153" fmla="*/ 1923242 w 2749974"/>
              <a:gd name="connsiteY153" fmla="*/ 374574 h 1290132"/>
              <a:gd name="connsiteX154" fmla="*/ 1907769 w 2749974"/>
              <a:gd name="connsiteY154" fmla="*/ 373982 h 1290132"/>
              <a:gd name="connsiteX155" fmla="*/ 1781709 w 2749974"/>
              <a:gd name="connsiteY155" fmla="*/ 337018 h 1290132"/>
              <a:gd name="connsiteX156" fmla="*/ 1752053 w 2749974"/>
              <a:gd name="connsiteY156" fmla="*/ 76163 h 1290132"/>
              <a:gd name="connsiteX157" fmla="*/ 1759492 w 2749974"/>
              <a:gd name="connsiteY157" fmla="*/ 72530 h 1290132"/>
              <a:gd name="connsiteX158" fmla="*/ 2054261 w 2749974"/>
              <a:gd name="connsiteY158" fmla="*/ 30174 h 1290132"/>
              <a:gd name="connsiteX159" fmla="*/ 2028127 w 2749974"/>
              <a:gd name="connsiteY159" fmla="*/ 97803 h 1290132"/>
              <a:gd name="connsiteX160" fmla="*/ 1899190 w 2749974"/>
              <a:gd name="connsiteY160" fmla="*/ 138472 h 1290132"/>
              <a:gd name="connsiteX161" fmla="*/ 1895719 w 2749974"/>
              <a:gd name="connsiteY161" fmla="*/ 138472 h 1290132"/>
              <a:gd name="connsiteX162" fmla="*/ 1861005 w 2749974"/>
              <a:gd name="connsiteY162" fmla="*/ 136800 h 1290132"/>
              <a:gd name="connsiteX163" fmla="*/ 1847417 w 2749974"/>
              <a:gd name="connsiteY163" fmla="*/ 135488 h 1290132"/>
              <a:gd name="connsiteX164" fmla="*/ 1885007 w 2749974"/>
              <a:gd name="connsiteY164" fmla="*/ 121071 h 1290132"/>
              <a:gd name="connsiteX165" fmla="*/ 1877916 w 2749974"/>
              <a:gd name="connsiteY165" fmla="*/ 100787 h 1290132"/>
              <a:gd name="connsiteX166" fmla="*/ 1808141 w 2749974"/>
              <a:gd name="connsiteY166" fmla="*/ 102848 h 1290132"/>
              <a:gd name="connsiteX167" fmla="*/ 1757905 w 2749974"/>
              <a:gd name="connsiteY167" fmla="*/ 122080 h 1290132"/>
              <a:gd name="connsiteX168" fmla="*/ 1733110 w 2749974"/>
              <a:gd name="connsiteY168" fmla="*/ 97385 h 1290132"/>
              <a:gd name="connsiteX169" fmla="*/ 1752202 w 2749974"/>
              <a:gd name="connsiteY169" fmla="*/ 76163 h 1290132"/>
              <a:gd name="connsiteX170" fmla="*/ 1362813 w 2749974"/>
              <a:gd name="connsiteY170" fmla="*/ 185932 h 1290132"/>
              <a:gd name="connsiteX171" fmla="*/ 1360234 w 2749974"/>
              <a:gd name="connsiteY171" fmla="*/ 189305 h 1290132"/>
              <a:gd name="connsiteX172" fmla="*/ 1295766 w 2749974"/>
              <a:gd name="connsiteY172" fmla="*/ 179617 h 1290132"/>
              <a:gd name="connsiteX173" fmla="*/ 1231605 w 2749974"/>
              <a:gd name="connsiteY173" fmla="*/ 187850 h 1290132"/>
              <a:gd name="connsiteX174" fmla="*/ 1259316 w 2749974"/>
              <a:gd name="connsiteY174" fmla="*/ 206432 h 1290132"/>
              <a:gd name="connsiteX175" fmla="*/ 1308907 w 2749974"/>
              <a:gd name="connsiteY175" fmla="*/ 213886 h 1290132"/>
              <a:gd name="connsiteX176" fmla="*/ 1232289 w 2749974"/>
              <a:gd name="connsiteY176" fmla="*/ 225419 h 1290132"/>
              <a:gd name="connsiteX177" fmla="*/ 1216420 w 2749974"/>
              <a:gd name="connsiteY177" fmla="*/ 225678 h 1290132"/>
              <a:gd name="connsiteX178" fmla="*/ 1143422 w 2749974"/>
              <a:gd name="connsiteY178" fmla="*/ 220056 h 1290132"/>
              <a:gd name="connsiteX179" fmla="*/ 1130826 w 2749974"/>
              <a:gd name="connsiteY179" fmla="*/ 217965 h 1290132"/>
              <a:gd name="connsiteX180" fmla="*/ 985226 w 2749974"/>
              <a:gd name="connsiteY180" fmla="*/ 132302 h 1290132"/>
              <a:gd name="connsiteX181" fmla="*/ 1203427 w 2749974"/>
              <a:gd name="connsiteY181" fmla="*/ 139942 h 1290132"/>
              <a:gd name="connsiteX182" fmla="*/ 1217759 w 2749974"/>
              <a:gd name="connsiteY182" fmla="*/ 139942 h 1290132"/>
              <a:gd name="connsiteX183" fmla="*/ 1363904 w 2749974"/>
              <a:gd name="connsiteY183" fmla="*/ 182803 h 1290132"/>
              <a:gd name="connsiteX184" fmla="*/ 1362962 w 2749974"/>
              <a:gd name="connsiteY184" fmla="*/ 185932 h 1290132"/>
              <a:gd name="connsiteX185" fmla="*/ 1045430 w 2749974"/>
              <a:gd name="connsiteY185" fmla="*/ 543104 h 1290132"/>
              <a:gd name="connsiteX186" fmla="*/ 1029759 w 2749974"/>
              <a:gd name="connsiteY186" fmla="*/ 555445 h 1290132"/>
              <a:gd name="connsiteX187" fmla="*/ 1027875 w 2749974"/>
              <a:gd name="connsiteY187" fmla="*/ 556728 h 1290132"/>
              <a:gd name="connsiteX188" fmla="*/ 672852 w 2749974"/>
              <a:gd name="connsiteY188" fmla="*/ 500705 h 1290132"/>
              <a:gd name="connsiteX189" fmla="*/ 603871 w 2749974"/>
              <a:gd name="connsiteY189" fmla="*/ 504396 h 1290132"/>
              <a:gd name="connsiteX190" fmla="*/ 616566 w 2749974"/>
              <a:gd name="connsiteY190" fmla="*/ 524449 h 1290132"/>
              <a:gd name="connsiteX191" fmla="*/ 981755 w 2749974"/>
              <a:gd name="connsiteY191" fmla="*/ 582519 h 1290132"/>
              <a:gd name="connsiteX192" fmla="*/ 814137 w 2749974"/>
              <a:gd name="connsiteY192" fmla="*/ 622684 h 1290132"/>
              <a:gd name="connsiteX193" fmla="*/ 474785 w 2749974"/>
              <a:gd name="connsiteY193" fmla="*/ 615591 h 1290132"/>
              <a:gd name="connsiteX194" fmla="*/ 447262 w 2749974"/>
              <a:gd name="connsiteY194" fmla="*/ 611036 h 1290132"/>
              <a:gd name="connsiteX195" fmla="*/ 101017 w 2749974"/>
              <a:gd name="connsiteY195" fmla="*/ 378783 h 1290132"/>
              <a:gd name="connsiteX196" fmla="*/ 643692 w 2749974"/>
              <a:gd name="connsiteY196" fmla="*/ 401374 h 1290132"/>
              <a:gd name="connsiteX197" fmla="*/ 671315 w 2749974"/>
              <a:gd name="connsiteY197" fmla="*/ 401259 h 1290132"/>
              <a:gd name="connsiteX198" fmla="*/ 1064374 w 2749974"/>
              <a:gd name="connsiteY198" fmla="*/ 515871 h 1290132"/>
              <a:gd name="connsiteX199" fmla="*/ 1045678 w 2749974"/>
              <a:gd name="connsiteY199" fmla="*/ 543104 h 1290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2749974" h="1290132">
                <a:moveTo>
                  <a:pt x="2096761" y="1044069"/>
                </a:moveTo>
                <a:cubicBezTo>
                  <a:pt x="1995734" y="1035948"/>
                  <a:pt x="1897866" y="1024811"/>
                  <a:pt x="1804719" y="1010838"/>
                </a:cubicBezTo>
                <a:lnTo>
                  <a:pt x="1804025" y="1010694"/>
                </a:lnTo>
                <a:cubicBezTo>
                  <a:pt x="1803777" y="1010694"/>
                  <a:pt x="1803479" y="1010694"/>
                  <a:pt x="1803182" y="1010579"/>
                </a:cubicBezTo>
                <a:cubicBezTo>
                  <a:pt x="1678227" y="989882"/>
                  <a:pt x="1580106" y="957831"/>
                  <a:pt x="1523885" y="919350"/>
                </a:cubicBezTo>
                <a:lnTo>
                  <a:pt x="1523885" y="802734"/>
                </a:lnTo>
                <a:cubicBezTo>
                  <a:pt x="1523790" y="786485"/>
                  <a:pt x="1520746" y="770247"/>
                  <a:pt x="1514760" y="754092"/>
                </a:cubicBezTo>
                <a:cubicBezTo>
                  <a:pt x="1558033" y="742097"/>
                  <a:pt x="1609033" y="732706"/>
                  <a:pt x="1664823" y="726455"/>
                </a:cubicBezTo>
                <a:cubicBezTo>
                  <a:pt x="1806103" y="790824"/>
                  <a:pt x="2096191" y="811679"/>
                  <a:pt x="2324384" y="773872"/>
                </a:cubicBezTo>
                <a:lnTo>
                  <a:pt x="2324384" y="773872"/>
                </a:lnTo>
                <a:cubicBezTo>
                  <a:pt x="2702963" y="713221"/>
                  <a:pt x="2749975" y="600872"/>
                  <a:pt x="2749975" y="474899"/>
                </a:cubicBezTo>
                <a:cubicBezTo>
                  <a:pt x="2749975" y="474899"/>
                  <a:pt x="2366388" y="505751"/>
                  <a:pt x="2106233" y="505751"/>
                </a:cubicBezTo>
                <a:cubicBezTo>
                  <a:pt x="2097356" y="505751"/>
                  <a:pt x="2088628" y="505751"/>
                  <a:pt x="2080049" y="505650"/>
                </a:cubicBezTo>
                <a:cubicBezTo>
                  <a:pt x="1807471" y="505690"/>
                  <a:pt x="1586608" y="569955"/>
                  <a:pt x="1586717" y="649196"/>
                </a:cubicBezTo>
                <a:cubicBezTo>
                  <a:pt x="1586717" y="649456"/>
                  <a:pt x="1586717" y="652498"/>
                  <a:pt x="1586717" y="656679"/>
                </a:cubicBezTo>
                <a:cubicBezTo>
                  <a:pt x="1586930" y="671894"/>
                  <a:pt x="1598009" y="686931"/>
                  <a:pt x="1619248" y="700837"/>
                </a:cubicBezTo>
                <a:cubicBezTo>
                  <a:pt x="1577275" y="706213"/>
                  <a:pt x="1537031" y="712663"/>
                  <a:pt x="1498990" y="720112"/>
                </a:cubicBezTo>
                <a:cubicBezTo>
                  <a:pt x="1488377" y="701370"/>
                  <a:pt x="1475533" y="683032"/>
                  <a:pt x="1462243" y="664291"/>
                </a:cubicBezTo>
                <a:cubicBezTo>
                  <a:pt x="1413148" y="595091"/>
                  <a:pt x="1362367" y="523642"/>
                  <a:pt x="1424157" y="409909"/>
                </a:cubicBezTo>
                <a:cubicBezTo>
                  <a:pt x="1436213" y="388435"/>
                  <a:pt x="1453381" y="367230"/>
                  <a:pt x="1475533" y="346447"/>
                </a:cubicBezTo>
                <a:cubicBezTo>
                  <a:pt x="1538281" y="334905"/>
                  <a:pt x="1610243" y="328283"/>
                  <a:pt x="1684411" y="327229"/>
                </a:cubicBezTo>
                <a:cubicBezTo>
                  <a:pt x="1683915" y="329132"/>
                  <a:pt x="1682626" y="331006"/>
                  <a:pt x="1682626" y="332924"/>
                </a:cubicBezTo>
                <a:lnTo>
                  <a:pt x="1682626" y="338691"/>
                </a:lnTo>
                <a:cubicBezTo>
                  <a:pt x="1693595" y="371752"/>
                  <a:pt x="1781560" y="398244"/>
                  <a:pt x="1894826" y="402600"/>
                </a:cubicBezTo>
                <a:lnTo>
                  <a:pt x="1894826" y="402600"/>
                </a:lnTo>
                <a:cubicBezTo>
                  <a:pt x="1914529" y="403456"/>
                  <a:pt x="1934415" y="403894"/>
                  <a:pt x="1954335" y="403911"/>
                </a:cubicBezTo>
                <a:cubicBezTo>
                  <a:pt x="2134599" y="403911"/>
                  <a:pt x="2256841" y="366428"/>
                  <a:pt x="2375513" y="321145"/>
                </a:cubicBezTo>
                <a:cubicBezTo>
                  <a:pt x="2270156" y="308950"/>
                  <a:pt x="2170012" y="293252"/>
                  <a:pt x="2077073" y="274363"/>
                </a:cubicBezTo>
                <a:cubicBezTo>
                  <a:pt x="2034633" y="264923"/>
                  <a:pt x="1982682" y="259807"/>
                  <a:pt x="1929242" y="259803"/>
                </a:cubicBezTo>
                <a:cubicBezTo>
                  <a:pt x="1859780" y="259810"/>
                  <a:pt x="1793526" y="268300"/>
                  <a:pt x="1746648" y="283201"/>
                </a:cubicBezTo>
                <a:cubicBezTo>
                  <a:pt x="1733119" y="287866"/>
                  <a:pt x="1721595" y="292993"/>
                  <a:pt x="1712331" y="298468"/>
                </a:cubicBezTo>
                <a:cubicBezTo>
                  <a:pt x="1647223" y="297979"/>
                  <a:pt x="1582402" y="301163"/>
                  <a:pt x="1521455" y="307839"/>
                </a:cubicBezTo>
                <a:cubicBezTo>
                  <a:pt x="1591775" y="255829"/>
                  <a:pt x="1681436" y="206210"/>
                  <a:pt x="1788850" y="159866"/>
                </a:cubicBezTo>
                <a:cubicBezTo>
                  <a:pt x="1804223" y="161814"/>
                  <a:pt x="1820067" y="163429"/>
                  <a:pt x="1836259" y="164696"/>
                </a:cubicBezTo>
                <a:cubicBezTo>
                  <a:pt x="1855654" y="166269"/>
                  <a:pt x="1875639" y="167140"/>
                  <a:pt x="1895768" y="167291"/>
                </a:cubicBezTo>
                <a:cubicBezTo>
                  <a:pt x="1902195" y="167300"/>
                  <a:pt x="1908612" y="167160"/>
                  <a:pt x="1914960" y="166873"/>
                </a:cubicBezTo>
                <a:cubicBezTo>
                  <a:pt x="2033007" y="161010"/>
                  <a:pt x="2121319" y="132150"/>
                  <a:pt x="2127607" y="97385"/>
                </a:cubicBezTo>
                <a:cubicBezTo>
                  <a:pt x="2132229" y="64438"/>
                  <a:pt x="2149967" y="31759"/>
                  <a:pt x="2180471" y="0"/>
                </a:cubicBezTo>
                <a:cubicBezTo>
                  <a:pt x="1963758" y="0"/>
                  <a:pt x="1770600" y="6833"/>
                  <a:pt x="1666261" y="61862"/>
                </a:cubicBezTo>
                <a:lnTo>
                  <a:pt x="1666261" y="61862"/>
                </a:lnTo>
                <a:cubicBezTo>
                  <a:pt x="1644986" y="72678"/>
                  <a:pt x="1633823" y="84925"/>
                  <a:pt x="1633878" y="97385"/>
                </a:cubicBezTo>
                <a:cubicBezTo>
                  <a:pt x="1629643" y="115695"/>
                  <a:pt x="1654081" y="133580"/>
                  <a:pt x="1700379" y="146055"/>
                </a:cubicBezTo>
                <a:cubicBezTo>
                  <a:pt x="1637607" y="173385"/>
                  <a:pt x="1580558" y="201789"/>
                  <a:pt x="1529538" y="231113"/>
                </a:cubicBezTo>
                <a:cubicBezTo>
                  <a:pt x="1503354" y="222449"/>
                  <a:pt x="1474918" y="214381"/>
                  <a:pt x="1444489" y="206980"/>
                </a:cubicBezTo>
                <a:cubicBezTo>
                  <a:pt x="1452424" y="201565"/>
                  <a:pt x="1458023" y="195885"/>
                  <a:pt x="1461152" y="190069"/>
                </a:cubicBezTo>
                <a:cubicBezTo>
                  <a:pt x="1462422" y="187683"/>
                  <a:pt x="1463136" y="185274"/>
                  <a:pt x="1463284" y="182861"/>
                </a:cubicBezTo>
                <a:cubicBezTo>
                  <a:pt x="1463284" y="143234"/>
                  <a:pt x="1352781" y="111109"/>
                  <a:pt x="1216470" y="111109"/>
                </a:cubicBezTo>
                <a:cubicBezTo>
                  <a:pt x="1212155" y="111109"/>
                  <a:pt x="1207791" y="111109"/>
                  <a:pt x="1203328" y="111109"/>
                </a:cubicBezTo>
                <a:cubicBezTo>
                  <a:pt x="1094461" y="109303"/>
                  <a:pt x="986570" y="104127"/>
                  <a:pt x="881482" y="95669"/>
                </a:cubicBezTo>
                <a:cubicBezTo>
                  <a:pt x="881482" y="158670"/>
                  <a:pt x="904988" y="214837"/>
                  <a:pt x="1094277" y="245155"/>
                </a:cubicBezTo>
                <a:lnTo>
                  <a:pt x="1094277" y="245155"/>
                </a:lnTo>
                <a:cubicBezTo>
                  <a:pt x="1131466" y="251339"/>
                  <a:pt x="1173578" y="254584"/>
                  <a:pt x="1216420" y="254569"/>
                </a:cubicBezTo>
                <a:cubicBezTo>
                  <a:pt x="1283150" y="254657"/>
                  <a:pt x="1346552" y="246102"/>
                  <a:pt x="1389394" y="231229"/>
                </a:cubicBezTo>
                <a:cubicBezTo>
                  <a:pt x="1423909" y="239714"/>
                  <a:pt x="1454988" y="249314"/>
                  <a:pt x="1482030" y="259846"/>
                </a:cubicBezTo>
                <a:cubicBezTo>
                  <a:pt x="1444718" y="283759"/>
                  <a:pt x="1412473" y="308313"/>
                  <a:pt x="1385476" y="333371"/>
                </a:cubicBezTo>
                <a:cubicBezTo>
                  <a:pt x="1385476" y="333616"/>
                  <a:pt x="1384881" y="333832"/>
                  <a:pt x="1384732" y="334077"/>
                </a:cubicBezTo>
                <a:cubicBezTo>
                  <a:pt x="1359272" y="357437"/>
                  <a:pt x="1339664" y="381300"/>
                  <a:pt x="1326066" y="405483"/>
                </a:cubicBezTo>
                <a:cubicBezTo>
                  <a:pt x="1291714" y="464355"/>
                  <a:pt x="1287053" y="524367"/>
                  <a:pt x="1312230" y="583630"/>
                </a:cubicBezTo>
                <a:cubicBezTo>
                  <a:pt x="1247276" y="579241"/>
                  <a:pt x="1183263" y="573754"/>
                  <a:pt x="1120511" y="567195"/>
                </a:cubicBezTo>
                <a:cubicBezTo>
                  <a:pt x="1121255" y="566618"/>
                  <a:pt x="1122246" y="566084"/>
                  <a:pt x="1122990" y="565508"/>
                </a:cubicBezTo>
                <a:lnTo>
                  <a:pt x="1138661" y="553167"/>
                </a:lnTo>
                <a:cubicBezTo>
                  <a:pt x="1154322" y="541299"/>
                  <a:pt x="1162718" y="528725"/>
                  <a:pt x="1163457" y="516015"/>
                </a:cubicBezTo>
                <a:cubicBezTo>
                  <a:pt x="1163675" y="436761"/>
                  <a:pt x="942846" y="372460"/>
                  <a:pt x="670224" y="372397"/>
                </a:cubicBezTo>
                <a:cubicBezTo>
                  <a:pt x="670124" y="372397"/>
                  <a:pt x="670025" y="372397"/>
                  <a:pt x="669926" y="372397"/>
                </a:cubicBezTo>
                <a:cubicBezTo>
                  <a:pt x="661347" y="372483"/>
                  <a:pt x="652569" y="372512"/>
                  <a:pt x="643692" y="372512"/>
                </a:cubicBezTo>
                <a:cubicBezTo>
                  <a:pt x="383537" y="372512"/>
                  <a:pt x="0" y="341660"/>
                  <a:pt x="0" y="341660"/>
                </a:cubicBezTo>
                <a:cubicBezTo>
                  <a:pt x="0" y="467648"/>
                  <a:pt x="47012" y="579968"/>
                  <a:pt x="425591" y="640633"/>
                </a:cubicBezTo>
                <a:lnTo>
                  <a:pt x="425591" y="640633"/>
                </a:lnTo>
                <a:cubicBezTo>
                  <a:pt x="555316" y="662140"/>
                  <a:pt x="711578" y="665399"/>
                  <a:pt x="850537" y="649499"/>
                </a:cubicBezTo>
                <a:cubicBezTo>
                  <a:pt x="944591" y="638318"/>
                  <a:pt x="1023689" y="618596"/>
                  <a:pt x="1076028" y="593274"/>
                </a:cubicBezTo>
                <a:cubicBezTo>
                  <a:pt x="1157893" y="602086"/>
                  <a:pt x="1242034" y="608999"/>
                  <a:pt x="1327653" y="613948"/>
                </a:cubicBezTo>
                <a:cubicBezTo>
                  <a:pt x="1338910" y="633280"/>
                  <a:pt x="1352002" y="651763"/>
                  <a:pt x="1364995" y="670072"/>
                </a:cubicBezTo>
                <a:cubicBezTo>
                  <a:pt x="1401043" y="713539"/>
                  <a:pt x="1420993" y="758003"/>
                  <a:pt x="1424504" y="802705"/>
                </a:cubicBezTo>
                <a:lnTo>
                  <a:pt x="1424504" y="861813"/>
                </a:lnTo>
                <a:cubicBezTo>
                  <a:pt x="1328496" y="969333"/>
                  <a:pt x="1174466" y="987469"/>
                  <a:pt x="961671" y="1012424"/>
                </a:cubicBezTo>
                <a:cubicBezTo>
                  <a:pt x="867418" y="1022735"/>
                  <a:pt x="776423" y="1035407"/>
                  <a:pt x="689713" y="1050297"/>
                </a:cubicBezTo>
                <a:lnTo>
                  <a:pt x="688969" y="1050297"/>
                </a:lnTo>
                <a:cubicBezTo>
                  <a:pt x="688523" y="1050297"/>
                  <a:pt x="688324" y="1050484"/>
                  <a:pt x="687878" y="1050556"/>
                </a:cubicBezTo>
                <a:cubicBezTo>
                  <a:pt x="546896" y="1076235"/>
                  <a:pt x="423825" y="1109411"/>
                  <a:pt x="325119" y="1148344"/>
                </a:cubicBezTo>
                <a:cubicBezTo>
                  <a:pt x="308496" y="1154675"/>
                  <a:pt x="312667" y="1163724"/>
                  <a:pt x="334442" y="1168557"/>
                </a:cubicBezTo>
                <a:cubicBezTo>
                  <a:pt x="356218" y="1173389"/>
                  <a:pt x="387346" y="1172177"/>
                  <a:pt x="403969" y="1165846"/>
                </a:cubicBezTo>
                <a:cubicBezTo>
                  <a:pt x="484019" y="1134393"/>
                  <a:pt x="580895" y="1106873"/>
                  <a:pt x="690903" y="1084334"/>
                </a:cubicBezTo>
                <a:cubicBezTo>
                  <a:pt x="721035" y="1112401"/>
                  <a:pt x="720445" y="1142494"/>
                  <a:pt x="689217" y="1170460"/>
                </a:cubicBezTo>
                <a:cubicBezTo>
                  <a:pt x="681669" y="1178113"/>
                  <a:pt x="696889" y="1186097"/>
                  <a:pt x="723217" y="1188291"/>
                </a:cubicBezTo>
                <a:cubicBezTo>
                  <a:pt x="723227" y="1188291"/>
                  <a:pt x="723232" y="1188293"/>
                  <a:pt x="723236" y="1188293"/>
                </a:cubicBezTo>
                <a:cubicBezTo>
                  <a:pt x="727690" y="1188662"/>
                  <a:pt x="732292" y="1188851"/>
                  <a:pt x="736924" y="1188855"/>
                </a:cubicBezTo>
                <a:cubicBezTo>
                  <a:pt x="759051" y="1188852"/>
                  <a:pt x="778496" y="1184588"/>
                  <a:pt x="784581" y="1178403"/>
                </a:cubicBezTo>
                <a:cubicBezTo>
                  <a:pt x="824249" y="1142627"/>
                  <a:pt x="821486" y="1104016"/>
                  <a:pt x="776745" y="1068750"/>
                </a:cubicBezTo>
                <a:cubicBezTo>
                  <a:pt x="848404" y="1057445"/>
                  <a:pt x="922578" y="1047537"/>
                  <a:pt x="998765" y="1039095"/>
                </a:cubicBezTo>
                <a:cubicBezTo>
                  <a:pt x="1014733" y="1037221"/>
                  <a:pt x="1030538" y="1035347"/>
                  <a:pt x="1046174" y="1033472"/>
                </a:cubicBezTo>
                <a:cubicBezTo>
                  <a:pt x="1036667" y="1053380"/>
                  <a:pt x="1048440" y="1073659"/>
                  <a:pt x="1079896" y="1091557"/>
                </a:cubicBezTo>
                <a:cubicBezTo>
                  <a:pt x="1091674" y="1098747"/>
                  <a:pt x="1121270" y="1101800"/>
                  <a:pt x="1146001" y="1098376"/>
                </a:cubicBezTo>
                <a:cubicBezTo>
                  <a:pt x="1170732" y="1094952"/>
                  <a:pt x="1181235" y="1086348"/>
                  <a:pt x="1169457" y="1079159"/>
                </a:cubicBezTo>
                <a:cubicBezTo>
                  <a:pt x="1109353" y="1042512"/>
                  <a:pt x="1165738" y="1019647"/>
                  <a:pt x="1168862" y="1018436"/>
                </a:cubicBezTo>
                <a:cubicBezTo>
                  <a:pt x="1170151" y="1017803"/>
                  <a:pt x="1171282" y="1017143"/>
                  <a:pt x="1172234" y="1016461"/>
                </a:cubicBezTo>
                <a:cubicBezTo>
                  <a:pt x="1280214" y="1000124"/>
                  <a:pt x="1368288" y="974524"/>
                  <a:pt x="1424504" y="943138"/>
                </a:cubicBezTo>
                <a:lnTo>
                  <a:pt x="1424504" y="1119021"/>
                </a:lnTo>
                <a:cubicBezTo>
                  <a:pt x="1275334" y="1141583"/>
                  <a:pt x="1102708" y="1198601"/>
                  <a:pt x="1094922" y="1201196"/>
                </a:cubicBezTo>
                <a:cubicBezTo>
                  <a:pt x="1075512" y="1206814"/>
                  <a:pt x="1075447" y="1215941"/>
                  <a:pt x="1094773" y="1221584"/>
                </a:cubicBezTo>
                <a:cubicBezTo>
                  <a:pt x="1114094" y="1227227"/>
                  <a:pt x="1145495" y="1227245"/>
                  <a:pt x="1164905" y="1221629"/>
                </a:cubicBezTo>
                <a:cubicBezTo>
                  <a:pt x="1166482" y="1221170"/>
                  <a:pt x="1167955" y="1220683"/>
                  <a:pt x="1169308" y="1220168"/>
                </a:cubicBezTo>
                <a:cubicBezTo>
                  <a:pt x="1245520" y="1195053"/>
                  <a:pt x="1331020" y="1172455"/>
                  <a:pt x="1424256" y="1152785"/>
                </a:cubicBezTo>
                <a:lnTo>
                  <a:pt x="1424256" y="1275716"/>
                </a:lnTo>
                <a:cubicBezTo>
                  <a:pt x="1424256" y="1283678"/>
                  <a:pt x="1446458" y="1290132"/>
                  <a:pt x="1473847" y="1290132"/>
                </a:cubicBezTo>
                <a:cubicBezTo>
                  <a:pt x="1501236" y="1290132"/>
                  <a:pt x="1523438" y="1283678"/>
                  <a:pt x="1523438" y="1275716"/>
                </a:cubicBezTo>
                <a:lnTo>
                  <a:pt x="1523438" y="1179297"/>
                </a:lnTo>
                <a:cubicBezTo>
                  <a:pt x="1606226" y="1192934"/>
                  <a:pt x="1684282" y="1208867"/>
                  <a:pt x="1756517" y="1226872"/>
                </a:cubicBezTo>
                <a:cubicBezTo>
                  <a:pt x="1777737" y="1231906"/>
                  <a:pt x="1808974" y="1230986"/>
                  <a:pt x="1826291" y="1224818"/>
                </a:cubicBezTo>
                <a:cubicBezTo>
                  <a:pt x="1843202" y="1218793"/>
                  <a:pt x="1840633" y="1209957"/>
                  <a:pt x="1820489" y="1204843"/>
                </a:cubicBezTo>
                <a:cubicBezTo>
                  <a:pt x="1786371" y="1196467"/>
                  <a:pt x="1630902" y="1159200"/>
                  <a:pt x="1523637" y="1147941"/>
                </a:cubicBezTo>
                <a:lnTo>
                  <a:pt x="1523637" y="976224"/>
                </a:lnTo>
                <a:cubicBezTo>
                  <a:pt x="1582928" y="999709"/>
                  <a:pt x="1658386" y="1019347"/>
                  <a:pt x="1745210" y="1033891"/>
                </a:cubicBezTo>
                <a:lnTo>
                  <a:pt x="1745210" y="1033891"/>
                </a:lnTo>
                <a:cubicBezTo>
                  <a:pt x="1746202" y="1034092"/>
                  <a:pt x="1842954" y="1055285"/>
                  <a:pt x="1804719" y="1109506"/>
                </a:cubicBezTo>
                <a:cubicBezTo>
                  <a:pt x="1799889" y="1117343"/>
                  <a:pt x="1817826" y="1124835"/>
                  <a:pt x="1844784" y="1126239"/>
                </a:cubicBezTo>
                <a:cubicBezTo>
                  <a:pt x="1870829" y="1127597"/>
                  <a:pt x="1895952" y="1122771"/>
                  <a:pt x="1901868" y="1115273"/>
                </a:cubicBezTo>
                <a:cubicBezTo>
                  <a:pt x="1917623" y="1095362"/>
                  <a:pt x="1916602" y="1074639"/>
                  <a:pt x="1898893" y="1054867"/>
                </a:cubicBezTo>
                <a:cubicBezTo>
                  <a:pt x="1954385" y="1061052"/>
                  <a:pt x="2010721" y="1066256"/>
                  <a:pt x="2066610" y="1071388"/>
                </a:cubicBezTo>
                <a:cubicBezTo>
                  <a:pt x="2116201" y="1075930"/>
                  <a:pt x="2164949" y="1080413"/>
                  <a:pt x="2212755" y="1085488"/>
                </a:cubicBezTo>
                <a:cubicBezTo>
                  <a:pt x="2184934" y="1101620"/>
                  <a:pt x="2149377" y="1140675"/>
                  <a:pt x="2296117" y="1199985"/>
                </a:cubicBezTo>
                <a:cubicBezTo>
                  <a:pt x="2305451" y="1203755"/>
                  <a:pt x="2320457" y="1205988"/>
                  <a:pt x="2336435" y="1205982"/>
                </a:cubicBezTo>
                <a:cubicBezTo>
                  <a:pt x="2363824" y="1205968"/>
                  <a:pt x="2385986" y="1199502"/>
                  <a:pt x="2385937" y="1191540"/>
                </a:cubicBezTo>
                <a:cubicBezTo>
                  <a:pt x="2385922" y="1188528"/>
                  <a:pt x="2382654" y="1185591"/>
                  <a:pt x="2376604" y="1183146"/>
                </a:cubicBezTo>
                <a:cubicBezTo>
                  <a:pt x="2243154" y="1129199"/>
                  <a:pt x="2294084" y="1101216"/>
                  <a:pt x="2304994" y="1096372"/>
                </a:cubicBezTo>
                <a:cubicBezTo>
                  <a:pt x="2419803" y="1110894"/>
                  <a:pt x="2520780" y="1133293"/>
                  <a:pt x="2599268" y="1161651"/>
                </a:cubicBezTo>
                <a:cubicBezTo>
                  <a:pt x="2617264" y="1167653"/>
                  <a:pt x="2648591" y="1168275"/>
                  <a:pt x="2669236" y="1163044"/>
                </a:cubicBezTo>
                <a:cubicBezTo>
                  <a:pt x="2688616" y="1158132"/>
                  <a:pt x="2691869" y="1149728"/>
                  <a:pt x="2676729" y="1143688"/>
                </a:cubicBezTo>
                <a:cubicBezTo>
                  <a:pt x="2503706" y="1081408"/>
                  <a:pt x="2296812" y="1062421"/>
                  <a:pt x="2096761" y="1044069"/>
                </a:cubicBezTo>
                <a:close/>
                <a:moveTo>
                  <a:pt x="1685899" y="649196"/>
                </a:moveTo>
                <a:cubicBezTo>
                  <a:pt x="1686142" y="586053"/>
                  <a:pt x="1861754" y="534819"/>
                  <a:pt x="2078958" y="534526"/>
                </a:cubicBezTo>
                <a:cubicBezTo>
                  <a:pt x="2087983" y="534598"/>
                  <a:pt x="2097207" y="534627"/>
                  <a:pt x="2106531" y="534627"/>
                </a:cubicBezTo>
                <a:cubicBezTo>
                  <a:pt x="2289626" y="532528"/>
                  <a:pt x="2471496" y="524954"/>
                  <a:pt x="2649256" y="512022"/>
                </a:cubicBezTo>
                <a:cubicBezTo>
                  <a:pt x="2637651" y="622828"/>
                  <a:pt x="2565298" y="698141"/>
                  <a:pt x="2304250" y="744130"/>
                </a:cubicBezTo>
                <a:lnTo>
                  <a:pt x="2275487" y="748902"/>
                </a:lnTo>
                <a:cubicBezTo>
                  <a:pt x="2098879" y="778243"/>
                  <a:pt x="1874429" y="763493"/>
                  <a:pt x="1758401" y="714922"/>
                </a:cubicBezTo>
                <a:lnTo>
                  <a:pt x="1795545" y="710597"/>
                </a:lnTo>
                <a:cubicBezTo>
                  <a:pt x="1919473" y="697925"/>
                  <a:pt x="2037098" y="680547"/>
                  <a:pt x="2145360" y="658913"/>
                </a:cubicBezTo>
                <a:cubicBezTo>
                  <a:pt x="2167037" y="654040"/>
                  <a:pt x="2171024" y="644981"/>
                  <a:pt x="2154262" y="638680"/>
                </a:cubicBezTo>
                <a:cubicBezTo>
                  <a:pt x="2137500" y="632378"/>
                  <a:pt x="2106337" y="631219"/>
                  <a:pt x="2084661" y="636092"/>
                </a:cubicBezTo>
                <a:cubicBezTo>
                  <a:pt x="1983431" y="656040"/>
                  <a:pt x="1873750" y="672099"/>
                  <a:pt x="1758351" y="683869"/>
                </a:cubicBezTo>
                <a:cubicBezTo>
                  <a:pt x="1741937" y="685800"/>
                  <a:pt x="1725919" y="687689"/>
                  <a:pt x="1710099" y="689635"/>
                </a:cubicBezTo>
                <a:cubicBezTo>
                  <a:pt x="1694300" y="679323"/>
                  <a:pt x="1686043" y="668169"/>
                  <a:pt x="1685849" y="656881"/>
                </a:cubicBezTo>
                <a:close/>
                <a:moveTo>
                  <a:pt x="1781808" y="332924"/>
                </a:moveTo>
                <a:cubicBezTo>
                  <a:pt x="1781808" y="331698"/>
                  <a:pt x="1782602" y="330487"/>
                  <a:pt x="1782949" y="329262"/>
                </a:cubicBezTo>
                <a:cubicBezTo>
                  <a:pt x="1810184" y="330565"/>
                  <a:pt x="1837127" y="332341"/>
                  <a:pt x="1863633" y="334582"/>
                </a:cubicBezTo>
                <a:cubicBezTo>
                  <a:pt x="1889679" y="337043"/>
                  <a:pt x="1917658" y="332899"/>
                  <a:pt x="1926123" y="325326"/>
                </a:cubicBezTo>
                <a:cubicBezTo>
                  <a:pt x="1934588" y="317755"/>
                  <a:pt x="1920331" y="309621"/>
                  <a:pt x="1894286" y="307160"/>
                </a:cubicBezTo>
                <a:cubicBezTo>
                  <a:pt x="1893398" y="307076"/>
                  <a:pt x="1892505" y="307000"/>
                  <a:pt x="1891603" y="306931"/>
                </a:cubicBezTo>
                <a:cubicBezTo>
                  <a:pt x="1867948" y="304898"/>
                  <a:pt x="1844938" y="303254"/>
                  <a:pt x="1822175" y="301942"/>
                </a:cubicBezTo>
                <a:cubicBezTo>
                  <a:pt x="1850164" y="293463"/>
                  <a:pt x="1888816" y="288659"/>
                  <a:pt x="1929242" y="288636"/>
                </a:cubicBezTo>
                <a:cubicBezTo>
                  <a:pt x="1960614" y="288620"/>
                  <a:pt x="1991142" y="291587"/>
                  <a:pt x="2016176" y="297084"/>
                </a:cubicBezTo>
                <a:cubicBezTo>
                  <a:pt x="2078750" y="310714"/>
                  <a:pt x="2146005" y="322426"/>
                  <a:pt x="2216871" y="332030"/>
                </a:cubicBezTo>
                <a:cubicBezTo>
                  <a:pt x="2133111" y="359162"/>
                  <a:pt x="2053220" y="375064"/>
                  <a:pt x="1954335" y="375064"/>
                </a:cubicBezTo>
                <a:cubicBezTo>
                  <a:pt x="1943951" y="375054"/>
                  <a:pt x="1933572" y="374891"/>
                  <a:pt x="1923242" y="374574"/>
                </a:cubicBezTo>
                <a:lnTo>
                  <a:pt x="1907769" y="373982"/>
                </a:lnTo>
                <a:cubicBezTo>
                  <a:pt x="1841689" y="371448"/>
                  <a:pt x="1789857" y="356249"/>
                  <a:pt x="1781709" y="337018"/>
                </a:cubicBezTo>
                <a:close/>
                <a:moveTo>
                  <a:pt x="1752053" y="76163"/>
                </a:moveTo>
                <a:lnTo>
                  <a:pt x="1759492" y="72530"/>
                </a:lnTo>
                <a:cubicBezTo>
                  <a:pt x="1819001" y="44072"/>
                  <a:pt x="1915456" y="33447"/>
                  <a:pt x="2054261" y="30174"/>
                </a:cubicBezTo>
                <a:cubicBezTo>
                  <a:pt x="2037584" y="52396"/>
                  <a:pt x="2028826" y="75059"/>
                  <a:pt x="2028127" y="97803"/>
                </a:cubicBezTo>
                <a:cubicBezTo>
                  <a:pt x="2020728" y="118146"/>
                  <a:pt x="1968330" y="134672"/>
                  <a:pt x="1899190" y="138472"/>
                </a:cubicBezTo>
                <a:cubicBezTo>
                  <a:pt x="1898035" y="138501"/>
                  <a:pt x="1896874" y="138501"/>
                  <a:pt x="1895719" y="138472"/>
                </a:cubicBezTo>
                <a:cubicBezTo>
                  <a:pt x="1883961" y="138322"/>
                  <a:pt x="1872302" y="137760"/>
                  <a:pt x="1861005" y="136800"/>
                </a:cubicBezTo>
                <a:cubicBezTo>
                  <a:pt x="1856591" y="136468"/>
                  <a:pt x="1851930" y="135920"/>
                  <a:pt x="1847417" y="135488"/>
                </a:cubicBezTo>
                <a:cubicBezTo>
                  <a:pt x="1870229" y="126434"/>
                  <a:pt x="1884313" y="121345"/>
                  <a:pt x="1885007" y="121071"/>
                </a:cubicBezTo>
                <a:cubicBezTo>
                  <a:pt x="1902314" y="114901"/>
                  <a:pt x="1899141" y="105818"/>
                  <a:pt x="1877916" y="100787"/>
                </a:cubicBezTo>
                <a:cubicBezTo>
                  <a:pt x="1856691" y="95755"/>
                  <a:pt x="1825448" y="96678"/>
                  <a:pt x="1808141" y="102848"/>
                </a:cubicBezTo>
                <a:cubicBezTo>
                  <a:pt x="1804868" y="104016"/>
                  <a:pt x="1785924" y="110907"/>
                  <a:pt x="1757905" y="122080"/>
                </a:cubicBezTo>
                <a:cubicBezTo>
                  <a:pt x="1740018" y="114937"/>
                  <a:pt x="1731250" y="106205"/>
                  <a:pt x="1733110" y="97385"/>
                </a:cubicBezTo>
                <a:cubicBezTo>
                  <a:pt x="1732951" y="89946"/>
                  <a:pt x="1739537" y="82627"/>
                  <a:pt x="1752202" y="76163"/>
                </a:cubicBezTo>
                <a:close/>
                <a:moveTo>
                  <a:pt x="1362813" y="185932"/>
                </a:moveTo>
                <a:cubicBezTo>
                  <a:pt x="1362267" y="187071"/>
                  <a:pt x="1361127" y="188181"/>
                  <a:pt x="1360234" y="189305"/>
                </a:cubicBezTo>
                <a:cubicBezTo>
                  <a:pt x="1339728" y="185551"/>
                  <a:pt x="1318161" y="182310"/>
                  <a:pt x="1295766" y="179617"/>
                </a:cubicBezTo>
                <a:cubicBezTo>
                  <a:pt x="1270226" y="176740"/>
                  <a:pt x="1241503" y="180426"/>
                  <a:pt x="1231605" y="187850"/>
                </a:cubicBezTo>
                <a:cubicBezTo>
                  <a:pt x="1221801" y="195204"/>
                  <a:pt x="1234149" y="203485"/>
                  <a:pt x="1259316" y="206432"/>
                </a:cubicBezTo>
                <a:cubicBezTo>
                  <a:pt x="1276534" y="208510"/>
                  <a:pt x="1293123" y="211004"/>
                  <a:pt x="1308907" y="213886"/>
                </a:cubicBezTo>
                <a:cubicBezTo>
                  <a:pt x="1288337" y="220041"/>
                  <a:pt x="1261454" y="224088"/>
                  <a:pt x="1232289" y="225419"/>
                </a:cubicBezTo>
                <a:cubicBezTo>
                  <a:pt x="1227023" y="225593"/>
                  <a:pt x="1221721" y="225680"/>
                  <a:pt x="1216420" y="225678"/>
                </a:cubicBezTo>
                <a:cubicBezTo>
                  <a:pt x="1190806" y="225707"/>
                  <a:pt x="1165624" y="223767"/>
                  <a:pt x="1143422" y="220056"/>
                </a:cubicBezTo>
                <a:lnTo>
                  <a:pt x="1130826" y="217965"/>
                </a:lnTo>
                <a:cubicBezTo>
                  <a:pt x="1033032" y="200665"/>
                  <a:pt x="996483" y="172639"/>
                  <a:pt x="985226" y="132302"/>
                </a:cubicBezTo>
                <a:cubicBezTo>
                  <a:pt x="1056995" y="136795"/>
                  <a:pt x="1130037" y="139354"/>
                  <a:pt x="1203427" y="139942"/>
                </a:cubicBezTo>
                <a:cubicBezTo>
                  <a:pt x="1208386" y="139942"/>
                  <a:pt x="1213097" y="139942"/>
                  <a:pt x="1217759" y="139942"/>
                </a:cubicBezTo>
                <a:cubicBezTo>
                  <a:pt x="1298592" y="140211"/>
                  <a:pt x="1363691" y="159303"/>
                  <a:pt x="1363904" y="182803"/>
                </a:cubicBezTo>
                <a:cubicBezTo>
                  <a:pt x="1363790" y="183850"/>
                  <a:pt x="1363477" y="184895"/>
                  <a:pt x="1362962" y="185932"/>
                </a:cubicBezTo>
                <a:close/>
                <a:moveTo>
                  <a:pt x="1045430" y="543104"/>
                </a:moveTo>
                <a:lnTo>
                  <a:pt x="1029759" y="555445"/>
                </a:lnTo>
                <a:cubicBezTo>
                  <a:pt x="1029214" y="555892"/>
                  <a:pt x="1028420" y="556296"/>
                  <a:pt x="1027875" y="556728"/>
                </a:cubicBezTo>
                <a:cubicBezTo>
                  <a:pt x="903118" y="541715"/>
                  <a:pt x="784129" y="522937"/>
                  <a:pt x="672852" y="500705"/>
                </a:cubicBezTo>
                <a:cubicBezTo>
                  <a:pt x="650298" y="496187"/>
                  <a:pt x="619413" y="497839"/>
                  <a:pt x="603871" y="504396"/>
                </a:cubicBezTo>
                <a:cubicBezTo>
                  <a:pt x="588329" y="510952"/>
                  <a:pt x="594012" y="519931"/>
                  <a:pt x="616566" y="524449"/>
                </a:cubicBezTo>
                <a:cubicBezTo>
                  <a:pt x="731186" y="547366"/>
                  <a:pt x="853547" y="566824"/>
                  <a:pt x="981755" y="582519"/>
                </a:cubicBezTo>
                <a:cubicBezTo>
                  <a:pt x="940996" y="600490"/>
                  <a:pt x="882593" y="614483"/>
                  <a:pt x="814137" y="622684"/>
                </a:cubicBezTo>
                <a:cubicBezTo>
                  <a:pt x="703157" y="635369"/>
                  <a:pt x="578381" y="632761"/>
                  <a:pt x="474785" y="615591"/>
                </a:cubicBezTo>
                <a:lnTo>
                  <a:pt x="447262" y="611036"/>
                </a:lnTo>
                <a:cubicBezTo>
                  <a:pt x="185223" y="565133"/>
                  <a:pt x="112621" y="489777"/>
                  <a:pt x="101017" y="378783"/>
                </a:cubicBezTo>
                <a:cubicBezTo>
                  <a:pt x="278761" y="391709"/>
                  <a:pt x="460612" y="399279"/>
                  <a:pt x="643692" y="401374"/>
                </a:cubicBezTo>
                <a:cubicBezTo>
                  <a:pt x="653016" y="401374"/>
                  <a:pt x="662240" y="401374"/>
                  <a:pt x="671315" y="401259"/>
                </a:cubicBezTo>
                <a:cubicBezTo>
                  <a:pt x="888439" y="401551"/>
                  <a:pt x="1064022" y="452749"/>
                  <a:pt x="1064374" y="515871"/>
                </a:cubicBezTo>
                <a:cubicBezTo>
                  <a:pt x="1063664" y="525197"/>
                  <a:pt x="1057337" y="534414"/>
                  <a:pt x="1045678" y="543104"/>
                </a:cubicBezTo>
                <a:close/>
              </a:path>
            </a:pathLst>
          </a:custGeom>
          <a:solidFill>
            <a:srgbClr val="00B050"/>
          </a:solidFill>
          <a:ln w="49510" cap="flat">
            <a:noFill/>
            <a:prstDash val="solid"/>
            <a:miter/>
          </a:ln>
        </p:spPr>
        <p:txBody>
          <a:bodyPr rtlCol="0" anchor="ctr"/>
          <a:lstStyle/>
          <a:p>
            <a:endParaRPr lang="en-GB"/>
          </a:p>
        </p:txBody>
      </p:sp>
      <p:sp>
        <p:nvSpPr>
          <p:cNvPr id="85" name="TextBox 84">
            <a:extLst>
              <a:ext uri="{FF2B5EF4-FFF2-40B4-BE49-F238E27FC236}">
                <a16:creationId xmlns:a16="http://schemas.microsoft.com/office/drawing/2014/main" id="{A32E2917-FFB1-3AF8-262E-BD5C4ED0CDAC}"/>
              </a:ext>
            </a:extLst>
          </p:cNvPr>
          <p:cNvSpPr txBox="1"/>
          <p:nvPr/>
        </p:nvSpPr>
        <p:spPr>
          <a:xfrm>
            <a:off x="747460" y="504306"/>
            <a:ext cx="1373005" cy="369332"/>
          </a:xfrm>
          <a:prstGeom prst="rect">
            <a:avLst/>
          </a:prstGeom>
          <a:noFill/>
        </p:spPr>
        <p:txBody>
          <a:bodyPr wrap="none" rtlCol="0">
            <a:spAutoFit/>
          </a:bodyPr>
          <a:lstStyle/>
          <a:p>
            <a:r>
              <a:rPr lang="en-GB" b="1"/>
              <a:t>Solar energy</a:t>
            </a:r>
          </a:p>
        </p:txBody>
      </p:sp>
      <p:sp>
        <p:nvSpPr>
          <p:cNvPr id="86" name="TextBox 85">
            <a:extLst>
              <a:ext uri="{FF2B5EF4-FFF2-40B4-BE49-F238E27FC236}">
                <a16:creationId xmlns:a16="http://schemas.microsoft.com/office/drawing/2014/main" id="{2E69581B-2CF8-7A4C-9B8E-DCF460617586}"/>
              </a:ext>
            </a:extLst>
          </p:cNvPr>
          <p:cNvSpPr txBox="1"/>
          <p:nvPr/>
        </p:nvSpPr>
        <p:spPr>
          <a:xfrm>
            <a:off x="3396158" y="494990"/>
            <a:ext cx="1423597" cy="369332"/>
          </a:xfrm>
          <a:prstGeom prst="rect">
            <a:avLst/>
          </a:prstGeom>
          <a:noFill/>
        </p:spPr>
        <p:txBody>
          <a:bodyPr wrap="square" rtlCol="0">
            <a:spAutoFit/>
          </a:bodyPr>
          <a:lstStyle/>
          <a:p>
            <a:r>
              <a:rPr lang="en-GB" b="1"/>
              <a:t>Wind energy</a:t>
            </a:r>
          </a:p>
        </p:txBody>
      </p:sp>
      <p:sp>
        <p:nvSpPr>
          <p:cNvPr id="87" name="TextBox 86">
            <a:extLst>
              <a:ext uri="{FF2B5EF4-FFF2-40B4-BE49-F238E27FC236}">
                <a16:creationId xmlns:a16="http://schemas.microsoft.com/office/drawing/2014/main" id="{7FF32144-392B-FD22-9FA0-641604E29813}"/>
              </a:ext>
            </a:extLst>
          </p:cNvPr>
          <p:cNvSpPr txBox="1"/>
          <p:nvPr/>
        </p:nvSpPr>
        <p:spPr>
          <a:xfrm>
            <a:off x="360187" y="5714000"/>
            <a:ext cx="1682384" cy="369332"/>
          </a:xfrm>
          <a:prstGeom prst="rect">
            <a:avLst/>
          </a:prstGeom>
          <a:noFill/>
        </p:spPr>
        <p:txBody>
          <a:bodyPr wrap="none" rtlCol="0">
            <a:spAutoFit/>
          </a:bodyPr>
          <a:lstStyle/>
          <a:p>
            <a:r>
              <a:rPr lang="en-GB" b="1"/>
              <a:t>Biomass energy</a:t>
            </a:r>
          </a:p>
        </p:txBody>
      </p:sp>
      <p:sp>
        <p:nvSpPr>
          <p:cNvPr id="88" name="TextBox 87">
            <a:extLst>
              <a:ext uri="{FF2B5EF4-FFF2-40B4-BE49-F238E27FC236}">
                <a16:creationId xmlns:a16="http://schemas.microsoft.com/office/drawing/2014/main" id="{EF8313BF-3A2F-757E-D17A-43FAC18FC78A}"/>
              </a:ext>
            </a:extLst>
          </p:cNvPr>
          <p:cNvSpPr txBox="1"/>
          <p:nvPr/>
        </p:nvSpPr>
        <p:spPr>
          <a:xfrm>
            <a:off x="3161004" y="5732416"/>
            <a:ext cx="1741698" cy="369332"/>
          </a:xfrm>
          <a:prstGeom prst="rect">
            <a:avLst/>
          </a:prstGeom>
          <a:noFill/>
        </p:spPr>
        <p:txBody>
          <a:bodyPr wrap="square" rtlCol="0">
            <a:spAutoFit/>
          </a:bodyPr>
          <a:lstStyle/>
          <a:p>
            <a:r>
              <a:rPr lang="en-GB" b="1"/>
              <a:t>Hybrid energy</a:t>
            </a:r>
          </a:p>
        </p:txBody>
      </p:sp>
      <p:cxnSp>
        <p:nvCxnSpPr>
          <p:cNvPr id="90" name="Straight Connector 89">
            <a:extLst>
              <a:ext uri="{FF2B5EF4-FFF2-40B4-BE49-F238E27FC236}">
                <a16:creationId xmlns:a16="http://schemas.microsoft.com/office/drawing/2014/main" id="{20E3ED4F-6F54-7125-3741-1067DB0B8D8C}"/>
              </a:ext>
            </a:extLst>
          </p:cNvPr>
          <p:cNvCxnSpPr>
            <a:cxnSpLocks/>
          </p:cNvCxnSpPr>
          <p:nvPr/>
        </p:nvCxnSpPr>
        <p:spPr>
          <a:xfrm flipV="1">
            <a:off x="2831431" y="2213192"/>
            <a:ext cx="633422" cy="1101394"/>
          </a:xfrm>
          <a:prstGeom prst="line">
            <a:avLst/>
          </a:prstGeom>
        </p:spPr>
        <p:style>
          <a:lnRef idx="3">
            <a:schemeClr val="dk1"/>
          </a:lnRef>
          <a:fillRef idx="0">
            <a:schemeClr val="dk1"/>
          </a:fillRef>
          <a:effectRef idx="2">
            <a:schemeClr val="dk1"/>
          </a:effectRef>
          <a:fontRef idx="minor">
            <a:schemeClr val="tx1"/>
          </a:fontRef>
        </p:style>
      </p:cxnSp>
      <p:cxnSp>
        <p:nvCxnSpPr>
          <p:cNvPr id="94" name="Straight Connector 93">
            <a:extLst>
              <a:ext uri="{FF2B5EF4-FFF2-40B4-BE49-F238E27FC236}">
                <a16:creationId xmlns:a16="http://schemas.microsoft.com/office/drawing/2014/main" id="{0DDF4770-88B9-735B-8FE8-BB4245D4894B}"/>
              </a:ext>
            </a:extLst>
          </p:cNvPr>
          <p:cNvCxnSpPr>
            <a:cxnSpLocks/>
          </p:cNvCxnSpPr>
          <p:nvPr/>
        </p:nvCxnSpPr>
        <p:spPr>
          <a:xfrm>
            <a:off x="1064260" y="1656366"/>
            <a:ext cx="587510" cy="1528401"/>
          </a:xfrm>
          <a:prstGeom prst="line">
            <a:avLst/>
          </a:prstGeom>
        </p:spPr>
        <p:style>
          <a:lnRef idx="3">
            <a:schemeClr val="dk1"/>
          </a:lnRef>
          <a:fillRef idx="0">
            <a:schemeClr val="dk1"/>
          </a:fillRef>
          <a:effectRef idx="2">
            <a:schemeClr val="dk1"/>
          </a:effectRef>
          <a:fontRef idx="minor">
            <a:schemeClr val="tx1"/>
          </a:fontRef>
        </p:style>
      </p:cxnSp>
      <p:cxnSp>
        <p:nvCxnSpPr>
          <p:cNvPr id="98" name="Straight Connector 97">
            <a:extLst>
              <a:ext uri="{FF2B5EF4-FFF2-40B4-BE49-F238E27FC236}">
                <a16:creationId xmlns:a16="http://schemas.microsoft.com/office/drawing/2014/main" id="{07F53887-B299-4071-28A1-65B292C03F21}"/>
              </a:ext>
            </a:extLst>
          </p:cNvPr>
          <p:cNvCxnSpPr>
            <a:cxnSpLocks/>
          </p:cNvCxnSpPr>
          <p:nvPr/>
        </p:nvCxnSpPr>
        <p:spPr>
          <a:xfrm flipH="1">
            <a:off x="1027360" y="3420532"/>
            <a:ext cx="655122" cy="1680055"/>
          </a:xfrm>
          <a:prstGeom prst="line">
            <a:avLst/>
          </a:prstGeom>
        </p:spPr>
        <p:style>
          <a:lnRef idx="3">
            <a:schemeClr val="dk1"/>
          </a:lnRef>
          <a:fillRef idx="0">
            <a:schemeClr val="dk1"/>
          </a:fillRef>
          <a:effectRef idx="2">
            <a:schemeClr val="dk1"/>
          </a:effectRef>
          <a:fontRef idx="minor">
            <a:schemeClr val="tx1"/>
          </a:fontRef>
        </p:style>
      </p:cxnSp>
      <p:cxnSp>
        <p:nvCxnSpPr>
          <p:cNvPr id="104" name="Straight Connector 103">
            <a:extLst>
              <a:ext uri="{FF2B5EF4-FFF2-40B4-BE49-F238E27FC236}">
                <a16:creationId xmlns:a16="http://schemas.microsoft.com/office/drawing/2014/main" id="{BB2CA9B2-CD11-C151-5860-FA126EE8E6D5}"/>
              </a:ext>
            </a:extLst>
          </p:cNvPr>
          <p:cNvCxnSpPr>
            <a:cxnSpLocks/>
          </p:cNvCxnSpPr>
          <p:nvPr/>
        </p:nvCxnSpPr>
        <p:spPr>
          <a:xfrm>
            <a:off x="2777565" y="3429000"/>
            <a:ext cx="1053751" cy="1543806"/>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694328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D14613D-1873-5DDE-CEF8-90025DFD0131}"/>
              </a:ext>
            </a:extLst>
          </p:cNvPr>
          <p:cNvSpPr txBox="1"/>
          <p:nvPr/>
        </p:nvSpPr>
        <p:spPr>
          <a:xfrm>
            <a:off x="3761267" y="2024328"/>
            <a:ext cx="4928867" cy="3682226"/>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GB" sz="2400" b="1" dirty="0"/>
              <a:t>Solar power using solar panels</a:t>
            </a:r>
          </a:p>
          <a:p>
            <a:pPr marL="342900" indent="-342900" algn="just">
              <a:lnSpc>
                <a:spcPct val="200000"/>
              </a:lnSpc>
              <a:buFont typeface="Arial" panose="020B0604020202020204" pitchFamily="34" charset="0"/>
              <a:buChar char="•"/>
            </a:pPr>
            <a:r>
              <a:rPr lang="en-GB" sz="2400" b="1" dirty="0"/>
              <a:t>Wind Hybrid system</a:t>
            </a:r>
          </a:p>
          <a:p>
            <a:pPr marL="342900" indent="-342900">
              <a:lnSpc>
                <a:spcPct val="200000"/>
              </a:lnSpc>
              <a:buFont typeface="Arial" panose="020B0604020202020204" pitchFamily="34" charset="0"/>
              <a:buChar char="•"/>
            </a:pPr>
            <a:r>
              <a:rPr lang="en-GB" sz="2400" b="1" dirty="0"/>
              <a:t>Micro hydropower system</a:t>
            </a:r>
          </a:p>
          <a:p>
            <a:pPr marL="342900" indent="-342900">
              <a:lnSpc>
                <a:spcPct val="200000"/>
              </a:lnSpc>
              <a:buFont typeface="Arial" panose="020B0604020202020204" pitchFamily="34" charset="0"/>
              <a:buChar char="•"/>
            </a:pPr>
            <a:r>
              <a:rPr lang="en-GB" sz="2400" b="1" dirty="0"/>
              <a:t>Bioenergy</a:t>
            </a:r>
          </a:p>
          <a:p>
            <a:pPr marL="342900" indent="-342900">
              <a:lnSpc>
                <a:spcPct val="200000"/>
              </a:lnSpc>
              <a:buFont typeface="Arial" panose="020B0604020202020204" pitchFamily="34" charset="0"/>
              <a:buChar char="•"/>
            </a:pPr>
            <a:r>
              <a:rPr lang="en-GB" sz="2400" b="1" dirty="0"/>
              <a:t>Geothermal energy</a:t>
            </a:r>
          </a:p>
        </p:txBody>
      </p:sp>
      <p:sp>
        <p:nvSpPr>
          <p:cNvPr id="2" name="TextBox 1">
            <a:extLst>
              <a:ext uri="{FF2B5EF4-FFF2-40B4-BE49-F238E27FC236}">
                <a16:creationId xmlns:a16="http://schemas.microsoft.com/office/drawing/2014/main" id="{C7F0F071-A8A8-B71F-B07E-D643E720E9AD}"/>
              </a:ext>
            </a:extLst>
          </p:cNvPr>
          <p:cNvSpPr txBox="1"/>
          <p:nvPr/>
        </p:nvSpPr>
        <p:spPr>
          <a:xfrm>
            <a:off x="3109608" y="593387"/>
            <a:ext cx="5972783" cy="744435"/>
          </a:xfrm>
          <a:prstGeom prst="rect">
            <a:avLst/>
          </a:prstGeom>
          <a:gradFill>
            <a:gsLst>
              <a:gs pos="0">
                <a:srgbClr val="00B050"/>
              </a:gs>
              <a:gs pos="16000">
                <a:schemeClr val="accent4">
                  <a:lumMod val="60000"/>
                  <a:lumOff val="40000"/>
                </a:schemeClr>
              </a:gs>
              <a:gs pos="19000">
                <a:schemeClr val="bg1"/>
              </a:gs>
              <a:gs pos="84000">
                <a:schemeClr val="bg1"/>
              </a:gs>
              <a:gs pos="97000">
                <a:srgbClr val="0070C0"/>
              </a:gs>
              <a:gs pos="88000">
                <a:schemeClr val="accent4">
                  <a:lumMod val="60000"/>
                  <a:lumOff val="40000"/>
                </a:schemeClr>
              </a:gs>
            </a:gsLst>
            <a:lin ang="5400000" scaled="1"/>
          </a:gradFill>
        </p:spPr>
        <p:txBody>
          <a:bodyPr wrap="square" rtlCol="0">
            <a:spAutoFit/>
          </a:bodyPr>
          <a:lstStyle/>
          <a:p>
            <a:pPr>
              <a:lnSpc>
                <a:spcPct val="150000"/>
              </a:lnSpc>
            </a:pPr>
            <a:r>
              <a:rPr lang="en-GB" sz="3200" b="1" dirty="0">
                <a:solidFill>
                  <a:srgbClr val="00B050"/>
                </a:solidFill>
                <a:latin typeface="Amasis MT Pro Black" panose="02040A04050005020304" pitchFamily="18" charset="0"/>
              </a:rPr>
              <a:t>Types of Renewable energy</a:t>
            </a:r>
          </a:p>
        </p:txBody>
      </p:sp>
    </p:spTree>
    <p:extLst>
      <p:ext uri="{BB962C8B-B14F-4D97-AF65-F5344CB8AC3E}">
        <p14:creationId xmlns:p14="http://schemas.microsoft.com/office/powerpoint/2010/main" val="3168929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a:gsLst>
            <a:gs pos="50000">
              <a:srgbClr val="FFF2CC"/>
            </a:gs>
            <a:gs pos="23079">
              <a:srgbClr val="C5E08A"/>
            </a:gs>
            <a:gs pos="37000">
              <a:schemeClr val="accent4">
                <a:lumMod val="20000"/>
                <a:lumOff val="80000"/>
              </a:schemeClr>
            </a:gs>
            <a:gs pos="0">
              <a:srgbClr val="92D050"/>
            </a:gs>
            <a:gs pos="100000">
              <a:schemeClr val="accent4">
                <a:lumMod val="20000"/>
                <a:lumOff val="8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3F7021-9535-CEBC-FACD-D950C2D9D0D6}"/>
              </a:ext>
            </a:extLst>
          </p:cNvPr>
          <p:cNvSpPr txBox="1"/>
          <p:nvPr/>
        </p:nvSpPr>
        <p:spPr>
          <a:xfrm>
            <a:off x="936812" y="2196228"/>
            <a:ext cx="9760684" cy="391305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GB" sz="2400" b="1" dirty="0"/>
              <a:t>  First you should consider licences, regulations and planning permission</a:t>
            </a:r>
          </a:p>
          <a:p>
            <a:pPr marL="457200" indent="-457200" algn="just">
              <a:lnSpc>
                <a:spcPct val="150000"/>
              </a:lnSpc>
              <a:buFont typeface="Arial" panose="020B0604020202020204" pitchFamily="34" charset="0"/>
              <a:buChar char="•"/>
            </a:pPr>
            <a:r>
              <a:rPr lang="en-GB" sz="2400" b="1" dirty="0"/>
              <a:t>Consider your budget and upfront capital spending</a:t>
            </a:r>
          </a:p>
          <a:p>
            <a:pPr marL="457200" indent="-457200" algn="just">
              <a:lnSpc>
                <a:spcPct val="150000"/>
              </a:lnSpc>
              <a:buFont typeface="Arial" panose="020B0604020202020204" pitchFamily="34" charset="0"/>
              <a:buChar char="•"/>
            </a:pPr>
            <a:r>
              <a:rPr lang="en-GB" sz="2400" b="1" dirty="0"/>
              <a:t>Check if your house or property is suitable for the type of system you are interested to install </a:t>
            </a:r>
          </a:p>
          <a:p>
            <a:pPr marL="457200" indent="-457200" algn="just">
              <a:lnSpc>
                <a:spcPct val="150000"/>
              </a:lnSpc>
              <a:buFont typeface="Arial" panose="020B0604020202020204" pitchFamily="34" charset="0"/>
              <a:buChar char="•"/>
            </a:pPr>
            <a:r>
              <a:rPr lang="en-GB" sz="2400" b="1" dirty="0"/>
              <a:t>Consider a suitable structure for your solar panels or wind turbines to Stand on</a:t>
            </a:r>
          </a:p>
          <a:p>
            <a:pPr marL="457200" indent="-457200" algn="just">
              <a:lnSpc>
                <a:spcPct val="150000"/>
              </a:lnSpc>
              <a:buFont typeface="Arial" panose="020B0604020202020204" pitchFamily="34" charset="0"/>
              <a:buChar char="•"/>
            </a:pPr>
            <a:r>
              <a:rPr lang="en-GB" sz="2400" b="1" dirty="0"/>
              <a:t>Also consider the weather patterns in your area</a:t>
            </a:r>
          </a:p>
        </p:txBody>
      </p:sp>
      <p:sp>
        <p:nvSpPr>
          <p:cNvPr id="3" name="TextBox 2">
            <a:extLst>
              <a:ext uri="{FF2B5EF4-FFF2-40B4-BE49-F238E27FC236}">
                <a16:creationId xmlns:a16="http://schemas.microsoft.com/office/drawing/2014/main" id="{505085BF-A4AF-AE0D-B857-BCD266120482}"/>
              </a:ext>
            </a:extLst>
          </p:cNvPr>
          <p:cNvSpPr txBox="1"/>
          <p:nvPr/>
        </p:nvSpPr>
        <p:spPr>
          <a:xfrm>
            <a:off x="1500914" y="400171"/>
            <a:ext cx="8632481" cy="954107"/>
          </a:xfrm>
          <a:prstGeom prst="rect">
            <a:avLst/>
          </a:prstGeom>
          <a:gradFill>
            <a:gsLst>
              <a:gs pos="0">
                <a:srgbClr val="00B050"/>
              </a:gs>
              <a:gs pos="92000">
                <a:schemeClr val="accent4">
                  <a:lumMod val="60000"/>
                  <a:lumOff val="40000"/>
                </a:schemeClr>
              </a:gs>
              <a:gs pos="95000">
                <a:schemeClr val="accent1"/>
              </a:gs>
              <a:gs pos="82000">
                <a:schemeClr val="bg1"/>
              </a:gs>
              <a:gs pos="9000">
                <a:schemeClr val="accent4">
                  <a:lumMod val="60000"/>
                  <a:lumOff val="40000"/>
                </a:schemeClr>
              </a:gs>
              <a:gs pos="73000">
                <a:schemeClr val="bg1"/>
              </a:gs>
              <a:gs pos="100000">
                <a:srgbClr val="0070C0"/>
              </a:gs>
              <a:gs pos="16000">
                <a:schemeClr val="bg1"/>
              </a:gs>
            </a:gsLst>
            <a:lin ang="5400000" scaled="1"/>
          </a:gradFill>
        </p:spPr>
        <p:txBody>
          <a:bodyPr wrap="square" rtlCol="0">
            <a:spAutoFit/>
          </a:bodyPr>
          <a:lstStyle/>
          <a:p>
            <a:pPr algn="ctr"/>
            <a:r>
              <a:rPr lang="en-GB" sz="2800" b="1" dirty="0">
                <a:solidFill>
                  <a:srgbClr val="00B050"/>
                </a:solidFill>
                <a:latin typeface="Verdana Pro Black" panose="020B0A04030504040204" pitchFamily="34" charset="0"/>
              </a:rPr>
              <a:t>Installing  renewable energy on your property  </a:t>
            </a:r>
          </a:p>
        </p:txBody>
      </p:sp>
    </p:spTree>
    <p:extLst>
      <p:ext uri="{BB962C8B-B14F-4D97-AF65-F5344CB8AC3E}">
        <p14:creationId xmlns:p14="http://schemas.microsoft.com/office/powerpoint/2010/main" val="1119899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CEFE87-49E4-A923-B963-9C2C93D340BF}"/>
              </a:ext>
            </a:extLst>
          </p:cNvPr>
          <p:cNvSpPr txBox="1"/>
          <p:nvPr/>
        </p:nvSpPr>
        <p:spPr>
          <a:xfrm>
            <a:off x="3742483" y="814094"/>
            <a:ext cx="5417560" cy="646331"/>
          </a:xfrm>
          <a:prstGeom prst="rect">
            <a:avLst/>
          </a:prstGeom>
          <a:gradFill>
            <a:gsLst>
              <a:gs pos="19000">
                <a:schemeClr val="bg1"/>
              </a:gs>
              <a:gs pos="81000">
                <a:schemeClr val="bg1"/>
              </a:gs>
              <a:gs pos="11000">
                <a:schemeClr val="accent4">
                  <a:lumMod val="60000"/>
                  <a:lumOff val="40000"/>
                </a:schemeClr>
              </a:gs>
              <a:gs pos="88000">
                <a:schemeClr val="accent4">
                  <a:lumMod val="60000"/>
                  <a:lumOff val="40000"/>
                </a:schemeClr>
              </a:gs>
              <a:gs pos="100000">
                <a:srgbClr val="0070C0"/>
              </a:gs>
              <a:gs pos="0">
                <a:srgbClr val="00B050"/>
              </a:gs>
            </a:gsLst>
            <a:lin ang="5400000" scaled="1"/>
          </a:gradFill>
        </p:spPr>
        <p:txBody>
          <a:bodyPr wrap="square" rtlCol="0">
            <a:spAutoFit/>
          </a:bodyPr>
          <a:lstStyle/>
          <a:p>
            <a:r>
              <a:rPr lang="en-GB" sz="3600" b="1" dirty="0">
                <a:solidFill>
                  <a:srgbClr val="00B050"/>
                </a:solidFill>
                <a:latin typeface="Amasis MT Pro Black" panose="02040A04050005020304" pitchFamily="18" charset="0"/>
              </a:rPr>
              <a:t>Before start project</a:t>
            </a:r>
          </a:p>
        </p:txBody>
      </p:sp>
      <p:sp>
        <p:nvSpPr>
          <p:cNvPr id="3" name="TextBox 2">
            <a:extLst>
              <a:ext uri="{FF2B5EF4-FFF2-40B4-BE49-F238E27FC236}">
                <a16:creationId xmlns:a16="http://schemas.microsoft.com/office/drawing/2014/main" id="{AA82A0BE-449D-BC84-F577-3E2517197EB5}"/>
              </a:ext>
            </a:extLst>
          </p:cNvPr>
          <p:cNvSpPr txBox="1"/>
          <p:nvPr/>
        </p:nvSpPr>
        <p:spPr>
          <a:xfrm>
            <a:off x="1543421" y="2296509"/>
            <a:ext cx="9281893" cy="2943563"/>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GB" sz="2400" b="1" dirty="0"/>
              <a:t>You should consider a qualified person with knowledge,  understanding and licences to do the job</a:t>
            </a:r>
          </a:p>
          <a:p>
            <a:pPr marL="457200" indent="-457200" algn="just">
              <a:lnSpc>
                <a:spcPct val="200000"/>
              </a:lnSpc>
              <a:buFont typeface="Arial" panose="020B0604020202020204" pitchFamily="34" charset="0"/>
              <a:buChar char="•"/>
            </a:pPr>
            <a:r>
              <a:rPr lang="en-GB" sz="2400" b="1" dirty="0"/>
              <a:t>Get a quote for the items you need for your installation, so you can  be prepared</a:t>
            </a:r>
          </a:p>
        </p:txBody>
      </p:sp>
    </p:spTree>
    <p:extLst>
      <p:ext uri="{BB962C8B-B14F-4D97-AF65-F5344CB8AC3E}">
        <p14:creationId xmlns:p14="http://schemas.microsoft.com/office/powerpoint/2010/main" val="3000248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03A1C0-4221-5C1D-B2D0-DF39AC0E1DC4}"/>
              </a:ext>
            </a:extLst>
          </p:cNvPr>
          <p:cNvSpPr txBox="1"/>
          <p:nvPr/>
        </p:nvSpPr>
        <p:spPr>
          <a:xfrm>
            <a:off x="1198124" y="1650836"/>
            <a:ext cx="9795752" cy="4467057"/>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GB" sz="2400" b="1" dirty="0"/>
              <a:t>solar power is affordable and it is most used and abundant sources for alternative energy</a:t>
            </a:r>
          </a:p>
          <a:p>
            <a:pPr marL="457200" indent="-457200" algn="just">
              <a:lnSpc>
                <a:spcPct val="150000"/>
              </a:lnSpc>
              <a:buFont typeface="Arial" panose="020B0604020202020204" pitchFamily="34" charset="0"/>
              <a:buChar char="•"/>
            </a:pPr>
            <a:r>
              <a:rPr lang="en-GB" sz="2400" b="1" dirty="0"/>
              <a:t>Solar panels are used to  capture the energy from the sunlight and convert that energy  into electric energy, even on a cloudy day</a:t>
            </a:r>
          </a:p>
          <a:p>
            <a:pPr marL="457200" indent="-457200" algn="just">
              <a:lnSpc>
                <a:spcPct val="150000"/>
              </a:lnSpc>
              <a:buFont typeface="Arial" panose="020B0604020202020204" pitchFamily="34" charset="0"/>
              <a:buChar char="•"/>
            </a:pPr>
            <a:r>
              <a:rPr lang="en-GB" sz="2400" b="1" dirty="0"/>
              <a:t>Solar panels come in different sizes, big or small it depends on the amount of energy you need they work the same</a:t>
            </a:r>
          </a:p>
          <a:p>
            <a:pPr marL="457200" indent="-457200" algn="just">
              <a:lnSpc>
                <a:spcPct val="150000"/>
              </a:lnSpc>
              <a:buFont typeface="Arial" panose="020B0604020202020204" pitchFamily="34" charset="0"/>
              <a:buChar char="•"/>
            </a:pPr>
            <a:r>
              <a:rPr lang="en-GB" sz="2400" b="1" dirty="0"/>
              <a:t> You will need a battery bank to store the excess energy for when you need it</a:t>
            </a:r>
          </a:p>
        </p:txBody>
      </p:sp>
      <p:sp>
        <p:nvSpPr>
          <p:cNvPr id="3" name="TextBox 2">
            <a:extLst>
              <a:ext uri="{FF2B5EF4-FFF2-40B4-BE49-F238E27FC236}">
                <a16:creationId xmlns:a16="http://schemas.microsoft.com/office/drawing/2014/main" id="{6843B2CC-B57E-7FED-3CFB-28C65A3CADBF}"/>
              </a:ext>
            </a:extLst>
          </p:cNvPr>
          <p:cNvSpPr txBox="1"/>
          <p:nvPr/>
        </p:nvSpPr>
        <p:spPr>
          <a:xfrm>
            <a:off x="4343401" y="536713"/>
            <a:ext cx="3176515" cy="646331"/>
          </a:xfrm>
          <a:prstGeom prst="rect">
            <a:avLst/>
          </a:prstGeom>
          <a:gradFill>
            <a:gsLst>
              <a:gs pos="79000">
                <a:schemeClr val="bg1"/>
              </a:gs>
              <a:gs pos="86000">
                <a:schemeClr val="accent4">
                  <a:lumMod val="60000"/>
                  <a:lumOff val="40000"/>
                </a:schemeClr>
              </a:gs>
              <a:gs pos="24000">
                <a:schemeClr val="bg1"/>
              </a:gs>
              <a:gs pos="0">
                <a:srgbClr val="00B050"/>
              </a:gs>
              <a:gs pos="15000">
                <a:schemeClr val="accent4">
                  <a:lumMod val="45000"/>
                  <a:lumOff val="55000"/>
                </a:schemeClr>
              </a:gs>
              <a:gs pos="100000">
                <a:srgbClr val="0070C0"/>
              </a:gs>
            </a:gsLst>
            <a:lin ang="5400000" scaled="1"/>
          </a:gradFill>
        </p:spPr>
        <p:txBody>
          <a:bodyPr wrap="square" rtlCol="0">
            <a:spAutoFit/>
          </a:bodyPr>
          <a:lstStyle/>
          <a:p>
            <a:r>
              <a:rPr lang="en-GB" sz="3600" b="1">
                <a:solidFill>
                  <a:srgbClr val="00B050"/>
                </a:solidFill>
                <a:latin typeface="Amasis MT Pro Black" panose="02040A04050005020304" pitchFamily="18" charset="0"/>
              </a:rPr>
              <a:t>Solar power</a:t>
            </a:r>
          </a:p>
        </p:txBody>
      </p:sp>
    </p:spTree>
    <p:extLst>
      <p:ext uri="{BB962C8B-B14F-4D97-AF65-F5344CB8AC3E}">
        <p14:creationId xmlns:p14="http://schemas.microsoft.com/office/powerpoint/2010/main" val="1955851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40C0D279-E128-C677-AC55-85F0D446F63D}"/>
              </a:ext>
            </a:extLst>
          </p:cNvPr>
          <p:cNvSpPr/>
          <p:nvPr/>
        </p:nvSpPr>
        <p:spPr>
          <a:xfrm>
            <a:off x="5820190" y="5460187"/>
            <a:ext cx="2180369" cy="124271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Battery bank </a:t>
            </a:r>
          </a:p>
        </p:txBody>
      </p:sp>
      <p:sp>
        <p:nvSpPr>
          <p:cNvPr id="11" name="Rectangle: Rounded Corners 10">
            <a:extLst>
              <a:ext uri="{FF2B5EF4-FFF2-40B4-BE49-F238E27FC236}">
                <a16:creationId xmlns:a16="http://schemas.microsoft.com/office/drawing/2014/main" id="{E75DE8B1-B2DD-ECEC-C2F5-DD70F0E301DF}"/>
              </a:ext>
            </a:extLst>
          </p:cNvPr>
          <p:cNvSpPr/>
          <p:nvPr/>
        </p:nvSpPr>
        <p:spPr>
          <a:xfrm>
            <a:off x="899182" y="1946222"/>
            <a:ext cx="1736037" cy="914400"/>
          </a:xfrm>
          <a:prstGeom prst="round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Solar panel</a:t>
            </a:r>
          </a:p>
        </p:txBody>
      </p:sp>
      <p:sp>
        <p:nvSpPr>
          <p:cNvPr id="12" name="Rectangle: Rounded Corners 11">
            <a:extLst>
              <a:ext uri="{FF2B5EF4-FFF2-40B4-BE49-F238E27FC236}">
                <a16:creationId xmlns:a16="http://schemas.microsoft.com/office/drawing/2014/main" id="{65699854-32A2-09D2-3E54-4D300B7F7F3C}"/>
              </a:ext>
            </a:extLst>
          </p:cNvPr>
          <p:cNvSpPr/>
          <p:nvPr/>
        </p:nvSpPr>
        <p:spPr>
          <a:xfrm>
            <a:off x="7413600" y="2021070"/>
            <a:ext cx="1173917" cy="1007791"/>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Utility meter</a:t>
            </a:r>
          </a:p>
        </p:txBody>
      </p:sp>
      <p:cxnSp>
        <p:nvCxnSpPr>
          <p:cNvPr id="20" name="Straight Connector 19">
            <a:extLst>
              <a:ext uri="{FF2B5EF4-FFF2-40B4-BE49-F238E27FC236}">
                <a16:creationId xmlns:a16="http://schemas.microsoft.com/office/drawing/2014/main" id="{BA3EC0FD-6086-E5E6-0C2C-895F27BBAA86}"/>
              </a:ext>
            </a:extLst>
          </p:cNvPr>
          <p:cNvCxnSpPr>
            <a:cxnSpLocks/>
          </p:cNvCxnSpPr>
          <p:nvPr/>
        </p:nvCxnSpPr>
        <p:spPr>
          <a:xfrm>
            <a:off x="1846433" y="1585033"/>
            <a:ext cx="0" cy="361187"/>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Straight Connector 24">
            <a:extLst>
              <a:ext uri="{FF2B5EF4-FFF2-40B4-BE49-F238E27FC236}">
                <a16:creationId xmlns:a16="http://schemas.microsoft.com/office/drawing/2014/main" id="{F97496A3-71D7-0990-D592-FE9D8C212C49}"/>
              </a:ext>
            </a:extLst>
          </p:cNvPr>
          <p:cNvCxnSpPr>
            <a:cxnSpLocks/>
          </p:cNvCxnSpPr>
          <p:nvPr/>
        </p:nvCxnSpPr>
        <p:spPr>
          <a:xfrm>
            <a:off x="4117314" y="3139899"/>
            <a:ext cx="0" cy="1467140"/>
          </a:xfrm>
          <a:prstGeom prst="line">
            <a:avLst/>
          </a:prstGeom>
        </p:spPr>
        <p:style>
          <a:lnRef idx="3">
            <a:schemeClr val="accent2"/>
          </a:lnRef>
          <a:fillRef idx="0">
            <a:schemeClr val="accent2"/>
          </a:fillRef>
          <a:effectRef idx="2">
            <a:schemeClr val="accent2"/>
          </a:effectRef>
          <a:fontRef idx="minor">
            <a:schemeClr val="tx1"/>
          </a:fontRef>
        </p:style>
      </p:cxnSp>
      <p:cxnSp>
        <p:nvCxnSpPr>
          <p:cNvPr id="29" name="Straight Connector 28">
            <a:extLst>
              <a:ext uri="{FF2B5EF4-FFF2-40B4-BE49-F238E27FC236}">
                <a16:creationId xmlns:a16="http://schemas.microsoft.com/office/drawing/2014/main" id="{4AD63954-8977-3FDD-9E2A-8F66EEA22CB1}"/>
              </a:ext>
            </a:extLst>
          </p:cNvPr>
          <p:cNvCxnSpPr>
            <a:cxnSpLocks/>
          </p:cNvCxnSpPr>
          <p:nvPr/>
        </p:nvCxnSpPr>
        <p:spPr>
          <a:xfrm flipH="1">
            <a:off x="3337916" y="4619500"/>
            <a:ext cx="3818155" cy="22738"/>
          </a:xfrm>
          <a:prstGeom prst="line">
            <a:avLst/>
          </a:prstGeom>
        </p:spPr>
        <p:style>
          <a:lnRef idx="3">
            <a:schemeClr val="accent2"/>
          </a:lnRef>
          <a:fillRef idx="0">
            <a:schemeClr val="accent2"/>
          </a:fillRef>
          <a:effectRef idx="2">
            <a:schemeClr val="accent2"/>
          </a:effectRef>
          <a:fontRef idx="minor">
            <a:schemeClr val="tx1"/>
          </a:fontRef>
        </p:style>
      </p:cxnSp>
      <p:cxnSp>
        <p:nvCxnSpPr>
          <p:cNvPr id="36" name="Straight Connector 35">
            <a:extLst>
              <a:ext uri="{FF2B5EF4-FFF2-40B4-BE49-F238E27FC236}">
                <a16:creationId xmlns:a16="http://schemas.microsoft.com/office/drawing/2014/main" id="{B0D5693E-6CB4-3BF4-B24C-CA2B55B8638A}"/>
              </a:ext>
            </a:extLst>
          </p:cNvPr>
          <p:cNvCxnSpPr>
            <a:cxnSpLocks/>
          </p:cNvCxnSpPr>
          <p:nvPr/>
        </p:nvCxnSpPr>
        <p:spPr>
          <a:xfrm flipH="1">
            <a:off x="4742565" y="2516466"/>
            <a:ext cx="749985"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67" name="Straight Connector 66">
            <a:extLst>
              <a:ext uri="{FF2B5EF4-FFF2-40B4-BE49-F238E27FC236}">
                <a16:creationId xmlns:a16="http://schemas.microsoft.com/office/drawing/2014/main" id="{84E78FFB-A2FD-F9A8-85C0-883F2A56E39C}"/>
              </a:ext>
            </a:extLst>
          </p:cNvPr>
          <p:cNvCxnSpPr>
            <a:cxnSpLocks/>
          </p:cNvCxnSpPr>
          <p:nvPr/>
        </p:nvCxnSpPr>
        <p:spPr>
          <a:xfrm flipV="1">
            <a:off x="2650218" y="2403422"/>
            <a:ext cx="912553" cy="15485"/>
          </a:xfrm>
          <a:prstGeom prst="line">
            <a:avLst/>
          </a:prstGeom>
        </p:spPr>
        <p:style>
          <a:lnRef idx="3">
            <a:schemeClr val="accent2"/>
          </a:lnRef>
          <a:fillRef idx="0">
            <a:schemeClr val="accent2"/>
          </a:fillRef>
          <a:effectRef idx="2">
            <a:schemeClr val="accent2"/>
          </a:effectRef>
          <a:fontRef idx="minor">
            <a:schemeClr val="tx1"/>
          </a:fontRef>
        </p:style>
      </p:cxnSp>
      <p:cxnSp>
        <p:nvCxnSpPr>
          <p:cNvPr id="79" name="Straight Connector 78">
            <a:extLst>
              <a:ext uri="{FF2B5EF4-FFF2-40B4-BE49-F238E27FC236}">
                <a16:creationId xmlns:a16="http://schemas.microsoft.com/office/drawing/2014/main" id="{572DB591-E2D5-9D53-1FC2-EF84A6CC8694}"/>
              </a:ext>
            </a:extLst>
          </p:cNvPr>
          <p:cNvCxnSpPr>
            <a:cxnSpLocks/>
          </p:cNvCxnSpPr>
          <p:nvPr/>
        </p:nvCxnSpPr>
        <p:spPr>
          <a:xfrm>
            <a:off x="9122178" y="1585033"/>
            <a:ext cx="0" cy="3741662"/>
          </a:xfrm>
          <a:prstGeom prst="line">
            <a:avLst/>
          </a:prstGeom>
        </p:spPr>
        <p:style>
          <a:lnRef idx="3">
            <a:schemeClr val="accent2"/>
          </a:lnRef>
          <a:fillRef idx="0">
            <a:schemeClr val="accent2"/>
          </a:fillRef>
          <a:effectRef idx="2">
            <a:schemeClr val="accent2"/>
          </a:effectRef>
          <a:fontRef idx="minor">
            <a:schemeClr val="tx1"/>
          </a:fontRef>
        </p:style>
      </p:cxnSp>
      <p:cxnSp>
        <p:nvCxnSpPr>
          <p:cNvPr id="83" name="Straight Connector 82">
            <a:extLst>
              <a:ext uri="{FF2B5EF4-FFF2-40B4-BE49-F238E27FC236}">
                <a16:creationId xmlns:a16="http://schemas.microsoft.com/office/drawing/2014/main" id="{C774F888-CB80-8BBE-9FF4-B146F6AE2207}"/>
              </a:ext>
            </a:extLst>
          </p:cNvPr>
          <p:cNvCxnSpPr>
            <a:cxnSpLocks/>
          </p:cNvCxnSpPr>
          <p:nvPr/>
        </p:nvCxnSpPr>
        <p:spPr>
          <a:xfrm>
            <a:off x="3360786" y="4607039"/>
            <a:ext cx="0" cy="879004"/>
          </a:xfrm>
          <a:prstGeom prst="line">
            <a:avLst/>
          </a:prstGeom>
        </p:spPr>
        <p:style>
          <a:lnRef idx="3">
            <a:schemeClr val="accent2"/>
          </a:lnRef>
          <a:fillRef idx="0">
            <a:schemeClr val="accent2"/>
          </a:fillRef>
          <a:effectRef idx="2">
            <a:schemeClr val="accent2"/>
          </a:effectRef>
          <a:fontRef idx="minor">
            <a:schemeClr val="tx1"/>
          </a:fontRef>
        </p:style>
      </p:cxnSp>
      <p:cxnSp>
        <p:nvCxnSpPr>
          <p:cNvPr id="90" name="Straight Connector 89">
            <a:extLst>
              <a:ext uri="{FF2B5EF4-FFF2-40B4-BE49-F238E27FC236}">
                <a16:creationId xmlns:a16="http://schemas.microsoft.com/office/drawing/2014/main" id="{0B2D241B-4B17-82C6-9DC9-8FF9EE2F4AEF}"/>
              </a:ext>
            </a:extLst>
          </p:cNvPr>
          <p:cNvCxnSpPr/>
          <p:nvPr/>
        </p:nvCxnSpPr>
        <p:spPr>
          <a:xfrm>
            <a:off x="10383520" y="277368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20C5EDFB-A9CC-2055-6160-716595820E16}"/>
              </a:ext>
            </a:extLst>
          </p:cNvPr>
          <p:cNvCxnSpPr>
            <a:cxnSpLocks/>
          </p:cNvCxnSpPr>
          <p:nvPr/>
        </p:nvCxnSpPr>
        <p:spPr>
          <a:xfrm flipV="1">
            <a:off x="7156071" y="4642238"/>
            <a:ext cx="0" cy="795211"/>
          </a:xfrm>
          <a:prstGeom prst="line">
            <a:avLst/>
          </a:prstGeom>
        </p:spPr>
        <p:style>
          <a:lnRef idx="3">
            <a:schemeClr val="accent2"/>
          </a:lnRef>
          <a:fillRef idx="0">
            <a:schemeClr val="accent2"/>
          </a:fillRef>
          <a:effectRef idx="2">
            <a:schemeClr val="accent2"/>
          </a:effectRef>
          <a:fontRef idx="minor">
            <a:schemeClr val="tx1"/>
          </a:fontRef>
        </p:style>
      </p:cxnSp>
      <p:sp>
        <p:nvSpPr>
          <p:cNvPr id="2" name="Rectangle: Rounded Corners 1">
            <a:extLst>
              <a:ext uri="{FF2B5EF4-FFF2-40B4-BE49-F238E27FC236}">
                <a16:creationId xmlns:a16="http://schemas.microsoft.com/office/drawing/2014/main" id="{71747F31-C188-C1F4-4EAA-9C9227D105F0}"/>
              </a:ext>
            </a:extLst>
          </p:cNvPr>
          <p:cNvSpPr/>
          <p:nvPr/>
        </p:nvSpPr>
        <p:spPr>
          <a:xfrm>
            <a:off x="1164844" y="396665"/>
            <a:ext cx="1283059" cy="1361999"/>
          </a:xfrm>
          <a:prstGeom prst="round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Solar Panels</a:t>
            </a:r>
          </a:p>
          <a:p>
            <a:pPr algn="ctr"/>
            <a:r>
              <a:rPr lang="en-GB" b="1" dirty="0">
                <a:solidFill>
                  <a:schemeClr val="tx1"/>
                </a:solidFill>
              </a:rPr>
              <a:t>PV CELL </a:t>
            </a:r>
          </a:p>
        </p:txBody>
      </p:sp>
      <p:sp>
        <p:nvSpPr>
          <p:cNvPr id="3" name="Rectangle: Rounded Corners 2">
            <a:extLst>
              <a:ext uri="{FF2B5EF4-FFF2-40B4-BE49-F238E27FC236}">
                <a16:creationId xmlns:a16="http://schemas.microsoft.com/office/drawing/2014/main" id="{00FE2EF0-7DC1-293F-0CD1-933CF1CB9A87}"/>
              </a:ext>
            </a:extLst>
          </p:cNvPr>
          <p:cNvSpPr/>
          <p:nvPr/>
        </p:nvSpPr>
        <p:spPr>
          <a:xfrm>
            <a:off x="3502049" y="1848233"/>
            <a:ext cx="1240516" cy="1285435"/>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err="1">
                <a:solidFill>
                  <a:schemeClr val="tx1"/>
                </a:solidFill>
              </a:rPr>
              <a:t>Chaarge</a:t>
            </a:r>
            <a:r>
              <a:rPr lang="en-GB" b="1" dirty="0">
                <a:solidFill>
                  <a:schemeClr val="tx1"/>
                </a:solidFill>
              </a:rPr>
              <a:t> controller</a:t>
            </a:r>
          </a:p>
        </p:txBody>
      </p:sp>
      <p:sp>
        <p:nvSpPr>
          <p:cNvPr id="4" name="Rectangle: Rounded Corners 3">
            <a:extLst>
              <a:ext uri="{FF2B5EF4-FFF2-40B4-BE49-F238E27FC236}">
                <a16:creationId xmlns:a16="http://schemas.microsoft.com/office/drawing/2014/main" id="{9FD91430-3F51-F6D8-3DFC-29B232ECC827}"/>
              </a:ext>
            </a:extLst>
          </p:cNvPr>
          <p:cNvSpPr/>
          <p:nvPr/>
        </p:nvSpPr>
        <p:spPr>
          <a:xfrm rot="10800000" flipV="1">
            <a:off x="2376479" y="5437449"/>
            <a:ext cx="2180368" cy="124787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Battery Storage </a:t>
            </a:r>
          </a:p>
        </p:txBody>
      </p:sp>
      <p:sp>
        <p:nvSpPr>
          <p:cNvPr id="50" name="Rectangle: Rounded Corners 49">
            <a:extLst>
              <a:ext uri="{FF2B5EF4-FFF2-40B4-BE49-F238E27FC236}">
                <a16:creationId xmlns:a16="http://schemas.microsoft.com/office/drawing/2014/main" id="{47F6074C-F937-E8E1-2A8C-B3DE326F4D81}"/>
              </a:ext>
            </a:extLst>
          </p:cNvPr>
          <p:cNvSpPr/>
          <p:nvPr/>
        </p:nvSpPr>
        <p:spPr>
          <a:xfrm>
            <a:off x="5486848" y="1908173"/>
            <a:ext cx="1249079" cy="1262697"/>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Inverter</a:t>
            </a:r>
          </a:p>
        </p:txBody>
      </p:sp>
      <p:sp>
        <p:nvSpPr>
          <p:cNvPr id="82" name="TextBox 81">
            <a:extLst>
              <a:ext uri="{FF2B5EF4-FFF2-40B4-BE49-F238E27FC236}">
                <a16:creationId xmlns:a16="http://schemas.microsoft.com/office/drawing/2014/main" id="{36B5CD1E-162C-9406-9821-541D2B10128D}"/>
              </a:ext>
            </a:extLst>
          </p:cNvPr>
          <p:cNvSpPr txBox="1"/>
          <p:nvPr/>
        </p:nvSpPr>
        <p:spPr>
          <a:xfrm>
            <a:off x="4158131" y="382586"/>
            <a:ext cx="4043640" cy="584775"/>
          </a:xfrm>
          <a:prstGeom prst="rect">
            <a:avLst/>
          </a:prstGeom>
          <a:gradFill>
            <a:gsLst>
              <a:gs pos="98000">
                <a:srgbClr val="0070C0"/>
              </a:gs>
              <a:gs pos="27000">
                <a:schemeClr val="bg1"/>
              </a:gs>
              <a:gs pos="90208">
                <a:srgbClr val="7CA394"/>
              </a:gs>
              <a:gs pos="80000">
                <a:schemeClr val="bg1"/>
              </a:gs>
              <a:gs pos="82000">
                <a:schemeClr val="accent4">
                  <a:lumMod val="60000"/>
                  <a:lumOff val="40000"/>
                </a:schemeClr>
              </a:gs>
              <a:gs pos="4196">
                <a:srgbClr val="00B050"/>
              </a:gs>
              <a:gs pos="11000">
                <a:schemeClr val="accent4">
                  <a:lumMod val="60000"/>
                  <a:lumOff val="40000"/>
                </a:schemeClr>
              </a:gs>
            </a:gsLst>
            <a:lin ang="5400000" scaled="1"/>
          </a:gradFill>
        </p:spPr>
        <p:txBody>
          <a:bodyPr wrap="square" rtlCol="0">
            <a:spAutoFit/>
          </a:bodyPr>
          <a:lstStyle/>
          <a:p>
            <a:r>
              <a:rPr lang="en-GB" sz="3200" b="1" dirty="0">
                <a:solidFill>
                  <a:srgbClr val="00B050"/>
                </a:solidFill>
                <a:latin typeface="Amasis MT Pro Black" panose="02040A04050005020304" pitchFamily="18" charset="0"/>
              </a:rPr>
              <a:t>Solar power chart</a:t>
            </a:r>
          </a:p>
        </p:txBody>
      </p:sp>
      <p:sp>
        <p:nvSpPr>
          <p:cNvPr id="9" name="TextBox 8">
            <a:extLst>
              <a:ext uri="{FF2B5EF4-FFF2-40B4-BE49-F238E27FC236}">
                <a16:creationId xmlns:a16="http://schemas.microsoft.com/office/drawing/2014/main" id="{0218137A-D71B-FDEE-DB9A-EF5B591DCB12}"/>
              </a:ext>
            </a:extLst>
          </p:cNvPr>
          <p:cNvSpPr txBox="1"/>
          <p:nvPr/>
        </p:nvSpPr>
        <p:spPr>
          <a:xfrm>
            <a:off x="2707761" y="2015662"/>
            <a:ext cx="698499" cy="369332"/>
          </a:xfrm>
          <a:prstGeom prst="rect">
            <a:avLst/>
          </a:prstGeom>
          <a:noFill/>
        </p:spPr>
        <p:txBody>
          <a:bodyPr wrap="square" rtlCol="0">
            <a:spAutoFit/>
          </a:bodyPr>
          <a:lstStyle/>
          <a:p>
            <a:r>
              <a:rPr lang="en-GB" b="1" dirty="0"/>
              <a:t>Wire</a:t>
            </a:r>
          </a:p>
        </p:txBody>
      </p:sp>
      <p:pic>
        <p:nvPicPr>
          <p:cNvPr id="22" name="Graphic 21" descr="Electric Tower outline">
            <a:extLst>
              <a:ext uri="{FF2B5EF4-FFF2-40B4-BE49-F238E27FC236}">
                <a16:creationId xmlns:a16="http://schemas.microsoft.com/office/drawing/2014/main" id="{E25A205A-C15F-CC24-F6E1-62B86754BF2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560372" y="895262"/>
            <a:ext cx="1914712" cy="2101916"/>
          </a:xfrm>
          <a:prstGeom prst="rect">
            <a:avLst/>
          </a:prstGeom>
        </p:spPr>
      </p:pic>
      <p:pic>
        <p:nvPicPr>
          <p:cNvPr id="27" name="Graphic 26" descr="Dog House outline">
            <a:extLst>
              <a:ext uri="{FF2B5EF4-FFF2-40B4-BE49-F238E27FC236}">
                <a16:creationId xmlns:a16="http://schemas.microsoft.com/office/drawing/2014/main" id="{9FF0B1A5-44FD-48D4-3B48-F2311D1D5BE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731699" y="4185972"/>
            <a:ext cx="2180365" cy="2142476"/>
          </a:xfrm>
          <a:prstGeom prst="rect">
            <a:avLst/>
          </a:prstGeom>
        </p:spPr>
      </p:pic>
      <p:cxnSp>
        <p:nvCxnSpPr>
          <p:cNvPr id="30" name="Straight Connector 29">
            <a:extLst>
              <a:ext uri="{FF2B5EF4-FFF2-40B4-BE49-F238E27FC236}">
                <a16:creationId xmlns:a16="http://schemas.microsoft.com/office/drawing/2014/main" id="{8E51890B-A1CD-855D-41C4-60EEBB558E41}"/>
              </a:ext>
            </a:extLst>
          </p:cNvPr>
          <p:cNvCxnSpPr>
            <a:cxnSpLocks/>
          </p:cNvCxnSpPr>
          <p:nvPr/>
        </p:nvCxnSpPr>
        <p:spPr>
          <a:xfrm>
            <a:off x="8512658" y="2524965"/>
            <a:ext cx="646469" cy="8278"/>
          </a:xfrm>
          <a:prstGeom prst="line">
            <a:avLst/>
          </a:prstGeom>
        </p:spPr>
        <p:style>
          <a:lnRef idx="1">
            <a:schemeClr val="dk1"/>
          </a:lnRef>
          <a:fillRef idx="0">
            <a:schemeClr val="dk1"/>
          </a:fillRef>
          <a:effectRef idx="0">
            <a:schemeClr val="dk1"/>
          </a:effectRef>
          <a:fontRef idx="minor">
            <a:schemeClr val="tx1"/>
          </a:fontRef>
        </p:style>
      </p:cxnSp>
      <p:cxnSp>
        <p:nvCxnSpPr>
          <p:cNvPr id="43" name="Straight Connector 42">
            <a:extLst>
              <a:ext uri="{FF2B5EF4-FFF2-40B4-BE49-F238E27FC236}">
                <a16:creationId xmlns:a16="http://schemas.microsoft.com/office/drawing/2014/main" id="{030F2E08-9598-AA90-2108-45FB34BA4B9F}"/>
              </a:ext>
            </a:extLst>
          </p:cNvPr>
          <p:cNvCxnSpPr>
            <a:cxnSpLocks/>
            <a:endCxn id="12" idx="1"/>
          </p:cNvCxnSpPr>
          <p:nvPr/>
        </p:nvCxnSpPr>
        <p:spPr>
          <a:xfrm flipV="1">
            <a:off x="6581603" y="2524966"/>
            <a:ext cx="831997" cy="8277"/>
          </a:xfrm>
          <a:prstGeom prst="line">
            <a:avLst/>
          </a:prstGeom>
        </p:spPr>
        <p:style>
          <a:lnRef idx="1">
            <a:schemeClr val="dk1"/>
          </a:lnRef>
          <a:fillRef idx="0">
            <a:schemeClr val="dk1"/>
          </a:fillRef>
          <a:effectRef idx="0">
            <a:schemeClr val="dk1"/>
          </a:effectRef>
          <a:fontRef idx="minor">
            <a:schemeClr val="tx1"/>
          </a:fontRef>
        </p:style>
      </p:cxnSp>
      <p:cxnSp>
        <p:nvCxnSpPr>
          <p:cNvPr id="73" name="Straight Arrow Connector 72">
            <a:extLst>
              <a:ext uri="{FF2B5EF4-FFF2-40B4-BE49-F238E27FC236}">
                <a16:creationId xmlns:a16="http://schemas.microsoft.com/office/drawing/2014/main" id="{1204F28A-1303-70E3-370C-3CA1C2F989F0}"/>
              </a:ext>
            </a:extLst>
          </p:cNvPr>
          <p:cNvCxnSpPr>
            <a:cxnSpLocks/>
          </p:cNvCxnSpPr>
          <p:nvPr/>
        </p:nvCxnSpPr>
        <p:spPr>
          <a:xfrm>
            <a:off x="6182153" y="3152171"/>
            <a:ext cx="0" cy="143047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8" name="Straight Arrow Connector 77">
            <a:extLst>
              <a:ext uri="{FF2B5EF4-FFF2-40B4-BE49-F238E27FC236}">
                <a16:creationId xmlns:a16="http://schemas.microsoft.com/office/drawing/2014/main" id="{688E2791-6F67-60C9-0DC7-23E59A37C2CE}"/>
              </a:ext>
            </a:extLst>
          </p:cNvPr>
          <p:cNvCxnSpPr>
            <a:cxnSpLocks/>
          </p:cNvCxnSpPr>
          <p:nvPr/>
        </p:nvCxnSpPr>
        <p:spPr>
          <a:xfrm>
            <a:off x="9159127" y="5326695"/>
            <a:ext cx="802479" cy="376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5" name="Straight Arrow Connector 84">
            <a:extLst>
              <a:ext uri="{FF2B5EF4-FFF2-40B4-BE49-F238E27FC236}">
                <a16:creationId xmlns:a16="http://schemas.microsoft.com/office/drawing/2014/main" id="{E9E2716C-85AE-5DF9-3E17-E349350F3F55}"/>
              </a:ext>
            </a:extLst>
          </p:cNvPr>
          <p:cNvCxnSpPr>
            <a:cxnSpLocks/>
          </p:cNvCxnSpPr>
          <p:nvPr/>
        </p:nvCxnSpPr>
        <p:spPr>
          <a:xfrm flipV="1">
            <a:off x="9122178" y="1600790"/>
            <a:ext cx="621919" cy="79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4" name="TextBox 93">
            <a:extLst>
              <a:ext uri="{FF2B5EF4-FFF2-40B4-BE49-F238E27FC236}">
                <a16:creationId xmlns:a16="http://schemas.microsoft.com/office/drawing/2014/main" id="{4A5A24A8-864B-1BF3-FB03-C8094F59FBE7}"/>
              </a:ext>
            </a:extLst>
          </p:cNvPr>
          <p:cNvSpPr txBox="1"/>
          <p:nvPr/>
        </p:nvSpPr>
        <p:spPr>
          <a:xfrm>
            <a:off x="9961606" y="396665"/>
            <a:ext cx="1396954" cy="369332"/>
          </a:xfrm>
          <a:prstGeom prst="rect">
            <a:avLst/>
          </a:prstGeom>
          <a:noFill/>
        </p:spPr>
        <p:txBody>
          <a:bodyPr wrap="square" rtlCol="0">
            <a:spAutoFit/>
          </a:bodyPr>
          <a:lstStyle/>
          <a:p>
            <a:r>
              <a:rPr lang="en-GB" b="1" dirty="0">
                <a:solidFill>
                  <a:schemeClr val="tx1"/>
                </a:solidFill>
              </a:rPr>
              <a:t>Utility grid</a:t>
            </a:r>
            <a:endParaRPr lang="en-GB" dirty="0"/>
          </a:p>
        </p:txBody>
      </p:sp>
      <p:sp>
        <p:nvSpPr>
          <p:cNvPr id="115" name="TextBox 114">
            <a:extLst>
              <a:ext uri="{FF2B5EF4-FFF2-40B4-BE49-F238E27FC236}">
                <a16:creationId xmlns:a16="http://schemas.microsoft.com/office/drawing/2014/main" id="{8E6B2744-61E4-78C2-D04E-54EB636B87F8}"/>
              </a:ext>
            </a:extLst>
          </p:cNvPr>
          <p:cNvSpPr txBox="1"/>
          <p:nvPr/>
        </p:nvSpPr>
        <p:spPr>
          <a:xfrm>
            <a:off x="10421427" y="4001306"/>
            <a:ext cx="800908" cy="369332"/>
          </a:xfrm>
          <a:prstGeom prst="rect">
            <a:avLst/>
          </a:prstGeom>
          <a:noFill/>
        </p:spPr>
        <p:txBody>
          <a:bodyPr wrap="square" rtlCol="0">
            <a:spAutoFit/>
          </a:bodyPr>
          <a:lstStyle/>
          <a:p>
            <a:r>
              <a:rPr lang="en-GB" b="1" dirty="0"/>
              <a:t>House</a:t>
            </a:r>
          </a:p>
        </p:txBody>
      </p:sp>
    </p:spTree>
    <p:extLst>
      <p:ext uri="{BB962C8B-B14F-4D97-AF65-F5344CB8AC3E}">
        <p14:creationId xmlns:p14="http://schemas.microsoft.com/office/powerpoint/2010/main" val="1379465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agram">
            <a:extLst>
              <a:ext uri="{FF2B5EF4-FFF2-40B4-BE49-F238E27FC236}">
                <a16:creationId xmlns:a16="http://schemas.microsoft.com/office/drawing/2014/main" id="{1AEC762C-9A0C-5727-29E1-0E97C777C0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531" y="1753385"/>
            <a:ext cx="6377956" cy="5052765"/>
          </a:xfrm>
          <a:prstGeom prst="rect">
            <a:avLst/>
          </a:prstGeom>
        </p:spPr>
      </p:pic>
      <p:pic>
        <p:nvPicPr>
          <p:cNvPr id="5" name="Picture 4">
            <a:extLst>
              <a:ext uri="{FF2B5EF4-FFF2-40B4-BE49-F238E27FC236}">
                <a16:creationId xmlns:a16="http://schemas.microsoft.com/office/drawing/2014/main" id="{6A3777E1-49BD-7229-21DD-4158D28E6D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7425" y="1753386"/>
            <a:ext cx="6024573" cy="5297862"/>
          </a:xfrm>
          <a:prstGeom prst="rect">
            <a:avLst/>
          </a:prstGeom>
        </p:spPr>
      </p:pic>
      <p:sp>
        <p:nvSpPr>
          <p:cNvPr id="6" name="TextBox 5">
            <a:extLst>
              <a:ext uri="{FF2B5EF4-FFF2-40B4-BE49-F238E27FC236}">
                <a16:creationId xmlns:a16="http://schemas.microsoft.com/office/drawing/2014/main" id="{B25E9EEA-7971-6447-B713-B4B9DEFB5CBD}"/>
              </a:ext>
            </a:extLst>
          </p:cNvPr>
          <p:cNvSpPr txBox="1"/>
          <p:nvPr/>
        </p:nvSpPr>
        <p:spPr>
          <a:xfrm>
            <a:off x="4978438" y="263950"/>
            <a:ext cx="2377974" cy="523220"/>
          </a:xfrm>
          <a:prstGeom prst="rect">
            <a:avLst/>
          </a:prstGeom>
          <a:gradFill>
            <a:gsLst>
              <a:gs pos="20000">
                <a:schemeClr val="bg1"/>
              </a:gs>
              <a:gs pos="13000">
                <a:schemeClr val="accent4">
                  <a:lumMod val="60000"/>
                  <a:lumOff val="40000"/>
                </a:schemeClr>
              </a:gs>
              <a:gs pos="0">
                <a:srgbClr val="00B050"/>
              </a:gs>
              <a:gs pos="81000">
                <a:schemeClr val="bg1"/>
              </a:gs>
              <a:gs pos="89000">
                <a:schemeClr val="accent4">
                  <a:lumMod val="60000"/>
                  <a:lumOff val="40000"/>
                </a:schemeClr>
              </a:gs>
              <a:gs pos="100000">
                <a:srgbClr val="0070C0"/>
              </a:gs>
            </a:gsLst>
            <a:lin ang="5400000" scaled="1"/>
          </a:gradFill>
        </p:spPr>
        <p:txBody>
          <a:bodyPr wrap="square" rtlCol="0">
            <a:spAutoFit/>
          </a:bodyPr>
          <a:lstStyle/>
          <a:p>
            <a:r>
              <a:rPr lang="en-GB" sz="2800" b="1" dirty="0">
                <a:solidFill>
                  <a:srgbClr val="00B050"/>
                </a:solidFill>
                <a:latin typeface="Amasis MT Pro Black" panose="02040A04050005020304" pitchFamily="18" charset="0"/>
              </a:rPr>
              <a:t>End product </a:t>
            </a:r>
          </a:p>
        </p:txBody>
      </p:sp>
    </p:spTree>
    <p:extLst>
      <p:ext uri="{BB962C8B-B14F-4D97-AF65-F5344CB8AC3E}">
        <p14:creationId xmlns:p14="http://schemas.microsoft.com/office/powerpoint/2010/main" val="183877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32D416-688D-A64B-BEA4-275E2B8542E8}"/>
              </a:ext>
            </a:extLst>
          </p:cNvPr>
          <p:cNvSpPr txBox="1"/>
          <p:nvPr/>
        </p:nvSpPr>
        <p:spPr>
          <a:xfrm>
            <a:off x="3605102" y="595332"/>
            <a:ext cx="4981795" cy="523220"/>
          </a:xfrm>
          <a:prstGeom prst="rect">
            <a:avLst/>
          </a:prstGeom>
          <a:gradFill>
            <a:gsLst>
              <a:gs pos="0">
                <a:schemeClr val="accent5">
                  <a:lumMod val="75000"/>
                </a:schemeClr>
              </a:gs>
              <a:gs pos="21000">
                <a:schemeClr val="bg1"/>
              </a:gs>
              <a:gs pos="14000">
                <a:srgbClr val="FFE392"/>
              </a:gs>
              <a:gs pos="76000">
                <a:schemeClr val="bg1"/>
              </a:gs>
              <a:gs pos="98000">
                <a:srgbClr val="00B050"/>
              </a:gs>
              <a:gs pos="86000">
                <a:schemeClr val="accent4">
                  <a:lumMod val="60000"/>
                  <a:lumOff val="40000"/>
                </a:schemeClr>
              </a:gs>
            </a:gsLst>
            <a:lin ang="16200000" scaled="1"/>
          </a:gradFill>
        </p:spPr>
        <p:txBody>
          <a:bodyPr wrap="square" rtlCol="0">
            <a:spAutoFit/>
          </a:bodyPr>
          <a:lstStyle/>
          <a:p>
            <a:pPr algn="ctr"/>
            <a:r>
              <a:rPr lang="en-GB" sz="2800" b="1">
                <a:solidFill>
                  <a:srgbClr val="00B050"/>
                </a:solidFill>
                <a:latin typeface="Verdana Pro Black" panose="020B0A04030504040204" pitchFamily="34" charset="0"/>
              </a:rPr>
              <a:t>Wind Hybrid system</a:t>
            </a:r>
            <a:endParaRPr lang="en-GB" sz="2800" b="1">
              <a:solidFill>
                <a:srgbClr val="00B050"/>
              </a:solidFill>
            </a:endParaRPr>
          </a:p>
        </p:txBody>
      </p:sp>
      <p:sp>
        <p:nvSpPr>
          <p:cNvPr id="3" name="TextBox 2">
            <a:extLst>
              <a:ext uri="{FF2B5EF4-FFF2-40B4-BE49-F238E27FC236}">
                <a16:creationId xmlns:a16="http://schemas.microsoft.com/office/drawing/2014/main" id="{45D517B0-2E58-E84B-55A3-A410295B1BC5}"/>
              </a:ext>
            </a:extLst>
          </p:cNvPr>
          <p:cNvSpPr txBox="1"/>
          <p:nvPr/>
        </p:nvSpPr>
        <p:spPr>
          <a:xfrm>
            <a:off x="1916803" y="1968645"/>
            <a:ext cx="8358394" cy="391305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GB" sz="2400" b="1" dirty="0"/>
              <a:t>Wind turbines  are  another  source  of  generating electricity </a:t>
            </a:r>
          </a:p>
          <a:p>
            <a:pPr marL="342900" indent="-342900" algn="just">
              <a:lnSpc>
                <a:spcPct val="150000"/>
              </a:lnSpc>
              <a:buFont typeface="Arial" panose="020B0604020202020204" pitchFamily="34" charset="0"/>
              <a:buChar char="•"/>
            </a:pPr>
            <a:r>
              <a:rPr lang="en-GB" sz="2400" b="1" dirty="0"/>
              <a:t>It is  zero  emission  and contributes strongly in energy consumption</a:t>
            </a:r>
          </a:p>
          <a:p>
            <a:pPr marL="342900" indent="-342900" algn="just">
              <a:lnSpc>
                <a:spcPct val="150000"/>
              </a:lnSpc>
              <a:buFont typeface="Arial" panose="020B0604020202020204" pitchFamily="34" charset="0"/>
              <a:buChar char="•"/>
            </a:pPr>
            <a:r>
              <a:rPr lang="en-GB" sz="2400" b="1" dirty="0"/>
              <a:t>Wind is free and is </a:t>
            </a:r>
            <a:r>
              <a:rPr lang="en-GB" sz="2400" b="1" dirty="0" err="1"/>
              <a:t>every where</a:t>
            </a:r>
            <a:r>
              <a:rPr lang="en-GB" sz="2400" b="1" dirty="0"/>
              <a:t>, its depending on the lift of the wind  </a:t>
            </a:r>
          </a:p>
          <a:p>
            <a:pPr marL="342900" indent="-342900" algn="just">
              <a:lnSpc>
                <a:spcPct val="150000"/>
              </a:lnSpc>
              <a:buFont typeface="Arial" panose="020B0604020202020204" pitchFamily="34" charset="0"/>
              <a:buChar char="•"/>
            </a:pPr>
            <a:r>
              <a:rPr lang="en-GB" sz="2400" b="1" dirty="0"/>
              <a:t>This can go around your home depending on Laws, regulations and your land  space</a:t>
            </a:r>
          </a:p>
        </p:txBody>
      </p:sp>
    </p:spTree>
    <p:extLst>
      <p:ext uri="{BB962C8B-B14F-4D97-AF65-F5344CB8AC3E}">
        <p14:creationId xmlns:p14="http://schemas.microsoft.com/office/powerpoint/2010/main" val="2101482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CD484C-A900-6A7A-5BF6-93A0EF0C9A2A}"/>
              </a:ext>
            </a:extLst>
          </p:cNvPr>
          <p:cNvSpPr txBox="1"/>
          <p:nvPr/>
        </p:nvSpPr>
        <p:spPr>
          <a:xfrm>
            <a:off x="1552830" y="1658575"/>
            <a:ext cx="9086340" cy="5355312"/>
          </a:xfrm>
          <a:prstGeom prst="rect">
            <a:avLst/>
          </a:prstGeom>
          <a:noFill/>
        </p:spPr>
        <p:txBody>
          <a:bodyPr wrap="square" lIns="91440" tIns="45720" rIns="91440" bIns="45720" anchor="t">
            <a:spAutoFit/>
          </a:bodyPr>
          <a:lstStyle/>
          <a:p>
            <a:pPr marL="342900" indent="-342900" algn="just">
              <a:lnSpc>
                <a:spcPct val="200000"/>
              </a:lnSpc>
              <a:buFont typeface="Arial" panose="020B0604020202020204" pitchFamily="34" charset="0"/>
              <a:buChar char="•"/>
            </a:pPr>
            <a:r>
              <a:rPr lang="en-GB" sz="2400" b="1" dirty="0"/>
              <a:t>This works when the wind lift is strong, it rotates the blades  of  the  turbine </a:t>
            </a:r>
          </a:p>
          <a:p>
            <a:pPr marL="342900" indent="-342900" algn="just">
              <a:lnSpc>
                <a:spcPct val="200000"/>
              </a:lnSpc>
              <a:buFont typeface="Arial" panose="020B0604020202020204" pitchFamily="34" charset="0"/>
              <a:buChar char="•"/>
            </a:pPr>
            <a:r>
              <a:rPr lang="en-GB" sz="2400" b="1" dirty="0"/>
              <a:t>as the blades rotate the  mechanism inside the motor rotate the generator which converts DC to AC  electricity  energy</a:t>
            </a:r>
          </a:p>
          <a:p>
            <a:pPr marL="457200" indent="-457200" algn="just">
              <a:lnSpc>
                <a:spcPct val="200000"/>
              </a:lnSpc>
              <a:buFont typeface="Arial" panose="020B0604020202020204" pitchFamily="34" charset="0"/>
              <a:buChar char="•"/>
            </a:pPr>
            <a:r>
              <a:rPr lang="en-GB" sz="2400" b="1" dirty="0"/>
              <a:t>It can also work with solar power to have as a backup source of incoming energy from the wind</a:t>
            </a:r>
          </a:p>
          <a:p>
            <a:endParaRPr lang="en-GB" sz="1800" b="1" dirty="0"/>
          </a:p>
          <a:p>
            <a:br>
              <a:rPr lang="en-GB" dirty="0">
                <a:effectLst/>
              </a:rPr>
            </a:br>
            <a:endParaRPr lang="en-GB" dirty="0">
              <a:effectLst/>
            </a:endParaRPr>
          </a:p>
        </p:txBody>
      </p:sp>
      <p:sp>
        <p:nvSpPr>
          <p:cNvPr id="8" name="TextBox 7">
            <a:extLst>
              <a:ext uri="{FF2B5EF4-FFF2-40B4-BE49-F238E27FC236}">
                <a16:creationId xmlns:a16="http://schemas.microsoft.com/office/drawing/2014/main" id="{3D893B51-2DDE-9203-9A64-01A364C7331F}"/>
              </a:ext>
            </a:extLst>
          </p:cNvPr>
          <p:cNvSpPr txBox="1"/>
          <p:nvPr/>
        </p:nvSpPr>
        <p:spPr>
          <a:xfrm>
            <a:off x="3758378" y="590178"/>
            <a:ext cx="4675239" cy="584775"/>
          </a:xfrm>
          <a:prstGeom prst="rect">
            <a:avLst/>
          </a:prstGeom>
          <a:gradFill flip="none" rotWithShape="1">
            <a:gsLst>
              <a:gs pos="76000">
                <a:schemeClr val="bg1"/>
              </a:gs>
              <a:gs pos="2098">
                <a:srgbClr val="00B050"/>
              </a:gs>
              <a:gs pos="86000">
                <a:schemeClr val="accent4">
                  <a:lumMod val="60000"/>
                  <a:lumOff val="40000"/>
                </a:schemeClr>
              </a:gs>
              <a:gs pos="61000">
                <a:schemeClr val="bg1"/>
              </a:gs>
              <a:gs pos="40000">
                <a:schemeClr val="bg1"/>
              </a:gs>
              <a:gs pos="23000">
                <a:schemeClr val="bg1"/>
              </a:gs>
              <a:gs pos="95000">
                <a:srgbClr val="0070C0"/>
              </a:gs>
              <a:gs pos="15000">
                <a:schemeClr val="accent4">
                  <a:lumMod val="40000"/>
                  <a:lumOff val="60000"/>
                </a:schemeClr>
              </a:gs>
            </a:gsLst>
            <a:lin ang="5400000" scaled="1"/>
            <a:tileRect/>
          </a:gradFill>
        </p:spPr>
        <p:txBody>
          <a:bodyPr wrap="square" rtlCol="0">
            <a:spAutoFit/>
          </a:bodyPr>
          <a:lstStyle/>
          <a:p>
            <a:pPr algn="ctr"/>
            <a:r>
              <a:rPr lang="en-GB" sz="3200" b="1" dirty="0">
                <a:solidFill>
                  <a:srgbClr val="00B050"/>
                </a:solidFill>
                <a:latin typeface="Amasis MT Pro Black" panose="02040A04050005020304" pitchFamily="18" charset="0"/>
              </a:rPr>
              <a:t>Wind Hybrid system</a:t>
            </a:r>
          </a:p>
        </p:txBody>
      </p:sp>
    </p:spTree>
    <p:extLst>
      <p:ext uri="{BB962C8B-B14F-4D97-AF65-F5344CB8AC3E}">
        <p14:creationId xmlns:p14="http://schemas.microsoft.com/office/powerpoint/2010/main" val="24994582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04B638-E3F7-32D4-3454-C6AB6D6D62C6}"/>
              </a:ext>
            </a:extLst>
          </p:cNvPr>
          <p:cNvSpPr txBox="1"/>
          <p:nvPr/>
        </p:nvSpPr>
        <p:spPr>
          <a:xfrm>
            <a:off x="3756669" y="143623"/>
            <a:ext cx="4619656" cy="461665"/>
          </a:xfrm>
          <a:prstGeom prst="rect">
            <a:avLst/>
          </a:prstGeom>
          <a:gradFill>
            <a:gsLst>
              <a:gs pos="85000">
                <a:schemeClr val="accent4">
                  <a:lumMod val="60000"/>
                  <a:lumOff val="40000"/>
                </a:schemeClr>
              </a:gs>
              <a:gs pos="76000">
                <a:schemeClr val="bg1"/>
              </a:gs>
              <a:gs pos="4196">
                <a:srgbClr val="00B050"/>
              </a:gs>
              <a:gs pos="12000">
                <a:schemeClr val="accent4">
                  <a:lumMod val="60000"/>
                  <a:lumOff val="40000"/>
                </a:schemeClr>
              </a:gs>
              <a:gs pos="99000">
                <a:srgbClr val="0070C0"/>
              </a:gs>
              <a:gs pos="23000">
                <a:schemeClr val="bg1"/>
              </a:gs>
            </a:gsLst>
            <a:lin ang="5400000" scaled="1"/>
          </a:gradFill>
        </p:spPr>
        <p:txBody>
          <a:bodyPr wrap="square" rtlCol="0">
            <a:spAutoFit/>
          </a:bodyPr>
          <a:lstStyle/>
          <a:p>
            <a:r>
              <a:rPr lang="en-GB" sz="2400" b="1" dirty="0">
                <a:solidFill>
                  <a:srgbClr val="00B050"/>
                </a:solidFill>
                <a:latin typeface="Verdana Pro Black" panose="020B0A04030504040204" pitchFamily="34" charset="0"/>
              </a:rPr>
              <a:t>Wind Turbine Flow chart </a:t>
            </a:r>
          </a:p>
        </p:txBody>
      </p:sp>
      <p:sp>
        <p:nvSpPr>
          <p:cNvPr id="3" name="Rectangle 2">
            <a:extLst>
              <a:ext uri="{FF2B5EF4-FFF2-40B4-BE49-F238E27FC236}">
                <a16:creationId xmlns:a16="http://schemas.microsoft.com/office/drawing/2014/main" id="{52A7C7EC-2C27-994A-0759-A0B002E2A8F0}"/>
              </a:ext>
            </a:extLst>
          </p:cNvPr>
          <p:cNvSpPr/>
          <p:nvPr/>
        </p:nvSpPr>
        <p:spPr>
          <a:xfrm>
            <a:off x="1774066" y="831655"/>
            <a:ext cx="1981857" cy="9144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Wind Turbine</a:t>
            </a:r>
          </a:p>
        </p:txBody>
      </p:sp>
      <p:sp>
        <p:nvSpPr>
          <p:cNvPr id="4" name="Rectangle 3">
            <a:extLst>
              <a:ext uri="{FF2B5EF4-FFF2-40B4-BE49-F238E27FC236}">
                <a16:creationId xmlns:a16="http://schemas.microsoft.com/office/drawing/2014/main" id="{322C7DCF-3B57-3721-04A7-6865D52DC91B}"/>
              </a:ext>
            </a:extLst>
          </p:cNvPr>
          <p:cNvSpPr/>
          <p:nvPr/>
        </p:nvSpPr>
        <p:spPr>
          <a:xfrm>
            <a:off x="8368886" y="2171809"/>
            <a:ext cx="1968526" cy="87145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Regulator</a:t>
            </a:r>
          </a:p>
        </p:txBody>
      </p:sp>
      <p:sp>
        <p:nvSpPr>
          <p:cNvPr id="5" name="Rectangle 4">
            <a:extLst>
              <a:ext uri="{FF2B5EF4-FFF2-40B4-BE49-F238E27FC236}">
                <a16:creationId xmlns:a16="http://schemas.microsoft.com/office/drawing/2014/main" id="{31F4DB61-7CC4-3155-85B0-7B8ABA6ED548}"/>
              </a:ext>
            </a:extLst>
          </p:cNvPr>
          <p:cNvSpPr/>
          <p:nvPr/>
        </p:nvSpPr>
        <p:spPr>
          <a:xfrm>
            <a:off x="8420177" y="831654"/>
            <a:ext cx="1865944" cy="1006873"/>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PV  Solar Panel</a:t>
            </a:r>
          </a:p>
        </p:txBody>
      </p:sp>
      <p:sp>
        <p:nvSpPr>
          <p:cNvPr id="6" name="Rectangle 5">
            <a:extLst>
              <a:ext uri="{FF2B5EF4-FFF2-40B4-BE49-F238E27FC236}">
                <a16:creationId xmlns:a16="http://schemas.microsoft.com/office/drawing/2014/main" id="{93E2BBE8-9A58-F743-2F58-48CC7A8886CB}"/>
              </a:ext>
            </a:extLst>
          </p:cNvPr>
          <p:cNvSpPr/>
          <p:nvPr/>
        </p:nvSpPr>
        <p:spPr>
          <a:xfrm>
            <a:off x="4140726" y="3636275"/>
            <a:ext cx="2093486" cy="9144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Inverter</a:t>
            </a:r>
          </a:p>
        </p:txBody>
      </p:sp>
      <p:sp>
        <p:nvSpPr>
          <p:cNvPr id="7" name="Rectangle 6">
            <a:extLst>
              <a:ext uri="{FF2B5EF4-FFF2-40B4-BE49-F238E27FC236}">
                <a16:creationId xmlns:a16="http://schemas.microsoft.com/office/drawing/2014/main" id="{4DCB0A99-7DCD-A7C6-5542-AEE48B61BC33}"/>
              </a:ext>
            </a:extLst>
          </p:cNvPr>
          <p:cNvSpPr/>
          <p:nvPr/>
        </p:nvSpPr>
        <p:spPr>
          <a:xfrm>
            <a:off x="1782251" y="2171809"/>
            <a:ext cx="1981857" cy="914400"/>
          </a:xfrm>
          <a:prstGeom prst="rect">
            <a:avLst/>
          </a:prstGeom>
          <a:solidFill>
            <a:schemeClr val="accent2">
              <a:lumMod val="75000"/>
              <a:alpha val="5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Generator</a:t>
            </a:r>
          </a:p>
        </p:txBody>
      </p:sp>
      <p:sp>
        <p:nvSpPr>
          <p:cNvPr id="8" name="Rectangle 7">
            <a:extLst>
              <a:ext uri="{FF2B5EF4-FFF2-40B4-BE49-F238E27FC236}">
                <a16:creationId xmlns:a16="http://schemas.microsoft.com/office/drawing/2014/main" id="{B5729A7A-940E-B213-9F92-9A3D1AB954EB}"/>
              </a:ext>
            </a:extLst>
          </p:cNvPr>
          <p:cNvSpPr/>
          <p:nvPr/>
        </p:nvSpPr>
        <p:spPr>
          <a:xfrm>
            <a:off x="8325186" y="3636275"/>
            <a:ext cx="1968527" cy="9144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Battery-powered</a:t>
            </a:r>
            <a:r>
              <a:rPr lang="en-GB"/>
              <a:t> </a:t>
            </a:r>
          </a:p>
        </p:txBody>
      </p:sp>
      <p:cxnSp>
        <p:nvCxnSpPr>
          <p:cNvPr id="11" name="Straight Connector 10">
            <a:extLst>
              <a:ext uri="{FF2B5EF4-FFF2-40B4-BE49-F238E27FC236}">
                <a16:creationId xmlns:a16="http://schemas.microsoft.com/office/drawing/2014/main" id="{78CE6C8D-0F65-3371-F39B-92BD776ED832}"/>
              </a:ext>
            </a:extLst>
          </p:cNvPr>
          <p:cNvCxnSpPr>
            <a:cxnSpLocks/>
            <a:stCxn id="7" idx="3"/>
            <a:endCxn id="4" idx="1"/>
          </p:cNvCxnSpPr>
          <p:nvPr/>
        </p:nvCxnSpPr>
        <p:spPr>
          <a:xfrm flipV="1">
            <a:off x="3764108" y="2607534"/>
            <a:ext cx="4604778" cy="21475"/>
          </a:xfrm>
          <a:prstGeom prst="line">
            <a:avLst/>
          </a:prstGeom>
        </p:spPr>
        <p:style>
          <a:lnRef idx="3">
            <a:schemeClr val="dk1"/>
          </a:lnRef>
          <a:fillRef idx="0">
            <a:schemeClr val="dk1"/>
          </a:fillRef>
          <a:effectRef idx="2">
            <a:schemeClr val="dk1"/>
          </a:effectRef>
          <a:fontRef idx="minor">
            <a:schemeClr val="tx1"/>
          </a:fontRef>
        </p:style>
      </p:cxnSp>
      <p:cxnSp>
        <p:nvCxnSpPr>
          <p:cNvPr id="13" name="Straight Connector 12">
            <a:extLst>
              <a:ext uri="{FF2B5EF4-FFF2-40B4-BE49-F238E27FC236}">
                <a16:creationId xmlns:a16="http://schemas.microsoft.com/office/drawing/2014/main" id="{72B92C97-3B98-1DAB-37FA-5B21B6201ED7}"/>
              </a:ext>
            </a:extLst>
          </p:cNvPr>
          <p:cNvCxnSpPr>
            <a:cxnSpLocks/>
          </p:cNvCxnSpPr>
          <p:nvPr/>
        </p:nvCxnSpPr>
        <p:spPr>
          <a:xfrm>
            <a:off x="5159261" y="4550675"/>
            <a:ext cx="0" cy="896396"/>
          </a:xfrm>
          <a:prstGeom prst="line">
            <a:avLst/>
          </a:prstGeom>
        </p:spPr>
        <p:style>
          <a:lnRef idx="3">
            <a:schemeClr val="dk1"/>
          </a:lnRef>
          <a:fillRef idx="0">
            <a:schemeClr val="dk1"/>
          </a:fillRef>
          <a:effectRef idx="2">
            <a:schemeClr val="dk1"/>
          </a:effectRef>
          <a:fontRef idx="minor">
            <a:schemeClr val="tx1"/>
          </a:fontRef>
        </p:style>
      </p:cxnSp>
      <p:cxnSp>
        <p:nvCxnSpPr>
          <p:cNvPr id="15" name="Straight Connector 14">
            <a:extLst>
              <a:ext uri="{FF2B5EF4-FFF2-40B4-BE49-F238E27FC236}">
                <a16:creationId xmlns:a16="http://schemas.microsoft.com/office/drawing/2014/main" id="{241600D7-4368-C264-1122-5806DE7E0BC2}"/>
              </a:ext>
            </a:extLst>
          </p:cNvPr>
          <p:cNvCxnSpPr>
            <a:cxnSpLocks/>
          </p:cNvCxnSpPr>
          <p:nvPr/>
        </p:nvCxnSpPr>
        <p:spPr>
          <a:xfrm>
            <a:off x="9371719" y="3043259"/>
            <a:ext cx="0" cy="671695"/>
          </a:xfrm>
          <a:prstGeom prst="line">
            <a:avLst/>
          </a:prstGeom>
        </p:spPr>
        <p:style>
          <a:lnRef idx="3">
            <a:schemeClr val="dk1"/>
          </a:lnRef>
          <a:fillRef idx="0">
            <a:schemeClr val="dk1"/>
          </a:fillRef>
          <a:effectRef idx="2">
            <a:schemeClr val="dk1"/>
          </a:effectRef>
          <a:fontRef idx="minor">
            <a:schemeClr val="tx1"/>
          </a:fontRef>
        </p:style>
      </p:cxnSp>
      <p:cxnSp>
        <p:nvCxnSpPr>
          <p:cNvPr id="17" name="Straight Connector 16">
            <a:extLst>
              <a:ext uri="{FF2B5EF4-FFF2-40B4-BE49-F238E27FC236}">
                <a16:creationId xmlns:a16="http://schemas.microsoft.com/office/drawing/2014/main" id="{85E381F6-5062-1BCB-C1C9-C1B4D3CCB973}"/>
              </a:ext>
            </a:extLst>
          </p:cNvPr>
          <p:cNvCxnSpPr>
            <a:cxnSpLocks/>
            <a:stCxn id="8" idx="1"/>
            <a:endCxn id="6" idx="3"/>
          </p:cNvCxnSpPr>
          <p:nvPr/>
        </p:nvCxnSpPr>
        <p:spPr>
          <a:xfrm flipH="1">
            <a:off x="6234212" y="4093475"/>
            <a:ext cx="2090974"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a16="http://schemas.microsoft.com/office/drawing/2014/main" id="{0BB1D38E-7432-6A2C-EFC2-136D16BA3ACA}"/>
              </a:ext>
            </a:extLst>
          </p:cNvPr>
          <p:cNvCxnSpPr>
            <a:cxnSpLocks/>
            <a:stCxn id="5" idx="2"/>
            <a:endCxn id="4" idx="0"/>
          </p:cNvCxnSpPr>
          <p:nvPr/>
        </p:nvCxnSpPr>
        <p:spPr>
          <a:xfrm>
            <a:off x="9353149" y="1838527"/>
            <a:ext cx="0" cy="333282"/>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a16="http://schemas.microsoft.com/office/drawing/2014/main" id="{37822B4D-0B7A-BE5C-9575-39E7888F5393}"/>
              </a:ext>
            </a:extLst>
          </p:cNvPr>
          <p:cNvCxnSpPr>
            <a:cxnSpLocks/>
          </p:cNvCxnSpPr>
          <p:nvPr/>
        </p:nvCxnSpPr>
        <p:spPr>
          <a:xfrm>
            <a:off x="2764994" y="1746055"/>
            <a:ext cx="0" cy="394879"/>
          </a:xfrm>
          <a:prstGeom prst="line">
            <a:avLst/>
          </a:prstGeom>
        </p:spPr>
        <p:style>
          <a:lnRef idx="3">
            <a:schemeClr val="dk1"/>
          </a:lnRef>
          <a:fillRef idx="0">
            <a:schemeClr val="dk1"/>
          </a:fillRef>
          <a:effectRef idx="2">
            <a:schemeClr val="dk1"/>
          </a:effectRef>
          <a:fontRef idx="minor">
            <a:schemeClr val="tx1"/>
          </a:fontRef>
        </p:style>
      </p:cxnSp>
      <p:sp>
        <p:nvSpPr>
          <p:cNvPr id="10" name="Rectangle 9">
            <a:extLst>
              <a:ext uri="{FF2B5EF4-FFF2-40B4-BE49-F238E27FC236}">
                <a16:creationId xmlns:a16="http://schemas.microsoft.com/office/drawing/2014/main" id="{D79FD9EE-1792-6616-A529-24FA21CC619B}"/>
              </a:ext>
            </a:extLst>
          </p:cNvPr>
          <p:cNvSpPr/>
          <p:nvPr/>
        </p:nvSpPr>
        <p:spPr>
          <a:xfrm>
            <a:off x="8224640" y="5377785"/>
            <a:ext cx="2073592" cy="9144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rPr>
              <a:t>House</a:t>
            </a:r>
          </a:p>
        </p:txBody>
      </p:sp>
      <p:cxnSp>
        <p:nvCxnSpPr>
          <p:cNvPr id="37" name="Straight Connector 36">
            <a:extLst>
              <a:ext uri="{FF2B5EF4-FFF2-40B4-BE49-F238E27FC236}">
                <a16:creationId xmlns:a16="http://schemas.microsoft.com/office/drawing/2014/main" id="{1BC07FB2-E33E-F4F4-0234-A49121C9E8B2}"/>
              </a:ext>
            </a:extLst>
          </p:cNvPr>
          <p:cNvCxnSpPr>
            <a:cxnSpLocks/>
          </p:cNvCxnSpPr>
          <p:nvPr/>
        </p:nvCxnSpPr>
        <p:spPr>
          <a:xfrm>
            <a:off x="6091821" y="5933307"/>
            <a:ext cx="2125841" cy="0"/>
          </a:xfrm>
          <a:prstGeom prst="line">
            <a:avLst/>
          </a:prstGeom>
        </p:spPr>
        <p:style>
          <a:lnRef idx="3">
            <a:schemeClr val="dk1"/>
          </a:lnRef>
          <a:fillRef idx="0">
            <a:schemeClr val="dk1"/>
          </a:fillRef>
          <a:effectRef idx="2">
            <a:schemeClr val="dk1"/>
          </a:effectRef>
          <a:fontRef idx="minor">
            <a:schemeClr val="tx1"/>
          </a:fontRef>
        </p:style>
      </p:cxnSp>
      <p:sp>
        <p:nvSpPr>
          <p:cNvPr id="2068" name="Rectangle 2067">
            <a:extLst>
              <a:ext uri="{FF2B5EF4-FFF2-40B4-BE49-F238E27FC236}">
                <a16:creationId xmlns:a16="http://schemas.microsoft.com/office/drawing/2014/main" id="{DD8FC355-D65C-2EE2-C4AD-D27909F05DC5}"/>
              </a:ext>
            </a:extLst>
          </p:cNvPr>
          <p:cNvSpPr/>
          <p:nvPr/>
        </p:nvSpPr>
        <p:spPr>
          <a:xfrm>
            <a:off x="4097916" y="5377785"/>
            <a:ext cx="1993905" cy="9144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Switch</a:t>
            </a:r>
          </a:p>
          <a:p>
            <a:pPr algn="ctr"/>
            <a:r>
              <a:rPr lang="en-GB" b="1">
                <a:solidFill>
                  <a:schemeClr val="tx1"/>
                </a:solidFill>
              </a:rPr>
              <a:t> on or off</a:t>
            </a:r>
          </a:p>
        </p:txBody>
      </p:sp>
      <p:cxnSp>
        <p:nvCxnSpPr>
          <p:cNvPr id="2072" name="Straight Connector 2071">
            <a:extLst>
              <a:ext uri="{FF2B5EF4-FFF2-40B4-BE49-F238E27FC236}">
                <a16:creationId xmlns:a16="http://schemas.microsoft.com/office/drawing/2014/main" id="{973A3760-8FCB-6AA1-300B-28A631486C50}"/>
              </a:ext>
            </a:extLst>
          </p:cNvPr>
          <p:cNvCxnSpPr>
            <a:cxnSpLocks/>
          </p:cNvCxnSpPr>
          <p:nvPr/>
        </p:nvCxnSpPr>
        <p:spPr>
          <a:xfrm>
            <a:off x="9341211" y="4550675"/>
            <a:ext cx="11938" cy="896396"/>
          </a:xfrm>
          <a:prstGeom prst="line">
            <a:avLst/>
          </a:prstGeom>
        </p:spPr>
        <p:style>
          <a:lnRef idx="3">
            <a:schemeClr val="dk1"/>
          </a:lnRef>
          <a:fillRef idx="0">
            <a:schemeClr val="dk1"/>
          </a:fillRef>
          <a:effectRef idx="2">
            <a:schemeClr val="dk1"/>
          </a:effectRef>
          <a:fontRef idx="minor">
            <a:schemeClr val="tx1"/>
          </a:fontRef>
        </p:style>
      </p:cxnSp>
      <p:sp>
        <p:nvSpPr>
          <p:cNvPr id="2082" name="TextBox 2081">
            <a:extLst>
              <a:ext uri="{FF2B5EF4-FFF2-40B4-BE49-F238E27FC236}">
                <a16:creationId xmlns:a16="http://schemas.microsoft.com/office/drawing/2014/main" id="{DDAD730A-CE50-71B8-C863-D5E8E0E17A60}"/>
              </a:ext>
            </a:extLst>
          </p:cNvPr>
          <p:cNvSpPr txBox="1"/>
          <p:nvPr/>
        </p:nvSpPr>
        <p:spPr>
          <a:xfrm>
            <a:off x="4583115" y="2121563"/>
            <a:ext cx="1698818" cy="369332"/>
          </a:xfrm>
          <a:prstGeom prst="rect">
            <a:avLst/>
          </a:prstGeom>
          <a:noFill/>
        </p:spPr>
        <p:txBody>
          <a:bodyPr wrap="square" rtlCol="0">
            <a:spAutoFit/>
          </a:bodyPr>
          <a:lstStyle/>
          <a:p>
            <a:r>
              <a:rPr lang="en-GB" b="1"/>
              <a:t>Wire connects </a:t>
            </a:r>
          </a:p>
        </p:txBody>
      </p:sp>
    </p:spTree>
    <p:extLst>
      <p:ext uri="{BB962C8B-B14F-4D97-AF65-F5344CB8AC3E}">
        <p14:creationId xmlns:p14="http://schemas.microsoft.com/office/powerpoint/2010/main" val="2260460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74000">
              <a:schemeClr val="accent4">
                <a:lumMod val="20000"/>
                <a:lumOff val="80000"/>
              </a:schemeClr>
            </a:gs>
            <a:gs pos="300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CC2FA1-85F2-CCA0-2C74-5C2A8B52BDED}"/>
              </a:ext>
            </a:extLst>
          </p:cNvPr>
          <p:cNvSpPr txBox="1"/>
          <p:nvPr/>
        </p:nvSpPr>
        <p:spPr>
          <a:xfrm>
            <a:off x="4641916" y="290902"/>
            <a:ext cx="2908168" cy="584775"/>
          </a:xfrm>
          <a:prstGeom prst="rect">
            <a:avLst/>
          </a:prstGeom>
          <a:gradFill>
            <a:gsLst>
              <a:gs pos="95000">
                <a:srgbClr val="0070C0"/>
              </a:gs>
              <a:gs pos="15000">
                <a:schemeClr val="accent4">
                  <a:lumMod val="60000"/>
                  <a:lumOff val="40000"/>
                </a:schemeClr>
              </a:gs>
              <a:gs pos="84000">
                <a:schemeClr val="accent4">
                  <a:lumMod val="60000"/>
                  <a:lumOff val="40000"/>
                </a:schemeClr>
              </a:gs>
              <a:gs pos="21000">
                <a:schemeClr val="bg1"/>
              </a:gs>
              <a:gs pos="0">
                <a:srgbClr val="00B050"/>
              </a:gs>
              <a:gs pos="82000">
                <a:schemeClr val="bg1"/>
              </a:gs>
            </a:gsLst>
            <a:lin ang="5400000" scaled="1"/>
          </a:gradFill>
        </p:spPr>
        <p:txBody>
          <a:bodyPr wrap="none" rtlCol="0">
            <a:spAutoFit/>
          </a:bodyPr>
          <a:lstStyle/>
          <a:p>
            <a:r>
              <a:rPr lang="en-GB" sz="3200" b="1" dirty="0">
                <a:solidFill>
                  <a:srgbClr val="00B050"/>
                </a:solidFill>
                <a:latin typeface="Amasis MT Pro Black" panose="02040A04050005020304" pitchFamily="18" charset="0"/>
              </a:rPr>
              <a:t>Wind System</a:t>
            </a:r>
          </a:p>
        </p:txBody>
      </p:sp>
      <p:pic>
        <p:nvPicPr>
          <p:cNvPr id="8" name="Picture 7" descr="Diagram">
            <a:extLst>
              <a:ext uri="{FF2B5EF4-FFF2-40B4-BE49-F238E27FC236}">
                <a16:creationId xmlns:a16="http://schemas.microsoft.com/office/drawing/2014/main" id="{14B53C9B-4686-D6FE-2983-B72F5DE514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12955"/>
            <a:ext cx="6490252" cy="5645045"/>
          </a:xfrm>
          <a:prstGeom prst="rect">
            <a:avLst/>
          </a:prstGeom>
        </p:spPr>
      </p:pic>
      <p:pic>
        <p:nvPicPr>
          <p:cNvPr id="20" name="Picture 19" descr="Table&#10;&#10;Description automatically generated">
            <a:extLst>
              <a:ext uri="{FF2B5EF4-FFF2-40B4-BE49-F238E27FC236}">
                <a16:creationId xmlns:a16="http://schemas.microsoft.com/office/drawing/2014/main" id="{BD063EB4-3FDA-5AA2-DB00-9F99DA224B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0252" y="1212954"/>
            <a:ext cx="5701748" cy="5645046"/>
          </a:xfrm>
          <a:prstGeom prst="rect">
            <a:avLst/>
          </a:prstGeom>
        </p:spPr>
      </p:pic>
    </p:spTree>
    <p:extLst>
      <p:ext uri="{BB962C8B-B14F-4D97-AF65-F5344CB8AC3E}">
        <p14:creationId xmlns:p14="http://schemas.microsoft.com/office/powerpoint/2010/main" val="2400734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8101E1-3575-FFED-FF15-05CBC4CBD045}"/>
              </a:ext>
            </a:extLst>
          </p:cNvPr>
          <p:cNvSpPr txBox="1"/>
          <p:nvPr/>
        </p:nvSpPr>
        <p:spPr>
          <a:xfrm>
            <a:off x="2841523" y="3990652"/>
            <a:ext cx="6096000" cy="369332"/>
          </a:xfrm>
          <a:prstGeom prst="rect">
            <a:avLst/>
          </a:prstGeom>
          <a:noFill/>
        </p:spPr>
        <p:txBody>
          <a:bodyPr wrap="square">
            <a:spAutoFit/>
          </a:bodyPr>
          <a:lstStyle/>
          <a:p>
            <a:r>
              <a:rPr lang="en-GB" b="0" i="0">
                <a:solidFill>
                  <a:srgbClr val="111111"/>
                </a:solidFill>
                <a:effectLst/>
                <a:latin typeface="Roboto" panose="02000000000000000000" pitchFamily="2" charset="0"/>
              </a:rPr>
              <a:t>.</a:t>
            </a:r>
            <a:endParaRPr lang="en-GB"/>
          </a:p>
        </p:txBody>
      </p:sp>
      <p:sp>
        <p:nvSpPr>
          <p:cNvPr id="4" name="TextBox 3">
            <a:extLst>
              <a:ext uri="{FF2B5EF4-FFF2-40B4-BE49-F238E27FC236}">
                <a16:creationId xmlns:a16="http://schemas.microsoft.com/office/drawing/2014/main" id="{A3D684A5-918A-3D83-3268-FE014FAC8A2D}"/>
              </a:ext>
            </a:extLst>
          </p:cNvPr>
          <p:cNvSpPr txBox="1"/>
          <p:nvPr/>
        </p:nvSpPr>
        <p:spPr>
          <a:xfrm>
            <a:off x="985313" y="2100680"/>
            <a:ext cx="10623759" cy="3418756"/>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2800" b="1" dirty="0"/>
              <a:t>Micro hydro systems works in the similar way as the hydropower</a:t>
            </a:r>
          </a:p>
          <a:p>
            <a:pPr marL="457200" indent="-457200" algn="just">
              <a:lnSpc>
                <a:spcPct val="200000"/>
              </a:lnSpc>
              <a:buFont typeface="Arial" panose="020B0604020202020204" pitchFamily="34" charset="0"/>
              <a:buChar char="•"/>
            </a:pPr>
            <a:r>
              <a:rPr lang="en-GB" sz="2800" b="1" dirty="0"/>
              <a:t>Both used kinetic energy from the water movement while it flows </a:t>
            </a:r>
          </a:p>
          <a:p>
            <a:pPr marL="457200" indent="-457200" algn="just">
              <a:lnSpc>
                <a:spcPct val="200000"/>
              </a:lnSpc>
              <a:buFont typeface="Arial" panose="020B0604020202020204" pitchFamily="34" charset="0"/>
              <a:buChar char="•"/>
            </a:pPr>
            <a:r>
              <a:rPr lang="en-GB" sz="2800" b="1" dirty="0"/>
              <a:t>the movement of the water flowing through the turbine turns the generator which generates electricity</a:t>
            </a:r>
            <a:endParaRPr lang="en-GB" sz="2400" b="1" dirty="0"/>
          </a:p>
        </p:txBody>
      </p:sp>
      <p:sp>
        <p:nvSpPr>
          <p:cNvPr id="6" name="TextBox 5">
            <a:extLst>
              <a:ext uri="{FF2B5EF4-FFF2-40B4-BE49-F238E27FC236}">
                <a16:creationId xmlns:a16="http://schemas.microsoft.com/office/drawing/2014/main" id="{81587D05-2890-FA27-99EF-0A8C2AE8D8B9}"/>
              </a:ext>
            </a:extLst>
          </p:cNvPr>
          <p:cNvSpPr txBox="1"/>
          <p:nvPr/>
        </p:nvSpPr>
        <p:spPr>
          <a:xfrm>
            <a:off x="3775585" y="957307"/>
            <a:ext cx="4517924" cy="584775"/>
          </a:xfrm>
          <a:prstGeom prst="rect">
            <a:avLst/>
          </a:prstGeom>
          <a:gradFill>
            <a:gsLst>
              <a:gs pos="17000">
                <a:schemeClr val="accent4">
                  <a:lumMod val="60000"/>
                  <a:lumOff val="40000"/>
                </a:schemeClr>
              </a:gs>
              <a:gs pos="2000">
                <a:srgbClr val="00B050"/>
              </a:gs>
              <a:gs pos="73000">
                <a:schemeClr val="bg1"/>
              </a:gs>
              <a:gs pos="24000">
                <a:schemeClr val="bg1"/>
              </a:gs>
              <a:gs pos="86000">
                <a:schemeClr val="accent4">
                  <a:lumMod val="40000"/>
                  <a:lumOff val="60000"/>
                </a:schemeClr>
              </a:gs>
              <a:gs pos="97000">
                <a:srgbClr val="0070C0"/>
              </a:gs>
            </a:gsLst>
            <a:lin ang="5400000" scaled="1"/>
          </a:gradFill>
        </p:spPr>
        <p:txBody>
          <a:bodyPr wrap="square" rtlCol="0">
            <a:spAutoFit/>
          </a:bodyPr>
          <a:lstStyle/>
          <a:p>
            <a:r>
              <a:rPr lang="en-GB" sz="3200" b="1">
                <a:solidFill>
                  <a:srgbClr val="00B050"/>
                </a:solidFill>
                <a:latin typeface="Amasis MT Pro Black" panose="02040A04050005020304" pitchFamily="18" charset="0"/>
              </a:rPr>
              <a:t>Micro hydro systems</a:t>
            </a:r>
          </a:p>
        </p:txBody>
      </p:sp>
    </p:spTree>
    <p:extLst>
      <p:ext uri="{BB962C8B-B14F-4D97-AF65-F5344CB8AC3E}">
        <p14:creationId xmlns:p14="http://schemas.microsoft.com/office/powerpoint/2010/main" val="856130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0">
              <a:schemeClr val="accent4">
                <a:lumMod val="20000"/>
                <a:lumOff val="80000"/>
              </a:schemeClr>
            </a:gs>
            <a:gs pos="0">
              <a:srgbClr val="92D050"/>
            </a:gs>
            <a:gs pos="100000">
              <a:schemeClr val="accent4">
                <a:lumMod val="20000"/>
                <a:lumOff val="80000"/>
              </a:schemeClr>
            </a:gs>
          </a:gsLst>
          <a:lin ang="5400000" scaled="1"/>
          <a:tileRect/>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52C0E3C-EACD-8574-5F59-E68386FA960D}"/>
              </a:ext>
            </a:extLst>
          </p:cNvPr>
          <p:cNvSpPr txBox="1"/>
          <p:nvPr/>
        </p:nvSpPr>
        <p:spPr>
          <a:xfrm>
            <a:off x="3776622" y="235263"/>
            <a:ext cx="4776405" cy="584775"/>
          </a:xfrm>
          <a:prstGeom prst="rect">
            <a:avLst/>
          </a:prstGeom>
          <a:gradFill>
            <a:gsLst>
              <a:gs pos="99301">
                <a:srgbClr val="00B050"/>
              </a:gs>
              <a:gs pos="0">
                <a:srgbClr val="0070C0"/>
              </a:gs>
              <a:gs pos="22000">
                <a:schemeClr val="bg1"/>
              </a:gs>
              <a:gs pos="17000">
                <a:srgbClr val="FFE392"/>
              </a:gs>
              <a:gs pos="72000">
                <a:schemeClr val="bg1"/>
              </a:gs>
              <a:gs pos="87000">
                <a:schemeClr val="accent4">
                  <a:lumMod val="45000"/>
                  <a:lumOff val="55000"/>
                </a:schemeClr>
              </a:gs>
            </a:gsLst>
            <a:lin ang="16200000" scaled="1"/>
          </a:gradFill>
        </p:spPr>
        <p:txBody>
          <a:bodyPr wrap="square" rtlCol="0">
            <a:spAutoFit/>
          </a:bodyPr>
          <a:lstStyle/>
          <a:p>
            <a:r>
              <a:rPr lang="en-GB" sz="3200" b="1" dirty="0">
                <a:solidFill>
                  <a:srgbClr val="00B050"/>
                </a:solidFill>
                <a:latin typeface="Amasis MT Pro Black" panose="02040A04050005020304" pitchFamily="18" charset="0"/>
              </a:rPr>
              <a:t>Micro hydro system</a:t>
            </a:r>
          </a:p>
        </p:txBody>
      </p:sp>
      <p:sp>
        <p:nvSpPr>
          <p:cNvPr id="11" name="Rectangle: Rounded Corners 10">
            <a:extLst>
              <a:ext uri="{FF2B5EF4-FFF2-40B4-BE49-F238E27FC236}">
                <a16:creationId xmlns:a16="http://schemas.microsoft.com/office/drawing/2014/main" id="{E6435B00-C22E-7B10-3A73-21ECBED8C43E}"/>
              </a:ext>
            </a:extLst>
          </p:cNvPr>
          <p:cNvSpPr/>
          <p:nvPr/>
        </p:nvSpPr>
        <p:spPr>
          <a:xfrm>
            <a:off x="8500742" y="5916285"/>
            <a:ext cx="2240246" cy="656279"/>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rPr>
              <a:t>stream</a:t>
            </a:r>
          </a:p>
        </p:txBody>
      </p:sp>
      <p:sp>
        <p:nvSpPr>
          <p:cNvPr id="14" name="Rectangle: Rounded Corners 13">
            <a:extLst>
              <a:ext uri="{FF2B5EF4-FFF2-40B4-BE49-F238E27FC236}">
                <a16:creationId xmlns:a16="http://schemas.microsoft.com/office/drawing/2014/main" id="{4B61FBB2-08AE-4D43-6BCB-4CC0BE0E6FE8}"/>
              </a:ext>
            </a:extLst>
          </p:cNvPr>
          <p:cNvSpPr/>
          <p:nvPr/>
        </p:nvSpPr>
        <p:spPr>
          <a:xfrm rot="20364786">
            <a:off x="967372" y="1602672"/>
            <a:ext cx="537816" cy="91440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9" name="Straight Connector 18">
            <a:extLst>
              <a:ext uri="{FF2B5EF4-FFF2-40B4-BE49-F238E27FC236}">
                <a16:creationId xmlns:a16="http://schemas.microsoft.com/office/drawing/2014/main" id="{911BB6DD-E7D4-658C-51D4-7DAE99088BAC}"/>
              </a:ext>
            </a:extLst>
          </p:cNvPr>
          <p:cNvCxnSpPr/>
          <p:nvPr/>
        </p:nvCxnSpPr>
        <p:spPr>
          <a:xfrm>
            <a:off x="-344129" y="383458"/>
            <a:ext cx="0" cy="0"/>
          </a:xfrm>
          <a:prstGeom prst="line">
            <a:avLst/>
          </a:prstGeom>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22857C31-C71A-F975-0D9F-839D75803A41}"/>
              </a:ext>
            </a:extLst>
          </p:cNvPr>
          <p:cNvCxnSpPr>
            <a:cxnSpLocks/>
          </p:cNvCxnSpPr>
          <p:nvPr/>
        </p:nvCxnSpPr>
        <p:spPr>
          <a:xfrm>
            <a:off x="8377133" y="1996561"/>
            <a:ext cx="117982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35" name="Straight Connector 34">
            <a:extLst>
              <a:ext uri="{FF2B5EF4-FFF2-40B4-BE49-F238E27FC236}">
                <a16:creationId xmlns:a16="http://schemas.microsoft.com/office/drawing/2014/main" id="{28FC553B-F0CB-AC22-3B43-ABB8C0DA161C}"/>
              </a:ext>
            </a:extLst>
          </p:cNvPr>
          <p:cNvCxnSpPr>
            <a:cxnSpLocks/>
          </p:cNvCxnSpPr>
          <p:nvPr/>
        </p:nvCxnSpPr>
        <p:spPr>
          <a:xfrm>
            <a:off x="1481224" y="2077437"/>
            <a:ext cx="6723218" cy="3962792"/>
          </a:xfrm>
          <a:prstGeom prst="line">
            <a:avLst/>
          </a:prstGeom>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41EF9F50-4966-6FC2-8831-B0D4AE3D151F}"/>
              </a:ext>
            </a:extLst>
          </p:cNvPr>
          <p:cNvCxnSpPr>
            <a:cxnSpLocks/>
          </p:cNvCxnSpPr>
          <p:nvPr/>
        </p:nvCxnSpPr>
        <p:spPr>
          <a:xfrm flipV="1">
            <a:off x="11346192" y="3470072"/>
            <a:ext cx="574097" cy="634893"/>
          </a:xfrm>
          <a:prstGeom prst="line">
            <a:avLst/>
          </a:prstGeom>
        </p:spPr>
        <p:style>
          <a:lnRef idx="3">
            <a:schemeClr val="dk1"/>
          </a:lnRef>
          <a:fillRef idx="0">
            <a:schemeClr val="dk1"/>
          </a:fillRef>
          <a:effectRef idx="2">
            <a:schemeClr val="dk1"/>
          </a:effectRef>
          <a:fontRef idx="minor">
            <a:schemeClr val="tx1"/>
          </a:fontRef>
        </p:style>
      </p:cxnSp>
      <p:cxnSp>
        <p:nvCxnSpPr>
          <p:cNvPr id="43" name="Straight Connector 42">
            <a:extLst>
              <a:ext uri="{FF2B5EF4-FFF2-40B4-BE49-F238E27FC236}">
                <a16:creationId xmlns:a16="http://schemas.microsoft.com/office/drawing/2014/main" id="{994F25DF-E457-60A3-F918-9A19C304190C}"/>
              </a:ext>
            </a:extLst>
          </p:cNvPr>
          <p:cNvCxnSpPr>
            <a:cxnSpLocks/>
          </p:cNvCxnSpPr>
          <p:nvPr/>
        </p:nvCxnSpPr>
        <p:spPr>
          <a:xfrm>
            <a:off x="11046542" y="2531191"/>
            <a:ext cx="873747" cy="938881"/>
          </a:xfrm>
          <a:prstGeom prst="line">
            <a:avLst/>
          </a:prstGeom>
        </p:spPr>
        <p:style>
          <a:lnRef idx="3">
            <a:schemeClr val="dk1"/>
          </a:lnRef>
          <a:fillRef idx="0">
            <a:schemeClr val="dk1"/>
          </a:fillRef>
          <a:effectRef idx="2">
            <a:schemeClr val="dk1"/>
          </a:effectRef>
          <a:fontRef idx="minor">
            <a:schemeClr val="tx1"/>
          </a:fontRef>
        </p:style>
      </p:cxnSp>
      <p:cxnSp>
        <p:nvCxnSpPr>
          <p:cNvPr id="51" name="Straight Connector 50">
            <a:extLst>
              <a:ext uri="{FF2B5EF4-FFF2-40B4-BE49-F238E27FC236}">
                <a16:creationId xmlns:a16="http://schemas.microsoft.com/office/drawing/2014/main" id="{AF2BABA9-7BB0-F1CF-83A5-C74340A94A96}"/>
              </a:ext>
            </a:extLst>
          </p:cNvPr>
          <p:cNvCxnSpPr>
            <a:cxnSpLocks/>
          </p:cNvCxnSpPr>
          <p:nvPr/>
        </p:nvCxnSpPr>
        <p:spPr>
          <a:xfrm>
            <a:off x="8377133" y="2330400"/>
            <a:ext cx="1179822" cy="10435"/>
          </a:xfrm>
          <a:prstGeom prst="line">
            <a:avLst/>
          </a:prstGeom>
        </p:spPr>
        <p:style>
          <a:lnRef idx="3">
            <a:schemeClr val="dk1"/>
          </a:lnRef>
          <a:fillRef idx="0">
            <a:schemeClr val="dk1"/>
          </a:fillRef>
          <a:effectRef idx="2">
            <a:schemeClr val="dk1"/>
          </a:effectRef>
          <a:fontRef idx="minor">
            <a:schemeClr val="tx1"/>
          </a:fontRef>
        </p:style>
      </p:cxnSp>
      <p:sp>
        <p:nvSpPr>
          <p:cNvPr id="59" name="Minus Sign 58">
            <a:extLst>
              <a:ext uri="{FF2B5EF4-FFF2-40B4-BE49-F238E27FC236}">
                <a16:creationId xmlns:a16="http://schemas.microsoft.com/office/drawing/2014/main" id="{C8B9B6E9-9265-0E2D-B7E7-67CC930B3412}"/>
              </a:ext>
            </a:extLst>
          </p:cNvPr>
          <p:cNvSpPr/>
          <p:nvPr/>
        </p:nvSpPr>
        <p:spPr>
          <a:xfrm rot="1908315">
            <a:off x="1625739" y="1716327"/>
            <a:ext cx="3302028" cy="955329"/>
          </a:xfrm>
          <a:prstGeom prst="mathMinus">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Amasis MT Pro Black" panose="02040A04050005020304" pitchFamily="18" charset="0"/>
              </a:rPr>
              <a:t>Divert</a:t>
            </a:r>
            <a:r>
              <a:rPr lang="en-GB" b="1">
                <a:solidFill>
                  <a:schemeClr val="tx1"/>
                </a:solidFill>
              </a:rPr>
              <a:t>  </a:t>
            </a:r>
          </a:p>
        </p:txBody>
      </p:sp>
      <p:sp>
        <p:nvSpPr>
          <p:cNvPr id="62" name="Minus Sign 61">
            <a:extLst>
              <a:ext uri="{FF2B5EF4-FFF2-40B4-BE49-F238E27FC236}">
                <a16:creationId xmlns:a16="http://schemas.microsoft.com/office/drawing/2014/main" id="{06A28378-6333-2F94-C0B3-03235341E4C4}"/>
              </a:ext>
            </a:extLst>
          </p:cNvPr>
          <p:cNvSpPr/>
          <p:nvPr/>
        </p:nvSpPr>
        <p:spPr>
          <a:xfrm rot="12566078" flipV="1">
            <a:off x="3922974" y="2715253"/>
            <a:ext cx="2280455" cy="1034741"/>
          </a:xfrm>
          <a:prstGeom prst="mathMinu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Amasis MT Pro Black" panose="02040A04050005020304" pitchFamily="18" charset="0"/>
              </a:rPr>
              <a:t>Water</a:t>
            </a:r>
          </a:p>
        </p:txBody>
      </p:sp>
      <p:sp>
        <p:nvSpPr>
          <p:cNvPr id="63" name="Minus Sign 62">
            <a:extLst>
              <a:ext uri="{FF2B5EF4-FFF2-40B4-BE49-F238E27FC236}">
                <a16:creationId xmlns:a16="http://schemas.microsoft.com/office/drawing/2014/main" id="{5AD84449-D784-4BB2-EFF2-2AA9516D0592}"/>
              </a:ext>
            </a:extLst>
          </p:cNvPr>
          <p:cNvSpPr/>
          <p:nvPr/>
        </p:nvSpPr>
        <p:spPr>
          <a:xfrm rot="1867198">
            <a:off x="5218937" y="3752213"/>
            <a:ext cx="3156719" cy="1006050"/>
          </a:xfrm>
          <a:prstGeom prst="mathMinu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Minus Sign 63">
            <a:extLst>
              <a:ext uri="{FF2B5EF4-FFF2-40B4-BE49-F238E27FC236}">
                <a16:creationId xmlns:a16="http://schemas.microsoft.com/office/drawing/2014/main" id="{08C76488-9680-D4FF-A4C4-F03A108502A8}"/>
              </a:ext>
            </a:extLst>
          </p:cNvPr>
          <p:cNvSpPr/>
          <p:nvPr/>
        </p:nvSpPr>
        <p:spPr>
          <a:xfrm rot="1669274">
            <a:off x="-712870" y="3872962"/>
            <a:ext cx="11390571" cy="818307"/>
          </a:xfrm>
          <a:prstGeom prst="mathMinus">
            <a:avLst>
              <a:gd name="adj1" fmla="val 76454"/>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rPr>
              <a:t>RUNNING STREEM</a:t>
            </a:r>
          </a:p>
        </p:txBody>
      </p:sp>
      <p:sp>
        <p:nvSpPr>
          <p:cNvPr id="66" name="Minus Sign 65">
            <a:extLst>
              <a:ext uri="{FF2B5EF4-FFF2-40B4-BE49-F238E27FC236}">
                <a16:creationId xmlns:a16="http://schemas.microsoft.com/office/drawing/2014/main" id="{1DE1502E-C404-3AB0-A14C-2284BCB4D76C}"/>
              </a:ext>
            </a:extLst>
          </p:cNvPr>
          <p:cNvSpPr/>
          <p:nvPr/>
        </p:nvSpPr>
        <p:spPr>
          <a:xfrm rot="248830">
            <a:off x="7570386" y="4355582"/>
            <a:ext cx="1203743" cy="1005033"/>
          </a:xfrm>
          <a:prstGeom prst="mathMinu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rPr>
              <a:t>Outlet</a:t>
            </a:r>
          </a:p>
        </p:txBody>
      </p:sp>
      <p:sp>
        <p:nvSpPr>
          <p:cNvPr id="68" name="Flowchart: Or 67">
            <a:extLst>
              <a:ext uri="{FF2B5EF4-FFF2-40B4-BE49-F238E27FC236}">
                <a16:creationId xmlns:a16="http://schemas.microsoft.com/office/drawing/2014/main" id="{EFF9E396-C1E7-5047-1964-F8ACB3497112}"/>
              </a:ext>
            </a:extLst>
          </p:cNvPr>
          <p:cNvSpPr/>
          <p:nvPr/>
        </p:nvSpPr>
        <p:spPr>
          <a:xfrm>
            <a:off x="10336646" y="3841948"/>
            <a:ext cx="1113519" cy="1136202"/>
          </a:xfrm>
          <a:prstGeom prst="flowChar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Star: 10 Points 68">
            <a:extLst>
              <a:ext uri="{FF2B5EF4-FFF2-40B4-BE49-F238E27FC236}">
                <a16:creationId xmlns:a16="http://schemas.microsoft.com/office/drawing/2014/main" id="{04342708-CF4B-5538-59A6-99E1EC02DE5F}"/>
              </a:ext>
            </a:extLst>
          </p:cNvPr>
          <p:cNvSpPr/>
          <p:nvPr/>
        </p:nvSpPr>
        <p:spPr>
          <a:xfrm>
            <a:off x="8904340" y="4152058"/>
            <a:ext cx="914400" cy="914400"/>
          </a:xfrm>
          <a:prstGeom prst="star10">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TextBox 88">
            <a:extLst>
              <a:ext uri="{FF2B5EF4-FFF2-40B4-BE49-F238E27FC236}">
                <a16:creationId xmlns:a16="http://schemas.microsoft.com/office/drawing/2014/main" id="{61122E60-ABF2-84A1-88F0-897CE80B3B68}"/>
              </a:ext>
            </a:extLst>
          </p:cNvPr>
          <p:cNvSpPr txBox="1"/>
          <p:nvPr/>
        </p:nvSpPr>
        <p:spPr>
          <a:xfrm>
            <a:off x="8346941" y="3828845"/>
            <a:ext cx="1784417" cy="369332"/>
          </a:xfrm>
          <a:prstGeom prst="rect">
            <a:avLst/>
          </a:prstGeom>
          <a:noFill/>
        </p:spPr>
        <p:txBody>
          <a:bodyPr wrap="square" rtlCol="0">
            <a:spAutoFit/>
          </a:bodyPr>
          <a:lstStyle/>
          <a:p>
            <a:r>
              <a:rPr lang="en-GB" b="1"/>
              <a:t>Wheel Turbine</a:t>
            </a:r>
          </a:p>
        </p:txBody>
      </p:sp>
      <p:sp>
        <p:nvSpPr>
          <p:cNvPr id="90" name="TextBox 89">
            <a:extLst>
              <a:ext uri="{FF2B5EF4-FFF2-40B4-BE49-F238E27FC236}">
                <a16:creationId xmlns:a16="http://schemas.microsoft.com/office/drawing/2014/main" id="{38213BB4-F4FD-0071-085E-5652D74E1DA2}"/>
              </a:ext>
            </a:extLst>
          </p:cNvPr>
          <p:cNvSpPr txBox="1"/>
          <p:nvPr/>
        </p:nvSpPr>
        <p:spPr>
          <a:xfrm>
            <a:off x="10105343" y="3222222"/>
            <a:ext cx="1425200" cy="646331"/>
          </a:xfrm>
          <a:prstGeom prst="rect">
            <a:avLst/>
          </a:prstGeom>
          <a:noFill/>
        </p:spPr>
        <p:txBody>
          <a:bodyPr wrap="square" rtlCol="0">
            <a:spAutoFit/>
          </a:bodyPr>
          <a:lstStyle/>
          <a:p>
            <a:r>
              <a:rPr lang="en-GB" b="1"/>
              <a:t>Electrical Generator </a:t>
            </a:r>
          </a:p>
        </p:txBody>
      </p:sp>
      <p:sp>
        <p:nvSpPr>
          <p:cNvPr id="91" name="Rectangle: Rounded Corners 90">
            <a:extLst>
              <a:ext uri="{FF2B5EF4-FFF2-40B4-BE49-F238E27FC236}">
                <a16:creationId xmlns:a16="http://schemas.microsoft.com/office/drawing/2014/main" id="{FA174001-99BD-CFE8-7E75-5048158B9FA5}"/>
              </a:ext>
            </a:extLst>
          </p:cNvPr>
          <p:cNvSpPr/>
          <p:nvPr/>
        </p:nvSpPr>
        <p:spPr>
          <a:xfrm rot="21226963">
            <a:off x="622118" y="379360"/>
            <a:ext cx="2137703" cy="1343803"/>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latin typeface="Amasis MT Pro Black" panose="02040A04050005020304" pitchFamily="18" charset="0"/>
              </a:rPr>
              <a:t> Water Divert</a:t>
            </a:r>
          </a:p>
        </p:txBody>
      </p:sp>
      <p:sp>
        <p:nvSpPr>
          <p:cNvPr id="100" name="Flowchart: Connector 99">
            <a:extLst>
              <a:ext uri="{FF2B5EF4-FFF2-40B4-BE49-F238E27FC236}">
                <a16:creationId xmlns:a16="http://schemas.microsoft.com/office/drawing/2014/main" id="{DBCD74A2-D30A-1D53-17EA-96424BEA2146}"/>
              </a:ext>
            </a:extLst>
          </p:cNvPr>
          <p:cNvSpPr/>
          <p:nvPr/>
        </p:nvSpPr>
        <p:spPr>
          <a:xfrm>
            <a:off x="9252423" y="4469723"/>
            <a:ext cx="181091" cy="213145"/>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Flowchart: Connector 100">
            <a:extLst>
              <a:ext uri="{FF2B5EF4-FFF2-40B4-BE49-F238E27FC236}">
                <a16:creationId xmlns:a16="http://schemas.microsoft.com/office/drawing/2014/main" id="{318FEEA0-9E35-1C33-829B-1B9F355D0BB2}"/>
              </a:ext>
            </a:extLst>
          </p:cNvPr>
          <p:cNvSpPr/>
          <p:nvPr/>
        </p:nvSpPr>
        <p:spPr>
          <a:xfrm>
            <a:off x="10726216" y="4202045"/>
            <a:ext cx="304800" cy="32047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3" name="Straight Connector 102">
            <a:extLst>
              <a:ext uri="{FF2B5EF4-FFF2-40B4-BE49-F238E27FC236}">
                <a16:creationId xmlns:a16="http://schemas.microsoft.com/office/drawing/2014/main" id="{8E2F60D4-9928-CD45-5FB8-C72E083B1B57}"/>
              </a:ext>
            </a:extLst>
          </p:cNvPr>
          <p:cNvCxnSpPr>
            <a:cxnSpLocks/>
            <a:stCxn id="100" idx="6"/>
          </p:cNvCxnSpPr>
          <p:nvPr/>
        </p:nvCxnSpPr>
        <p:spPr>
          <a:xfrm flipV="1">
            <a:off x="9433514" y="4362280"/>
            <a:ext cx="1468906" cy="214016"/>
          </a:xfrm>
          <a:prstGeom prst="line">
            <a:avLst/>
          </a:prstGeom>
        </p:spPr>
        <p:style>
          <a:lnRef idx="3">
            <a:schemeClr val="dk1"/>
          </a:lnRef>
          <a:fillRef idx="0">
            <a:schemeClr val="dk1"/>
          </a:fillRef>
          <a:effectRef idx="2">
            <a:schemeClr val="dk1"/>
          </a:effectRef>
          <a:fontRef idx="minor">
            <a:schemeClr val="tx1"/>
          </a:fontRef>
        </p:style>
      </p:cxnSp>
      <p:sp>
        <p:nvSpPr>
          <p:cNvPr id="109" name="Rectangle: Single Corner Rounded 108">
            <a:extLst>
              <a:ext uri="{FF2B5EF4-FFF2-40B4-BE49-F238E27FC236}">
                <a16:creationId xmlns:a16="http://schemas.microsoft.com/office/drawing/2014/main" id="{D42A380A-8A57-FA91-1CDE-39EACCCA1A16}"/>
              </a:ext>
            </a:extLst>
          </p:cNvPr>
          <p:cNvSpPr/>
          <p:nvPr/>
        </p:nvSpPr>
        <p:spPr>
          <a:xfrm>
            <a:off x="9507885" y="1649078"/>
            <a:ext cx="1585735" cy="914400"/>
          </a:xfrm>
          <a:prstGeom prst="round1Rect">
            <a:avLst/>
          </a:prstGeom>
          <a:solidFill>
            <a:srgbClr val="0070C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tx1"/>
                </a:solidFill>
              </a:rPr>
              <a:t>Battery-powered bank</a:t>
            </a:r>
          </a:p>
        </p:txBody>
      </p:sp>
      <p:sp>
        <p:nvSpPr>
          <p:cNvPr id="115" name="Rectangle: Rounded Corners 114">
            <a:extLst>
              <a:ext uri="{FF2B5EF4-FFF2-40B4-BE49-F238E27FC236}">
                <a16:creationId xmlns:a16="http://schemas.microsoft.com/office/drawing/2014/main" id="{1E31DEF4-C539-547A-E985-8E715E82F115}"/>
              </a:ext>
            </a:extLst>
          </p:cNvPr>
          <p:cNvSpPr/>
          <p:nvPr/>
        </p:nvSpPr>
        <p:spPr>
          <a:xfrm>
            <a:off x="5916284" y="1695197"/>
            <a:ext cx="2460849" cy="914400"/>
          </a:xfrm>
          <a:prstGeom prst="roundRect">
            <a:avLst/>
          </a:prstGeom>
          <a:solidFill>
            <a:schemeClr val="accent4">
              <a:lumMod val="75000"/>
              <a:alpha val="3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rPr>
              <a:t>Home</a:t>
            </a:r>
          </a:p>
        </p:txBody>
      </p:sp>
      <p:sp>
        <p:nvSpPr>
          <p:cNvPr id="121" name="TextBox 120">
            <a:extLst>
              <a:ext uri="{FF2B5EF4-FFF2-40B4-BE49-F238E27FC236}">
                <a16:creationId xmlns:a16="http://schemas.microsoft.com/office/drawing/2014/main" id="{5B6359A1-AD67-73B4-E10E-C4D00CFB0B0A}"/>
              </a:ext>
            </a:extLst>
          </p:cNvPr>
          <p:cNvSpPr txBox="1"/>
          <p:nvPr/>
        </p:nvSpPr>
        <p:spPr>
          <a:xfrm>
            <a:off x="8671673" y="1690540"/>
            <a:ext cx="698268" cy="369332"/>
          </a:xfrm>
          <a:prstGeom prst="rect">
            <a:avLst/>
          </a:prstGeom>
          <a:noFill/>
        </p:spPr>
        <p:txBody>
          <a:bodyPr wrap="none" rtlCol="0">
            <a:spAutoFit/>
          </a:bodyPr>
          <a:lstStyle/>
          <a:p>
            <a:r>
              <a:rPr lang="en-GB" b="1"/>
              <a:t>wires</a:t>
            </a:r>
          </a:p>
        </p:txBody>
      </p:sp>
    </p:spTree>
    <p:extLst>
      <p:ext uri="{BB962C8B-B14F-4D97-AF65-F5344CB8AC3E}">
        <p14:creationId xmlns:p14="http://schemas.microsoft.com/office/powerpoint/2010/main" val="2021310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377960-80DA-2A16-FC98-20A16EE3B4FD}"/>
              </a:ext>
            </a:extLst>
          </p:cNvPr>
          <p:cNvSpPr txBox="1"/>
          <p:nvPr/>
        </p:nvSpPr>
        <p:spPr>
          <a:xfrm>
            <a:off x="3784570" y="821719"/>
            <a:ext cx="4622857" cy="584775"/>
          </a:xfrm>
          <a:prstGeom prst="rect">
            <a:avLst/>
          </a:prstGeom>
          <a:gradFill>
            <a:gsLst>
              <a:gs pos="87000">
                <a:srgbClr val="FFE38C"/>
              </a:gs>
              <a:gs pos="0">
                <a:srgbClr val="00B050"/>
              </a:gs>
              <a:gs pos="76000">
                <a:srgbClr val="FFFFFF"/>
              </a:gs>
              <a:gs pos="24000">
                <a:schemeClr val="bg1"/>
              </a:gs>
              <a:gs pos="97000">
                <a:schemeClr val="accent1"/>
              </a:gs>
              <a:gs pos="15000">
                <a:schemeClr val="accent4">
                  <a:lumMod val="60000"/>
                  <a:lumOff val="40000"/>
                </a:schemeClr>
              </a:gs>
            </a:gsLst>
            <a:lin ang="5400000" scaled="1"/>
          </a:gradFill>
        </p:spPr>
        <p:txBody>
          <a:bodyPr wrap="square" rtlCol="0">
            <a:spAutoFit/>
          </a:bodyPr>
          <a:lstStyle/>
          <a:p>
            <a:pPr algn="ctr"/>
            <a:r>
              <a:rPr lang="en-GB" sz="3200" b="1" dirty="0">
                <a:solidFill>
                  <a:srgbClr val="00B050"/>
                </a:solidFill>
                <a:latin typeface="Amasis MT Pro Black" panose="02040A04050005020304" pitchFamily="18" charset="0"/>
              </a:rPr>
              <a:t>Biomass Energy </a:t>
            </a:r>
          </a:p>
        </p:txBody>
      </p:sp>
      <p:sp>
        <p:nvSpPr>
          <p:cNvPr id="3" name="TextBox 2">
            <a:extLst>
              <a:ext uri="{FF2B5EF4-FFF2-40B4-BE49-F238E27FC236}">
                <a16:creationId xmlns:a16="http://schemas.microsoft.com/office/drawing/2014/main" id="{FCE34497-AA12-395C-1F04-E24A720F56BD}"/>
              </a:ext>
            </a:extLst>
          </p:cNvPr>
          <p:cNvSpPr txBox="1"/>
          <p:nvPr/>
        </p:nvSpPr>
        <p:spPr>
          <a:xfrm>
            <a:off x="1917567" y="2149140"/>
            <a:ext cx="8356865" cy="4420890"/>
          </a:xfrm>
          <a:prstGeom prst="rect">
            <a:avLst/>
          </a:prstGeom>
          <a:noFill/>
        </p:spPr>
        <p:txBody>
          <a:bodyPr wrap="square" rtlCol="0">
            <a:spAutoFit/>
          </a:bodyPr>
          <a:lstStyle/>
          <a:p>
            <a:pPr>
              <a:lnSpc>
                <a:spcPct val="200000"/>
              </a:lnSpc>
            </a:pPr>
            <a:r>
              <a:rPr lang="en-GB" sz="2400" b="1" dirty="0"/>
              <a:t>Biomass  is  considered  a source of energy,</a:t>
            </a:r>
          </a:p>
          <a:p>
            <a:pPr>
              <a:lnSpc>
                <a:spcPct val="200000"/>
              </a:lnSpc>
            </a:pPr>
            <a:r>
              <a:rPr lang="en-GB" sz="2400" b="1" dirty="0"/>
              <a:t>Biomass  is any organic matter that can be brunt, can be  used to produce energy. </a:t>
            </a:r>
          </a:p>
          <a:p>
            <a:pPr>
              <a:lnSpc>
                <a:spcPct val="200000"/>
              </a:lnSpc>
            </a:pPr>
            <a:r>
              <a:rPr lang="en-GB" sz="2400" b="1" dirty="0"/>
              <a:t>This works when you burn organic waste, wood pellets  in a furnace or biomass boiler it produces hot water, that gives off heat that spins the generator which creates electricity.</a:t>
            </a:r>
            <a:endParaRPr lang="en-GB" sz="2400" dirty="0"/>
          </a:p>
        </p:txBody>
      </p:sp>
    </p:spTree>
    <p:extLst>
      <p:ext uri="{BB962C8B-B14F-4D97-AF65-F5344CB8AC3E}">
        <p14:creationId xmlns:p14="http://schemas.microsoft.com/office/powerpoint/2010/main" val="32447088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C4177D-4C9B-7D06-F8B2-525CB267EA80}"/>
              </a:ext>
            </a:extLst>
          </p:cNvPr>
          <p:cNvSpPr txBox="1"/>
          <p:nvPr/>
        </p:nvSpPr>
        <p:spPr>
          <a:xfrm>
            <a:off x="4301319" y="1008143"/>
            <a:ext cx="3589361" cy="584775"/>
          </a:xfrm>
          <a:prstGeom prst="rect">
            <a:avLst/>
          </a:prstGeom>
          <a:gradFill>
            <a:gsLst>
              <a:gs pos="84000">
                <a:schemeClr val="accent4">
                  <a:lumMod val="45000"/>
                  <a:lumOff val="55000"/>
                </a:schemeClr>
              </a:gs>
              <a:gs pos="74000">
                <a:schemeClr val="bg1"/>
              </a:gs>
              <a:gs pos="0">
                <a:srgbClr val="00B050"/>
              </a:gs>
              <a:gs pos="22000">
                <a:schemeClr val="bg1"/>
              </a:gs>
              <a:gs pos="16000">
                <a:schemeClr val="accent4">
                  <a:lumMod val="60000"/>
                  <a:lumOff val="40000"/>
                </a:schemeClr>
              </a:gs>
              <a:gs pos="95000">
                <a:srgbClr val="0070C0"/>
              </a:gs>
            </a:gsLst>
            <a:lin ang="5400000" scaled="1"/>
          </a:gradFill>
        </p:spPr>
        <p:txBody>
          <a:bodyPr wrap="square" rtlCol="0">
            <a:spAutoFit/>
          </a:bodyPr>
          <a:lstStyle/>
          <a:p>
            <a:r>
              <a:rPr lang="en-GB" sz="3200" dirty="0">
                <a:solidFill>
                  <a:srgbClr val="00B050"/>
                </a:solidFill>
                <a:latin typeface="Amasis MT Pro Black" panose="02040A04050005020304" pitchFamily="18" charset="0"/>
              </a:rPr>
              <a:t>Biomass Energy </a:t>
            </a:r>
          </a:p>
        </p:txBody>
      </p:sp>
      <p:sp>
        <p:nvSpPr>
          <p:cNvPr id="6" name="TextBox 5">
            <a:extLst>
              <a:ext uri="{FF2B5EF4-FFF2-40B4-BE49-F238E27FC236}">
                <a16:creationId xmlns:a16="http://schemas.microsoft.com/office/drawing/2014/main" id="{4FB99C88-5055-F67C-5496-A22E5F344688}"/>
              </a:ext>
            </a:extLst>
          </p:cNvPr>
          <p:cNvSpPr txBox="1"/>
          <p:nvPr/>
        </p:nvSpPr>
        <p:spPr>
          <a:xfrm>
            <a:off x="2329563" y="2120819"/>
            <a:ext cx="7381662" cy="2943563"/>
          </a:xfrm>
          <a:prstGeom prst="rect">
            <a:avLst/>
          </a:prstGeom>
          <a:noFill/>
        </p:spPr>
        <p:txBody>
          <a:bodyPr wrap="square" rtlCol="0">
            <a:spAutoFit/>
          </a:bodyPr>
          <a:lstStyle/>
          <a:p>
            <a:pPr>
              <a:lnSpc>
                <a:spcPct val="200000"/>
              </a:lnSpc>
            </a:pPr>
            <a:r>
              <a:rPr lang="en-GB" sz="2400" b="1" dirty="0"/>
              <a:t> Biomass energy comes from organic things such as,</a:t>
            </a:r>
          </a:p>
          <a:p>
            <a:pPr marL="457200" indent="-457200">
              <a:lnSpc>
                <a:spcPct val="200000"/>
              </a:lnSpc>
              <a:buFont typeface="Arial" panose="020B0604020202020204" pitchFamily="34" charset="0"/>
              <a:buChar char="•"/>
            </a:pPr>
            <a:r>
              <a:rPr lang="en-GB" sz="2400" b="1" dirty="0"/>
              <a:t>animals waste,</a:t>
            </a:r>
          </a:p>
          <a:p>
            <a:pPr marL="457200" indent="-457200">
              <a:lnSpc>
                <a:spcPct val="200000"/>
              </a:lnSpc>
              <a:buFont typeface="Arial" panose="020B0604020202020204" pitchFamily="34" charset="0"/>
              <a:buChar char="•"/>
            </a:pPr>
            <a:r>
              <a:rPr lang="en-GB" sz="2400" b="1" dirty="0"/>
              <a:t>plants, such as  cane, soy, corn, grassy , wood.</a:t>
            </a:r>
          </a:p>
          <a:p>
            <a:pPr marL="457200" indent="-457200">
              <a:lnSpc>
                <a:spcPct val="200000"/>
              </a:lnSpc>
              <a:buFont typeface="Arial" panose="020B0604020202020204" pitchFamily="34" charset="0"/>
              <a:buChar char="•"/>
            </a:pPr>
            <a:r>
              <a:rPr lang="en-GB" sz="2400" b="1" dirty="0"/>
              <a:t>Some industrial waste, and also human  waste</a:t>
            </a:r>
          </a:p>
        </p:txBody>
      </p:sp>
      <p:pic>
        <p:nvPicPr>
          <p:cNvPr id="20" name="Graphic 19" descr="Tree With Roots outline">
            <a:extLst>
              <a:ext uri="{FF2B5EF4-FFF2-40B4-BE49-F238E27FC236}">
                <a16:creationId xmlns:a16="http://schemas.microsoft.com/office/drawing/2014/main" id="{A8D59AC1-935B-1DC1-3710-4A02F9A2E07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flipV="1">
            <a:off x="9783938" y="1241989"/>
            <a:ext cx="1925342" cy="1165482"/>
          </a:xfrm>
          <a:prstGeom prst="rect">
            <a:avLst/>
          </a:prstGeom>
        </p:spPr>
      </p:pic>
      <p:pic>
        <p:nvPicPr>
          <p:cNvPr id="22" name="Graphic 21" descr="Withering Tree outline">
            <a:extLst>
              <a:ext uri="{FF2B5EF4-FFF2-40B4-BE49-F238E27FC236}">
                <a16:creationId xmlns:a16="http://schemas.microsoft.com/office/drawing/2014/main" id="{BDABA781-0738-F9D3-38BE-088A0E7FF31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0800000" flipV="1">
            <a:off x="434398" y="1010248"/>
            <a:ext cx="1375759" cy="1219947"/>
          </a:xfrm>
          <a:prstGeom prst="rect">
            <a:avLst/>
          </a:prstGeom>
        </p:spPr>
      </p:pic>
      <p:pic>
        <p:nvPicPr>
          <p:cNvPr id="30" name="Graphic 29" descr="Bull outline">
            <a:extLst>
              <a:ext uri="{FF2B5EF4-FFF2-40B4-BE49-F238E27FC236}">
                <a16:creationId xmlns:a16="http://schemas.microsoft.com/office/drawing/2014/main" id="{77A1104B-AD1B-A7E0-A985-83958B7E00C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10800000" flipV="1">
            <a:off x="522149" y="4586828"/>
            <a:ext cx="1288008" cy="1491700"/>
          </a:xfrm>
          <a:prstGeom prst="rect">
            <a:avLst/>
          </a:prstGeom>
        </p:spPr>
      </p:pic>
      <p:pic>
        <p:nvPicPr>
          <p:cNvPr id="34" name="Graphic 33" descr="Cow outline">
            <a:extLst>
              <a:ext uri="{FF2B5EF4-FFF2-40B4-BE49-F238E27FC236}">
                <a16:creationId xmlns:a16="http://schemas.microsoft.com/office/drawing/2014/main" id="{5FC2364C-F85F-DE53-56D2-91E9C6DE356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10800000" flipV="1">
            <a:off x="9954858" y="4699814"/>
            <a:ext cx="1599867" cy="1378714"/>
          </a:xfrm>
          <a:prstGeom prst="rect">
            <a:avLst/>
          </a:prstGeom>
        </p:spPr>
      </p:pic>
      <p:pic>
        <p:nvPicPr>
          <p:cNvPr id="38" name="Graphic 37" descr="Pine decoration outline">
            <a:extLst>
              <a:ext uri="{FF2B5EF4-FFF2-40B4-BE49-F238E27FC236}">
                <a16:creationId xmlns:a16="http://schemas.microsoft.com/office/drawing/2014/main" id="{43A0B08D-58AD-02D7-B5FF-2FF66BA0F6E7}"/>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61684" y="2846751"/>
            <a:ext cx="1375760" cy="1491700"/>
          </a:xfrm>
          <a:prstGeom prst="rect">
            <a:avLst/>
          </a:prstGeom>
        </p:spPr>
      </p:pic>
      <p:pic>
        <p:nvPicPr>
          <p:cNvPr id="40" name="Graphic 39" descr="Pumpkin outline">
            <a:extLst>
              <a:ext uri="{FF2B5EF4-FFF2-40B4-BE49-F238E27FC236}">
                <a16:creationId xmlns:a16="http://schemas.microsoft.com/office/drawing/2014/main" id="{2C4F0399-3E08-A131-9408-4876AE4E9014}"/>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954858" y="2998983"/>
            <a:ext cx="1583502" cy="1683288"/>
          </a:xfrm>
          <a:prstGeom prst="rect">
            <a:avLst/>
          </a:prstGeom>
        </p:spPr>
      </p:pic>
      <p:pic>
        <p:nvPicPr>
          <p:cNvPr id="42" name="Graphic 41" descr="Plant With Roots outline">
            <a:extLst>
              <a:ext uri="{FF2B5EF4-FFF2-40B4-BE49-F238E27FC236}">
                <a16:creationId xmlns:a16="http://schemas.microsoft.com/office/drawing/2014/main" id="{E82D4783-6E46-AF6A-B4FA-F2A1714FC38D}"/>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7424383" y="5332678"/>
            <a:ext cx="1146412" cy="1086900"/>
          </a:xfrm>
          <a:prstGeom prst="rect">
            <a:avLst/>
          </a:prstGeom>
        </p:spPr>
      </p:pic>
      <p:pic>
        <p:nvPicPr>
          <p:cNvPr id="44" name="Graphic 43" descr="Flower outline">
            <a:extLst>
              <a:ext uri="{FF2B5EF4-FFF2-40B4-BE49-F238E27FC236}">
                <a16:creationId xmlns:a16="http://schemas.microsoft.com/office/drawing/2014/main" id="{56155F19-0BCE-91B5-81A9-7AEAEE8F2972}"/>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4490113" y="5484271"/>
            <a:ext cx="1146412" cy="764744"/>
          </a:xfrm>
          <a:prstGeom prst="rect">
            <a:avLst/>
          </a:prstGeom>
        </p:spPr>
      </p:pic>
    </p:spTree>
    <p:extLst>
      <p:ext uri="{BB962C8B-B14F-4D97-AF65-F5344CB8AC3E}">
        <p14:creationId xmlns:p14="http://schemas.microsoft.com/office/powerpoint/2010/main" val="450499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bg>
      <p:bgPr>
        <a:gradFill>
          <a:gsLst>
            <a:gs pos="91000">
              <a:srgbClr val="FFF2CC"/>
            </a:gs>
            <a:gs pos="49000">
              <a:schemeClr val="accent4">
                <a:lumMod val="20000"/>
                <a:lumOff val="80000"/>
              </a:schemeClr>
            </a:gs>
            <a:gs pos="0">
              <a:srgbClr val="92D050"/>
            </a:gs>
            <a:gs pos="100000">
              <a:schemeClr val="accent4">
                <a:lumMod val="20000"/>
                <a:lumOff val="8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53F10-6C44-0EB9-4B4C-AC657AC722F6}"/>
              </a:ext>
            </a:extLst>
          </p:cNvPr>
          <p:cNvSpPr>
            <a:spLocks noGrp="1"/>
          </p:cNvSpPr>
          <p:nvPr>
            <p:ph type="title"/>
          </p:nvPr>
        </p:nvSpPr>
        <p:spPr>
          <a:xfrm>
            <a:off x="3937352" y="586665"/>
            <a:ext cx="4317287" cy="723936"/>
          </a:xfrm>
          <a:gradFill>
            <a:gsLst>
              <a:gs pos="87000">
                <a:schemeClr val="accent4">
                  <a:lumMod val="60000"/>
                  <a:lumOff val="40000"/>
                </a:schemeClr>
              </a:gs>
              <a:gs pos="92000">
                <a:srgbClr val="0070C0"/>
              </a:gs>
              <a:gs pos="75000">
                <a:schemeClr val="bg1"/>
              </a:gs>
              <a:gs pos="15000">
                <a:schemeClr val="accent4">
                  <a:lumMod val="60000"/>
                  <a:lumOff val="40000"/>
                </a:schemeClr>
              </a:gs>
              <a:gs pos="23000">
                <a:schemeClr val="bg1"/>
              </a:gs>
              <a:gs pos="0">
                <a:srgbClr val="00B050"/>
              </a:gs>
            </a:gsLst>
            <a:lin ang="5400000" scaled="1"/>
          </a:gradFill>
        </p:spPr>
        <p:txBody>
          <a:bodyPr>
            <a:normAutofit/>
          </a:bodyPr>
          <a:lstStyle/>
          <a:p>
            <a:r>
              <a:rPr lang="en-GB" sz="3200" dirty="0">
                <a:solidFill>
                  <a:srgbClr val="00B050"/>
                </a:solidFill>
                <a:latin typeface="Amasis MT Pro Black" panose="02040A04050005020304" pitchFamily="18" charset="0"/>
              </a:rPr>
              <a:t>Geothermal Energy</a:t>
            </a:r>
          </a:p>
        </p:txBody>
      </p:sp>
      <p:sp>
        <p:nvSpPr>
          <p:cNvPr id="4" name="TextBox 3">
            <a:extLst>
              <a:ext uri="{FF2B5EF4-FFF2-40B4-BE49-F238E27FC236}">
                <a16:creationId xmlns:a16="http://schemas.microsoft.com/office/drawing/2014/main" id="{CAB73B0D-C20D-5E9A-AFDF-35CCC7738B4C}"/>
              </a:ext>
            </a:extLst>
          </p:cNvPr>
          <p:cNvSpPr txBox="1"/>
          <p:nvPr/>
        </p:nvSpPr>
        <p:spPr>
          <a:xfrm>
            <a:off x="1681499" y="1663044"/>
            <a:ext cx="8828991" cy="3682226"/>
          </a:xfrm>
          <a:prstGeom prst="rect">
            <a:avLst/>
          </a:prstGeom>
          <a:noFill/>
        </p:spPr>
        <p:txBody>
          <a:bodyPr wrap="square" rtlCol="0">
            <a:spAutoFit/>
          </a:bodyPr>
          <a:lstStyle/>
          <a:p>
            <a:pPr>
              <a:lnSpc>
                <a:spcPct val="200000"/>
              </a:lnSpc>
            </a:pPr>
            <a:r>
              <a:rPr lang="en-GB" sz="2400" b="1" dirty="0"/>
              <a:t>Geothermal energy is a source renewable energy  that gives off  less greenhouse gas emissions and is considered sustainable to use.</a:t>
            </a:r>
          </a:p>
          <a:p>
            <a:pPr>
              <a:lnSpc>
                <a:spcPct val="200000"/>
              </a:lnSpc>
            </a:pPr>
            <a:r>
              <a:rPr lang="en-GB" sz="2400" b="1" dirty="0"/>
              <a:t>Geothermal energy comes from underground, it is a form of energy conversion that captures  heat energy from the earth, and  it can be </a:t>
            </a:r>
            <a:r>
              <a:rPr lang="en-GB" sz="2400" b="1" dirty="0" err="1"/>
              <a:t>use</a:t>
            </a:r>
            <a:r>
              <a:rPr lang="en-GB" sz="2400" b="1" dirty="0"/>
              <a:t> for several things such as  generate electricity. </a:t>
            </a:r>
          </a:p>
        </p:txBody>
      </p:sp>
    </p:spTree>
    <p:extLst>
      <p:ext uri="{BB962C8B-B14F-4D97-AF65-F5344CB8AC3E}">
        <p14:creationId xmlns:p14="http://schemas.microsoft.com/office/powerpoint/2010/main" val="35722133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34E15-C3BB-4EFA-0F01-EB718E018D02}"/>
              </a:ext>
            </a:extLst>
          </p:cNvPr>
          <p:cNvSpPr>
            <a:spLocks noGrp="1"/>
          </p:cNvSpPr>
          <p:nvPr>
            <p:ph type="title"/>
          </p:nvPr>
        </p:nvSpPr>
        <p:spPr>
          <a:xfrm>
            <a:off x="2951445" y="641908"/>
            <a:ext cx="6289110" cy="611314"/>
          </a:xfrm>
          <a:gradFill>
            <a:gsLst>
              <a:gs pos="84000">
                <a:schemeClr val="accent4">
                  <a:lumMod val="60000"/>
                  <a:lumOff val="40000"/>
                </a:schemeClr>
              </a:gs>
              <a:gs pos="90000">
                <a:srgbClr val="0070C0"/>
              </a:gs>
              <a:gs pos="19000">
                <a:schemeClr val="accent4">
                  <a:lumMod val="60000"/>
                  <a:lumOff val="40000"/>
                </a:schemeClr>
              </a:gs>
              <a:gs pos="26000">
                <a:schemeClr val="bg1"/>
              </a:gs>
              <a:gs pos="0">
                <a:srgbClr val="00B050"/>
              </a:gs>
              <a:gs pos="75000">
                <a:schemeClr val="bg1"/>
              </a:gs>
            </a:gsLst>
            <a:lin ang="5400000" scaled="1"/>
          </a:gradFill>
        </p:spPr>
        <p:txBody>
          <a:bodyPr>
            <a:normAutofit/>
          </a:bodyPr>
          <a:lstStyle/>
          <a:p>
            <a:r>
              <a:rPr lang="en-GB" sz="2800" dirty="0">
                <a:solidFill>
                  <a:srgbClr val="00B050"/>
                </a:solidFill>
                <a:latin typeface="Amasis MT Pro Black" panose="02040A04050005020304" pitchFamily="18" charset="0"/>
              </a:rPr>
              <a:t>Geothermal Energy system works</a:t>
            </a:r>
            <a:endParaRPr lang="en-GB" sz="2800" dirty="0"/>
          </a:p>
        </p:txBody>
      </p:sp>
      <p:sp>
        <p:nvSpPr>
          <p:cNvPr id="3" name="TextBox 2">
            <a:extLst>
              <a:ext uri="{FF2B5EF4-FFF2-40B4-BE49-F238E27FC236}">
                <a16:creationId xmlns:a16="http://schemas.microsoft.com/office/drawing/2014/main" id="{5307D4CD-199C-D691-296C-74510D0253F3}"/>
              </a:ext>
            </a:extLst>
          </p:cNvPr>
          <p:cNvSpPr txBox="1"/>
          <p:nvPr/>
        </p:nvSpPr>
        <p:spPr>
          <a:xfrm>
            <a:off x="1313234" y="1575674"/>
            <a:ext cx="9734381" cy="4896853"/>
          </a:xfrm>
          <a:prstGeom prst="rect">
            <a:avLst/>
          </a:prstGeom>
          <a:noFill/>
        </p:spPr>
        <p:txBody>
          <a:bodyPr wrap="square" rtlCol="0">
            <a:spAutoFit/>
          </a:bodyPr>
          <a:lstStyle/>
          <a:p>
            <a:pPr>
              <a:lnSpc>
                <a:spcPct val="200000"/>
              </a:lnSpc>
            </a:pPr>
            <a:r>
              <a:rPr lang="en-GB" sz="2400" b="1" dirty="0"/>
              <a:t>This works when the earth crust and mantle generates heat through the decay of radioactive elements and the friction produced along their movements.</a:t>
            </a:r>
          </a:p>
          <a:p>
            <a:pPr>
              <a:lnSpc>
                <a:spcPct val="200000"/>
              </a:lnSpc>
            </a:pPr>
            <a:r>
              <a:rPr lang="en-GB" sz="2400" b="1" dirty="0"/>
              <a:t>To harness this source of energy involves  drilling underground wells to access reservoirs of water and steam, which are subsequently employed to power turbines and produce electricity.</a:t>
            </a:r>
          </a:p>
          <a:p>
            <a:pPr>
              <a:lnSpc>
                <a:spcPct val="150000"/>
              </a:lnSpc>
            </a:pPr>
            <a:endParaRPr lang="en-GB" dirty="0"/>
          </a:p>
        </p:txBody>
      </p:sp>
    </p:spTree>
    <p:extLst>
      <p:ext uri="{BB962C8B-B14F-4D97-AF65-F5344CB8AC3E}">
        <p14:creationId xmlns:p14="http://schemas.microsoft.com/office/powerpoint/2010/main" val="9432484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C4795CB0-65B7-69F1-EA9A-3EFF059A7891}"/>
              </a:ext>
            </a:extLst>
          </p:cNvPr>
          <p:cNvSpPr/>
          <p:nvPr/>
        </p:nvSpPr>
        <p:spPr>
          <a:xfrm>
            <a:off x="8717043" y="2240378"/>
            <a:ext cx="2685546" cy="1530588"/>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Cooling cylinder </a:t>
            </a:r>
          </a:p>
        </p:txBody>
      </p:sp>
      <p:sp>
        <p:nvSpPr>
          <p:cNvPr id="17" name="Rectangle: Rounded Corners 16">
            <a:extLst>
              <a:ext uri="{FF2B5EF4-FFF2-40B4-BE49-F238E27FC236}">
                <a16:creationId xmlns:a16="http://schemas.microsoft.com/office/drawing/2014/main" id="{D1A2F5FA-9464-0FE9-8E26-4EB402D63CA3}"/>
              </a:ext>
            </a:extLst>
          </p:cNvPr>
          <p:cNvSpPr/>
          <p:nvPr/>
        </p:nvSpPr>
        <p:spPr>
          <a:xfrm>
            <a:off x="1098301" y="1920713"/>
            <a:ext cx="2135353" cy="157423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p:txBody>
      </p:sp>
      <p:cxnSp>
        <p:nvCxnSpPr>
          <p:cNvPr id="70" name="Straight Connector 69">
            <a:extLst>
              <a:ext uri="{FF2B5EF4-FFF2-40B4-BE49-F238E27FC236}">
                <a16:creationId xmlns:a16="http://schemas.microsoft.com/office/drawing/2014/main" id="{CFAF0F6A-CFC8-BE6C-0B06-2338CE70B081}"/>
              </a:ext>
            </a:extLst>
          </p:cNvPr>
          <p:cNvCxnSpPr/>
          <p:nvPr/>
        </p:nvCxnSpPr>
        <p:spPr>
          <a:xfrm>
            <a:off x="4119813" y="5056309"/>
            <a:ext cx="0" cy="0"/>
          </a:xfrm>
          <a:prstGeom prst="line">
            <a:avLst/>
          </a:prstGeom>
        </p:spPr>
        <p:style>
          <a:lnRef idx="1">
            <a:schemeClr val="dk1"/>
          </a:lnRef>
          <a:fillRef idx="0">
            <a:schemeClr val="dk1"/>
          </a:fillRef>
          <a:effectRef idx="0">
            <a:schemeClr val="dk1"/>
          </a:effectRef>
          <a:fontRef idx="minor">
            <a:schemeClr val="tx1"/>
          </a:fontRef>
        </p:style>
      </p:cxnSp>
      <p:sp>
        <p:nvSpPr>
          <p:cNvPr id="88" name="Cylinder 87">
            <a:extLst>
              <a:ext uri="{FF2B5EF4-FFF2-40B4-BE49-F238E27FC236}">
                <a16:creationId xmlns:a16="http://schemas.microsoft.com/office/drawing/2014/main" id="{264E8380-C489-4254-E990-91C647ADC974}"/>
              </a:ext>
            </a:extLst>
          </p:cNvPr>
          <p:cNvSpPr/>
          <p:nvPr/>
        </p:nvSpPr>
        <p:spPr>
          <a:xfrm rot="5400000">
            <a:off x="4642208" y="1740447"/>
            <a:ext cx="926660" cy="1558499"/>
          </a:xfrm>
          <a:prstGeom prst="can">
            <a:avLst>
              <a:gd name="adj" fmla="val 23037"/>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p:txBody>
      </p:sp>
      <p:sp>
        <p:nvSpPr>
          <p:cNvPr id="3" name="Rectangle 2">
            <a:extLst>
              <a:ext uri="{FF2B5EF4-FFF2-40B4-BE49-F238E27FC236}">
                <a16:creationId xmlns:a16="http://schemas.microsoft.com/office/drawing/2014/main" id="{8760AAEC-2869-647E-4A15-8F5E570293A1}"/>
              </a:ext>
            </a:extLst>
          </p:cNvPr>
          <p:cNvSpPr/>
          <p:nvPr/>
        </p:nvSpPr>
        <p:spPr>
          <a:xfrm rot="5400000">
            <a:off x="1183238" y="4411742"/>
            <a:ext cx="2067374" cy="101893"/>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20F583E-65E4-732C-B78B-9E56835F49E6}"/>
              </a:ext>
            </a:extLst>
          </p:cNvPr>
          <p:cNvSpPr/>
          <p:nvPr/>
        </p:nvSpPr>
        <p:spPr>
          <a:xfrm flipV="1">
            <a:off x="3220936" y="2452913"/>
            <a:ext cx="1105352" cy="119039"/>
          </a:xfrm>
          <a:prstGeom prst="rect">
            <a:avLst/>
          </a:prstGeom>
          <a:solidFill>
            <a:schemeClr val="accent2"/>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558C562-3342-79CD-DB15-E3D51A78F53E}"/>
              </a:ext>
            </a:extLst>
          </p:cNvPr>
          <p:cNvSpPr/>
          <p:nvPr/>
        </p:nvSpPr>
        <p:spPr>
          <a:xfrm rot="5400000">
            <a:off x="9156918" y="4469905"/>
            <a:ext cx="1530589" cy="101893"/>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F99B72E3-CB31-CE46-7361-1D8CD09B51ED}"/>
              </a:ext>
            </a:extLst>
          </p:cNvPr>
          <p:cNvSpPr/>
          <p:nvPr/>
        </p:nvSpPr>
        <p:spPr>
          <a:xfrm>
            <a:off x="7897134" y="3347405"/>
            <a:ext cx="844665" cy="7406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05261F25-8AE2-DCBC-2C11-EB7510960F9F}"/>
              </a:ext>
            </a:extLst>
          </p:cNvPr>
          <p:cNvSpPr/>
          <p:nvPr/>
        </p:nvSpPr>
        <p:spPr>
          <a:xfrm flipV="1">
            <a:off x="7256805" y="2365502"/>
            <a:ext cx="551560" cy="160733"/>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D0785D4B-C817-F4FB-2290-A54F7E399474}"/>
              </a:ext>
            </a:extLst>
          </p:cNvPr>
          <p:cNvSpPr/>
          <p:nvPr/>
        </p:nvSpPr>
        <p:spPr>
          <a:xfrm>
            <a:off x="7831280" y="3017449"/>
            <a:ext cx="59217" cy="4081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A641CF3D-48F0-EADA-F428-4B98E7D24B5F}"/>
              </a:ext>
            </a:extLst>
          </p:cNvPr>
          <p:cNvSpPr txBox="1"/>
          <p:nvPr/>
        </p:nvSpPr>
        <p:spPr>
          <a:xfrm>
            <a:off x="1342653" y="2606937"/>
            <a:ext cx="1663532" cy="369332"/>
          </a:xfrm>
          <a:prstGeom prst="rect">
            <a:avLst/>
          </a:prstGeom>
          <a:noFill/>
        </p:spPr>
        <p:txBody>
          <a:bodyPr wrap="none" rtlCol="0">
            <a:spAutoFit/>
          </a:bodyPr>
          <a:lstStyle/>
          <a:p>
            <a:r>
              <a:rPr lang="en-GB" b="1" dirty="0">
                <a:solidFill>
                  <a:srgbClr val="FF0000"/>
                </a:solidFill>
              </a:rPr>
              <a:t>Heat exchanger</a:t>
            </a:r>
          </a:p>
        </p:txBody>
      </p:sp>
      <p:sp>
        <p:nvSpPr>
          <p:cNvPr id="47" name="TextBox 46">
            <a:extLst>
              <a:ext uri="{FF2B5EF4-FFF2-40B4-BE49-F238E27FC236}">
                <a16:creationId xmlns:a16="http://schemas.microsoft.com/office/drawing/2014/main" id="{1656E5A9-9415-1785-54D8-DE251CC5D8F7}"/>
              </a:ext>
            </a:extLst>
          </p:cNvPr>
          <p:cNvSpPr txBox="1"/>
          <p:nvPr/>
        </p:nvSpPr>
        <p:spPr>
          <a:xfrm>
            <a:off x="3901945" y="389375"/>
            <a:ext cx="4081524" cy="523220"/>
          </a:xfrm>
          <a:prstGeom prst="rect">
            <a:avLst/>
          </a:prstGeom>
          <a:gradFill>
            <a:gsLst>
              <a:gs pos="79000">
                <a:schemeClr val="bg1"/>
              </a:gs>
              <a:gs pos="33000">
                <a:schemeClr val="bg1"/>
              </a:gs>
              <a:gs pos="15000">
                <a:schemeClr val="accent4">
                  <a:lumMod val="60000"/>
                  <a:lumOff val="40000"/>
                </a:schemeClr>
              </a:gs>
              <a:gs pos="0">
                <a:srgbClr val="00B050"/>
              </a:gs>
              <a:gs pos="99000">
                <a:srgbClr val="0070C0"/>
              </a:gs>
              <a:gs pos="85000">
                <a:schemeClr val="accent4">
                  <a:lumMod val="60000"/>
                  <a:lumOff val="40000"/>
                </a:schemeClr>
              </a:gs>
            </a:gsLst>
            <a:lin ang="5400000" scaled="1"/>
          </a:gradFill>
        </p:spPr>
        <p:txBody>
          <a:bodyPr wrap="square" rtlCol="0">
            <a:spAutoFit/>
          </a:bodyPr>
          <a:lstStyle/>
          <a:p>
            <a:r>
              <a:rPr lang="en-GB" sz="2800" b="1" dirty="0">
                <a:solidFill>
                  <a:srgbClr val="00B050"/>
                </a:solidFill>
                <a:latin typeface="Amasis MT Pro Black" panose="02040A04050005020304" pitchFamily="18" charset="0"/>
              </a:rPr>
              <a:t>Geothermal system</a:t>
            </a:r>
          </a:p>
        </p:txBody>
      </p:sp>
      <p:sp>
        <p:nvSpPr>
          <p:cNvPr id="68" name="TextBox 67">
            <a:extLst>
              <a:ext uri="{FF2B5EF4-FFF2-40B4-BE49-F238E27FC236}">
                <a16:creationId xmlns:a16="http://schemas.microsoft.com/office/drawing/2014/main" id="{E5600F13-20C2-040A-7060-9E2B99039E7B}"/>
              </a:ext>
            </a:extLst>
          </p:cNvPr>
          <p:cNvSpPr txBox="1"/>
          <p:nvPr/>
        </p:nvSpPr>
        <p:spPr>
          <a:xfrm>
            <a:off x="2250848" y="4082931"/>
            <a:ext cx="1463478" cy="461665"/>
          </a:xfrm>
          <a:prstGeom prst="rect">
            <a:avLst/>
          </a:prstGeom>
          <a:noFill/>
        </p:spPr>
        <p:txBody>
          <a:bodyPr wrap="none" rtlCol="0">
            <a:spAutoFit/>
          </a:bodyPr>
          <a:lstStyle/>
          <a:p>
            <a:r>
              <a:rPr lang="en-GB" sz="2400" b="1" dirty="0">
                <a:solidFill>
                  <a:srgbClr val="FF0000"/>
                </a:solidFill>
              </a:rPr>
              <a:t>Hot water</a:t>
            </a:r>
          </a:p>
        </p:txBody>
      </p:sp>
      <p:sp>
        <p:nvSpPr>
          <p:cNvPr id="82" name="Cloud 81">
            <a:extLst>
              <a:ext uri="{FF2B5EF4-FFF2-40B4-BE49-F238E27FC236}">
                <a16:creationId xmlns:a16="http://schemas.microsoft.com/office/drawing/2014/main" id="{45A8DD23-1B10-8E5F-7352-815845CB45E5}"/>
              </a:ext>
            </a:extLst>
          </p:cNvPr>
          <p:cNvSpPr/>
          <p:nvPr/>
        </p:nvSpPr>
        <p:spPr>
          <a:xfrm>
            <a:off x="844478" y="5186741"/>
            <a:ext cx="10812538" cy="1328137"/>
          </a:xfrm>
          <a:prstGeom prst="cloud">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Magma </a:t>
            </a:r>
          </a:p>
        </p:txBody>
      </p:sp>
      <p:sp>
        <p:nvSpPr>
          <p:cNvPr id="2" name="TextBox 1">
            <a:extLst>
              <a:ext uri="{FF2B5EF4-FFF2-40B4-BE49-F238E27FC236}">
                <a16:creationId xmlns:a16="http://schemas.microsoft.com/office/drawing/2014/main" id="{9EEF9EE2-8CFF-F8B2-41FC-F244B9E1CD0A}"/>
              </a:ext>
            </a:extLst>
          </p:cNvPr>
          <p:cNvSpPr txBox="1"/>
          <p:nvPr/>
        </p:nvSpPr>
        <p:spPr>
          <a:xfrm>
            <a:off x="4414008" y="2312377"/>
            <a:ext cx="1383060" cy="461665"/>
          </a:xfrm>
          <a:prstGeom prst="rect">
            <a:avLst/>
          </a:prstGeom>
          <a:noFill/>
        </p:spPr>
        <p:txBody>
          <a:bodyPr wrap="square" rtlCol="0">
            <a:spAutoFit/>
          </a:bodyPr>
          <a:lstStyle/>
          <a:p>
            <a:r>
              <a:rPr lang="en-GB" sz="2400" b="1" dirty="0">
                <a:solidFill>
                  <a:schemeClr val="bg1"/>
                </a:solidFill>
              </a:rPr>
              <a:t>Turbine</a:t>
            </a:r>
          </a:p>
        </p:txBody>
      </p:sp>
      <p:sp>
        <p:nvSpPr>
          <p:cNvPr id="12" name="Cylinder 11">
            <a:extLst>
              <a:ext uri="{FF2B5EF4-FFF2-40B4-BE49-F238E27FC236}">
                <a16:creationId xmlns:a16="http://schemas.microsoft.com/office/drawing/2014/main" id="{0A3788E4-DDD7-7AB3-4C56-6FFA616A7525}"/>
              </a:ext>
            </a:extLst>
          </p:cNvPr>
          <p:cNvSpPr/>
          <p:nvPr/>
        </p:nvSpPr>
        <p:spPr>
          <a:xfrm rot="5400000">
            <a:off x="6020820" y="1650371"/>
            <a:ext cx="1153153" cy="1798184"/>
          </a:xfrm>
          <a:prstGeom prst="can">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a:extLst>
              <a:ext uri="{FF2B5EF4-FFF2-40B4-BE49-F238E27FC236}">
                <a16:creationId xmlns:a16="http://schemas.microsoft.com/office/drawing/2014/main" id="{BEF9C323-510D-0124-0E57-1F9B6F82AFDF}"/>
              </a:ext>
            </a:extLst>
          </p:cNvPr>
          <p:cNvSpPr/>
          <p:nvPr/>
        </p:nvSpPr>
        <p:spPr>
          <a:xfrm flipV="1">
            <a:off x="7383788" y="2928709"/>
            <a:ext cx="506709" cy="74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EA22C0F6-5253-ECD4-DA22-8FAC6320C540}"/>
              </a:ext>
            </a:extLst>
          </p:cNvPr>
          <p:cNvSpPr txBox="1"/>
          <p:nvPr/>
        </p:nvSpPr>
        <p:spPr>
          <a:xfrm>
            <a:off x="9969274" y="4313763"/>
            <a:ext cx="1622175" cy="400110"/>
          </a:xfrm>
          <a:prstGeom prst="rect">
            <a:avLst/>
          </a:prstGeom>
          <a:noFill/>
        </p:spPr>
        <p:txBody>
          <a:bodyPr wrap="none" rtlCol="0">
            <a:spAutoFit/>
          </a:bodyPr>
          <a:lstStyle/>
          <a:p>
            <a:r>
              <a:rPr lang="en-GB" sz="2000" b="1" dirty="0">
                <a:solidFill>
                  <a:srgbClr val="0070C0"/>
                </a:solidFill>
              </a:rPr>
              <a:t>Injection well</a:t>
            </a:r>
          </a:p>
        </p:txBody>
      </p:sp>
      <p:sp>
        <p:nvSpPr>
          <p:cNvPr id="23" name="Lightning Bolt 22">
            <a:extLst>
              <a:ext uri="{FF2B5EF4-FFF2-40B4-BE49-F238E27FC236}">
                <a16:creationId xmlns:a16="http://schemas.microsoft.com/office/drawing/2014/main" id="{B10783E4-568F-02E4-34BE-03DE1EB90B7B}"/>
              </a:ext>
            </a:extLst>
          </p:cNvPr>
          <p:cNvSpPr/>
          <p:nvPr/>
        </p:nvSpPr>
        <p:spPr>
          <a:xfrm>
            <a:off x="9221147" y="633546"/>
            <a:ext cx="914400" cy="914400"/>
          </a:xfrm>
          <a:prstGeom prst="lightningBol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ightning Bolt 25">
            <a:extLst>
              <a:ext uri="{FF2B5EF4-FFF2-40B4-BE49-F238E27FC236}">
                <a16:creationId xmlns:a16="http://schemas.microsoft.com/office/drawing/2014/main" id="{1E98B835-C8CF-980D-C003-49EF9E029F75}"/>
              </a:ext>
            </a:extLst>
          </p:cNvPr>
          <p:cNvSpPr/>
          <p:nvPr/>
        </p:nvSpPr>
        <p:spPr>
          <a:xfrm>
            <a:off x="9871266" y="389375"/>
            <a:ext cx="914400" cy="9144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Right 26">
            <a:extLst>
              <a:ext uri="{FF2B5EF4-FFF2-40B4-BE49-F238E27FC236}">
                <a16:creationId xmlns:a16="http://schemas.microsoft.com/office/drawing/2014/main" id="{3B2F402F-33FA-07FE-8E8E-A17691D0DDBF}"/>
              </a:ext>
            </a:extLst>
          </p:cNvPr>
          <p:cNvSpPr/>
          <p:nvPr/>
        </p:nvSpPr>
        <p:spPr>
          <a:xfrm rot="19353899">
            <a:off x="7586520" y="1680832"/>
            <a:ext cx="2101175" cy="286361"/>
          </a:xfrm>
          <a:prstGeom prst="right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1A00BDD4-A125-B2EA-6400-A7BFCBDC97CA}"/>
              </a:ext>
            </a:extLst>
          </p:cNvPr>
          <p:cNvSpPr txBox="1"/>
          <p:nvPr/>
        </p:nvSpPr>
        <p:spPr>
          <a:xfrm>
            <a:off x="5868132" y="2240378"/>
            <a:ext cx="1253867" cy="369332"/>
          </a:xfrm>
          <a:prstGeom prst="rect">
            <a:avLst/>
          </a:prstGeom>
          <a:noFill/>
        </p:spPr>
        <p:txBody>
          <a:bodyPr wrap="square" rtlCol="0">
            <a:spAutoFit/>
          </a:bodyPr>
          <a:lstStyle/>
          <a:p>
            <a:r>
              <a:rPr lang="en-GB" b="1" dirty="0"/>
              <a:t>Generator</a:t>
            </a:r>
          </a:p>
        </p:txBody>
      </p:sp>
    </p:spTree>
    <p:extLst>
      <p:ext uri="{BB962C8B-B14F-4D97-AF65-F5344CB8AC3E}">
        <p14:creationId xmlns:p14="http://schemas.microsoft.com/office/powerpoint/2010/main" val="36287354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0BAD5C-04BA-84DD-1063-337F336F1AD9}"/>
              </a:ext>
            </a:extLst>
          </p:cNvPr>
          <p:cNvSpPr txBox="1"/>
          <p:nvPr/>
        </p:nvSpPr>
        <p:spPr>
          <a:xfrm>
            <a:off x="1714870" y="2537661"/>
            <a:ext cx="8762260" cy="3693319"/>
          </a:xfrm>
          <a:prstGeom prst="rect">
            <a:avLst/>
          </a:prstGeom>
          <a:noFill/>
        </p:spPr>
        <p:txBody>
          <a:bodyPr wrap="square" rtlCol="0">
            <a:spAutoFit/>
          </a:bodyPr>
          <a:lstStyle/>
          <a:p>
            <a:pPr>
              <a:lnSpc>
                <a:spcPct val="150000"/>
              </a:lnSpc>
            </a:pPr>
            <a:r>
              <a:rPr lang="en-GB" sz="2400" b="1" dirty="0"/>
              <a:t>By investing in renewable sources energy can lower your energy bills and  reduce greenhouse gas emissions. Renewable energy sources, such as wind, solar, bioenergy, hydropower, and geothermal. These sources are considered a sustainable alternative renewable energy and its environmentally friendly. There are Government  tax incentives on renewable energy. </a:t>
            </a:r>
          </a:p>
          <a:p>
            <a:endParaRPr lang="en-GB" dirty="0"/>
          </a:p>
        </p:txBody>
      </p:sp>
      <p:sp>
        <p:nvSpPr>
          <p:cNvPr id="3" name="TextBox 2">
            <a:extLst>
              <a:ext uri="{FF2B5EF4-FFF2-40B4-BE49-F238E27FC236}">
                <a16:creationId xmlns:a16="http://schemas.microsoft.com/office/drawing/2014/main" id="{E093829B-BE0B-9EC5-384A-B7B60A95F584}"/>
              </a:ext>
            </a:extLst>
          </p:cNvPr>
          <p:cNvSpPr txBox="1"/>
          <p:nvPr/>
        </p:nvSpPr>
        <p:spPr>
          <a:xfrm>
            <a:off x="4807975" y="1140542"/>
            <a:ext cx="2489784" cy="584775"/>
          </a:xfrm>
          <a:prstGeom prst="rect">
            <a:avLst/>
          </a:prstGeom>
          <a:gradFill>
            <a:gsLst>
              <a:gs pos="80000">
                <a:schemeClr val="bg1"/>
              </a:gs>
              <a:gs pos="25000">
                <a:schemeClr val="bg1"/>
              </a:gs>
              <a:gs pos="14000">
                <a:schemeClr val="accent4">
                  <a:lumMod val="60000"/>
                  <a:lumOff val="40000"/>
                </a:schemeClr>
              </a:gs>
              <a:gs pos="0">
                <a:srgbClr val="00B050"/>
              </a:gs>
              <a:gs pos="95000">
                <a:srgbClr val="0070C0"/>
              </a:gs>
              <a:gs pos="85000">
                <a:schemeClr val="accent4">
                  <a:lumMod val="60000"/>
                  <a:lumOff val="40000"/>
                </a:schemeClr>
              </a:gs>
            </a:gsLst>
            <a:lin ang="5400000" scaled="1"/>
          </a:gradFill>
        </p:spPr>
        <p:txBody>
          <a:bodyPr wrap="none" rtlCol="0">
            <a:spAutoFit/>
          </a:bodyPr>
          <a:lstStyle/>
          <a:p>
            <a:r>
              <a:rPr lang="en-GB" sz="3200" b="1" dirty="0">
                <a:solidFill>
                  <a:srgbClr val="00B050"/>
                </a:solidFill>
                <a:latin typeface="Amasis MT Pro Black" panose="02040A04050005020304" pitchFamily="18" charset="0"/>
              </a:rPr>
              <a:t>Conclusion</a:t>
            </a:r>
            <a:endParaRPr lang="en-GB" sz="3200" dirty="0"/>
          </a:p>
        </p:txBody>
      </p:sp>
    </p:spTree>
    <p:extLst>
      <p:ext uri="{BB962C8B-B14F-4D97-AF65-F5344CB8AC3E}">
        <p14:creationId xmlns:p14="http://schemas.microsoft.com/office/powerpoint/2010/main" val="12894100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1">
          <a:schemeClr val="dk1"/>
        </a:lnRef>
        <a:fillRef idx="0">
          <a:schemeClr val="dk1"/>
        </a:fillRef>
        <a:effectRef idx="0">
          <a:schemeClr val="dk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055ddc6-ee7b-4b5b-b8fb-52871646f8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7" ma:contentTypeDescription="Create a new document." ma:contentTypeScope="" ma:versionID="becd0b832b19ea85d38acff66a1b8d2e">
  <xsd:schema xmlns:xsd="http://www.w3.org/2001/XMLSchema" xmlns:xs="http://www.w3.org/2001/XMLSchema" xmlns:p="http://schemas.microsoft.com/office/2006/metadata/properties" xmlns:ns3="4055ddc6-ee7b-4b5b-b8fb-52871646f80e" xmlns:ns4="0338428b-3fc8-4989-9d03-78e16c931d9f" targetNamespace="http://schemas.microsoft.com/office/2006/metadata/properties" ma:root="true" ma:fieldsID="bd00028015d5ed60f2775fd53ea95cee" ns3:_="" ns4:_="">
    <xsd:import namespace="4055ddc6-ee7b-4b5b-b8fb-52871646f80e"/>
    <xsd:import namespace="0338428b-3fc8-4989-9d03-78e16c931d9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FC2ADC-07F5-4A55-B488-8F956EFA9CDD}">
  <ds:schemaRefs>
    <ds:schemaRef ds:uri="http://schemas.microsoft.com/office/2006/documentManagement/types"/>
    <ds:schemaRef ds:uri="http://schemas.microsoft.com/office/infopath/2007/PartnerControls"/>
    <ds:schemaRef ds:uri="http://www.w3.org/XML/1998/namespace"/>
    <ds:schemaRef ds:uri="http://purl.org/dc/elements/1.1/"/>
    <ds:schemaRef ds:uri="0338428b-3fc8-4989-9d03-78e16c931d9f"/>
    <ds:schemaRef ds:uri="4055ddc6-ee7b-4b5b-b8fb-52871646f80e"/>
    <ds:schemaRef ds:uri="http://purl.org/dc/dcmitype/"/>
    <ds:schemaRef ds:uri="http://schemas.openxmlformats.org/package/2006/metadata/core-propertie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59BBCB3B-7D5F-4FF5-93E2-070D330427FE}">
  <ds:schemaRefs>
    <ds:schemaRef ds:uri="0338428b-3fc8-4989-9d03-78e16c931d9f"/>
    <ds:schemaRef ds:uri="4055ddc6-ee7b-4b5b-b8fb-52871646f80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3.xml><?xml version="1.0" encoding="utf-8"?>
<ds:datastoreItem xmlns:ds="http://schemas.openxmlformats.org/officeDocument/2006/customXml" ds:itemID="{869C4832-5383-4CF3-8E4A-D6C722D19B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1050</TotalTime>
  <Words>950</Words>
  <Application>Microsoft Office PowerPoint</Application>
  <PresentationFormat>Widescreen</PresentationFormat>
  <Paragraphs>131</Paragraphs>
  <Slides>24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Amasis MT Pro Black</vt:lpstr>
      <vt:lpstr>Arial</vt:lpstr>
      <vt:lpstr>Calibri</vt:lpstr>
      <vt:lpstr>Calibri Light</vt:lpstr>
      <vt:lpstr>Roboto</vt:lpstr>
      <vt:lpstr>Verdana Pro Black</vt:lpstr>
      <vt:lpstr>Office Theme</vt:lpstr>
      <vt:lpstr>Effective Low Costs Energy For Your Home And Business</vt:lpstr>
      <vt:lpstr>The goal of the project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Geothermal Energy</vt:lpstr>
      <vt:lpstr>Geothermal Energy system works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Anthony Roseway (2127271)</dc:creator>
  <cp:lastModifiedBy>Paul Anthony Roseway (2127271)</cp:lastModifiedBy>
  <cp:revision>3</cp:revision>
  <dcterms:created xsi:type="dcterms:W3CDTF">2023-03-14T16:55:19Z</dcterms:created>
  <dcterms:modified xsi:type="dcterms:W3CDTF">2023-04-24T10:36:12Z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