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100" d="100"/>
          <a:sy n="100" d="100"/>
        </p:scale>
        <p:origin x="72" y="2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C1649E-42FE-4A4E-8B74-7A586C1355E1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CDF8D4-369D-4214-8810-FD36763113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244861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C1649E-42FE-4A4E-8B74-7A586C1355E1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CDF8D4-369D-4214-8810-FD36763113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87209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C1649E-42FE-4A4E-8B74-7A586C1355E1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CDF8D4-369D-4214-8810-FD36763113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22193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C1649E-42FE-4A4E-8B74-7A586C1355E1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CDF8D4-369D-4214-8810-FD36763113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77409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C1649E-42FE-4A4E-8B74-7A586C1355E1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CDF8D4-369D-4214-8810-FD367631135E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41514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C1649E-42FE-4A4E-8B74-7A586C1355E1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CDF8D4-369D-4214-8810-FD36763113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37641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C1649E-42FE-4A4E-8B74-7A586C1355E1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CDF8D4-369D-4214-8810-FD36763113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5380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C1649E-42FE-4A4E-8B74-7A586C1355E1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CDF8D4-369D-4214-8810-FD36763113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49304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BFC1649E-42FE-4A4E-8B74-7A586C1355E1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CDF8D4-369D-4214-8810-FD36763113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42564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C1649E-42FE-4A4E-8B74-7A586C1355E1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CDF8D4-369D-4214-8810-FD36763113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95259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C1649E-42FE-4A4E-8B74-7A586C1355E1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CDF8D4-369D-4214-8810-FD36763113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00236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BFC1649E-42FE-4A4E-8B74-7A586C1355E1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12CDF8D4-369D-4214-8810-FD36763113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64863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80E304-E145-B3FA-C4B1-A5B99CC8B4B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Historiographical Developments Over Time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CDC1FB2-D27A-EE48-A681-BEE4C31B47C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32771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AEFFFF2-9EB4-4B6C-B9F8-2BA3EF89A2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307017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D65299F-028F-4AFC-B46A-8DB33E20FE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0172" y="0"/>
            <a:ext cx="912182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BAC87F6E-526A-49B5-995D-42DB656594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7423" y="1443035"/>
            <a:ext cx="3971932" cy="3971930"/>
          </a:xfrm>
          <a:prstGeom prst="ellipse">
            <a:avLst/>
          </a:prstGeom>
          <a:solidFill>
            <a:srgbClr val="FFFFFF"/>
          </a:solidFill>
          <a:ln w="3175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F4E25F-7367-AC8B-61AB-8ACE2C863A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0873" y="1586484"/>
            <a:ext cx="3685032" cy="3685032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txBody>
          <a:bodyPr>
            <a:normAutofit/>
          </a:bodyPr>
          <a:lstStyle/>
          <a:p>
            <a:r>
              <a:rPr lang="en-GB" sz="3000" b="1">
                <a:solidFill>
                  <a:srgbClr val="FFFFFF"/>
                </a:solidFill>
              </a:rPr>
              <a:t>The Great Men Theory</a:t>
            </a:r>
            <a:endParaRPr lang="en-GB" sz="3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77A1F5-1996-0DEB-6D91-89374CA643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91695" y="1402080"/>
            <a:ext cx="5320696" cy="4053840"/>
          </a:xfrm>
        </p:spPr>
        <p:txBody>
          <a:bodyPr anchor="ctr">
            <a:normAutofit/>
          </a:bodyPr>
          <a:lstStyle/>
          <a:p>
            <a:r>
              <a:rPr lang="en-GB" b="1" dirty="0"/>
              <a:t>The Concept:</a:t>
            </a:r>
            <a:r>
              <a:rPr lang="en-GB" dirty="0"/>
              <a:t> History is primarily the biography of "Great Men"—highly influential individuals who, due to their charisma, intelligence, or political power, shape the course of history.</a:t>
            </a:r>
          </a:p>
          <a:p>
            <a:r>
              <a:rPr lang="en-GB" b="1" dirty="0"/>
              <a:t>The Philosophy:</a:t>
            </a:r>
            <a:r>
              <a:rPr lang="en-GB" dirty="0"/>
              <a:t> Events occur because of the will and leadership of heroes (Kings, Generals, Prophets).</a:t>
            </a:r>
          </a:p>
          <a:p>
            <a:r>
              <a:rPr lang="en-GB" b="1" dirty="0"/>
              <a:t>Key Scholar:</a:t>
            </a:r>
            <a:r>
              <a:rPr lang="en-GB" dirty="0"/>
              <a:t> Thomas Carlyle, who famously stated: "The history of the world is but the biography of great men."</a:t>
            </a:r>
          </a:p>
          <a:p>
            <a:r>
              <a:rPr lang="en-GB" b="1" dirty="0"/>
              <a:t>Tone:</a:t>
            </a:r>
            <a:r>
              <a:rPr lang="en-GB" dirty="0"/>
              <a:t> Elite, top-down, and individualistic.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84014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7C3EFF-609B-6E7B-3B32-EB38099ABC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 The Materialist Reaction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E0F273-5C61-B2F7-85F0-8E8664E304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The Shift:</a:t>
            </a:r>
            <a:r>
              <a:rPr lang="en-GB" dirty="0"/>
              <a:t> A rejection of "Idealism" (the idea that spirit or great ideas drive history).</a:t>
            </a:r>
          </a:p>
          <a:p>
            <a:r>
              <a:rPr lang="en-GB" b="1" dirty="0"/>
              <a:t>The Concept:</a:t>
            </a:r>
            <a:r>
              <a:rPr lang="en-GB" dirty="0"/>
              <a:t> Materialism argues that physical, tangible conditions—climate, resources, and geography—dictate how civilizations develop.</a:t>
            </a:r>
          </a:p>
          <a:p>
            <a:r>
              <a:rPr lang="en-GB" b="1" dirty="0"/>
              <a:t>The Focus:</a:t>
            </a:r>
            <a:r>
              <a:rPr lang="en-GB" dirty="0"/>
              <a:t> Instead of Napoleon’s "genius," a materialist looks at the supply lines, weather, and technology available to his army.</a:t>
            </a:r>
          </a:p>
          <a:p>
            <a:r>
              <a:rPr lang="en-GB" b="1" dirty="0"/>
              <a:t>Key Insight:</a:t>
            </a:r>
            <a:r>
              <a:rPr lang="en-GB" dirty="0"/>
              <a:t> Ideas don't fall from the sky; they grow out of the physical world.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76432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CFB053-964F-DCB4-E975-98B3299E15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9781" y="2708804"/>
            <a:ext cx="3698803" cy="1440394"/>
          </a:xfrm>
          <a:noFill/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en-GB" sz="1900" b="1">
                <a:solidFill>
                  <a:schemeClr val="tx1"/>
                </a:solidFill>
              </a:rPr>
              <a:t>Marxist Historiography – The Economic Base</a:t>
            </a:r>
            <a:endParaRPr lang="en-GB" sz="1900">
              <a:solidFill>
                <a:schemeClr val="tx1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B403EBD-907E-4D59-98D4-A72CD1063C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5061" y="-2"/>
            <a:ext cx="6876939" cy="6858002"/>
          </a:xfrm>
          <a:prstGeom prst="rect">
            <a:avLst/>
          </a:prstGeom>
          <a:solidFill>
            <a:schemeClr val="tx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E1B0A1-B5CC-DEA9-20D4-371D5D4E03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49182" y="802638"/>
            <a:ext cx="5408696" cy="5252722"/>
          </a:xfrm>
        </p:spPr>
        <p:txBody>
          <a:bodyPr anchor="ctr">
            <a:normAutofit/>
          </a:bodyPr>
          <a:lstStyle/>
          <a:p>
            <a:r>
              <a:rPr lang="en-GB" b="1">
                <a:solidFill>
                  <a:schemeClr val="bg1"/>
                </a:solidFill>
              </a:rPr>
              <a:t>The Concept:</a:t>
            </a:r>
            <a:r>
              <a:rPr lang="en-GB">
                <a:solidFill>
                  <a:schemeClr val="bg1"/>
                </a:solidFill>
              </a:rPr>
              <a:t> A specific, radical form of materialism. History is driven by the "Mode of Production" (how society organises its labour).</a:t>
            </a:r>
          </a:p>
          <a:p>
            <a:r>
              <a:rPr lang="en-GB" b="1">
                <a:solidFill>
                  <a:schemeClr val="bg1"/>
                </a:solidFill>
              </a:rPr>
              <a:t>Base vs. Superstructure:</a:t>
            </a:r>
            <a:r>
              <a:rPr lang="en-GB">
                <a:solidFill>
                  <a:schemeClr val="bg1"/>
                </a:solidFill>
              </a:rPr>
              <a:t> The economy (Base) determines the legal system, religion, and culture (Superstructure).</a:t>
            </a:r>
          </a:p>
          <a:p>
            <a:r>
              <a:rPr lang="en-GB" b="1">
                <a:solidFill>
                  <a:schemeClr val="bg1"/>
                </a:solidFill>
              </a:rPr>
              <a:t>Historical Materialism:</a:t>
            </a:r>
            <a:r>
              <a:rPr lang="en-GB">
                <a:solidFill>
                  <a:schemeClr val="bg1"/>
                </a:solidFill>
              </a:rPr>
              <a:t> History moves through stages (Feudalism → Capitalism → Socialism) based on who owns the tools of production.</a:t>
            </a:r>
          </a:p>
          <a:p>
            <a:r>
              <a:rPr lang="en-GB" b="1">
                <a:solidFill>
                  <a:schemeClr val="bg1"/>
                </a:solidFill>
              </a:rPr>
              <a:t>Key Scholar:</a:t>
            </a:r>
            <a:r>
              <a:rPr lang="en-GB">
                <a:solidFill>
                  <a:schemeClr val="bg1"/>
                </a:solidFill>
              </a:rPr>
              <a:t> Karl Marx.</a:t>
            </a:r>
          </a:p>
          <a:p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723354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33976D1-3430-450C-A978-87A9A6E8E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D6AAC78-7D86-415A-ADC1-2B4748079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9680" y="1248156"/>
            <a:ext cx="969264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2228" y="1060704"/>
            <a:ext cx="10067544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CC7BFB-186F-06A7-8122-77F70E93D8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467418"/>
            <a:ext cx="7729728" cy="1188720"/>
          </a:xfrm>
          <a:solidFill>
            <a:srgbClr val="FFFFFF"/>
          </a:solidFill>
        </p:spPr>
        <p:txBody>
          <a:bodyPr>
            <a:normAutofit/>
          </a:bodyPr>
          <a:lstStyle/>
          <a:p>
            <a:r>
              <a:rPr lang="en-GB" b="1" dirty="0"/>
              <a:t>Class Struggle as the Engine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A7880A-059F-7565-E67E-B30F5BD40A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06062" y="2291262"/>
            <a:ext cx="8779512" cy="2879256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404040"/>
                </a:solidFill>
              </a:rPr>
              <a:t>The Concept:</a:t>
            </a:r>
            <a:r>
              <a:rPr lang="en-GB">
                <a:solidFill>
                  <a:srgbClr val="404040"/>
                </a:solidFill>
              </a:rPr>
              <a:t> "The history of all hitherto existing society is the history of class struggles."</a:t>
            </a:r>
          </a:p>
          <a:p>
            <a:r>
              <a:rPr lang="en-GB" b="1">
                <a:solidFill>
                  <a:srgbClr val="404040"/>
                </a:solidFill>
              </a:rPr>
              <a:t>The Mechanism:</a:t>
            </a:r>
            <a:r>
              <a:rPr lang="en-GB">
                <a:solidFill>
                  <a:srgbClr val="404040"/>
                </a:solidFill>
              </a:rPr>
              <a:t> Progress happens through conflict between the "oppressor" and the "oppressed" (e.g., Lord vs. Serf, Bourgeoisie vs. Proletariat).</a:t>
            </a:r>
          </a:p>
          <a:p>
            <a:r>
              <a:rPr lang="en-GB" b="1">
                <a:solidFill>
                  <a:srgbClr val="404040"/>
                </a:solidFill>
              </a:rPr>
              <a:t>The Goal:</a:t>
            </a:r>
            <a:r>
              <a:rPr lang="en-GB">
                <a:solidFill>
                  <a:srgbClr val="404040"/>
                </a:solidFill>
              </a:rPr>
              <a:t> Not just to describe the past, but to understand the inevitable revolution.</a:t>
            </a:r>
          </a:p>
          <a:p>
            <a:r>
              <a:rPr lang="en-GB" b="1">
                <a:solidFill>
                  <a:srgbClr val="404040"/>
                </a:solidFill>
              </a:rPr>
              <a:t>Key Scholar:</a:t>
            </a:r>
            <a:r>
              <a:rPr lang="en-GB">
                <a:solidFill>
                  <a:srgbClr val="404040"/>
                </a:solidFill>
              </a:rPr>
              <a:t> Eric Hobsbawm, who applied Marxist theory to the "long 19th century."</a:t>
            </a:r>
          </a:p>
          <a:p>
            <a:endParaRPr lang="en-GB">
              <a:solidFill>
                <a:srgbClr val="40404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2420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AEFFFF2-9EB4-4B6C-B9F8-2BA3EF89A2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307017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D65299F-028F-4AFC-B46A-8DB33E20FE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0172" y="0"/>
            <a:ext cx="912182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BAC87F6E-526A-49B5-995D-42DB656594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7423" y="1443035"/>
            <a:ext cx="3971932" cy="3971930"/>
          </a:xfrm>
          <a:prstGeom prst="ellipse">
            <a:avLst/>
          </a:prstGeom>
          <a:solidFill>
            <a:srgbClr val="FFFFFF"/>
          </a:solidFill>
          <a:ln w="3175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617648-FF8C-AB59-D2BB-050F60F311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0873" y="1586484"/>
            <a:ext cx="3685032" cy="3685032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txBody>
          <a:bodyPr>
            <a:normAutofit/>
          </a:bodyPr>
          <a:lstStyle/>
          <a:p>
            <a:r>
              <a:rPr lang="en-GB" sz="3000" b="1">
                <a:solidFill>
                  <a:srgbClr val="FFFFFF"/>
                </a:solidFill>
              </a:rPr>
              <a:t>The Rise of Social History</a:t>
            </a:r>
            <a:endParaRPr lang="en-GB" sz="3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39CF07-78FA-2D8A-8542-B896B77541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91695" y="1402080"/>
            <a:ext cx="5320696" cy="4053840"/>
          </a:xfrm>
        </p:spPr>
        <p:txBody>
          <a:bodyPr anchor="ctr">
            <a:normAutofit/>
          </a:bodyPr>
          <a:lstStyle/>
          <a:p>
            <a:r>
              <a:rPr lang="en-GB" b="1" dirty="0"/>
              <a:t>The Concept:</a:t>
            </a:r>
            <a:r>
              <a:rPr lang="en-GB" dirty="0"/>
              <a:t> "History from Below." A move away from the "Big Names" toward the "Anonymous Masses."</a:t>
            </a:r>
          </a:p>
          <a:p>
            <a:r>
              <a:rPr lang="en-GB" b="1" dirty="0"/>
              <a:t>The Scope:</a:t>
            </a:r>
            <a:r>
              <a:rPr lang="en-GB" dirty="0"/>
              <a:t> Examining the lived experience of ordinary people—women, children, the poor, and minority groups.</a:t>
            </a:r>
          </a:p>
          <a:p>
            <a:r>
              <a:rPr lang="en-GB" b="1" dirty="0"/>
              <a:t>Methodology:</a:t>
            </a:r>
            <a:r>
              <a:rPr lang="en-GB" dirty="0"/>
              <a:t> Uses census data, parish records, and folk traditions to piece together the lives of those who didn't leave memoirs.</a:t>
            </a:r>
          </a:p>
          <a:p>
            <a:r>
              <a:rPr lang="en-GB" b="1" dirty="0"/>
              <a:t>Key Distinction:</a:t>
            </a:r>
            <a:r>
              <a:rPr lang="en-GB" dirty="0"/>
              <a:t> While Marxists focus on </a:t>
            </a:r>
            <a:r>
              <a:rPr lang="en-GB" i="1" dirty="0"/>
              <a:t>class</a:t>
            </a:r>
            <a:r>
              <a:rPr lang="en-GB" dirty="0"/>
              <a:t>, social historians focus on </a:t>
            </a:r>
            <a:r>
              <a:rPr lang="en-GB" i="1" dirty="0"/>
              <a:t>community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8576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4BF25F-8338-7007-19CF-3FC568432E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9781" y="2708804"/>
            <a:ext cx="3698803" cy="1440394"/>
          </a:xfrm>
          <a:noFill/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en-GB" sz="2400" b="1">
                <a:solidFill>
                  <a:schemeClr val="tx1"/>
                </a:solidFill>
              </a:rPr>
              <a:t>The Annales School – Total History</a:t>
            </a:r>
            <a:endParaRPr lang="en-GB" sz="2400">
              <a:solidFill>
                <a:schemeClr val="tx1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B403EBD-907E-4D59-98D4-A72CD1063C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5061" y="-2"/>
            <a:ext cx="6876939" cy="6858002"/>
          </a:xfrm>
          <a:prstGeom prst="rect">
            <a:avLst/>
          </a:prstGeom>
          <a:solidFill>
            <a:schemeClr val="tx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3C7731-2B0D-B395-1315-8A8D108098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49182" y="802638"/>
            <a:ext cx="5408696" cy="5252722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The Concept: Moving beyond "event-based" history (histoire événementielle) to look at the longue durée (long-term structures).</a:t>
            </a:r>
          </a:p>
          <a:p>
            <a:r>
              <a:rPr lang="en-GB">
                <a:solidFill>
                  <a:schemeClr val="bg1"/>
                </a:solidFill>
              </a:rPr>
              <a:t>The Methodology: Interdisciplinary—combining geography, sociology, and economics.</a:t>
            </a:r>
          </a:p>
          <a:p>
            <a:r>
              <a:rPr lang="en-GB">
                <a:solidFill>
                  <a:schemeClr val="bg1"/>
                </a:solidFill>
              </a:rPr>
              <a:t>The Focus: How the slow, unchanging rhythms of the environment shape human society over centuries.</a:t>
            </a:r>
          </a:p>
          <a:p>
            <a:r>
              <a:rPr lang="en-GB">
                <a:solidFill>
                  <a:schemeClr val="bg1"/>
                </a:solidFill>
              </a:rPr>
              <a:t>Key Scholar: Fernand Braudel, author of The Mediterranean. </a:t>
            </a:r>
          </a:p>
          <a:p>
            <a:pPr marL="0" indent="0">
              <a:buNone/>
            </a:pPr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67552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33976D1-3430-450C-A978-87A9A6E8E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D6AAC78-7D86-415A-ADC1-2B4748079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9680" y="1248156"/>
            <a:ext cx="969264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2228" y="1060704"/>
            <a:ext cx="10067544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57D320-280C-1327-B0FB-560C56E0EA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467418"/>
            <a:ext cx="7729728" cy="1188720"/>
          </a:xfrm>
          <a:solidFill>
            <a:srgbClr val="FFFFFF"/>
          </a:solidFill>
        </p:spPr>
        <p:txBody>
          <a:bodyPr>
            <a:normAutofit/>
          </a:bodyPr>
          <a:lstStyle/>
          <a:p>
            <a:r>
              <a:rPr lang="en-GB" b="1" dirty="0"/>
              <a:t>Agency and the "Human Face"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836C8E-980C-F337-7863-180108BF43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06062" y="2291262"/>
            <a:ext cx="8779512" cy="2879256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404040"/>
                </a:solidFill>
              </a:rPr>
              <a:t>The Concept: A critique of "hard" Marxist/Materialist theories that treat people like cogs in an economic machine.</a:t>
            </a:r>
          </a:p>
          <a:p>
            <a:r>
              <a:rPr lang="en-GB">
                <a:solidFill>
                  <a:srgbClr val="404040"/>
                </a:solidFill>
              </a:rPr>
              <a:t>Agency: The belief that ordinary people are not just victims of history but active participants who shape their own culture and resistance.</a:t>
            </a:r>
          </a:p>
          <a:p>
            <a:r>
              <a:rPr lang="en-GB">
                <a:solidFill>
                  <a:srgbClr val="404040"/>
                </a:solidFill>
              </a:rPr>
              <a:t>Key Scholar: E.P. Thompson. His work The Making of the English Working Class argued that the working class "made itself" as much as it was made by the factory system. </a:t>
            </a:r>
          </a:p>
          <a:p>
            <a:pPr marL="0" indent="0">
              <a:buNone/>
            </a:pPr>
            <a:endParaRPr lang="en-GB">
              <a:solidFill>
                <a:srgbClr val="40404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67131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AEFFFF2-9EB4-4B6C-B9F8-2BA3EF89A2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307017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D65299F-028F-4AFC-B46A-8DB33E20FE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0172" y="0"/>
            <a:ext cx="912182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BAC87F6E-526A-49B5-995D-42DB656594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7423" y="1443035"/>
            <a:ext cx="3971932" cy="3971930"/>
          </a:xfrm>
          <a:prstGeom prst="ellipse">
            <a:avLst/>
          </a:prstGeom>
          <a:solidFill>
            <a:srgbClr val="FFFFFF"/>
          </a:solidFill>
          <a:ln w="3175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9E65D1-4761-E17E-5DE8-F89A48F18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0873" y="1586484"/>
            <a:ext cx="3685032" cy="3685032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txBody>
          <a:bodyPr>
            <a:normAutofit/>
          </a:bodyPr>
          <a:lstStyle/>
          <a:p>
            <a:r>
              <a:rPr lang="en-GB" sz="3000">
                <a:solidFill>
                  <a:srgbClr val="FFFFFF"/>
                </a:solidFill>
              </a:rPr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9C9EE0-6B6C-E2C8-2791-F73C41BDB1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91695" y="1402080"/>
            <a:ext cx="5320696" cy="4053840"/>
          </a:xfrm>
        </p:spPr>
        <p:txBody>
          <a:bodyPr anchor="ctr">
            <a:normAutofit/>
          </a:bodyPr>
          <a:lstStyle/>
          <a:p>
            <a:r>
              <a:rPr lang="en-GB" dirty="0"/>
              <a:t>Great Men – Individuals - Personal Will / Heroism</a:t>
            </a:r>
          </a:p>
          <a:p>
            <a:r>
              <a:rPr lang="en-GB" dirty="0"/>
              <a:t>Materialism – Environment - Physical/Technical constraints</a:t>
            </a:r>
          </a:p>
          <a:p>
            <a:r>
              <a:rPr lang="en-GB" dirty="0"/>
              <a:t>Marxism – Class - Economic conflict</a:t>
            </a:r>
          </a:p>
          <a:p>
            <a:r>
              <a:rPr lang="en-GB" dirty="0"/>
              <a:t>Social History - Daily Life - Social structures &amp; Agency</a:t>
            </a:r>
          </a:p>
        </p:txBody>
      </p:sp>
    </p:spTree>
    <p:extLst>
      <p:ext uri="{BB962C8B-B14F-4D97-AF65-F5344CB8AC3E}">
        <p14:creationId xmlns:p14="http://schemas.microsoft.com/office/powerpoint/2010/main" val="16627033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577930-628E-D94F-236F-AFD9DA3D59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9781" y="2708804"/>
            <a:ext cx="3698803" cy="1440394"/>
          </a:xfrm>
          <a:noFill/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en-GB" sz="2400" b="1">
                <a:solidFill>
                  <a:schemeClr val="tx1"/>
                </a:solidFill>
              </a:rPr>
              <a:t>The Postmodern Challenge</a:t>
            </a:r>
            <a:endParaRPr lang="en-GB" sz="2400">
              <a:solidFill>
                <a:schemeClr val="tx1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B403EBD-907E-4D59-98D4-A72CD1063C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5061" y="-2"/>
            <a:ext cx="6876939" cy="6858002"/>
          </a:xfrm>
          <a:prstGeom prst="rect">
            <a:avLst/>
          </a:prstGeom>
          <a:solidFill>
            <a:schemeClr val="tx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6BB8C4-4678-E69A-D80C-FB81AD3431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49182" y="802638"/>
            <a:ext cx="5408696" cy="5252722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The Critique of "Certainty": Postmodernism arrived as a "crisis of faith" for all previous theories. It argued that Great Men, Marxist stages, and Social structures are all just labels we impose on a chaotic past.</a:t>
            </a:r>
          </a:p>
          <a:p>
            <a:r>
              <a:rPr lang="en-GB">
                <a:solidFill>
                  <a:schemeClr val="bg1"/>
                </a:solidFill>
              </a:rPr>
              <a:t>Deconstructing the "Grand Narrative":</a:t>
            </a:r>
          </a:p>
          <a:p>
            <a:r>
              <a:rPr lang="en-GB">
                <a:solidFill>
                  <a:schemeClr val="bg1"/>
                </a:solidFill>
              </a:rPr>
              <a:t>It challenged Marxism for being too rigid and prophetic.</a:t>
            </a:r>
          </a:p>
          <a:p>
            <a:r>
              <a:rPr lang="en-GB">
                <a:solidFill>
                  <a:schemeClr val="bg1"/>
                </a:solidFill>
              </a:rPr>
              <a:t>It challenged Social History for assuming "class" or "gender" are stable categories.</a:t>
            </a:r>
          </a:p>
          <a:p>
            <a:r>
              <a:rPr lang="en-GB">
                <a:solidFill>
                  <a:schemeClr val="bg1"/>
                </a:solidFill>
              </a:rPr>
              <a:t>The Shift to Discourse: If a Marxist looks at a factory and sees exploitation, and a Great Men theorist sees industrial genius, the Postmodernist asks: "How does the language used by both scholars limit what we are allowed to see?"</a:t>
            </a:r>
          </a:p>
          <a:p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864384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lose-up of intersecting railway tracks">
            <a:extLst>
              <a:ext uri="{FF2B5EF4-FFF2-40B4-BE49-F238E27FC236}">
                <a16:creationId xmlns:a16="http://schemas.microsoft.com/office/drawing/2014/main" id="{D6C38400-7EDF-0E7D-8163-FCCF28B64F8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557" r="8077" b="-1"/>
          <a:stretch>
            <a:fillRect/>
          </a:stretch>
        </p:blipFill>
        <p:spPr>
          <a:xfrm>
            <a:off x="20" y="10"/>
            <a:ext cx="7537684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EF76B95-4E8F-097E-819D-A8129618BA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2844368"/>
            <a:ext cx="5928360" cy="1188720"/>
          </a:xfrm>
          <a:solidFill>
            <a:schemeClr val="bg1">
              <a:alpha val="8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txBody>
          <a:bodyPr>
            <a:normAutofit/>
          </a:bodyPr>
          <a:lstStyle/>
          <a:p>
            <a:r>
              <a:rPr lang="en-GB">
                <a:solidFill>
                  <a:schemeClr val="tx1">
                    <a:lumMod val="85000"/>
                    <a:lumOff val="15000"/>
                  </a:schemeClr>
                </a:solidFill>
              </a:rPr>
              <a:t>Final thoughts: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8D8C857-9447-4941-8520-9A44A926F4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7704" y="6740"/>
            <a:ext cx="4654296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B11D49-73AA-02B9-F214-6AC2D27518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42273" y="973600"/>
            <a:ext cx="3374136" cy="492428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>
                <a:solidFill>
                  <a:srgbClr val="FFFFFF"/>
                </a:solidFill>
              </a:rPr>
              <a:t>History is no longer a single ‘railroad’ of progress: it is a web of competing stories, where no single perspective has a monopoly on the truth</a:t>
            </a:r>
          </a:p>
        </p:txBody>
      </p:sp>
    </p:spTree>
    <p:extLst>
      <p:ext uri="{BB962C8B-B14F-4D97-AF65-F5344CB8AC3E}">
        <p14:creationId xmlns:p14="http://schemas.microsoft.com/office/powerpoint/2010/main" val="38884928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Parcel</Template>
  <TotalTime>0</TotalTime>
  <Words>805</Words>
  <Application>Microsoft Office PowerPoint</Application>
  <PresentationFormat>Widescreen</PresentationFormat>
  <Paragraphs>48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Gill Sans MT</vt:lpstr>
      <vt:lpstr>Parcel</vt:lpstr>
      <vt:lpstr>Historiographical Developments Over Time</vt:lpstr>
      <vt:lpstr>The Great Men Theory</vt:lpstr>
      <vt:lpstr> The Materialist Reaction</vt:lpstr>
      <vt:lpstr>Marxist Historiography – The Economic Base</vt:lpstr>
      <vt:lpstr>Class Struggle as the Engine</vt:lpstr>
      <vt:lpstr>The Rise of Social History</vt:lpstr>
      <vt:lpstr>The Annales School – Total History</vt:lpstr>
      <vt:lpstr>Agency and the "Human Face"</vt:lpstr>
      <vt:lpstr>Summary</vt:lpstr>
      <vt:lpstr>The Postmodern Challenge</vt:lpstr>
      <vt:lpstr>Final thoughts: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Harriett Webster</dc:creator>
  <cp:lastModifiedBy>Harriett Webster</cp:lastModifiedBy>
  <cp:revision>1</cp:revision>
  <dcterms:created xsi:type="dcterms:W3CDTF">2026-02-16T13:46:26Z</dcterms:created>
  <dcterms:modified xsi:type="dcterms:W3CDTF">2026-02-16T13:48:03Z</dcterms:modified>
</cp:coreProperties>
</file>