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7" r:id="rId2"/>
    <p:sldId id="270" r:id="rId3"/>
    <p:sldId id="271" r:id="rId4"/>
    <p:sldId id="272" r:id="rId5"/>
    <p:sldId id="273" r:id="rId6"/>
    <p:sldId id="265" r:id="rId7"/>
    <p:sldId id="274" r:id="rId8"/>
    <p:sldId id="275" r:id="rId9"/>
    <p:sldId id="276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F31EC3-4280-4479-8C7A-4E60C271F5A6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0E974A-129D-4068-B3AA-204EDBD96908}">
      <dgm:prSet custT="1"/>
      <dgm:spPr/>
      <dgm:t>
        <a:bodyPr/>
        <a:lstStyle/>
        <a:p>
          <a:pPr algn="ctr">
            <a:lnSpc>
              <a:spcPct val="90000"/>
            </a:lnSpc>
          </a:pPr>
          <a:r>
            <a:rPr lang="en-GB" sz="2400">
              <a:latin typeface="Times New Roman"/>
              <a:ea typeface="+mn-ea"/>
              <a:cs typeface="Times New Roman"/>
            </a:rPr>
            <a:t>I CONFRIM THAT I HAVE NOT USED ANY FORMS OF AI IN MY ASSIGNMENT</a:t>
          </a:r>
          <a:endParaRPr lang="en-US" sz="2400">
            <a:latin typeface="Times New Roman"/>
            <a:ea typeface="+mn-ea"/>
            <a:cs typeface="Times New Roman"/>
          </a:endParaRPr>
        </a:p>
      </dgm:t>
    </dgm:pt>
    <dgm:pt modelId="{84762A0F-FD54-45EC-82D5-DD3E798FCF5D}" type="parTrans" cxnId="{01F2FD38-AA5E-4760-A065-1B50F60321D6}">
      <dgm:prSet/>
      <dgm:spPr/>
      <dgm:t>
        <a:bodyPr/>
        <a:lstStyle/>
        <a:p>
          <a:endParaRPr lang="en-US"/>
        </a:p>
      </dgm:t>
    </dgm:pt>
    <dgm:pt modelId="{D9711CE9-7128-4B3F-8FAA-EABFEC84D901}" type="sibTrans" cxnId="{01F2FD38-AA5E-4760-A065-1B50F60321D6}">
      <dgm:prSet/>
      <dgm:spPr/>
      <dgm:t>
        <a:bodyPr/>
        <a:lstStyle/>
        <a:p>
          <a:endParaRPr lang="en-US"/>
        </a:p>
      </dgm:t>
    </dgm:pt>
    <dgm:pt modelId="{1B4270C1-5253-401A-805F-496A39CF781F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 sz="2000">
              <a:latin typeface="Times New Roman"/>
              <a:ea typeface="+mn-ea"/>
              <a:cs typeface="Times New Roman"/>
            </a:rPr>
            <a:t>I CONFIRM I HAVE COPIES OF MY DRAFTS,NOTES AND OTHER RESOURCES I HAVE USED TO PREPARE MY ASSIGNMENT</a:t>
          </a:r>
          <a:endParaRPr lang="en-US" sz="2000">
            <a:latin typeface="Times New Roman"/>
            <a:ea typeface="+mn-ea"/>
            <a:cs typeface="Times New Roman"/>
          </a:endParaRPr>
        </a:p>
      </dgm:t>
    </dgm:pt>
    <dgm:pt modelId="{D3FFE3EA-249B-43AC-BF15-538CB9B6B004}" type="parTrans" cxnId="{6C7571A2-7C6E-4676-AF41-64319B27CD66}">
      <dgm:prSet/>
      <dgm:spPr/>
      <dgm:t>
        <a:bodyPr/>
        <a:lstStyle/>
        <a:p>
          <a:endParaRPr lang="en-US"/>
        </a:p>
      </dgm:t>
    </dgm:pt>
    <dgm:pt modelId="{86684E3D-C419-421A-A8A2-DDE485A7C48F}" type="sibTrans" cxnId="{6C7571A2-7C6E-4676-AF41-64319B27CD66}">
      <dgm:prSet/>
      <dgm:spPr/>
      <dgm:t>
        <a:bodyPr/>
        <a:lstStyle/>
        <a:p>
          <a:endParaRPr lang="en-US"/>
        </a:p>
      </dgm:t>
    </dgm:pt>
    <dgm:pt modelId="{074C1794-D8B5-4A57-B67C-7D26DD41FE69}" type="pres">
      <dgm:prSet presAssocID="{65F31EC3-4280-4479-8C7A-4E60C271F5A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B3166C-150F-444B-ADE0-9047490AEBDD}" type="pres">
      <dgm:prSet presAssocID="{4A0E974A-129D-4068-B3AA-204EDBD96908}" presName="hierRoot1" presStyleCnt="0"/>
      <dgm:spPr/>
    </dgm:pt>
    <dgm:pt modelId="{E6DE2AA6-EC0F-427D-BFC1-5F28EEE03AF0}" type="pres">
      <dgm:prSet presAssocID="{4A0E974A-129D-4068-B3AA-204EDBD96908}" presName="composite" presStyleCnt="0"/>
      <dgm:spPr/>
    </dgm:pt>
    <dgm:pt modelId="{8E770029-3926-40FA-BF28-B768284274C8}" type="pres">
      <dgm:prSet presAssocID="{4A0E974A-129D-4068-B3AA-204EDBD96908}" presName="background" presStyleLbl="node0" presStyleIdx="0" presStyleCnt="2"/>
      <dgm:spPr/>
    </dgm:pt>
    <dgm:pt modelId="{7472A886-7FF6-46D2-9D60-09308FF3F7D2}" type="pres">
      <dgm:prSet presAssocID="{4A0E974A-129D-4068-B3AA-204EDBD96908}" presName="text" presStyleLbl="fgAcc0" presStyleIdx="0" presStyleCnt="2">
        <dgm:presLayoutVars>
          <dgm:chPref val="3"/>
        </dgm:presLayoutVars>
      </dgm:prSet>
      <dgm:spPr/>
    </dgm:pt>
    <dgm:pt modelId="{F07F1064-BB26-4BC3-B67A-72E7D7059346}" type="pres">
      <dgm:prSet presAssocID="{4A0E974A-129D-4068-B3AA-204EDBD96908}" presName="hierChild2" presStyleCnt="0"/>
      <dgm:spPr/>
    </dgm:pt>
    <dgm:pt modelId="{BD38FEF6-DFCB-4C6D-AB0D-73A99FEEC279}" type="pres">
      <dgm:prSet presAssocID="{1B4270C1-5253-401A-805F-496A39CF781F}" presName="hierRoot1" presStyleCnt="0"/>
      <dgm:spPr/>
    </dgm:pt>
    <dgm:pt modelId="{CC99E3D2-68FB-4383-8855-C8868A95AA28}" type="pres">
      <dgm:prSet presAssocID="{1B4270C1-5253-401A-805F-496A39CF781F}" presName="composite" presStyleCnt="0"/>
      <dgm:spPr/>
    </dgm:pt>
    <dgm:pt modelId="{45675CAB-42D8-48EE-8E94-C9DE77785F89}" type="pres">
      <dgm:prSet presAssocID="{1B4270C1-5253-401A-805F-496A39CF781F}" presName="background" presStyleLbl="node0" presStyleIdx="1" presStyleCnt="2"/>
      <dgm:spPr/>
    </dgm:pt>
    <dgm:pt modelId="{7BAFA797-B691-429F-84F0-5BE54E0825AE}" type="pres">
      <dgm:prSet presAssocID="{1B4270C1-5253-401A-805F-496A39CF781F}" presName="text" presStyleLbl="fgAcc0" presStyleIdx="1" presStyleCnt="2">
        <dgm:presLayoutVars>
          <dgm:chPref val="3"/>
        </dgm:presLayoutVars>
      </dgm:prSet>
      <dgm:spPr/>
    </dgm:pt>
    <dgm:pt modelId="{0B11BCE2-4ABB-467C-8C22-FAA7544310E5}" type="pres">
      <dgm:prSet presAssocID="{1B4270C1-5253-401A-805F-496A39CF781F}" presName="hierChild2" presStyleCnt="0"/>
      <dgm:spPr/>
    </dgm:pt>
  </dgm:ptLst>
  <dgm:cxnLst>
    <dgm:cxn modelId="{636A690D-EB4B-4B74-88CF-57F8DAE4FA17}" type="presOf" srcId="{1B4270C1-5253-401A-805F-496A39CF781F}" destId="{7BAFA797-B691-429F-84F0-5BE54E0825AE}" srcOrd="0" destOrd="0" presId="urn:microsoft.com/office/officeart/2005/8/layout/hierarchy1"/>
    <dgm:cxn modelId="{01F2FD38-AA5E-4760-A065-1B50F60321D6}" srcId="{65F31EC3-4280-4479-8C7A-4E60C271F5A6}" destId="{4A0E974A-129D-4068-B3AA-204EDBD96908}" srcOrd="0" destOrd="0" parTransId="{84762A0F-FD54-45EC-82D5-DD3E798FCF5D}" sibTransId="{D9711CE9-7128-4B3F-8FAA-EABFEC84D901}"/>
    <dgm:cxn modelId="{953BD66E-4516-499A-A44D-6D0FC4F1CECC}" type="presOf" srcId="{4A0E974A-129D-4068-B3AA-204EDBD96908}" destId="{7472A886-7FF6-46D2-9D60-09308FF3F7D2}" srcOrd="0" destOrd="0" presId="urn:microsoft.com/office/officeart/2005/8/layout/hierarchy1"/>
    <dgm:cxn modelId="{011D1272-76AC-4343-9E73-4C8082652304}" type="presOf" srcId="{65F31EC3-4280-4479-8C7A-4E60C271F5A6}" destId="{074C1794-D8B5-4A57-B67C-7D26DD41FE69}" srcOrd="0" destOrd="0" presId="urn:microsoft.com/office/officeart/2005/8/layout/hierarchy1"/>
    <dgm:cxn modelId="{6C7571A2-7C6E-4676-AF41-64319B27CD66}" srcId="{65F31EC3-4280-4479-8C7A-4E60C271F5A6}" destId="{1B4270C1-5253-401A-805F-496A39CF781F}" srcOrd="1" destOrd="0" parTransId="{D3FFE3EA-249B-43AC-BF15-538CB9B6B004}" sibTransId="{86684E3D-C419-421A-A8A2-DDE485A7C48F}"/>
    <dgm:cxn modelId="{2BE07EAD-B108-4C17-84FC-2074216A3D8D}" type="presParOf" srcId="{074C1794-D8B5-4A57-B67C-7D26DD41FE69}" destId="{17B3166C-150F-444B-ADE0-9047490AEBDD}" srcOrd="0" destOrd="0" presId="urn:microsoft.com/office/officeart/2005/8/layout/hierarchy1"/>
    <dgm:cxn modelId="{ABA9E5A6-D8CA-4817-9994-E68C2B5EB1EC}" type="presParOf" srcId="{17B3166C-150F-444B-ADE0-9047490AEBDD}" destId="{E6DE2AA6-EC0F-427D-BFC1-5F28EEE03AF0}" srcOrd="0" destOrd="0" presId="urn:microsoft.com/office/officeart/2005/8/layout/hierarchy1"/>
    <dgm:cxn modelId="{83E0D878-262A-4E26-B680-55A5A954CBD1}" type="presParOf" srcId="{E6DE2AA6-EC0F-427D-BFC1-5F28EEE03AF0}" destId="{8E770029-3926-40FA-BF28-B768284274C8}" srcOrd="0" destOrd="0" presId="urn:microsoft.com/office/officeart/2005/8/layout/hierarchy1"/>
    <dgm:cxn modelId="{4CD86446-2176-491F-8751-BD0D67F78870}" type="presParOf" srcId="{E6DE2AA6-EC0F-427D-BFC1-5F28EEE03AF0}" destId="{7472A886-7FF6-46D2-9D60-09308FF3F7D2}" srcOrd="1" destOrd="0" presId="urn:microsoft.com/office/officeart/2005/8/layout/hierarchy1"/>
    <dgm:cxn modelId="{7570FEDD-36BD-44A5-B257-14F0C91BABA7}" type="presParOf" srcId="{17B3166C-150F-444B-ADE0-9047490AEBDD}" destId="{F07F1064-BB26-4BC3-B67A-72E7D7059346}" srcOrd="1" destOrd="0" presId="urn:microsoft.com/office/officeart/2005/8/layout/hierarchy1"/>
    <dgm:cxn modelId="{808D4006-365F-4E59-A5B2-030486FC5EE1}" type="presParOf" srcId="{074C1794-D8B5-4A57-B67C-7D26DD41FE69}" destId="{BD38FEF6-DFCB-4C6D-AB0D-73A99FEEC279}" srcOrd="1" destOrd="0" presId="urn:microsoft.com/office/officeart/2005/8/layout/hierarchy1"/>
    <dgm:cxn modelId="{CD4B3B6D-63FD-4F40-8128-CF4EBE0E078F}" type="presParOf" srcId="{BD38FEF6-DFCB-4C6D-AB0D-73A99FEEC279}" destId="{CC99E3D2-68FB-4383-8855-C8868A95AA28}" srcOrd="0" destOrd="0" presId="urn:microsoft.com/office/officeart/2005/8/layout/hierarchy1"/>
    <dgm:cxn modelId="{FC9A74D9-1730-4D22-A324-753B8C195D89}" type="presParOf" srcId="{CC99E3D2-68FB-4383-8855-C8868A95AA28}" destId="{45675CAB-42D8-48EE-8E94-C9DE77785F89}" srcOrd="0" destOrd="0" presId="urn:microsoft.com/office/officeart/2005/8/layout/hierarchy1"/>
    <dgm:cxn modelId="{69B9743B-3D54-4B56-A8C1-57F1F244BBAB}" type="presParOf" srcId="{CC99E3D2-68FB-4383-8855-C8868A95AA28}" destId="{7BAFA797-B691-429F-84F0-5BE54E0825AE}" srcOrd="1" destOrd="0" presId="urn:microsoft.com/office/officeart/2005/8/layout/hierarchy1"/>
    <dgm:cxn modelId="{33CD30E2-14D3-435D-8E31-106D25E4D559}" type="presParOf" srcId="{BD38FEF6-DFCB-4C6D-AB0D-73A99FEEC279}" destId="{0B11BCE2-4ABB-467C-8C22-FAA7544310E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70029-3926-40FA-BF28-B768284274C8}">
      <dsp:nvSpPr>
        <dsp:cNvPr id="0" name=""/>
        <dsp:cNvSpPr/>
      </dsp:nvSpPr>
      <dsp:spPr>
        <a:xfrm>
          <a:off x="971" y="420814"/>
          <a:ext cx="3409880" cy="21652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472A886-7FF6-46D2-9D60-09308FF3F7D2}">
      <dsp:nvSpPr>
        <dsp:cNvPr id="0" name=""/>
        <dsp:cNvSpPr/>
      </dsp:nvSpPr>
      <dsp:spPr>
        <a:xfrm>
          <a:off x="379847" y="780745"/>
          <a:ext cx="3409880" cy="21652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/>
              <a:ea typeface="+mn-ea"/>
              <a:cs typeface="Times New Roman"/>
            </a:rPr>
            <a:t>I CONFRIM THAT I HAVE NOT USED ANY FORMS OF AI IN MY ASSIGNMENT</a:t>
          </a:r>
          <a:endParaRPr lang="en-US" sz="2400" kern="1200">
            <a:latin typeface="Times New Roman"/>
            <a:ea typeface="+mn-ea"/>
            <a:cs typeface="Times New Roman"/>
          </a:endParaRPr>
        </a:p>
      </dsp:txBody>
      <dsp:txXfrm>
        <a:off x="443266" y="844164"/>
        <a:ext cx="3283042" cy="2038435"/>
      </dsp:txXfrm>
    </dsp:sp>
    <dsp:sp modelId="{45675CAB-42D8-48EE-8E94-C9DE77785F89}">
      <dsp:nvSpPr>
        <dsp:cNvPr id="0" name=""/>
        <dsp:cNvSpPr/>
      </dsp:nvSpPr>
      <dsp:spPr>
        <a:xfrm>
          <a:off x="4168602" y="420814"/>
          <a:ext cx="3409880" cy="21652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BAFA797-B691-429F-84F0-5BE54E0825AE}">
      <dsp:nvSpPr>
        <dsp:cNvPr id="0" name=""/>
        <dsp:cNvSpPr/>
      </dsp:nvSpPr>
      <dsp:spPr>
        <a:xfrm>
          <a:off x="4547478" y="780745"/>
          <a:ext cx="3409880" cy="21652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imes New Roman"/>
              <a:ea typeface="+mn-ea"/>
              <a:cs typeface="Times New Roman"/>
            </a:rPr>
            <a:t>I CONFIRM I HAVE COPIES OF MY DRAFTS,NOTES AND OTHER RESOURCES I HAVE USED TO PREPARE MY ASSIGNMENT</a:t>
          </a:r>
          <a:endParaRPr lang="en-US" sz="2000" kern="1200">
            <a:latin typeface="Times New Roman"/>
            <a:ea typeface="+mn-ea"/>
            <a:cs typeface="Times New Roman"/>
          </a:endParaRPr>
        </a:p>
      </dsp:txBody>
      <dsp:txXfrm>
        <a:off x="4610897" y="844164"/>
        <a:ext cx="3283042" cy="20384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748445-5F41-4248-99CB-B7FFB6D2E508}" type="datetimeFigureOut">
              <a:t>3/22/26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1FE54B-36EB-4B9C-AE35-6B31F27ABF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971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659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708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01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075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3/22/26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873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3/22/26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5184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3/22/26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53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08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931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431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468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Sixth level</a:t>
            </a:r>
          </a:p>
          <a:p>
            <a:pPr lvl="6"/>
            <a:r>
              <a:rPr lang="en-US"/>
              <a:t>Seventh level</a:t>
            </a:r>
          </a:p>
          <a:p>
            <a:pPr lvl="7"/>
            <a:r>
              <a:rPr lang="en-US"/>
              <a:t>Eigth level</a:t>
            </a:r>
          </a:p>
          <a:p>
            <a:pPr lvl="8"/>
            <a:r>
              <a:rPr lang="en-US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994650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" TargetMode="External"/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384B2C-D83C-48C4-9FE2-0152FEACA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FD2FE0B-1D1F-4433-BE67-459AD0455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4871E05-8AE2-4B65-BBAB-03AB6AB21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88A0541-D60C-48FD-B22E-B3057F4A4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975E7A-D475-4711-8E1B-57C3AA072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107FF63-F6C7-4F68-8B20-E82086344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EBBEF-BDB8-7F52-480F-54819E677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 vert="horz" lIns="91440" tIns="45720" rIns="91440" bIns="45720" rtlCol="0">
            <a:noAutofit/>
          </a:bodyPr>
          <a:lstStyle/>
          <a:p>
            <a:pPr algn="l"/>
            <a:r>
              <a:rPr lang="en-GB" sz="4000">
                <a:latin typeface="Times New Roman"/>
                <a:cs typeface="Times New Roman"/>
              </a:rPr>
              <a:t>Communication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0044C-2E5C-7D74-9A0D-ABB1D25EF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2658877" cy="399782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600">
                <a:latin typeface="Times New Roman"/>
                <a:cs typeface="Times New Roman"/>
              </a:rPr>
              <a:t>Christian Galvan  2430423 </a:t>
            </a:r>
          </a:p>
          <a:p>
            <a:pPr marL="0" indent="0">
              <a:buNone/>
            </a:pPr>
            <a:r>
              <a:rPr lang="en-GB" sz="1600">
                <a:latin typeface="Times New Roman"/>
                <a:cs typeface="Times New Roman"/>
              </a:rPr>
              <a:t>LCHS4009</a:t>
            </a:r>
          </a:p>
          <a:p>
            <a:pPr marL="0" indent="0">
              <a:buNone/>
            </a:pPr>
            <a:r>
              <a:rPr lang="en-GB" sz="1600">
                <a:latin typeface="Times New Roman"/>
                <a:cs typeface="Times New Roman"/>
              </a:rPr>
              <a:t>Lectruer: Amitave Banik</a:t>
            </a:r>
          </a:p>
        </p:txBody>
      </p:sp>
      <p:pic>
        <p:nvPicPr>
          <p:cNvPr id="4" name="Picture 3" descr="A logo with black text&#10;&#10;AI-generated content may be incorrect.">
            <a:extLst>
              <a:ext uri="{FF2B5EF4-FFF2-40B4-BE49-F238E27FC236}">
                <a16:creationId xmlns:a16="http://schemas.microsoft.com/office/drawing/2014/main" id="{75C3BBCC-E2A0-76FE-9C66-F71ED55034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2992" y="3031560"/>
            <a:ext cx="4818974" cy="2007905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C956270-A498-477A-B5CA-11E37947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650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83EB6-5DF5-B1FD-7D50-5AD6E79B2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GB">
                <a:latin typeface="Times New Roman"/>
                <a:cs typeface="Times New Roman"/>
              </a:rPr>
              <a:t>ACKNOWLEDGMENT OF THE USE OF AI</a:t>
            </a:r>
            <a:endParaRPr lang="en-US">
              <a:cs typeface="Arial" panose="020B060402020202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1C0EF3-86E7-9513-6F54-1AA9DEAC74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1955861"/>
              </p:ext>
            </p:extLst>
          </p:nvPr>
        </p:nvGraphicFramePr>
        <p:xfrm>
          <a:off x="2611808" y="2367883"/>
          <a:ext cx="7958330" cy="336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926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4349C-2026-FBD9-9EC8-4B77824D9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>
                <a:cs typeface="Arial"/>
              </a:rPr>
              <a:t>What is </a:t>
            </a:r>
            <a:r>
              <a:rPr lang="en-GB" sz="3600">
                <a:latin typeface="Times New Roman"/>
                <a:cs typeface="Times New Roman"/>
              </a:rPr>
              <a:t>Communication</a:t>
            </a:r>
            <a:r>
              <a:rPr lang="en-GB">
                <a:cs typeface="Arial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7C77-8DAB-171E-C1FB-044A57C511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3538" y="1882783"/>
            <a:ext cx="7796540" cy="3997828"/>
          </a:xfrm>
        </p:spPr>
        <p:txBody>
          <a:bodyPr/>
          <a:lstStyle/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Communication is the exchange of </a:t>
            </a:r>
            <a:r>
              <a:rPr lang="en-GB" sz="2400" err="1">
                <a:latin typeface="Times New Roman"/>
                <a:cs typeface="Times New Roman"/>
              </a:rPr>
              <a:t>information,ideas</a:t>
            </a:r>
            <a:r>
              <a:rPr lang="en-GB" sz="2400">
                <a:latin typeface="Times New Roman"/>
                <a:cs typeface="Times New Roman"/>
              </a:rPr>
              <a:t> and feelings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Includes </a:t>
            </a:r>
            <a:r>
              <a:rPr lang="en-GB" sz="2400" err="1">
                <a:latin typeface="Times New Roman"/>
                <a:cs typeface="Times New Roman"/>
              </a:rPr>
              <a:t>verbal,non</a:t>
            </a:r>
            <a:r>
              <a:rPr lang="en-GB" sz="2400">
                <a:latin typeface="Times New Roman"/>
                <a:cs typeface="Times New Roman"/>
              </a:rPr>
              <a:t> verbal and written methods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Essential for interaction between professionals and patients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F993EF-467A-15F0-85EE-163A46943836}"/>
              </a:ext>
            </a:extLst>
          </p:cNvPr>
          <p:cNvSpPr txBox="1"/>
          <p:nvPr/>
        </p:nvSpPr>
        <p:spPr>
          <a:xfrm>
            <a:off x="7467600" y="554736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Arial"/>
              </a:rPr>
              <a:t>(NHS,2023)</a:t>
            </a:r>
          </a:p>
        </p:txBody>
      </p:sp>
    </p:spTree>
    <p:extLst>
      <p:ext uri="{BB962C8B-B14F-4D97-AF65-F5344CB8AC3E}">
        <p14:creationId xmlns:p14="http://schemas.microsoft.com/office/powerpoint/2010/main" val="4045000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29B30-18D3-B918-76FB-4263B8987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>
                <a:latin typeface="Times New Roman"/>
                <a:cs typeface="Times New Roman"/>
              </a:rPr>
              <a:t>Importance of Communication in Health Care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2223A-CDF1-5576-C584-579793005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1073" y="1427620"/>
            <a:ext cx="7796540" cy="3997828"/>
          </a:xfrm>
        </p:spPr>
        <p:txBody>
          <a:bodyPr/>
          <a:lstStyle/>
          <a:p>
            <a:pPr marL="6350" indent="0">
              <a:buNone/>
            </a:pPr>
            <a:endParaRPr lang="en-GB">
              <a:cs typeface="Arial"/>
            </a:endParaRPr>
          </a:p>
          <a:p>
            <a:pPr marL="344170" indent="-337820"/>
            <a:r>
              <a:rPr lang="en-GB">
                <a:cs typeface="Arial"/>
              </a:rPr>
              <a:t>Ensures patient safety and reduce errors</a:t>
            </a:r>
          </a:p>
          <a:p>
            <a:pPr marL="344170" indent="-337820"/>
            <a:r>
              <a:rPr lang="en-GB">
                <a:cs typeface="Arial"/>
              </a:rPr>
              <a:t>Build trust between patients and professionals</a:t>
            </a:r>
          </a:p>
          <a:p>
            <a:pPr marL="344170" indent="-337820"/>
            <a:r>
              <a:rPr lang="en-GB">
                <a:cs typeface="Arial"/>
              </a:rPr>
              <a:t>Support accurate diagnosis and treatment</a:t>
            </a:r>
          </a:p>
          <a:p>
            <a:pPr marL="344170" indent="-337820"/>
            <a:r>
              <a:rPr lang="en-GB">
                <a:cs typeface="Arial"/>
              </a:rPr>
              <a:t>Promotes person-centred 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45A044-DE35-2FFB-3839-AAEC7BC13514}"/>
              </a:ext>
            </a:extLst>
          </p:cNvPr>
          <p:cNvSpPr txBox="1"/>
          <p:nvPr/>
        </p:nvSpPr>
        <p:spPr>
          <a:xfrm>
            <a:off x="7480334" y="523530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Arial"/>
              </a:rPr>
              <a:t>(WHO,2021)</a:t>
            </a:r>
          </a:p>
        </p:txBody>
      </p:sp>
    </p:spTree>
    <p:extLst>
      <p:ext uri="{BB962C8B-B14F-4D97-AF65-F5344CB8AC3E}">
        <p14:creationId xmlns:p14="http://schemas.microsoft.com/office/powerpoint/2010/main" val="644820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B6451-3EBC-E6A0-AEA3-4789E5979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>
                <a:latin typeface="Times New Roman"/>
                <a:cs typeface="Times New Roman"/>
              </a:rPr>
              <a:t>Benefits of Effective Communication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49077-8C1F-C1CD-6CE9-36E7FEDAA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6697" y="1536477"/>
            <a:ext cx="7796540" cy="3997828"/>
          </a:xfrm>
        </p:spPr>
        <p:txBody>
          <a:bodyPr/>
          <a:lstStyle/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Improves patient satisfac</a:t>
            </a:r>
            <a:r>
              <a:rPr lang="en-GB" sz="2400">
                <a:solidFill>
                  <a:srgbClr val="FFFFFF"/>
                </a:solidFill>
                <a:latin typeface="Times New Roman"/>
                <a:cs typeface="Times New Roman"/>
              </a:rPr>
              <a:t>tion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Enhance teamwork among staff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Reduce misunderstanding and complaints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Leads to better health outcomes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23AB0A-FDDA-0EE0-8137-5173B676F5CE}"/>
              </a:ext>
            </a:extLst>
          </p:cNvPr>
          <p:cNvSpPr txBox="1"/>
          <p:nvPr/>
        </p:nvSpPr>
        <p:spPr>
          <a:xfrm>
            <a:off x="7826255" y="5534526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Arial"/>
              </a:rPr>
              <a:t>(RCN,2022)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513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4BDB3-A0F4-D400-ABD4-BFCCB999B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658" y="63617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latin typeface="Times New Roman"/>
                <a:cs typeface="Times New Roman"/>
              </a:rPr>
              <a:t>Communication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FFCB3-343C-589F-084D-AFAB82142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5329" y="2418793"/>
            <a:ext cx="9022615" cy="4043662"/>
          </a:xfrm>
        </p:spPr>
        <p:txBody>
          <a:bodyPr>
            <a:normAutofit/>
          </a:bodyPr>
          <a:lstStyle/>
          <a:p>
            <a:pPr marL="344170" indent="-337820"/>
            <a:r>
              <a:rPr lang="en-GB" sz="2400">
                <a:latin typeface="Times New Roman"/>
                <a:ea typeface="+mn-lt"/>
                <a:cs typeface="Times New Roman"/>
              </a:rPr>
              <a:t>•To promote effective communication, one must realise that this is an environment that can be a source of anxiety and fear for service users/patients. </a:t>
            </a:r>
            <a:endParaRPr lang="en-GB" sz="2400">
              <a:latin typeface="Times New Roman"/>
              <a:cs typeface="Times New Roman"/>
            </a:endParaRPr>
          </a:p>
          <a:p>
            <a:pPr marL="344170" indent="-337820"/>
            <a:r>
              <a:rPr lang="en-GB" sz="2400">
                <a:latin typeface="Times New Roman"/>
                <a:ea typeface="+mn-lt"/>
                <a:cs typeface="Times New Roman"/>
              </a:rPr>
              <a:t>•Practitioners should listen to service users and create a space to let them vent their emotions.</a:t>
            </a:r>
            <a:endParaRPr lang="en-GB" sz="2400">
              <a:latin typeface="Times New Roman"/>
              <a:cs typeface="Times New Roman"/>
            </a:endParaRPr>
          </a:p>
          <a:p>
            <a:pPr marL="344170" indent="-337820"/>
            <a:r>
              <a:rPr lang="en-GB" sz="2400">
                <a:latin typeface="Times New Roman"/>
                <a:ea typeface="+mn-lt"/>
                <a:cs typeface="Times New Roman"/>
              </a:rPr>
              <a:t>•It is important to reassure and calm patients in moments of fear.</a:t>
            </a:r>
            <a:endParaRPr lang="en-GB" sz="2400">
              <a:latin typeface="Times New Roman"/>
              <a:cs typeface="Times New Roman"/>
            </a:endParaRPr>
          </a:p>
          <a:p>
            <a:pPr marL="344170" indent="-337820"/>
            <a:r>
              <a:rPr lang="en-GB" sz="2400">
                <a:latin typeface="Times New Roman"/>
                <a:ea typeface="+mn-lt"/>
                <a:cs typeface="Times New Roman"/>
              </a:rPr>
              <a:t>•Help service users create connections with others</a:t>
            </a:r>
            <a:endParaRPr lang="en-GB" sz="2400">
              <a:latin typeface="Times New Roman"/>
              <a:cs typeface="Times New Roman"/>
            </a:endParaRPr>
          </a:p>
          <a:p>
            <a:pPr marL="6350" indent="0">
              <a:buNone/>
            </a:pPr>
            <a:endParaRPr lang="en-GB" sz="2400">
              <a:latin typeface="Times New Roman"/>
              <a:cs typeface="Times New Roman"/>
            </a:endParaRPr>
          </a:p>
          <a:p>
            <a:pPr marL="344170" indent="-337820"/>
            <a:endParaRPr lang="en-GB" sz="2400">
              <a:latin typeface="Times New Rom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7AD038-2A1F-FF35-311E-8AF0B14DD6D2}"/>
              </a:ext>
            </a:extLst>
          </p:cNvPr>
          <p:cNvSpPr txBox="1"/>
          <p:nvPr/>
        </p:nvSpPr>
        <p:spPr>
          <a:xfrm>
            <a:off x="7534311" y="566928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Arial"/>
              </a:rPr>
              <a:t>(Lee,2023)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27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E0A1E91-2F26-DF6D-2E39-E04D4C532185}"/>
              </a:ext>
            </a:extLst>
          </p:cNvPr>
          <p:cNvSpPr txBox="1"/>
          <p:nvPr/>
        </p:nvSpPr>
        <p:spPr>
          <a:xfrm>
            <a:off x="1476561" y="883003"/>
            <a:ext cx="736103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latin typeface="Times New Roman"/>
                <a:cs typeface="Times New Roman"/>
              </a:rPr>
              <a:t>Fishbone Diagram and Structure</a:t>
            </a:r>
          </a:p>
        </p:txBody>
      </p:sp>
      <p:pic>
        <p:nvPicPr>
          <p:cNvPr id="7" name="Picture 6" descr="A diagram of a fish&#10;&#10;AI-generated content may be incorrect.">
            <a:extLst>
              <a:ext uri="{FF2B5EF4-FFF2-40B4-BE49-F238E27FC236}">
                <a16:creationId xmlns:a16="http://schemas.microsoft.com/office/drawing/2014/main" id="{9245CAFA-A034-E7E0-AEF0-F050C35EFB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7137" y="2049318"/>
            <a:ext cx="4402089" cy="27593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85E03CC-AD4C-0315-6186-2453DCA07770}"/>
              </a:ext>
            </a:extLst>
          </p:cNvPr>
          <p:cNvSpPr txBox="1"/>
          <p:nvPr/>
        </p:nvSpPr>
        <p:spPr>
          <a:xfrm>
            <a:off x="1612594" y="2270448"/>
            <a:ext cx="386695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>
                <a:cs typeface="Arial" panose="020B0604020202020204"/>
              </a:rPr>
              <a:t>A problem-solving tool(Cause-and –effect)</a:t>
            </a:r>
          </a:p>
          <a:p>
            <a:pPr marL="285750" indent="-285750">
              <a:buFont typeface="Wingdings"/>
              <a:buChar char="§"/>
            </a:pPr>
            <a:r>
              <a:rPr lang="en-GB">
                <a:cs typeface="Arial" panose="020B0604020202020204"/>
              </a:rPr>
              <a:t>Helps identify root causes of problems</a:t>
            </a:r>
          </a:p>
          <a:p>
            <a:pPr marL="285750" indent="-285750">
              <a:buFont typeface="Wingdings"/>
              <a:buChar char="§"/>
            </a:pPr>
            <a:endParaRPr lang="en-GB">
              <a:cs typeface="Arial" panose="020B060402020202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56F46E-6612-94AD-47E9-570287E0C6D4}"/>
              </a:ext>
            </a:extLst>
          </p:cNvPr>
          <p:cNvSpPr txBox="1"/>
          <p:nvPr/>
        </p:nvSpPr>
        <p:spPr>
          <a:xfrm>
            <a:off x="1657204" y="4028186"/>
            <a:ext cx="382847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>
                <a:cs typeface="Arial" panose="020B0604020202020204"/>
              </a:rPr>
              <a:t>Head= the problem</a:t>
            </a:r>
          </a:p>
          <a:p>
            <a:pPr marL="342900" indent="-342900">
              <a:buAutoNum type="arabicPeriod"/>
            </a:pPr>
            <a:r>
              <a:rPr lang="en-GB">
                <a:cs typeface="Arial" panose="020B0604020202020204"/>
              </a:rPr>
              <a:t>Main bones=categories (e.g., staff, system, environment)</a:t>
            </a:r>
          </a:p>
          <a:p>
            <a:pPr marL="342900" indent="-342900">
              <a:buAutoNum type="arabicPeriod"/>
            </a:pPr>
            <a:r>
              <a:rPr lang="en-GB">
                <a:cs typeface="Arial" panose="020B0604020202020204"/>
              </a:rPr>
              <a:t>Smaller bones=Specific causes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114851-0323-31B6-A3A4-65A644F0D4E7}"/>
              </a:ext>
            </a:extLst>
          </p:cNvPr>
          <p:cNvSpPr txBox="1"/>
          <p:nvPr/>
        </p:nvSpPr>
        <p:spPr>
          <a:xfrm>
            <a:off x="8729306" y="5878285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Arial"/>
              </a:rPr>
              <a:t>(Mind Tools,2022)</a:t>
            </a:r>
          </a:p>
        </p:txBody>
      </p:sp>
    </p:spTree>
    <p:extLst>
      <p:ext uri="{BB962C8B-B14F-4D97-AF65-F5344CB8AC3E}">
        <p14:creationId xmlns:p14="http://schemas.microsoft.com/office/powerpoint/2010/main" val="2541436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423E4-A548-3998-D54D-98578A8DD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>
                <a:latin typeface="Times New Roman"/>
                <a:cs typeface="Times New Roman"/>
              </a:rPr>
              <a:t>Communication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C4579-28FA-CF78-E2D5-3E825347C0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05374" y="2023684"/>
            <a:ext cx="7531362" cy="40262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350" indent="0">
              <a:buNone/>
            </a:pPr>
            <a:r>
              <a:rPr lang="en-GB" sz="2400">
                <a:latin typeface="Times New Roman"/>
                <a:cs typeface="Times New Roman"/>
              </a:rPr>
              <a:t>Problem: Patient received wrong medication instructions</a:t>
            </a:r>
          </a:p>
          <a:p>
            <a:pPr marL="344170" indent="-337820"/>
            <a:r>
              <a:rPr lang="en-GB" sz="2400" err="1">
                <a:latin typeface="Times New Roman"/>
                <a:cs typeface="Times New Roman"/>
              </a:rPr>
              <a:t>Staff:unclear</a:t>
            </a:r>
            <a:r>
              <a:rPr lang="en-GB" sz="2400">
                <a:latin typeface="Times New Roman"/>
                <a:cs typeface="Times New Roman"/>
              </a:rPr>
              <a:t> explanation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Communication: poor Handover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System: lack of written instructions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Environment: noisy ward</a:t>
            </a:r>
          </a:p>
          <a:p>
            <a:pPr marL="344170" indent="-337820"/>
            <a:r>
              <a:rPr lang="en-GB" sz="2400">
                <a:latin typeface="Times New Roman"/>
                <a:cs typeface="Times New Roman"/>
              </a:rPr>
              <a:t>Patient: misunderstanding</a:t>
            </a:r>
          </a:p>
          <a:p>
            <a:pPr marL="6350" indent="0">
              <a:buNone/>
            </a:pPr>
            <a:endParaRPr lang="en-GB" sz="2400">
              <a:latin typeface="Times New Rom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1C0E9B-C6F7-EC40-C6DE-A7EC7E34F89B}"/>
              </a:ext>
            </a:extLst>
          </p:cNvPr>
          <p:cNvSpPr txBox="1"/>
          <p:nvPr/>
        </p:nvSpPr>
        <p:spPr>
          <a:xfrm>
            <a:off x="8087032" y="55552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Arial"/>
              </a:rPr>
              <a:t>(WHO,2021)</a:t>
            </a:r>
          </a:p>
        </p:txBody>
      </p:sp>
    </p:spTree>
    <p:extLst>
      <p:ext uri="{BB962C8B-B14F-4D97-AF65-F5344CB8AC3E}">
        <p14:creationId xmlns:p14="http://schemas.microsoft.com/office/powerpoint/2010/main" val="3265618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2E3E7-731F-EEC0-462D-A29CBCD86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>
                <a:latin typeface="Times New Roman"/>
                <a:cs typeface="Times New Roman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84110-69FD-D724-1E76-7E1BB03A13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4170" indent="-337820"/>
            <a:r>
              <a:rPr lang="en-GB">
                <a:cs typeface="Arial"/>
              </a:rPr>
              <a:t>Communication is vital in healthcare settings</a:t>
            </a:r>
          </a:p>
          <a:p>
            <a:pPr marL="344170" indent="-337820"/>
            <a:r>
              <a:rPr lang="en-GB">
                <a:cs typeface="Arial"/>
              </a:rPr>
              <a:t>It improves </a:t>
            </a:r>
            <a:r>
              <a:rPr lang="en-GB" err="1">
                <a:cs typeface="Arial"/>
              </a:rPr>
              <a:t>safety,trust</a:t>
            </a:r>
            <a:r>
              <a:rPr lang="en-GB">
                <a:cs typeface="Arial"/>
              </a:rPr>
              <a:t> and care quality</a:t>
            </a:r>
          </a:p>
          <a:p>
            <a:pPr marL="344170" indent="-337820"/>
            <a:r>
              <a:rPr lang="en-GB">
                <a:cs typeface="Arial"/>
              </a:rPr>
              <a:t>Fishbone analysis helps identify and solve communication problem</a:t>
            </a:r>
          </a:p>
        </p:txBody>
      </p:sp>
    </p:spTree>
    <p:extLst>
      <p:ext uri="{BB962C8B-B14F-4D97-AF65-F5344CB8AC3E}">
        <p14:creationId xmlns:p14="http://schemas.microsoft.com/office/powerpoint/2010/main" val="2072249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C59362-ECC7-48EC-1C1C-B196328A26CF}"/>
              </a:ext>
            </a:extLst>
          </p:cNvPr>
          <p:cNvSpPr txBox="1"/>
          <p:nvPr/>
        </p:nvSpPr>
        <p:spPr>
          <a:xfrm>
            <a:off x="1308461" y="587183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BD7A92-D0D4-5AC0-82DB-BFB5DC2E154A}"/>
              </a:ext>
            </a:extLst>
          </p:cNvPr>
          <p:cNvSpPr txBox="1"/>
          <p:nvPr/>
        </p:nvSpPr>
        <p:spPr>
          <a:xfrm>
            <a:off x="1311212" y="1337261"/>
            <a:ext cx="9572767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Ishikawa, K. (1985) </a:t>
            </a:r>
            <a:r>
              <a:rPr lang="en-GB" sz="2400" i="1">
                <a:latin typeface="Times New Roman"/>
                <a:ea typeface="+mn-lt"/>
                <a:cs typeface="Times New Roman"/>
              </a:rPr>
              <a:t>What is Total Quality Control?</a:t>
            </a:r>
            <a:r>
              <a:rPr lang="en-GB" sz="2400">
                <a:latin typeface="Times New Roman"/>
                <a:ea typeface="+mn-lt"/>
                <a:cs typeface="Times New Roman"/>
              </a:rPr>
              <a:t> Englewood Cliffs: Prentice Hall.</a:t>
            </a:r>
            <a:endParaRPr lang="en-GB" sz="24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Mind Tools (2022) </a:t>
            </a:r>
            <a:r>
              <a:rPr lang="en-GB" sz="2400" i="1">
                <a:latin typeface="Times New Roman"/>
                <a:ea typeface="+mn-lt"/>
                <a:cs typeface="Times New Roman"/>
              </a:rPr>
              <a:t>Cause and Effect Analysis</a:t>
            </a:r>
            <a:r>
              <a:rPr lang="en-GB" sz="2400">
                <a:latin typeface="Times New Roman"/>
                <a:ea typeface="+mn-lt"/>
                <a:cs typeface="Times New Roman"/>
              </a:rPr>
              <a:t>. Available at: </a:t>
            </a:r>
            <a:r>
              <a:rPr lang="en-GB" sz="2400">
                <a:latin typeface="Times New Roman"/>
                <a:ea typeface="+mn-lt"/>
                <a:cs typeface="Times New Roman"/>
                <a:hlinkClick r:id="rId2"/>
              </a:rPr>
              <a:t>https://www.mindtools.com</a:t>
            </a:r>
            <a:endParaRPr lang="en-GB" sz="24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NHS (2023) </a:t>
            </a:r>
            <a:r>
              <a:rPr lang="en-GB" sz="2400" i="1">
                <a:latin typeface="Times New Roman"/>
                <a:ea typeface="+mn-lt"/>
                <a:cs typeface="Times New Roman"/>
              </a:rPr>
              <a:t>Communication in healthcare</a:t>
            </a:r>
            <a:r>
              <a:rPr lang="en-GB" sz="2400">
                <a:latin typeface="Times New Roman"/>
                <a:ea typeface="+mn-lt"/>
                <a:cs typeface="Times New Roman"/>
              </a:rPr>
              <a:t>. Available at: </a:t>
            </a:r>
            <a:r>
              <a:rPr lang="en-GB" sz="2400">
                <a:latin typeface="Times New Roman"/>
                <a:ea typeface="+mn-lt"/>
                <a:cs typeface="Times New Roman"/>
                <a:hlinkClick r:id="rId3"/>
              </a:rPr>
              <a:t>https://www.nhs.uk</a:t>
            </a:r>
            <a:endParaRPr lang="en-GB" sz="24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NMC (2018) </a:t>
            </a:r>
            <a:r>
              <a:rPr lang="en-GB" sz="2400" i="1">
                <a:latin typeface="Times New Roman"/>
                <a:ea typeface="+mn-lt"/>
                <a:cs typeface="Times New Roman"/>
              </a:rPr>
              <a:t>The Code: Professional standards of practice and behaviour for nurses and midwives</a:t>
            </a:r>
            <a:r>
              <a:rPr lang="en-GB" sz="2400">
                <a:latin typeface="Times New Roman"/>
                <a:ea typeface="+mn-lt"/>
                <a:cs typeface="Times New Roman"/>
              </a:rPr>
              <a:t>. London: NMC.</a:t>
            </a:r>
            <a:endParaRPr lang="en-GB" sz="24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RCN (2022) </a:t>
            </a:r>
            <a:r>
              <a:rPr lang="en-GB" sz="2400" i="1">
                <a:latin typeface="Times New Roman"/>
                <a:ea typeface="+mn-lt"/>
                <a:cs typeface="Times New Roman"/>
              </a:rPr>
              <a:t>Communication and patient care</a:t>
            </a:r>
            <a:r>
              <a:rPr lang="en-GB" sz="2400">
                <a:latin typeface="Times New Roman"/>
                <a:ea typeface="+mn-lt"/>
                <a:cs typeface="Times New Roman"/>
              </a:rPr>
              <a:t>. London: Royal College of Nursing.</a:t>
            </a:r>
            <a:endParaRPr lang="en-GB" sz="24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Skills for Care (2020) </a:t>
            </a:r>
            <a:r>
              <a:rPr lang="en-GB" sz="2400" i="1">
                <a:latin typeface="Times New Roman"/>
                <a:ea typeface="+mn-lt"/>
                <a:cs typeface="Times New Roman"/>
              </a:rPr>
              <a:t>Effective communication</a:t>
            </a:r>
            <a:r>
              <a:rPr lang="en-GB" sz="2400">
                <a:latin typeface="Times New Roman"/>
                <a:ea typeface="+mn-lt"/>
                <a:cs typeface="Times New Roman"/>
              </a:rPr>
              <a:t>. Available at: </a:t>
            </a:r>
            <a:r>
              <a:rPr lang="en-GB" sz="2400">
                <a:latin typeface="Times New Roman"/>
                <a:ea typeface="+mn-lt"/>
                <a:cs typeface="Times New Roman"/>
                <a:hlinkClick r:id="rId4"/>
              </a:rPr>
              <a:t>https://www.skillsforcare.org.uk</a:t>
            </a:r>
            <a:endParaRPr lang="en-GB" sz="24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WHO (2021) </a:t>
            </a:r>
            <a:r>
              <a:rPr lang="en-GB" sz="2400" i="1">
                <a:latin typeface="Times New Roman"/>
                <a:ea typeface="+mn-lt"/>
                <a:cs typeface="Times New Roman"/>
              </a:rPr>
              <a:t>Patient safety and communication</a:t>
            </a:r>
            <a:r>
              <a:rPr lang="en-GB" sz="2400">
                <a:latin typeface="Times New Roman"/>
                <a:ea typeface="+mn-lt"/>
                <a:cs typeface="Times New Roman"/>
              </a:rPr>
              <a:t>. Geneva: World Health Organization.</a:t>
            </a:r>
            <a:endParaRPr lang="en-GB" sz="2400">
              <a:latin typeface="Times New Roman"/>
              <a:cs typeface="Times New Roman"/>
            </a:endParaRPr>
          </a:p>
          <a:p>
            <a:pPr marL="285750" indent="-285750" algn="l">
              <a:buFont typeface="Wingdings"/>
              <a:buChar char="§"/>
            </a:pPr>
            <a:endParaRPr lang="en-GB"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070656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Madison</vt:lpstr>
      <vt:lpstr>Communication in Health and Social Care</vt:lpstr>
      <vt:lpstr>ACKNOWLEDGMENT OF THE USE OF AI</vt:lpstr>
      <vt:lpstr>What is Communication?</vt:lpstr>
      <vt:lpstr>Importance of Communication in Health Care</vt:lpstr>
      <vt:lpstr>Benefits of Effective Communication</vt:lpstr>
      <vt:lpstr>Communication in Health and Social Care</vt:lpstr>
      <vt:lpstr>PowerPoint Presentation</vt:lpstr>
      <vt:lpstr>Communication Problem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creator/>
  <cp:lastModifiedBy>Christian Dave Olano Galvan (2430423)</cp:lastModifiedBy>
  <cp:revision>1</cp:revision>
  <dcterms:created xsi:type="dcterms:W3CDTF">2026-02-23T15:46:45Z</dcterms:created>
  <dcterms:modified xsi:type="dcterms:W3CDTF">2026-03-22T21:02:01Z</dcterms:modified>
</cp:coreProperties>
</file>