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ink/ink2.xml" ContentType="application/inkml+xml"/>
  <Override PartName="/ppt/notesSlides/notesSlide8.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ink/ink13.xml" ContentType="application/inkml+xml"/>
  <Override PartName="/ppt/ink/ink14.xml" ContentType="application/inkml+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7"/>
  </p:notesMasterIdLst>
  <p:sldIdLst>
    <p:sldId id="644" r:id="rId3"/>
    <p:sldId id="711" r:id="rId4"/>
    <p:sldId id="341" r:id="rId5"/>
    <p:sldId id="697" r:id="rId6"/>
    <p:sldId id="342" r:id="rId7"/>
    <p:sldId id="650" r:id="rId8"/>
    <p:sldId id="691" r:id="rId9"/>
    <p:sldId id="387" r:id="rId10"/>
    <p:sldId id="378" r:id="rId11"/>
    <p:sldId id="389" r:id="rId12"/>
    <p:sldId id="699" r:id="rId13"/>
    <p:sldId id="717" r:id="rId14"/>
    <p:sldId id="710" r:id="rId15"/>
    <p:sldId id="714" r:id="rId16"/>
    <p:sldId id="715" r:id="rId17"/>
    <p:sldId id="693" r:id="rId18"/>
    <p:sldId id="308" r:id="rId19"/>
    <p:sldId id="656" r:id="rId20"/>
    <p:sldId id="374" r:id="rId21"/>
    <p:sldId id="689" r:id="rId22"/>
    <p:sldId id="685" r:id="rId23"/>
    <p:sldId id="696" r:id="rId24"/>
    <p:sldId id="657" r:id="rId25"/>
    <p:sldId id="283" r:id="rId26"/>
    <p:sldId id="642" r:id="rId27"/>
    <p:sldId id="315" r:id="rId28"/>
    <p:sldId id="284" r:id="rId29"/>
    <p:sldId id="643" r:id="rId30"/>
    <p:sldId id="698" r:id="rId31"/>
    <p:sldId id="713" r:id="rId32"/>
    <p:sldId id="690" r:id="rId33"/>
    <p:sldId id="667" r:id="rId34"/>
    <p:sldId id="660" r:id="rId35"/>
    <p:sldId id="36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798062-71D4-402C-96A2-940867349220}" v="201" dt="2025-09-18T13:51:51.7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63" autoAdjust="0"/>
    <p:restoredTop sz="94660"/>
  </p:normalViewPr>
  <p:slideViewPr>
    <p:cSldViewPr snapToGrid="0">
      <p:cViewPr varScale="1">
        <p:scale>
          <a:sx n="90" d="100"/>
          <a:sy n="90" d="100"/>
        </p:scale>
        <p:origin x="324"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jpeg"/><Relationship Id="rId5" Type="http://schemas.openxmlformats.org/officeDocument/2006/relationships/image" Target="../media/image12.png"/><Relationship Id="rId4" Type="http://schemas.openxmlformats.org/officeDocument/2006/relationships/image" Target="../media/image11.jpg"/></Relationships>
</file>

<file path=ppt/diagrams/_rels/drawing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jpeg"/><Relationship Id="rId5" Type="http://schemas.openxmlformats.org/officeDocument/2006/relationships/image" Target="../media/image12.png"/><Relationship Id="rId4" Type="http://schemas.openxmlformats.org/officeDocument/2006/relationships/image" Target="../media/image11.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7F8B94-10DB-4616-A210-CBBDA00CD1E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ED449934-646C-4B79-BB36-CD1A0715A16C}">
      <dgm:prSet phldrT="[Text]" custT="1"/>
      <dgm:spPr/>
      <dgm:t>
        <a:bodyPr/>
        <a:lstStyle/>
        <a:p>
          <a:pPr>
            <a:buNone/>
          </a:pPr>
          <a:r>
            <a:rPr lang="en-GB" sz="1800" dirty="0"/>
            <a:t>Academic skills Quiz – 45 minutes (In class)</a:t>
          </a:r>
        </a:p>
      </dgm:t>
    </dgm:pt>
    <dgm:pt modelId="{C0B57BDB-968A-4533-82EC-F40EC9B6091A}" type="parTrans" cxnId="{70E55FBD-8668-42CB-8CE6-D66C75C420F6}">
      <dgm:prSet/>
      <dgm:spPr/>
      <dgm:t>
        <a:bodyPr/>
        <a:lstStyle/>
        <a:p>
          <a:endParaRPr lang="en-GB"/>
        </a:p>
      </dgm:t>
    </dgm:pt>
    <dgm:pt modelId="{A71AE24F-FB1E-482D-97CA-8750C095049E}" type="sibTrans" cxnId="{70E55FBD-8668-42CB-8CE6-D66C75C420F6}">
      <dgm:prSet/>
      <dgm:spPr/>
      <dgm:t>
        <a:bodyPr/>
        <a:lstStyle/>
        <a:p>
          <a:endParaRPr lang="en-GB"/>
        </a:p>
      </dgm:t>
    </dgm:pt>
    <dgm:pt modelId="{DBB35350-41DC-4381-9AE4-A45C4B71824D}">
      <dgm:prSet phldrT="[Text]"/>
      <dgm:spPr>
        <a:solidFill>
          <a:schemeClr val="tx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Task 2</a:t>
          </a:r>
        </a:p>
        <a:p>
          <a:r>
            <a:rPr lang="en-GB" dirty="0"/>
            <a:t>In week 7</a:t>
          </a:r>
        </a:p>
      </dgm:t>
    </dgm:pt>
    <dgm:pt modelId="{20D181A4-36EC-4F17-9F85-D453A51D057F}" type="parTrans" cxnId="{13E1E996-2B5A-4A0B-920A-4726F36C0534}">
      <dgm:prSet/>
      <dgm:spPr/>
      <dgm:t>
        <a:bodyPr/>
        <a:lstStyle/>
        <a:p>
          <a:endParaRPr lang="en-GB"/>
        </a:p>
      </dgm:t>
    </dgm:pt>
    <dgm:pt modelId="{22567470-759E-4294-B23F-0067847898CD}" type="sibTrans" cxnId="{13E1E996-2B5A-4A0B-920A-4726F36C0534}">
      <dgm:prSet/>
      <dgm:spPr/>
      <dgm:t>
        <a:bodyPr/>
        <a:lstStyle/>
        <a:p>
          <a:endParaRPr lang="en-GB"/>
        </a:p>
      </dgm:t>
    </dgm:pt>
    <dgm:pt modelId="{1595E303-2487-4092-B0C7-DABE0C1E7D49}">
      <dgm:prSet phldrT="[Text]" custT="1"/>
      <dgm:spPr/>
      <dgm:t>
        <a:bodyPr/>
        <a:lstStyle/>
        <a:p>
          <a:r>
            <a:rPr lang="en-GB" sz="1800" dirty="0"/>
            <a:t>Academic Skills Practice – 850 words</a:t>
          </a:r>
        </a:p>
      </dgm:t>
    </dgm:pt>
    <dgm:pt modelId="{D7406761-5190-417D-9F6B-0E03D1A361CC}" type="parTrans" cxnId="{7C326E50-F059-44FC-B1CF-8DFD54E1FF15}">
      <dgm:prSet/>
      <dgm:spPr/>
      <dgm:t>
        <a:bodyPr/>
        <a:lstStyle/>
        <a:p>
          <a:endParaRPr lang="en-GB"/>
        </a:p>
      </dgm:t>
    </dgm:pt>
    <dgm:pt modelId="{188FFE05-E7A6-4E45-B5D2-67E223B92A27}" type="sibTrans" cxnId="{7C326E50-F059-44FC-B1CF-8DFD54E1FF15}">
      <dgm:prSet/>
      <dgm:spPr/>
      <dgm:t>
        <a:bodyPr/>
        <a:lstStyle/>
        <a:p>
          <a:endParaRPr lang="en-GB"/>
        </a:p>
      </dgm:t>
    </dgm:pt>
    <dgm:pt modelId="{D6A5E960-E3F8-49EA-B3DA-A818A144086F}">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Task 3</a:t>
          </a:r>
        </a:p>
        <a:p>
          <a:r>
            <a:rPr lang="en-GB" dirty="0"/>
            <a:t>In week 10</a:t>
          </a:r>
        </a:p>
      </dgm:t>
    </dgm:pt>
    <dgm:pt modelId="{D6A91717-3778-48BB-A64E-739EEF6098C8}" type="parTrans" cxnId="{ED6F981E-0289-4CE3-B222-BD1E04A0D006}">
      <dgm:prSet/>
      <dgm:spPr/>
      <dgm:t>
        <a:bodyPr/>
        <a:lstStyle/>
        <a:p>
          <a:endParaRPr lang="en-GB"/>
        </a:p>
      </dgm:t>
    </dgm:pt>
    <dgm:pt modelId="{61B9A32B-9904-4D17-8D92-BAC389C47631}" type="sibTrans" cxnId="{ED6F981E-0289-4CE3-B222-BD1E04A0D006}">
      <dgm:prSet/>
      <dgm:spPr/>
      <dgm:t>
        <a:bodyPr/>
        <a:lstStyle/>
        <a:p>
          <a:endParaRPr lang="en-GB"/>
        </a:p>
      </dgm:t>
    </dgm:pt>
    <dgm:pt modelId="{4355A5B9-D27E-4FA5-8F2F-47D60BA4B1DF}">
      <dgm:prSet phldrT="[Text]" custT="1"/>
      <dgm:spPr/>
      <dgm:t>
        <a:bodyPr/>
        <a:lstStyle/>
        <a:p>
          <a:r>
            <a:rPr lang="en-GB" sz="1800" dirty="0"/>
            <a:t>Essay writing (Reflective writing) –Max1200 Words</a:t>
          </a:r>
        </a:p>
      </dgm:t>
    </dgm:pt>
    <dgm:pt modelId="{CC483AB8-E369-484F-8F32-51198BBCD533}" type="parTrans" cxnId="{55D54093-17EE-455E-BB0A-43A8415ECB34}">
      <dgm:prSet/>
      <dgm:spPr/>
      <dgm:t>
        <a:bodyPr/>
        <a:lstStyle/>
        <a:p>
          <a:endParaRPr lang="en-GB"/>
        </a:p>
      </dgm:t>
    </dgm:pt>
    <dgm:pt modelId="{2A8AC1B6-6E91-46F4-AE83-F2BD57EC26F1}" type="sibTrans" cxnId="{55D54093-17EE-455E-BB0A-43A8415ECB34}">
      <dgm:prSet/>
      <dgm:spPr/>
      <dgm:t>
        <a:bodyPr/>
        <a:lstStyle/>
        <a:p>
          <a:endParaRPr lang="en-GB"/>
        </a:p>
      </dgm:t>
    </dgm:pt>
    <dgm:pt modelId="{71CA0822-E159-433B-9EF2-5E9089D204E8}">
      <dgm:prSet phldrT="[Text]"/>
      <dgm:spPr>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Task1</a:t>
          </a:r>
        </a:p>
        <a:p>
          <a:r>
            <a:rPr lang="en-GB" dirty="0"/>
            <a:t>In week 5</a:t>
          </a:r>
        </a:p>
      </dgm:t>
    </dgm:pt>
    <dgm:pt modelId="{7EAE9AF1-0DAB-4F0E-97E1-5A65323796AE}" type="sibTrans" cxnId="{B001A298-799D-46F2-8147-46D473220EF5}">
      <dgm:prSet/>
      <dgm:spPr/>
      <dgm:t>
        <a:bodyPr/>
        <a:lstStyle/>
        <a:p>
          <a:endParaRPr lang="en-GB"/>
        </a:p>
      </dgm:t>
    </dgm:pt>
    <dgm:pt modelId="{CFC44B5D-CCBE-4B7C-813D-CEB8C312F87E}" type="parTrans" cxnId="{B001A298-799D-46F2-8147-46D473220EF5}">
      <dgm:prSet/>
      <dgm:spPr/>
      <dgm:t>
        <a:bodyPr/>
        <a:lstStyle/>
        <a:p>
          <a:endParaRPr lang="en-GB"/>
        </a:p>
      </dgm:t>
    </dgm:pt>
    <dgm:pt modelId="{9D80CB69-30BC-4501-BA71-5D06799FD0D5}">
      <dgm:prSet phldrT="[Text]" custT="1"/>
      <dgm:spPr/>
      <dgm:t>
        <a:bodyPr/>
        <a:lstStyle/>
        <a:p>
          <a:pPr>
            <a:buFontTx/>
            <a:buNone/>
          </a:pPr>
          <a:r>
            <a:rPr lang="en-GB" sz="1800" dirty="0"/>
            <a:t>This task has 3 questions on the following topics: Note-taking, Paraphrasing, Academic Writing and structuring paragraphs. </a:t>
          </a:r>
        </a:p>
      </dgm:t>
    </dgm:pt>
    <dgm:pt modelId="{A2139397-1D4C-4785-AB44-8238C1785975}" type="parTrans" cxnId="{92B60923-CCC4-4111-BC52-76525454E9E9}">
      <dgm:prSet/>
      <dgm:spPr/>
      <dgm:t>
        <a:bodyPr/>
        <a:lstStyle/>
        <a:p>
          <a:endParaRPr lang="en-GB"/>
        </a:p>
      </dgm:t>
    </dgm:pt>
    <dgm:pt modelId="{E8C7A43F-8C82-403E-86B3-834B9786B048}" type="sibTrans" cxnId="{92B60923-CCC4-4111-BC52-76525454E9E9}">
      <dgm:prSet/>
      <dgm:spPr/>
      <dgm:t>
        <a:bodyPr/>
        <a:lstStyle/>
        <a:p>
          <a:endParaRPr lang="en-GB"/>
        </a:p>
      </dgm:t>
    </dgm:pt>
    <dgm:pt modelId="{83D70D12-8525-46BD-A209-E24C0FA51465}">
      <dgm:prSet phldrT="[Text]" custT="1"/>
      <dgm:spPr/>
      <dgm:t>
        <a:bodyPr/>
        <a:lstStyle/>
        <a:p>
          <a:pPr>
            <a:buFontTx/>
            <a:buNone/>
          </a:pPr>
          <a:r>
            <a:rPr lang="en-GB" sz="1800" dirty="0"/>
            <a:t>(Task to be completed in class)</a:t>
          </a:r>
        </a:p>
      </dgm:t>
    </dgm:pt>
    <dgm:pt modelId="{69D8B77A-7B7F-4059-9B79-C61A49225006}" type="parTrans" cxnId="{FFE4DECE-13BE-4467-AAF5-1814BDF7079D}">
      <dgm:prSet/>
      <dgm:spPr/>
      <dgm:t>
        <a:bodyPr/>
        <a:lstStyle/>
        <a:p>
          <a:endParaRPr lang="en-GB"/>
        </a:p>
      </dgm:t>
    </dgm:pt>
    <dgm:pt modelId="{8078C58C-03C1-49CE-85B1-F7310CA98CE6}" type="sibTrans" cxnId="{FFE4DECE-13BE-4467-AAF5-1814BDF7079D}">
      <dgm:prSet/>
      <dgm:spPr/>
      <dgm:t>
        <a:bodyPr/>
        <a:lstStyle/>
        <a:p>
          <a:endParaRPr lang="en-GB"/>
        </a:p>
      </dgm:t>
    </dgm:pt>
    <dgm:pt modelId="{78D3D700-8E28-485C-ABF9-3C4EF0247EE5}">
      <dgm:prSet phldrT="[Text]" custT="1"/>
      <dgm:spPr/>
      <dgm:t>
        <a:bodyPr/>
        <a:lstStyle/>
        <a:p>
          <a:r>
            <a:rPr lang="en-GB" sz="1800" dirty="0"/>
            <a:t>(Task completed in Class)</a:t>
          </a:r>
        </a:p>
      </dgm:t>
    </dgm:pt>
    <dgm:pt modelId="{918B7460-601C-4251-B411-956C176571CD}" type="parTrans" cxnId="{25DF340C-E9E0-4D6E-A454-5435617012B4}">
      <dgm:prSet/>
      <dgm:spPr/>
      <dgm:t>
        <a:bodyPr/>
        <a:lstStyle/>
        <a:p>
          <a:endParaRPr lang="en-GB"/>
        </a:p>
      </dgm:t>
    </dgm:pt>
    <dgm:pt modelId="{AFE45115-A1EE-458A-939F-87BEBB6E26BB}" type="sibTrans" cxnId="{25DF340C-E9E0-4D6E-A454-5435617012B4}">
      <dgm:prSet/>
      <dgm:spPr/>
      <dgm:t>
        <a:bodyPr/>
        <a:lstStyle/>
        <a:p>
          <a:endParaRPr lang="en-GB"/>
        </a:p>
      </dgm:t>
    </dgm:pt>
    <dgm:pt modelId="{4D3550B0-CEDC-4DB9-A19E-7D2D68E20209}" type="pres">
      <dgm:prSet presAssocID="{A97F8B94-10DB-4616-A210-CBBDA00CD1E2}" presName="Name0" presStyleCnt="0">
        <dgm:presLayoutVars>
          <dgm:dir/>
          <dgm:animLvl val="lvl"/>
          <dgm:resizeHandles val="exact"/>
        </dgm:presLayoutVars>
      </dgm:prSet>
      <dgm:spPr/>
    </dgm:pt>
    <dgm:pt modelId="{FAB879CD-5344-4589-865E-42CA041ED8F2}" type="pres">
      <dgm:prSet presAssocID="{71CA0822-E159-433B-9EF2-5E9089D204E8}" presName="linNode" presStyleCnt="0"/>
      <dgm:spPr/>
    </dgm:pt>
    <dgm:pt modelId="{965573C7-9810-4713-8D81-FFCF2F3F345A}" type="pres">
      <dgm:prSet presAssocID="{71CA0822-E159-433B-9EF2-5E9089D204E8}" presName="parentText" presStyleLbl="node1" presStyleIdx="0" presStyleCnt="3">
        <dgm:presLayoutVars>
          <dgm:chMax val="1"/>
          <dgm:bulletEnabled val="1"/>
        </dgm:presLayoutVars>
      </dgm:prSet>
      <dgm:spPr/>
    </dgm:pt>
    <dgm:pt modelId="{3D4D7F86-AC5F-46D0-B17D-1F2EE362FFAF}" type="pres">
      <dgm:prSet presAssocID="{71CA0822-E159-433B-9EF2-5E9089D204E8}" presName="descendantText" presStyleLbl="alignAccFollowNode1" presStyleIdx="0" presStyleCnt="3" custLinFactNeighborX="2305" custLinFactNeighborY="-3322">
        <dgm:presLayoutVars>
          <dgm:bulletEnabled val="1"/>
        </dgm:presLayoutVars>
      </dgm:prSet>
      <dgm:spPr/>
    </dgm:pt>
    <dgm:pt modelId="{82390FA3-31E3-47F7-AF7E-9191B53ABD50}" type="pres">
      <dgm:prSet presAssocID="{7EAE9AF1-0DAB-4F0E-97E1-5A65323796AE}" presName="sp" presStyleCnt="0"/>
      <dgm:spPr/>
    </dgm:pt>
    <dgm:pt modelId="{0FD0DFE4-E44C-4301-ADC6-3A6BFCBDDC04}" type="pres">
      <dgm:prSet presAssocID="{DBB35350-41DC-4381-9AE4-A45C4B71824D}" presName="linNode" presStyleCnt="0"/>
      <dgm:spPr/>
    </dgm:pt>
    <dgm:pt modelId="{B99643D5-2AED-4CF3-9785-324D9272A810}" type="pres">
      <dgm:prSet presAssocID="{DBB35350-41DC-4381-9AE4-A45C4B71824D}" presName="parentText" presStyleLbl="node1" presStyleIdx="1" presStyleCnt="3">
        <dgm:presLayoutVars>
          <dgm:chMax val="1"/>
          <dgm:bulletEnabled val="1"/>
        </dgm:presLayoutVars>
      </dgm:prSet>
      <dgm:spPr/>
    </dgm:pt>
    <dgm:pt modelId="{7B3EC5A5-B49A-47FF-AA79-4A19B0CCE7FB}" type="pres">
      <dgm:prSet presAssocID="{DBB35350-41DC-4381-9AE4-A45C4B71824D}" presName="descendantText" presStyleLbl="alignAccFollowNode1" presStyleIdx="1" presStyleCnt="3" custScaleY="165416">
        <dgm:presLayoutVars>
          <dgm:bulletEnabled val="1"/>
        </dgm:presLayoutVars>
      </dgm:prSet>
      <dgm:spPr/>
    </dgm:pt>
    <dgm:pt modelId="{0687914B-16BB-4646-BF7B-5043219597A7}" type="pres">
      <dgm:prSet presAssocID="{22567470-759E-4294-B23F-0067847898CD}" presName="sp" presStyleCnt="0"/>
      <dgm:spPr/>
    </dgm:pt>
    <dgm:pt modelId="{C0864666-D86A-4039-941D-F9FA737CFBE0}" type="pres">
      <dgm:prSet presAssocID="{D6A5E960-E3F8-49EA-B3DA-A818A144086F}" presName="linNode" presStyleCnt="0"/>
      <dgm:spPr/>
    </dgm:pt>
    <dgm:pt modelId="{807D9996-4328-4B45-9A55-3D12011ABA94}" type="pres">
      <dgm:prSet presAssocID="{D6A5E960-E3F8-49EA-B3DA-A818A144086F}" presName="parentText" presStyleLbl="node1" presStyleIdx="2" presStyleCnt="3">
        <dgm:presLayoutVars>
          <dgm:chMax val="1"/>
          <dgm:bulletEnabled val="1"/>
        </dgm:presLayoutVars>
      </dgm:prSet>
      <dgm:spPr/>
    </dgm:pt>
    <dgm:pt modelId="{48AEB38D-329D-4918-BE26-2E0D4799A143}" type="pres">
      <dgm:prSet presAssocID="{D6A5E960-E3F8-49EA-B3DA-A818A144086F}" presName="descendantText" presStyleLbl="alignAccFollowNode1" presStyleIdx="2" presStyleCnt="3" custLinFactNeighborX="763" custLinFactNeighborY="1867">
        <dgm:presLayoutVars>
          <dgm:bulletEnabled val="1"/>
        </dgm:presLayoutVars>
      </dgm:prSet>
      <dgm:spPr/>
    </dgm:pt>
  </dgm:ptLst>
  <dgm:cxnLst>
    <dgm:cxn modelId="{25DF340C-E9E0-4D6E-A454-5435617012B4}" srcId="{D6A5E960-E3F8-49EA-B3DA-A818A144086F}" destId="{78D3D700-8E28-485C-ABF9-3C4EF0247EE5}" srcOrd="1" destOrd="0" parTransId="{918B7460-601C-4251-B411-956C176571CD}" sibTransId="{AFE45115-A1EE-458A-939F-87BEBB6E26BB}"/>
    <dgm:cxn modelId="{ED6F981E-0289-4CE3-B222-BD1E04A0D006}" srcId="{A97F8B94-10DB-4616-A210-CBBDA00CD1E2}" destId="{D6A5E960-E3F8-49EA-B3DA-A818A144086F}" srcOrd="2" destOrd="0" parTransId="{D6A91717-3778-48BB-A64E-739EEF6098C8}" sibTransId="{61B9A32B-9904-4D17-8D92-BAC389C47631}"/>
    <dgm:cxn modelId="{92B60923-CCC4-4111-BC52-76525454E9E9}" srcId="{DBB35350-41DC-4381-9AE4-A45C4B71824D}" destId="{9D80CB69-30BC-4501-BA71-5D06799FD0D5}" srcOrd="1" destOrd="0" parTransId="{A2139397-1D4C-4785-AB44-8238C1785975}" sibTransId="{E8C7A43F-8C82-403E-86B3-834B9786B048}"/>
    <dgm:cxn modelId="{6420572A-BB6C-476F-979E-1B40FCDDB234}" type="presOf" srcId="{D6A5E960-E3F8-49EA-B3DA-A818A144086F}" destId="{807D9996-4328-4B45-9A55-3D12011ABA94}" srcOrd="0" destOrd="0" presId="urn:microsoft.com/office/officeart/2005/8/layout/vList5"/>
    <dgm:cxn modelId="{B0A23A60-1153-42FC-8E84-B0082FA4F495}" type="presOf" srcId="{DBB35350-41DC-4381-9AE4-A45C4B71824D}" destId="{B99643D5-2AED-4CF3-9785-324D9272A810}" srcOrd="0" destOrd="0" presId="urn:microsoft.com/office/officeart/2005/8/layout/vList5"/>
    <dgm:cxn modelId="{7C326E50-F059-44FC-B1CF-8DFD54E1FF15}" srcId="{DBB35350-41DC-4381-9AE4-A45C4B71824D}" destId="{1595E303-2487-4092-B0C7-DABE0C1E7D49}" srcOrd="0" destOrd="0" parTransId="{D7406761-5190-417D-9F6B-0E03D1A361CC}" sibTransId="{188FFE05-E7A6-4E45-B5D2-67E223B92A27}"/>
    <dgm:cxn modelId="{8F82BA77-74E3-429C-9455-DDD6C8D0FA99}" type="presOf" srcId="{ED449934-646C-4B79-BB36-CD1A0715A16C}" destId="{3D4D7F86-AC5F-46D0-B17D-1F2EE362FFAF}" srcOrd="0" destOrd="0" presId="urn:microsoft.com/office/officeart/2005/8/layout/vList5"/>
    <dgm:cxn modelId="{55D54093-17EE-455E-BB0A-43A8415ECB34}" srcId="{D6A5E960-E3F8-49EA-B3DA-A818A144086F}" destId="{4355A5B9-D27E-4FA5-8F2F-47D60BA4B1DF}" srcOrd="0" destOrd="0" parTransId="{CC483AB8-E369-484F-8F32-51198BBCD533}" sibTransId="{2A8AC1B6-6E91-46F4-AE83-F2BD57EC26F1}"/>
    <dgm:cxn modelId="{D2927893-ABB4-45D8-A79B-539262A1A228}" type="presOf" srcId="{4355A5B9-D27E-4FA5-8F2F-47D60BA4B1DF}" destId="{48AEB38D-329D-4918-BE26-2E0D4799A143}" srcOrd="0" destOrd="0" presId="urn:microsoft.com/office/officeart/2005/8/layout/vList5"/>
    <dgm:cxn modelId="{13E1E996-2B5A-4A0B-920A-4726F36C0534}" srcId="{A97F8B94-10DB-4616-A210-CBBDA00CD1E2}" destId="{DBB35350-41DC-4381-9AE4-A45C4B71824D}" srcOrd="1" destOrd="0" parTransId="{20D181A4-36EC-4F17-9F85-D453A51D057F}" sibTransId="{22567470-759E-4294-B23F-0067847898CD}"/>
    <dgm:cxn modelId="{0983A197-7CFD-42F9-95D7-8EA751C8C516}" type="presOf" srcId="{71CA0822-E159-433B-9EF2-5E9089D204E8}" destId="{965573C7-9810-4713-8D81-FFCF2F3F345A}" srcOrd="0" destOrd="0" presId="urn:microsoft.com/office/officeart/2005/8/layout/vList5"/>
    <dgm:cxn modelId="{B001A298-799D-46F2-8147-46D473220EF5}" srcId="{A97F8B94-10DB-4616-A210-CBBDA00CD1E2}" destId="{71CA0822-E159-433B-9EF2-5E9089D204E8}" srcOrd="0" destOrd="0" parTransId="{CFC44B5D-CCBE-4B7C-813D-CEB8C312F87E}" sibTransId="{7EAE9AF1-0DAB-4F0E-97E1-5A65323796AE}"/>
    <dgm:cxn modelId="{51AF849C-5F97-412F-B28B-3AF872C39BF9}" type="presOf" srcId="{1595E303-2487-4092-B0C7-DABE0C1E7D49}" destId="{7B3EC5A5-B49A-47FF-AA79-4A19B0CCE7FB}" srcOrd="0" destOrd="0" presId="urn:microsoft.com/office/officeart/2005/8/layout/vList5"/>
    <dgm:cxn modelId="{C8A1749F-9093-4A09-9A7E-EE82377A91E0}" type="presOf" srcId="{A97F8B94-10DB-4616-A210-CBBDA00CD1E2}" destId="{4D3550B0-CEDC-4DB9-A19E-7D2D68E20209}" srcOrd="0" destOrd="0" presId="urn:microsoft.com/office/officeart/2005/8/layout/vList5"/>
    <dgm:cxn modelId="{23C47CAE-9A7A-471F-8BB1-C0A5FCE919BD}" type="presOf" srcId="{78D3D700-8E28-485C-ABF9-3C4EF0247EE5}" destId="{48AEB38D-329D-4918-BE26-2E0D4799A143}" srcOrd="0" destOrd="1" presId="urn:microsoft.com/office/officeart/2005/8/layout/vList5"/>
    <dgm:cxn modelId="{8D6B89B7-33F2-491C-B590-E6F868A21074}" type="presOf" srcId="{83D70D12-8525-46BD-A209-E24C0FA51465}" destId="{7B3EC5A5-B49A-47FF-AA79-4A19B0CCE7FB}" srcOrd="0" destOrd="2" presId="urn:microsoft.com/office/officeart/2005/8/layout/vList5"/>
    <dgm:cxn modelId="{70E55FBD-8668-42CB-8CE6-D66C75C420F6}" srcId="{71CA0822-E159-433B-9EF2-5E9089D204E8}" destId="{ED449934-646C-4B79-BB36-CD1A0715A16C}" srcOrd="0" destOrd="0" parTransId="{C0B57BDB-968A-4533-82EC-F40EC9B6091A}" sibTransId="{A71AE24F-FB1E-482D-97CA-8750C095049E}"/>
    <dgm:cxn modelId="{FFE4DECE-13BE-4467-AAF5-1814BDF7079D}" srcId="{DBB35350-41DC-4381-9AE4-A45C4B71824D}" destId="{83D70D12-8525-46BD-A209-E24C0FA51465}" srcOrd="2" destOrd="0" parTransId="{69D8B77A-7B7F-4059-9B79-C61A49225006}" sibTransId="{8078C58C-03C1-49CE-85B1-F7310CA98CE6}"/>
    <dgm:cxn modelId="{CE4EEDF1-ADDF-4B9C-ACBE-3382FB2D6331}" type="presOf" srcId="{9D80CB69-30BC-4501-BA71-5D06799FD0D5}" destId="{7B3EC5A5-B49A-47FF-AA79-4A19B0CCE7FB}" srcOrd="0" destOrd="1" presId="urn:microsoft.com/office/officeart/2005/8/layout/vList5"/>
    <dgm:cxn modelId="{1E7C6E76-90EB-47F0-99D6-155D6C41D27F}" type="presParOf" srcId="{4D3550B0-CEDC-4DB9-A19E-7D2D68E20209}" destId="{FAB879CD-5344-4589-865E-42CA041ED8F2}" srcOrd="0" destOrd="0" presId="urn:microsoft.com/office/officeart/2005/8/layout/vList5"/>
    <dgm:cxn modelId="{03B6B48F-CD69-446A-B896-2BCF12AD9769}" type="presParOf" srcId="{FAB879CD-5344-4589-865E-42CA041ED8F2}" destId="{965573C7-9810-4713-8D81-FFCF2F3F345A}" srcOrd="0" destOrd="0" presId="urn:microsoft.com/office/officeart/2005/8/layout/vList5"/>
    <dgm:cxn modelId="{0152DA78-C6F4-4171-ADEB-B17BA834C15D}" type="presParOf" srcId="{FAB879CD-5344-4589-865E-42CA041ED8F2}" destId="{3D4D7F86-AC5F-46D0-B17D-1F2EE362FFAF}" srcOrd="1" destOrd="0" presId="urn:microsoft.com/office/officeart/2005/8/layout/vList5"/>
    <dgm:cxn modelId="{B00DB242-ADC3-4C36-AAA7-C618F7C52E21}" type="presParOf" srcId="{4D3550B0-CEDC-4DB9-A19E-7D2D68E20209}" destId="{82390FA3-31E3-47F7-AF7E-9191B53ABD50}" srcOrd="1" destOrd="0" presId="urn:microsoft.com/office/officeart/2005/8/layout/vList5"/>
    <dgm:cxn modelId="{9E3E4996-8B65-452A-B41F-A5CF772873E1}" type="presParOf" srcId="{4D3550B0-CEDC-4DB9-A19E-7D2D68E20209}" destId="{0FD0DFE4-E44C-4301-ADC6-3A6BFCBDDC04}" srcOrd="2" destOrd="0" presId="urn:microsoft.com/office/officeart/2005/8/layout/vList5"/>
    <dgm:cxn modelId="{5C67B27A-E879-409A-A69C-E7205F54FFA2}" type="presParOf" srcId="{0FD0DFE4-E44C-4301-ADC6-3A6BFCBDDC04}" destId="{B99643D5-2AED-4CF3-9785-324D9272A810}" srcOrd="0" destOrd="0" presId="urn:microsoft.com/office/officeart/2005/8/layout/vList5"/>
    <dgm:cxn modelId="{70B6C8FB-C30A-4852-B1C4-EC5C8FE16977}" type="presParOf" srcId="{0FD0DFE4-E44C-4301-ADC6-3A6BFCBDDC04}" destId="{7B3EC5A5-B49A-47FF-AA79-4A19B0CCE7FB}" srcOrd="1" destOrd="0" presId="urn:microsoft.com/office/officeart/2005/8/layout/vList5"/>
    <dgm:cxn modelId="{7A682B05-AD05-45CF-B182-FDC3A949EFBB}" type="presParOf" srcId="{4D3550B0-CEDC-4DB9-A19E-7D2D68E20209}" destId="{0687914B-16BB-4646-BF7B-5043219597A7}" srcOrd="3" destOrd="0" presId="urn:microsoft.com/office/officeart/2005/8/layout/vList5"/>
    <dgm:cxn modelId="{F644922D-BE00-44F6-BDDC-12B94FD0493D}" type="presParOf" srcId="{4D3550B0-CEDC-4DB9-A19E-7D2D68E20209}" destId="{C0864666-D86A-4039-941D-F9FA737CFBE0}" srcOrd="4" destOrd="0" presId="urn:microsoft.com/office/officeart/2005/8/layout/vList5"/>
    <dgm:cxn modelId="{D0702CDC-5FED-4CF4-B305-D4D040913D3F}" type="presParOf" srcId="{C0864666-D86A-4039-941D-F9FA737CFBE0}" destId="{807D9996-4328-4B45-9A55-3D12011ABA94}" srcOrd="0" destOrd="0" presId="urn:microsoft.com/office/officeart/2005/8/layout/vList5"/>
    <dgm:cxn modelId="{9790B0C5-4D57-4D7C-AC52-4291C5C6BFEA}" type="presParOf" srcId="{C0864666-D86A-4039-941D-F9FA737CFBE0}" destId="{48AEB38D-329D-4918-BE26-2E0D4799A143}"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B94C7C-915A-40B8-B04A-565385579CF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02586F49-2B72-436B-B4BC-A258C732F876}">
      <dgm:prSet custT="1"/>
      <dgm:spPr>
        <a:solidFill>
          <a:schemeClr val="accent4"/>
        </a:solidFill>
      </dgm:spPr>
      <dgm:t>
        <a:bodyPr/>
        <a:lstStyle/>
        <a:p>
          <a:pPr algn="l"/>
          <a:r>
            <a:rPr lang="en-GB" sz="1400" dirty="0">
              <a:solidFill>
                <a:schemeClr val="tx1"/>
              </a:solidFill>
            </a:rPr>
            <a:t>Prediction		Guessing what the text is about</a:t>
          </a:r>
        </a:p>
      </dgm:t>
    </dgm:pt>
    <dgm:pt modelId="{79C6366A-5E6E-451B-8B99-52FF89B09D8D}" type="parTrans" cxnId="{A43B3C78-42CB-4D4C-BFB6-D710878583BA}">
      <dgm:prSet/>
      <dgm:spPr/>
      <dgm:t>
        <a:bodyPr/>
        <a:lstStyle/>
        <a:p>
          <a:endParaRPr lang="en-GB"/>
        </a:p>
      </dgm:t>
    </dgm:pt>
    <dgm:pt modelId="{C9202654-066C-44C0-9C21-7EAF68F89A40}" type="sibTrans" cxnId="{A43B3C78-42CB-4D4C-BFB6-D710878583BA}">
      <dgm:prSet/>
      <dgm:spPr/>
      <dgm:t>
        <a:bodyPr/>
        <a:lstStyle/>
        <a:p>
          <a:endParaRPr lang="en-GB"/>
        </a:p>
      </dgm:t>
    </dgm:pt>
    <dgm:pt modelId="{39FBF08D-05EE-4550-9D75-A82EBDD8E889}">
      <dgm:prSet custT="1"/>
      <dgm:spPr>
        <a:solidFill>
          <a:schemeClr val="accent6">
            <a:lumMod val="40000"/>
            <a:lumOff val="60000"/>
          </a:schemeClr>
        </a:solidFill>
      </dgm:spPr>
      <dgm:t>
        <a:bodyPr/>
        <a:lstStyle/>
        <a:p>
          <a:r>
            <a:rPr lang="en-GB" sz="1400" dirty="0">
              <a:solidFill>
                <a:schemeClr val="tx1"/>
              </a:solidFill>
            </a:rPr>
            <a:t>Surveying	Surveying a text means focusing on the general aspects of a text rather 		than details, with the aim of deciding if the source is worth a closer read</a:t>
          </a:r>
        </a:p>
      </dgm:t>
    </dgm:pt>
    <dgm:pt modelId="{D7F9C503-0ACF-4409-BC65-198068EA8A43}" type="parTrans" cxnId="{162FEF28-8E58-46BB-8411-FC2766B45828}">
      <dgm:prSet/>
      <dgm:spPr/>
      <dgm:t>
        <a:bodyPr/>
        <a:lstStyle/>
        <a:p>
          <a:endParaRPr lang="en-GB"/>
        </a:p>
      </dgm:t>
    </dgm:pt>
    <dgm:pt modelId="{1ED6E89B-DB86-45CB-B80F-5C97E6705B98}" type="sibTrans" cxnId="{162FEF28-8E58-46BB-8411-FC2766B45828}">
      <dgm:prSet/>
      <dgm:spPr/>
      <dgm:t>
        <a:bodyPr/>
        <a:lstStyle/>
        <a:p>
          <a:endParaRPr lang="en-GB"/>
        </a:p>
      </dgm:t>
    </dgm:pt>
    <dgm:pt modelId="{C2EDAA43-B6CD-4735-9215-C9DE8F8574E7}">
      <dgm:prSet custT="1"/>
      <dgm:spPr>
        <a:solidFill>
          <a:srgbClr val="00B050"/>
        </a:solidFill>
      </dgm:spPr>
      <dgm:t>
        <a:bodyPr/>
        <a:lstStyle/>
        <a:p>
          <a:r>
            <a:rPr lang="en-GB" sz="1400" dirty="0">
              <a:solidFill>
                <a:schemeClr val="tx1"/>
              </a:solidFill>
            </a:rPr>
            <a:t>Scanning	Search for specific information (statistics, dates, facts, key/specific words, 			phrases, author or theory).</a:t>
          </a:r>
        </a:p>
      </dgm:t>
    </dgm:pt>
    <dgm:pt modelId="{6139009F-AB6F-4AE1-B53C-6C2166F6682D}" type="parTrans" cxnId="{BA3DA8D6-1A10-4D0C-AA23-343544C77228}">
      <dgm:prSet/>
      <dgm:spPr/>
      <dgm:t>
        <a:bodyPr/>
        <a:lstStyle/>
        <a:p>
          <a:endParaRPr lang="en-GB"/>
        </a:p>
      </dgm:t>
    </dgm:pt>
    <dgm:pt modelId="{F933CA55-412D-41FC-9B04-29842B54D6BC}" type="sibTrans" cxnId="{BA3DA8D6-1A10-4D0C-AA23-343544C77228}">
      <dgm:prSet/>
      <dgm:spPr/>
      <dgm:t>
        <a:bodyPr/>
        <a:lstStyle/>
        <a:p>
          <a:endParaRPr lang="en-GB"/>
        </a:p>
      </dgm:t>
    </dgm:pt>
    <dgm:pt modelId="{3BB72644-BB22-4067-B2AB-AE49E2ADA30A}">
      <dgm:prSet custT="1"/>
      <dgm:spPr>
        <a:solidFill>
          <a:srgbClr val="00B050"/>
        </a:solidFill>
      </dgm:spPr>
      <dgm:t>
        <a:bodyPr/>
        <a:lstStyle/>
        <a:p>
          <a:endParaRPr lang="en-GB" sz="1400" dirty="0">
            <a:solidFill>
              <a:schemeClr val="tx1"/>
            </a:solidFill>
          </a:endParaRPr>
        </a:p>
      </dgm:t>
    </dgm:pt>
    <dgm:pt modelId="{D5E01CC4-4E5C-4D23-85C9-FF500905C3EC}" type="parTrans" cxnId="{129A3C64-BC21-4769-B4CE-4E94F8A1D717}">
      <dgm:prSet/>
      <dgm:spPr/>
      <dgm:t>
        <a:bodyPr/>
        <a:lstStyle/>
        <a:p>
          <a:endParaRPr lang="en-GB"/>
        </a:p>
      </dgm:t>
    </dgm:pt>
    <dgm:pt modelId="{9092FE64-4BB4-40EC-BC9D-709C935AEED6}" type="sibTrans" cxnId="{129A3C64-BC21-4769-B4CE-4E94F8A1D717}">
      <dgm:prSet/>
      <dgm:spPr/>
      <dgm:t>
        <a:bodyPr/>
        <a:lstStyle/>
        <a:p>
          <a:endParaRPr lang="en-GB"/>
        </a:p>
      </dgm:t>
    </dgm:pt>
    <dgm:pt modelId="{969DA385-8BB2-4B8E-A59B-3EA567DE8F4C}">
      <dgm:prSet custT="1"/>
      <dgm:spPr>
        <a:solidFill>
          <a:schemeClr val="bg2"/>
        </a:solidFill>
      </dgm:spPr>
      <dgm:t>
        <a:bodyPr/>
        <a:lstStyle/>
        <a:p>
          <a:pPr algn="l"/>
          <a:r>
            <a:rPr lang="en-GB" sz="1400" dirty="0">
              <a:solidFill>
                <a:schemeClr val="tx1"/>
              </a:solidFill>
            </a:rPr>
            <a:t>Skimming 	 Focuses on identifying the main ideas rather than trying to read the details. 			Here, you identify which parts you need to read in depth.</a:t>
          </a:r>
        </a:p>
      </dgm:t>
    </dgm:pt>
    <dgm:pt modelId="{59CFC298-8C52-4D12-A07C-5F84FB6DD91A}" type="parTrans" cxnId="{2CDA322D-4B6A-4ECE-AA87-44A7B8F06D65}">
      <dgm:prSet/>
      <dgm:spPr/>
      <dgm:t>
        <a:bodyPr/>
        <a:lstStyle/>
        <a:p>
          <a:endParaRPr lang="en-GB"/>
        </a:p>
      </dgm:t>
    </dgm:pt>
    <dgm:pt modelId="{F1D4633A-02E4-4F49-A88C-CEAF3ED1DD2F}" type="sibTrans" cxnId="{2CDA322D-4B6A-4ECE-AA87-44A7B8F06D65}">
      <dgm:prSet/>
      <dgm:spPr/>
      <dgm:t>
        <a:bodyPr/>
        <a:lstStyle/>
        <a:p>
          <a:endParaRPr lang="en-GB"/>
        </a:p>
      </dgm:t>
    </dgm:pt>
    <dgm:pt modelId="{B88007F2-DE6C-4F3B-9D70-9F29D4F7E713}">
      <dgm:prSet custT="1"/>
      <dgm:spPr/>
      <dgm:t>
        <a:bodyPr/>
        <a:lstStyle/>
        <a:p>
          <a:pPr algn="l"/>
          <a:r>
            <a:rPr lang="en-GB" sz="1400" dirty="0">
              <a:solidFill>
                <a:schemeClr val="tx1"/>
              </a:solidFill>
            </a:rPr>
            <a:t>Reading for detail 	To Understand exactly what a section is saying. The deepest form of 				reading.</a:t>
          </a:r>
        </a:p>
      </dgm:t>
    </dgm:pt>
    <dgm:pt modelId="{A04785A1-9894-49B7-A993-712B5AB48677}" type="parTrans" cxnId="{374EF78D-BF9B-4204-9A83-C714641DB0A1}">
      <dgm:prSet/>
      <dgm:spPr/>
      <dgm:t>
        <a:bodyPr/>
        <a:lstStyle/>
        <a:p>
          <a:endParaRPr lang="en-GB"/>
        </a:p>
      </dgm:t>
    </dgm:pt>
    <dgm:pt modelId="{CDD28C08-3F14-48AD-AC07-ACE9BD8E1B98}" type="sibTrans" cxnId="{374EF78D-BF9B-4204-9A83-C714641DB0A1}">
      <dgm:prSet/>
      <dgm:spPr/>
      <dgm:t>
        <a:bodyPr/>
        <a:lstStyle/>
        <a:p>
          <a:endParaRPr lang="en-GB"/>
        </a:p>
      </dgm:t>
    </dgm:pt>
    <dgm:pt modelId="{1CA1CA00-E455-4960-8F66-604D33CFD8E0}" type="pres">
      <dgm:prSet presAssocID="{11B94C7C-915A-40B8-B04A-565385579CFA}" presName="linearFlow" presStyleCnt="0">
        <dgm:presLayoutVars>
          <dgm:dir/>
          <dgm:resizeHandles val="exact"/>
        </dgm:presLayoutVars>
      </dgm:prSet>
      <dgm:spPr/>
    </dgm:pt>
    <dgm:pt modelId="{04C65B80-F007-46B6-A516-CD1BC6007FEB}" type="pres">
      <dgm:prSet presAssocID="{02586F49-2B72-436B-B4BC-A258C732F876}" presName="composite" presStyleCnt="0"/>
      <dgm:spPr/>
    </dgm:pt>
    <dgm:pt modelId="{2F5FB18C-A600-4C28-97D8-5D3CFBDA77C2}" type="pres">
      <dgm:prSet presAssocID="{02586F49-2B72-436B-B4BC-A258C732F876}" presName="imgShp" presStyleLbl="fgImgPlace1" presStyleIdx="0" presStyleCnt="5" custScaleX="126635" custScaleY="97094" custLinFactX="-50824" custLinFactNeighborX="-100000" custLinFactNeighborY="-11350"/>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Wood human figure"/>
        </a:ext>
      </dgm:extLst>
    </dgm:pt>
    <dgm:pt modelId="{EC1A8FF9-5CEF-4491-BA80-2CB44511140F}" type="pres">
      <dgm:prSet presAssocID="{02586F49-2B72-436B-B4BC-A258C732F876}" presName="txShp" presStyleLbl="node1" presStyleIdx="0" presStyleCnt="5" custScaleX="124291">
        <dgm:presLayoutVars>
          <dgm:bulletEnabled val="1"/>
        </dgm:presLayoutVars>
      </dgm:prSet>
      <dgm:spPr/>
    </dgm:pt>
    <dgm:pt modelId="{579D45B3-A349-4B8E-873B-3F2F2F5BA69A}" type="pres">
      <dgm:prSet presAssocID="{C9202654-066C-44C0-9C21-7EAF68F89A40}" presName="spacing" presStyleCnt="0"/>
      <dgm:spPr/>
    </dgm:pt>
    <dgm:pt modelId="{15FB0D92-6D02-48E4-9680-F520DB6254A6}" type="pres">
      <dgm:prSet presAssocID="{39FBF08D-05EE-4550-9D75-A82EBDD8E889}" presName="composite" presStyleCnt="0"/>
      <dgm:spPr/>
    </dgm:pt>
    <dgm:pt modelId="{132736E1-E399-4CFB-8C66-2FF888F44F48}" type="pres">
      <dgm:prSet presAssocID="{39FBF08D-05EE-4550-9D75-A82EBDD8E889}" presName="imgShp" presStyleLbl="fgImgPlace1" presStyleIdx="1" presStyleCnt="5" custScaleX="137109" custLinFactX="-42522" custLinFactNeighborX="-100000" custLinFactNeighborY="-1533"/>
      <dgm:spPr>
        <a:blipFill>
          <a:blip xmlns:r="http://schemas.openxmlformats.org/officeDocument/2006/relationships" r:embed="rId2">
            <a:extLst>
              <a:ext uri="{28A0092B-C50C-407E-A947-70E740481C1C}">
                <a14:useLocalDpi xmlns:a14="http://schemas.microsoft.com/office/drawing/2010/main" val="0"/>
              </a:ext>
            </a:extLst>
          </a:blip>
          <a:srcRect/>
          <a:stretch>
            <a:fillRect l="-27000" r="-27000"/>
          </a:stretch>
        </a:blipFill>
      </dgm:spPr>
    </dgm:pt>
    <dgm:pt modelId="{FB889F12-BAB9-465C-BC50-DBC494FE4393}" type="pres">
      <dgm:prSet presAssocID="{39FBF08D-05EE-4550-9D75-A82EBDD8E889}" presName="txShp" presStyleLbl="node1" presStyleIdx="1" presStyleCnt="5" custScaleX="125266">
        <dgm:presLayoutVars>
          <dgm:bulletEnabled val="1"/>
        </dgm:presLayoutVars>
      </dgm:prSet>
      <dgm:spPr/>
    </dgm:pt>
    <dgm:pt modelId="{2C41E577-7D58-4565-B86E-47AE70C6C3EC}" type="pres">
      <dgm:prSet presAssocID="{1ED6E89B-DB86-45CB-B80F-5C97E6705B98}" presName="spacing" presStyleCnt="0"/>
      <dgm:spPr/>
    </dgm:pt>
    <dgm:pt modelId="{4F9B377D-871A-4DBB-8DB9-C35E9B8ADC57}" type="pres">
      <dgm:prSet presAssocID="{C2EDAA43-B6CD-4735-9215-C9DE8F8574E7}" presName="composite" presStyleCnt="0"/>
      <dgm:spPr/>
    </dgm:pt>
    <dgm:pt modelId="{E079C90F-82A6-47DA-A0BD-862F3BCAC541}" type="pres">
      <dgm:prSet presAssocID="{C2EDAA43-B6CD-4735-9215-C9DE8F8574E7}" presName="imgShp" presStyleLbl="fgImgPlace1" presStyleIdx="2" presStyleCnt="5" custScaleX="131894" custScaleY="119485" custLinFactX="-45586" custLinFactNeighborX="-100000" custLinFactNeighborY="-6602"/>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B0FC0501-A36C-45F3-B38B-5A003A6A673C}" type="pres">
      <dgm:prSet presAssocID="{C2EDAA43-B6CD-4735-9215-C9DE8F8574E7}" presName="txShp" presStyleLbl="node1" presStyleIdx="2" presStyleCnt="5" custScaleX="124941">
        <dgm:presLayoutVars>
          <dgm:bulletEnabled val="1"/>
        </dgm:presLayoutVars>
      </dgm:prSet>
      <dgm:spPr/>
    </dgm:pt>
    <dgm:pt modelId="{756D58E9-44E8-49E1-9238-E4B6FC957CDE}" type="pres">
      <dgm:prSet presAssocID="{F933CA55-412D-41FC-9B04-29842B54D6BC}" presName="spacing" presStyleCnt="0"/>
      <dgm:spPr/>
    </dgm:pt>
    <dgm:pt modelId="{5D44F619-8039-4B53-932E-64EBE74A47AD}" type="pres">
      <dgm:prSet presAssocID="{969DA385-8BB2-4B8E-A59B-3EA567DE8F4C}" presName="composite" presStyleCnt="0"/>
      <dgm:spPr/>
    </dgm:pt>
    <dgm:pt modelId="{C313501F-1A7F-4E4C-A2B1-0AEEA3F87A3F}" type="pres">
      <dgm:prSet presAssocID="{969DA385-8BB2-4B8E-A59B-3EA567DE8F4C}" presName="imgShp" presStyleLbl="fgImgPlace1" presStyleIdx="3" presStyleCnt="5" custLinFactX="-48651" custLinFactNeighborX="-100000" custLinFactNeighborY="-7663"/>
      <dgm:spPr>
        <a:blipFill>
          <a:blip xmlns:r="http://schemas.openxmlformats.org/officeDocument/2006/relationships" r:embed="rId4">
            <a:extLst>
              <a:ext uri="{28A0092B-C50C-407E-A947-70E740481C1C}">
                <a14:useLocalDpi xmlns:a14="http://schemas.microsoft.com/office/drawing/2010/main" val="0"/>
              </a:ext>
            </a:extLst>
          </a:blip>
          <a:srcRect/>
          <a:stretch>
            <a:fillRect t="-5000" b="-5000"/>
          </a:stretch>
        </a:blipFill>
      </dgm:spPr>
    </dgm:pt>
    <dgm:pt modelId="{F49B88A0-180E-410D-AAB3-58B5F8A9FA0E}" type="pres">
      <dgm:prSet presAssocID="{969DA385-8BB2-4B8E-A59B-3EA567DE8F4C}" presName="txShp" presStyleLbl="node1" presStyleIdx="3" presStyleCnt="5" custScaleX="124515">
        <dgm:presLayoutVars>
          <dgm:bulletEnabled val="1"/>
        </dgm:presLayoutVars>
      </dgm:prSet>
      <dgm:spPr/>
    </dgm:pt>
    <dgm:pt modelId="{D369A5A5-CD29-45AD-A97C-81D1C50A3A57}" type="pres">
      <dgm:prSet presAssocID="{F1D4633A-02E4-4F49-A88C-CEAF3ED1DD2F}" presName="spacing" presStyleCnt="0"/>
      <dgm:spPr/>
    </dgm:pt>
    <dgm:pt modelId="{262C79CB-E727-4DC0-A2E8-79F7C35DEE70}" type="pres">
      <dgm:prSet presAssocID="{B88007F2-DE6C-4F3B-9D70-9F29D4F7E713}" presName="composite" presStyleCnt="0"/>
      <dgm:spPr/>
    </dgm:pt>
    <dgm:pt modelId="{2FE678F8-CD05-4B6A-961B-95DB698C6B19}" type="pres">
      <dgm:prSet presAssocID="{B88007F2-DE6C-4F3B-9D70-9F29D4F7E713}" presName="imgShp" presStyleLbl="fgImgPlace1" presStyleIdx="4" presStyleCnt="5" custLinFactX="-53248" custLinFactNeighborX="-100000" custLinFactNeighborY="1687"/>
      <dgm:spPr>
        <a:blipFill>
          <a:blip xmlns:r="http://schemas.openxmlformats.org/officeDocument/2006/relationships" r:embed="rId5">
            <a:extLst>
              <a:ext uri="{28A0092B-C50C-407E-A947-70E740481C1C}">
                <a14:useLocalDpi xmlns:a14="http://schemas.microsoft.com/office/drawing/2010/main" val="0"/>
              </a:ext>
            </a:extLst>
          </a:blip>
          <a:srcRect/>
          <a:stretch>
            <a:fillRect t="-1000" b="-1000"/>
          </a:stretch>
        </a:blipFill>
      </dgm:spPr>
    </dgm:pt>
    <dgm:pt modelId="{5FADC24F-73F0-4A31-AF72-6B09B4512CE7}" type="pres">
      <dgm:prSet presAssocID="{B88007F2-DE6C-4F3B-9D70-9F29D4F7E713}" presName="txShp" presStyleLbl="node1" presStyleIdx="4" presStyleCnt="5" custScaleX="125591">
        <dgm:presLayoutVars>
          <dgm:bulletEnabled val="1"/>
        </dgm:presLayoutVars>
      </dgm:prSet>
      <dgm:spPr/>
    </dgm:pt>
  </dgm:ptLst>
  <dgm:cxnLst>
    <dgm:cxn modelId="{162FEF28-8E58-46BB-8411-FC2766B45828}" srcId="{11B94C7C-915A-40B8-B04A-565385579CFA}" destId="{39FBF08D-05EE-4550-9D75-A82EBDD8E889}" srcOrd="1" destOrd="0" parTransId="{D7F9C503-0ACF-4409-BC65-198068EA8A43}" sibTransId="{1ED6E89B-DB86-45CB-B80F-5C97E6705B98}"/>
    <dgm:cxn modelId="{2CDA322D-4B6A-4ECE-AA87-44A7B8F06D65}" srcId="{11B94C7C-915A-40B8-B04A-565385579CFA}" destId="{969DA385-8BB2-4B8E-A59B-3EA567DE8F4C}" srcOrd="3" destOrd="0" parTransId="{59CFC298-8C52-4D12-A07C-5F84FB6DD91A}" sibTransId="{F1D4633A-02E4-4F49-A88C-CEAF3ED1DD2F}"/>
    <dgm:cxn modelId="{129A3C64-BC21-4769-B4CE-4E94F8A1D717}" srcId="{C2EDAA43-B6CD-4735-9215-C9DE8F8574E7}" destId="{3BB72644-BB22-4067-B2AB-AE49E2ADA30A}" srcOrd="0" destOrd="0" parTransId="{D5E01CC4-4E5C-4D23-85C9-FF500905C3EC}" sibTransId="{9092FE64-4BB4-40EC-BC9D-709C935AEED6}"/>
    <dgm:cxn modelId="{01649844-BD4A-48D6-9159-8A92BF8526D8}" type="presOf" srcId="{11B94C7C-915A-40B8-B04A-565385579CFA}" destId="{1CA1CA00-E455-4960-8F66-604D33CFD8E0}" srcOrd="0" destOrd="0" presId="urn:microsoft.com/office/officeart/2005/8/layout/vList3"/>
    <dgm:cxn modelId="{18BDA250-E939-401D-9351-DD71B92167E7}" type="presOf" srcId="{39FBF08D-05EE-4550-9D75-A82EBDD8E889}" destId="{FB889F12-BAB9-465C-BC50-DBC494FE4393}" srcOrd="0" destOrd="0" presId="urn:microsoft.com/office/officeart/2005/8/layout/vList3"/>
    <dgm:cxn modelId="{A43B3C78-42CB-4D4C-BFB6-D710878583BA}" srcId="{11B94C7C-915A-40B8-B04A-565385579CFA}" destId="{02586F49-2B72-436B-B4BC-A258C732F876}" srcOrd="0" destOrd="0" parTransId="{79C6366A-5E6E-451B-8B99-52FF89B09D8D}" sibTransId="{C9202654-066C-44C0-9C21-7EAF68F89A40}"/>
    <dgm:cxn modelId="{6D76F58C-9DF2-431E-8FCA-F5D10CC16FD2}" type="presOf" srcId="{3BB72644-BB22-4067-B2AB-AE49E2ADA30A}" destId="{B0FC0501-A36C-45F3-B38B-5A003A6A673C}" srcOrd="0" destOrd="1" presId="urn:microsoft.com/office/officeart/2005/8/layout/vList3"/>
    <dgm:cxn modelId="{374EF78D-BF9B-4204-9A83-C714641DB0A1}" srcId="{11B94C7C-915A-40B8-B04A-565385579CFA}" destId="{B88007F2-DE6C-4F3B-9D70-9F29D4F7E713}" srcOrd="4" destOrd="0" parTransId="{A04785A1-9894-49B7-A993-712B5AB48677}" sibTransId="{CDD28C08-3F14-48AD-AC07-ACE9BD8E1B98}"/>
    <dgm:cxn modelId="{22A1A29D-AA5C-4B79-974F-EAD3F1946C58}" type="presOf" srcId="{969DA385-8BB2-4B8E-A59B-3EA567DE8F4C}" destId="{F49B88A0-180E-410D-AAB3-58B5F8A9FA0E}" srcOrd="0" destOrd="0" presId="urn:microsoft.com/office/officeart/2005/8/layout/vList3"/>
    <dgm:cxn modelId="{552794AA-8053-4E0A-AA23-31D03BCB1F7C}" type="presOf" srcId="{02586F49-2B72-436B-B4BC-A258C732F876}" destId="{EC1A8FF9-5CEF-4491-BA80-2CB44511140F}" srcOrd="0" destOrd="0" presId="urn:microsoft.com/office/officeart/2005/8/layout/vList3"/>
    <dgm:cxn modelId="{BA3DA8D6-1A10-4D0C-AA23-343544C77228}" srcId="{11B94C7C-915A-40B8-B04A-565385579CFA}" destId="{C2EDAA43-B6CD-4735-9215-C9DE8F8574E7}" srcOrd="2" destOrd="0" parTransId="{6139009F-AB6F-4AE1-B53C-6C2166F6682D}" sibTransId="{F933CA55-412D-41FC-9B04-29842B54D6BC}"/>
    <dgm:cxn modelId="{BAD719ED-4CC6-401A-B51F-258EDB68D236}" type="presOf" srcId="{B88007F2-DE6C-4F3B-9D70-9F29D4F7E713}" destId="{5FADC24F-73F0-4A31-AF72-6B09B4512CE7}" srcOrd="0" destOrd="0" presId="urn:microsoft.com/office/officeart/2005/8/layout/vList3"/>
    <dgm:cxn modelId="{21AF18FD-5404-461F-B17B-84F0522F4356}" type="presOf" srcId="{C2EDAA43-B6CD-4735-9215-C9DE8F8574E7}" destId="{B0FC0501-A36C-45F3-B38B-5A003A6A673C}" srcOrd="0" destOrd="0" presId="urn:microsoft.com/office/officeart/2005/8/layout/vList3"/>
    <dgm:cxn modelId="{0F4B8AC6-C4A0-4092-A214-F88D7AE3B581}" type="presParOf" srcId="{1CA1CA00-E455-4960-8F66-604D33CFD8E0}" destId="{04C65B80-F007-46B6-A516-CD1BC6007FEB}" srcOrd="0" destOrd="0" presId="urn:microsoft.com/office/officeart/2005/8/layout/vList3"/>
    <dgm:cxn modelId="{77759FA9-B422-4DF0-91AD-F3399FEF88A4}" type="presParOf" srcId="{04C65B80-F007-46B6-A516-CD1BC6007FEB}" destId="{2F5FB18C-A600-4C28-97D8-5D3CFBDA77C2}" srcOrd="0" destOrd="0" presId="urn:microsoft.com/office/officeart/2005/8/layout/vList3"/>
    <dgm:cxn modelId="{18737872-8A1B-4C46-8FE1-CA8665947D0D}" type="presParOf" srcId="{04C65B80-F007-46B6-A516-CD1BC6007FEB}" destId="{EC1A8FF9-5CEF-4491-BA80-2CB44511140F}" srcOrd="1" destOrd="0" presId="urn:microsoft.com/office/officeart/2005/8/layout/vList3"/>
    <dgm:cxn modelId="{8281F58D-96AE-4570-B9A1-097FB0E5012C}" type="presParOf" srcId="{1CA1CA00-E455-4960-8F66-604D33CFD8E0}" destId="{579D45B3-A349-4B8E-873B-3F2F2F5BA69A}" srcOrd="1" destOrd="0" presId="urn:microsoft.com/office/officeart/2005/8/layout/vList3"/>
    <dgm:cxn modelId="{E9BDB734-7BFD-4587-BF36-E7E38BDDA79C}" type="presParOf" srcId="{1CA1CA00-E455-4960-8F66-604D33CFD8E0}" destId="{15FB0D92-6D02-48E4-9680-F520DB6254A6}" srcOrd="2" destOrd="0" presId="urn:microsoft.com/office/officeart/2005/8/layout/vList3"/>
    <dgm:cxn modelId="{63CA4EB6-6DFB-479B-8ABA-E71AB32A3DE3}" type="presParOf" srcId="{15FB0D92-6D02-48E4-9680-F520DB6254A6}" destId="{132736E1-E399-4CFB-8C66-2FF888F44F48}" srcOrd="0" destOrd="0" presId="urn:microsoft.com/office/officeart/2005/8/layout/vList3"/>
    <dgm:cxn modelId="{3E61010F-951C-40C1-B023-BDC07FD8255C}" type="presParOf" srcId="{15FB0D92-6D02-48E4-9680-F520DB6254A6}" destId="{FB889F12-BAB9-465C-BC50-DBC494FE4393}" srcOrd="1" destOrd="0" presId="urn:microsoft.com/office/officeart/2005/8/layout/vList3"/>
    <dgm:cxn modelId="{A82A0C6F-2C84-48F1-B5F4-3BBD34F822BE}" type="presParOf" srcId="{1CA1CA00-E455-4960-8F66-604D33CFD8E0}" destId="{2C41E577-7D58-4565-B86E-47AE70C6C3EC}" srcOrd="3" destOrd="0" presId="urn:microsoft.com/office/officeart/2005/8/layout/vList3"/>
    <dgm:cxn modelId="{CDFB4FA8-0882-4E40-91B4-138DDA2B62E2}" type="presParOf" srcId="{1CA1CA00-E455-4960-8F66-604D33CFD8E0}" destId="{4F9B377D-871A-4DBB-8DB9-C35E9B8ADC57}" srcOrd="4" destOrd="0" presId="urn:microsoft.com/office/officeart/2005/8/layout/vList3"/>
    <dgm:cxn modelId="{E9E2E745-E5EF-4B87-8165-F4BCB851A5F5}" type="presParOf" srcId="{4F9B377D-871A-4DBB-8DB9-C35E9B8ADC57}" destId="{E079C90F-82A6-47DA-A0BD-862F3BCAC541}" srcOrd="0" destOrd="0" presId="urn:microsoft.com/office/officeart/2005/8/layout/vList3"/>
    <dgm:cxn modelId="{A7AA193C-9C52-4411-B2B4-7E581550AB04}" type="presParOf" srcId="{4F9B377D-871A-4DBB-8DB9-C35E9B8ADC57}" destId="{B0FC0501-A36C-45F3-B38B-5A003A6A673C}" srcOrd="1" destOrd="0" presId="urn:microsoft.com/office/officeart/2005/8/layout/vList3"/>
    <dgm:cxn modelId="{58EB2E08-0F27-4CB5-9D96-B1EEC764770B}" type="presParOf" srcId="{1CA1CA00-E455-4960-8F66-604D33CFD8E0}" destId="{756D58E9-44E8-49E1-9238-E4B6FC957CDE}" srcOrd="5" destOrd="0" presId="urn:microsoft.com/office/officeart/2005/8/layout/vList3"/>
    <dgm:cxn modelId="{9F718AA7-85D6-4904-88DB-A86906435E04}" type="presParOf" srcId="{1CA1CA00-E455-4960-8F66-604D33CFD8E0}" destId="{5D44F619-8039-4B53-932E-64EBE74A47AD}" srcOrd="6" destOrd="0" presId="urn:microsoft.com/office/officeart/2005/8/layout/vList3"/>
    <dgm:cxn modelId="{56A6C993-879C-438B-9796-91074562FDC6}" type="presParOf" srcId="{5D44F619-8039-4B53-932E-64EBE74A47AD}" destId="{C313501F-1A7F-4E4C-A2B1-0AEEA3F87A3F}" srcOrd="0" destOrd="0" presId="urn:microsoft.com/office/officeart/2005/8/layout/vList3"/>
    <dgm:cxn modelId="{C78E1308-A8F1-45CD-83A3-8404BB44EE3C}" type="presParOf" srcId="{5D44F619-8039-4B53-932E-64EBE74A47AD}" destId="{F49B88A0-180E-410D-AAB3-58B5F8A9FA0E}" srcOrd="1" destOrd="0" presId="urn:microsoft.com/office/officeart/2005/8/layout/vList3"/>
    <dgm:cxn modelId="{B72476DE-42AF-429B-8A6F-776DCD5C5FEB}" type="presParOf" srcId="{1CA1CA00-E455-4960-8F66-604D33CFD8E0}" destId="{D369A5A5-CD29-45AD-A97C-81D1C50A3A57}" srcOrd="7" destOrd="0" presId="urn:microsoft.com/office/officeart/2005/8/layout/vList3"/>
    <dgm:cxn modelId="{9FA472E0-67C4-426E-9235-59C4A80D7999}" type="presParOf" srcId="{1CA1CA00-E455-4960-8F66-604D33CFD8E0}" destId="{262C79CB-E727-4DC0-A2E8-79F7C35DEE70}" srcOrd="8" destOrd="0" presId="urn:microsoft.com/office/officeart/2005/8/layout/vList3"/>
    <dgm:cxn modelId="{58E0D828-3810-4CB4-89EA-E6D3DCD89BB1}" type="presParOf" srcId="{262C79CB-E727-4DC0-A2E8-79F7C35DEE70}" destId="{2FE678F8-CD05-4B6A-961B-95DB698C6B19}" srcOrd="0" destOrd="0" presId="urn:microsoft.com/office/officeart/2005/8/layout/vList3"/>
    <dgm:cxn modelId="{019DB91C-6468-423A-A5CD-6CE8AD8302A3}" type="presParOf" srcId="{262C79CB-E727-4DC0-A2E8-79F7C35DEE70}" destId="{5FADC24F-73F0-4A31-AF72-6B09B4512CE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2CE4EF-8E0D-4F7C-AED7-5BCF207729B3}"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332AEED2-C76C-4B75-9B6F-22358DE6161C}">
      <dgm:prSet phldrT="[Text]"/>
      <dgm:spPr>
        <a:solidFill>
          <a:srgbClr val="92D050"/>
        </a:solidFill>
        <a:ln>
          <a:solidFill>
            <a:schemeClr val="accent2"/>
          </a:solidFill>
        </a:ln>
        <a:scene3d>
          <a:camera prst="obliqueTopLeft"/>
          <a:lightRig rig="threePt" dir="t"/>
        </a:scene3d>
        <a:sp3d>
          <a:bevelT w="114300" prst="artDeco"/>
        </a:sp3d>
      </dgm:spPr>
      <dgm:t>
        <a:bodyPr/>
        <a:lstStyle/>
        <a:p>
          <a:r>
            <a:rPr lang="en-GB" b="1" dirty="0"/>
            <a:t>Factors that may impact Note-taking </a:t>
          </a:r>
          <a:endParaRPr lang="en-GB" dirty="0"/>
        </a:p>
      </dgm:t>
    </dgm:pt>
    <dgm:pt modelId="{D76EFFE1-B86A-4BA3-8C7C-431FB9648451}" type="parTrans" cxnId="{54797C99-8AEB-4C52-BD76-BD3691E14BAC}">
      <dgm:prSet/>
      <dgm:spPr/>
      <dgm:t>
        <a:bodyPr/>
        <a:lstStyle/>
        <a:p>
          <a:endParaRPr lang="en-GB"/>
        </a:p>
      </dgm:t>
    </dgm:pt>
    <dgm:pt modelId="{1A82F729-C60D-4272-97AC-97FB40A47758}" type="sibTrans" cxnId="{54797C99-8AEB-4C52-BD76-BD3691E14BAC}">
      <dgm:prSet/>
      <dgm:spPr/>
      <dgm:t>
        <a:bodyPr/>
        <a:lstStyle/>
        <a:p>
          <a:endParaRPr lang="en-GB"/>
        </a:p>
      </dgm:t>
    </dgm:pt>
    <dgm:pt modelId="{0AAFF264-5789-4179-931A-CB13A9ED47F3}">
      <dgm:prSet phldrT="[Text]"/>
      <dgm:spPr>
        <a:solidFill>
          <a:schemeClr val="accent2">
            <a:lumMod val="20000"/>
            <a:lumOff val="80000"/>
          </a:schemeClr>
        </a:solidFill>
        <a:scene3d>
          <a:camera prst="obliqueTopLeft"/>
          <a:lightRig rig="threePt" dir="t"/>
        </a:scene3d>
        <a:sp3d>
          <a:bevelT w="114300" prst="artDeco"/>
        </a:sp3d>
      </dgm:spPr>
      <dgm:t>
        <a:bodyPr/>
        <a:lstStyle/>
        <a:p>
          <a:r>
            <a:rPr kumimoji="0" lang="en-GB" b="0" i="0" u="none" strike="noStrike"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The density/complexity of the information.</a:t>
          </a:r>
          <a:endParaRPr lang="en-GB" dirty="0"/>
        </a:p>
      </dgm:t>
    </dgm:pt>
    <dgm:pt modelId="{4DB420A5-6EA9-40D4-B27E-3BB3116258FD}" type="parTrans" cxnId="{2CD5C065-C493-4743-8E3C-A00BA4B40905}">
      <dgm:prSet/>
      <dgm:spPr/>
      <dgm:t>
        <a:bodyPr/>
        <a:lstStyle/>
        <a:p>
          <a:endParaRPr lang="en-GB"/>
        </a:p>
      </dgm:t>
    </dgm:pt>
    <dgm:pt modelId="{AF33B5A6-63DC-490B-B7B2-5F64EEA5A495}" type="sibTrans" cxnId="{2CD5C065-C493-4743-8E3C-A00BA4B40905}">
      <dgm:prSet/>
      <dgm:spPr/>
      <dgm:t>
        <a:bodyPr/>
        <a:lstStyle/>
        <a:p>
          <a:endParaRPr lang="en-GB"/>
        </a:p>
      </dgm:t>
    </dgm:pt>
    <dgm:pt modelId="{1CED5220-51B5-4C53-A26F-2E16E166960B}">
      <dgm:prSet phldrT="[Text]"/>
      <dgm:spPr>
        <a:solidFill>
          <a:schemeClr val="accent6">
            <a:lumMod val="40000"/>
            <a:lumOff val="60000"/>
          </a:schemeClr>
        </a:solidFill>
        <a:scene3d>
          <a:camera prst="obliqueTopLeft"/>
          <a:lightRig rig="threePt" dir="t"/>
        </a:scene3d>
        <a:sp3d>
          <a:bevelT w="114300" prst="artDeco"/>
        </a:sp3d>
      </dgm:spPr>
      <dgm:t>
        <a:bodyPr/>
        <a:lstStyle/>
        <a:p>
          <a:pPr>
            <a:buClrTx/>
            <a:buSzTx/>
            <a:buFontTx/>
            <a:buNone/>
          </a:pPr>
          <a:r>
            <a:rPr kumimoji="0" lang="en-GB" b="0" i="0" u="none" strike="noStrike"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fast the information is presented – a slower pace gives time to reflect on/review notes. </a:t>
          </a:r>
          <a:endParaRPr lang="en-GB" dirty="0"/>
        </a:p>
      </dgm:t>
    </dgm:pt>
    <dgm:pt modelId="{DF8F1224-5179-43D8-B100-8A2F86EA8DC2}" type="parTrans" cxnId="{D3194F69-D5D9-4D27-98AD-AAF7D0475A00}">
      <dgm:prSet/>
      <dgm:spPr/>
      <dgm:t>
        <a:bodyPr/>
        <a:lstStyle/>
        <a:p>
          <a:endParaRPr lang="en-GB"/>
        </a:p>
      </dgm:t>
    </dgm:pt>
    <dgm:pt modelId="{AEFD0457-9DD7-40A5-A7CA-1A72E2092BB7}" type="sibTrans" cxnId="{D3194F69-D5D9-4D27-98AD-AAF7D0475A00}">
      <dgm:prSet/>
      <dgm:spPr/>
      <dgm:t>
        <a:bodyPr/>
        <a:lstStyle/>
        <a:p>
          <a:endParaRPr lang="en-GB"/>
        </a:p>
      </dgm:t>
    </dgm:pt>
    <dgm:pt modelId="{777A510A-0AEF-4016-83F2-522DF83DE90A}">
      <dgm:prSet phldrT="[Text]"/>
      <dgm:spPr>
        <a:scene3d>
          <a:camera prst="obliqueTopLeft"/>
          <a:lightRig rig="threePt" dir="t"/>
        </a:scene3d>
        <a:sp3d>
          <a:bevelT w="114300" prst="artDeco"/>
        </a:sp3d>
      </dgm:spPr>
      <dgm:t>
        <a:bodyPr/>
        <a:lstStyle/>
        <a:p>
          <a:pPr>
            <a:buClrTx/>
            <a:buSzTx/>
            <a:buFontTx/>
            <a:buNone/>
          </a:pPr>
          <a:r>
            <a:rPr kumimoji="0" lang="en-GB" b="0" i="0" u="none" strike="noStrike"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well the information is organised by the presenter.</a:t>
          </a:r>
          <a:endParaRPr lang="en-GB" dirty="0"/>
        </a:p>
      </dgm:t>
    </dgm:pt>
    <dgm:pt modelId="{D8605057-E00F-44AE-9B9F-132A53C59B63}" type="parTrans" cxnId="{49C22E77-497E-4EE0-9E82-921BD3754523}">
      <dgm:prSet/>
      <dgm:spPr/>
      <dgm:t>
        <a:bodyPr/>
        <a:lstStyle/>
        <a:p>
          <a:endParaRPr lang="en-GB"/>
        </a:p>
      </dgm:t>
    </dgm:pt>
    <dgm:pt modelId="{77D135BD-33CE-40B6-9373-EFBED96D78BF}" type="sibTrans" cxnId="{49C22E77-497E-4EE0-9E82-921BD3754523}">
      <dgm:prSet/>
      <dgm:spPr/>
      <dgm:t>
        <a:bodyPr/>
        <a:lstStyle/>
        <a:p>
          <a:endParaRPr lang="en-GB"/>
        </a:p>
      </dgm:t>
    </dgm:pt>
    <dgm:pt modelId="{8255573C-2757-4204-BB91-FC1975087BEA}">
      <dgm:prSet phldrT="[Text]"/>
      <dgm:spPr>
        <a:solidFill>
          <a:schemeClr val="accent5">
            <a:lumMod val="20000"/>
            <a:lumOff val="80000"/>
          </a:schemeClr>
        </a:solidFill>
        <a:scene3d>
          <a:camera prst="obliqueTopLeft"/>
          <a:lightRig rig="threePt" dir="t"/>
        </a:scene3d>
        <a:sp3d>
          <a:bevelT w="114300" prst="artDeco"/>
        </a:sp3d>
      </dgm:spPr>
      <dgm:t>
        <a:bodyPr/>
        <a:lstStyle/>
        <a:p>
          <a:pPr>
            <a:buClrTx/>
            <a:buSzTx/>
            <a:buFontTx/>
            <a:buNone/>
          </a:pPr>
          <a:r>
            <a:rPr kumimoji="0" lang="en-GB" b="0" i="0" u="none" strike="noStrike"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skilled you are at taking notes (do you capture the important points?)</a:t>
          </a:r>
          <a:endParaRPr lang="en-GB" dirty="0"/>
        </a:p>
      </dgm:t>
    </dgm:pt>
    <dgm:pt modelId="{4502D702-0305-4F16-8A6A-2E111583CA4E}" type="parTrans" cxnId="{53CBFAA2-5E71-4DBD-824C-AE624C91DC97}">
      <dgm:prSet/>
      <dgm:spPr/>
      <dgm:t>
        <a:bodyPr/>
        <a:lstStyle/>
        <a:p>
          <a:endParaRPr lang="en-GB"/>
        </a:p>
      </dgm:t>
    </dgm:pt>
    <dgm:pt modelId="{65D7D969-E262-41EF-9A86-3CCDA7AE3F1B}" type="sibTrans" cxnId="{53CBFAA2-5E71-4DBD-824C-AE624C91DC97}">
      <dgm:prSet/>
      <dgm:spPr/>
      <dgm:t>
        <a:bodyPr/>
        <a:lstStyle/>
        <a:p>
          <a:endParaRPr lang="en-GB"/>
        </a:p>
      </dgm:t>
    </dgm:pt>
    <dgm:pt modelId="{5EA390E9-9329-4118-A00D-393B2BAC9122}">
      <dgm:prSet/>
      <dgm:spPr/>
      <dgm:t>
        <a:bodyPr/>
        <a:lstStyle/>
        <a:p>
          <a:endParaRPr lang="en-GB"/>
        </a:p>
      </dgm:t>
    </dgm:pt>
    <dgm:pt modelId="{49A1B48F-683A-4A4A-952C-9C6C21721335}" type="parTrans" cxnId="{4BDFB803-E2B2-4F94-B646-DABE722470A5}">
      <dgm:prSet/>
      <dgm:spPr/>
      <dgm:t>
        <a:bodyPr/>
        <a:lstStyle/>
        <a:p>
          <a:endParaRPr lang="en-GB"/>
        </a:p>
      </dgm:t>
    </dgm:pt>
    <dgm:pt modelId="{DFCAFE24-C15F-46D2-81E8-E4D7E28CF712}" type="sibTrans" cxnId="{4BDFB803-E2B2-4F94-B646-DABE722470A5}">
      <dgm:prSet/>
      <dgm:spPr/>
      <dgm:t>
        <a:bodyPr/>
        <a:lstStyle/>
        <a:p>
          <a:endParaRPr lang="en-GB"/>
        </a:p>
      </dgm:t>
    </dgm:pt>
    <dgm:pt modelId="{E564AED7-E961-4B7B-B7E3-61CD046CB010}" type="pres">
      <dgm:prSet presAssocID="{3C2CE4EF-8E0D-4F7C-AED7-5BCF207729B3}" presName="diagram" presStyleCnt="0">
        <dgm:presLayoutVars>
          <dgm:chMax val="1"/>
          <dgm:dir/>
          <dgm:animLvl val="ctr"/>
          <dgm:resizeHandles val="exact"/>
        </dgm:presLayoutVars>
      </dgm:prSet>
      <dgm:spPr/>
    </dgm:pt>
    <dgm:pt modelId="{3D8C5BA8-4707-4CA0-ADAE-B45F7D735EC6}" type="pres">
      <dgm:prSet presAssocID="{3C2CE4EF-8E0D-4F7C-AED7-5BCF207729B3}" presName="matrix" presStyleCnt="0"/>
      <dgm:spPr/>
    </dgm:pt>
    <dgm:pt modelId="{CE73E6D7-78B8-4691-8A71-35412E8CA598}" type="pres">
      <dgm:prSet presAssocID="{3C2CE4EF-8E0D-4F7C-AED7-5BCF207729B3}" presName="tile1" presStyleLbl="node1" presStyleIdx="0" presStyleCnt="4"/>
      <dgm:spPr/>
    </dgm:pt>
    <dgm:pt modelId="{CA5E7A1F-4DCF-45E6-A119-FC554513CB04}" type="pres">
      <dgm:prSet presAssocID="{3C2CE4EF-8E0D-4F7C-AED7-5BCF207729B3}" presName="tile1text" presStyleLbl="node1" presStyleIdx="0" presStyleCnt="4">
        <dgm:presLayoutVars>
          <dgm:chMax val="0"/>
          <dgm:chPref val="0"/>
          <dgm:bulletEnabled val="1"/>
        </dgm:presLayoutVars>
      </dgm:prSet>
      <dgm:spPr/>
    </dgm:pt>
    <dgm:pt modelId="{13556D15-F2AD-4DEB-852C-FFCDCCCA1179}" type="pres">
      <dgm:prSet presAssocID="{3C2CE4EF-8E0D-4F7C-AED7-5BCF207729B3}" presName="tile2" presStyleLbl="node1" presStyleIdx="1" presStyleCnt="4"/>
      <dgm:spPr/>
    </dgm:pt>
    <dgm:pt modelId="{F59F289A-70C2-4EBE-AEE0-9525DF4B35A4}" type="pres">
      <dgm:prSet presAssocID="{3C2CE4EF-8E0D-4F7C-AED7-5BCF207729B3}" presName="tile2text" presStyleLbl="node1" presStyleIdx="1" presStyleCnt="4">
        <dgm:presLayoutVars>
          <dgm:chMax val="0"/>
          <dgm:chPref val="0"/>
          <dgm:bulletEnabled val="1"/>
        </dgm:presLayoutVars>
      </dgm:prSet>
      <dgm:spPr/>
    </dgm:pt>
    <dgm:pt modelId="{61F3600D-AE71-43D7-8852-945EEE22DE90}" type="pres">
      <dgm:prSet presAssocID="{3C2CE4EF-8E0D-4F7C-AED7-5BCF207729B3}" presName="tile3" presStyleLbl="node1" presStyleIdx="2" presStyleCnt="4"/>
      <dgm:spPr/>
    </dgm:pt>
    <dgm:pt modelId="{4C43AF92-8F5F-4A87-92C1-78F8C2573B1C}" type="pres">
      <dgm:prSet presAssocID="{3C2CE4EF-8E0D-4F7C-AED7-5BCF207729B3}" presName="tile3text" presStyleLbl="node1" presStyleIdx="2" presStyleCnt="4">
        <dgm:presLayoutVars>
          <dgm:chMax val="0"/>
          <dgm:chPref val="0"/>
          <dgm:bulletEnabled val="1"/>
        </dgm:presLayoutVars>
      </dgm:prSet>
      <dgm:spPr/>
    </dgm:pt>
    <dgm:pt modelId="{6B190941-BD64-4381-AA8F-DAD981EDF346}" type="pres">
      <dgm:prSet presAssocID="{3C2CE4EF-8E0D-4F7C-AED7-5BCF207729B3}" presName="tile4" presStyleLbl="node1" presStyleIdx="3" presStyleCnt="4"/>
      <dgm:spPr/>
    </dgm:pt>
    <dgm:pt modelId="{A2F2B0FD-F9AC-4C40-B0CE-0AF79A01DFAF}" type="pres">
      <dgm:prSet presAssocID="{3C2CE4EF-8E0D-4F7C-AED7-5BCF207729B3}" presName="tile4text" presStyleLbl="node1" presStyleIdx="3" presStyleCnt="4">
        <dgm:presLayoutVars>
          <dgm:chMax val="0"/>
          <dgm:chPref val="0"/>
          <dgm:bulletEnabled val="1"/>
        </dgm:presLayoutVars>
      </dgm:prSet>
      <dgm:spPr/>
    </dgm:pt>
    <dgm:pt modelId="{E43B5AB7-FDC3-4DAD-A88F-9E6199716EE7}" type="pres">
      <dgm:prSet presAssocID="{3C2CE4EF-8E0D-4F7C-AED7-5BCF207729B3}" presName="centerTile" presStyleLbl="fgShp" presStyleIdx="0" presStyleCnt="1">
        <dgm:presLayoutVars>
          <dgm:chMax val="0"/>
          <dgm:chPref val="0"/>
        </dgm:presLayoutVars>
      </dgm:prSet>
      <dgm:spPr/>
    </dgm:pt>
  </dgm:ptLst>
  <dgm:cxnLst>
    <dgm:cxn modelId="{4BDFB803-E2B2-4F94-B646-DABE722470A5}" srcId="{3C2CE4EF-8E0D-4F7C-AED7-5BCF207729B3}" destId="{5EA390E9-9329-4118-A00D-393B2BAC9122}" srcOrd="1" destOrd="0" parTransId="{49A1B48F-683A-4A4A-952C-9C6C21721335}" sibTransId="{DFCAFE24-C15F-46D2-81E8-E4D7E28CF712}"/>
    <dgm:cxn modelId="{46FBE30F-3E45-4E40-9C32-4C249FDB2E8C}" type="presOf" srcId="{8255573C-2757-4204-BB91-FC1975087BEA}" destId="{A2F2B0FD-F9AC-4C40-B0CE-0AF79A01DFAF}" srcOrd="1" destOrd="0" presId="urn:microsoft.com/office/officeart/2005/8/layout/matrix1"/>
    <dgm:cxn modelId="{24144B14-9646-4C84-A7CC-A93D22945B76}" type="presOf" srcId="{0AAFF264-5789-4179-931A-CB13A9ED47F3}" destId="{CA5E7A1F-4DCF-45E6-A119-FC554513CB04}" srcOrd="1" destOrd="0" presId="urn:microsoft.com/office/officeart/2005/8/layout/matrix1"/>
    <dgm:cxn modelId="{77517635-3B97-44F5-8DB3-07DFA2E67559}" type="presOf" srcId="{777A510A-0AEF-4016-83F2-522DF83DE90A}" destId="{61F3600D-AE71-43D7-8852-945EEE22DE90}" srcOrd="0" destOrd="0" presId="urn:microsoft.com/office/officeart/2005/8/layout/matrix1"/>
    <dgm:cxn modelId="{CD2AD140-BA2A-4241-ABE0-BDB1589344A1}" type="presOf" srcId="{1CED5220-51B5-4C53-A26F-2E16E166960B}" destId="{13556D15-F2AD-4DEB-852C-FFCDCCCA1179}" srcOrd="0" destOrd="0" presId="urn:microsoft.com/office/officeart/2005/8/layout/matrix1"/>
    <dgm:cxn modelId="{2CD5C065-C493-4743-8E3C-A00BA4B40905}" srcId="{332AEED2-C76C-4B75-9B6F-22358DE6161C}" destId="{0AAFF264-5789-4179-931A-CB13A9ED47F3}" srcOrd="0" destOrd="0" parTransId="{4DB420A5-6EA9-40D4-B27E-3BB3116258FD}" sibTransId="{AF33B5A6-63DC-490B-B7B2-5F64EEA5A495}"/>
    <dgm:cxn modelId="{D3194F69-D5D9-4D27-98AD-AAF7D0475A00}" srcId="{332AEED2-C76C-4B75-9B6F-22358DE6161C}" destId="{1CED5220-51B5-4C53-A26F-2E16E166960B}" srcOrd="1" destOrd="0" parTransId="{DF8F1224-5179-43D8-B100-8A2F86EA8DC2}" sibTransId="{AEFD0457-9DD7-40A5-A7CA-1A72E2092BB7}"/>
    <dgm:cxn modelId="{18BEB269-7C55-48DC-A2AD-3A90B4DA4EEC}" type="presOf" srcId="{3C2CE4EF-8E0D-4F7C-AED7-5BCF207729B3}" destId="{E564AED7-E961-4B7B-B7E3-61CD046CB010}" srcOrd="0" destOrd="0" presId="urn:microsoft.com/office/officeart/2005/8/layout/matrix1"/>
    <dgm:cxn modelId="{8F4FE94B-2046-46BC-A604-2F29CEC00650}" type="presOf" srcId="{1CED5220-51B5-4C53-A26F-2E16E166960B}" destId="{F59F289A-70C2-4EBE-AEE0-9525DF4B35A4}" srcOrd="1" destOrd="0" presId="urn:microsoft.com/office/officeart/2005/8/layout/matrix1"/>
    <dgm:cxn modelId="{5B2A9373-C05D-4BCB-9851-B7493E1B2F01}" type="presOf" srcId="{777A510A-0AEF-4016-83F2-522DF83DE90A}" destId="{4C43AF92-8F5F-4A87-92C1-78F8C2573B1C}" srcOrd="1" destOrd="0" presId="urn:microsoft.com/office/officeart/2005/8/layout/matrix1"/>
    <dgm:cxn modelId="{49C22E77-497E-4EE0-9E82-921BD3754523}" srcId="{332AEED2-C76C-4B75-9B6F-22358DE6161C}" destId="{777A510A-0AEF-4016-83F2-522DF83DE90A}" srcOrd="2" destOrd="0" parTransId="{D8605057-E00F-44AE-9B9F-132A53C59B63}" sibTransId="{77D135BD-33CE-40B6-9373-EFBED96D78BF}"/>
    <dgm:cxn modelId="{54797C99-8AEB-4C52-BD76-BD3691E14BAC}" srcId="{3C2CE4EF-8E0D-4F7C-AED7-5BCF207729B3}" destId="{332AEED2-C76C-4B75-9B6F-22358DE6161C}" srcOrd="0" destOrd="0" parTransId="{D76EFFE1-B86A-4BA3-8C7C-431FB9648451}" sibTransId="{1A82F729-C60D-4272-97AC-97FB40A47758}"/>
    <dgm:cxn modelId="{A43C649A-4590-448B-80F8-3E281FD3ADD8}" type="presOf" srcId="{8255573C-2757-4204-BB91-FC1975087BEA}" destId="{6B190941-BD64-4381-AA8F-DAD981EDF346}" srcOrd="0" destOrd="0" presId="urn:microsoft.com/office/officeart/2005/8/layout/matrix1"/>
    <dgm:cxn modelId="{53CBFAA2-5E71-4DBD-824C-AE624C91DC97}" srcId="{332AEED2-C76C-4B75-9B6F-22358DE6161C}" destId="{8255573C-2757-4204-BB91-FC1975087BEA}" srcOrd="3" destOrd="0" parTransId="{4502D702-0305-4F16-8A6A-2E111583CA4E}" sibTransId="{65D7D969-E262-41EF-9A86-3CCDA7AE3F1B}"/>
    <dgm:cxn modelId="{AF417DB4-ACE8-460A-BA4C-5A393261AEA6}" type="presOf" srcId="{332AEED2-C76C-4B75-9B6F-22358DE6161C}" destId="{E43B5AB7-FDC3-4DAD-A88F-9E6199716EE7}" srcOrd="0" destOrd="0" presId="urn:microsoft.com/office/officeart/2005/8/layout/matrix1"/>
    <dgm:cxn modelId="{835EB4DC-4117-4E95-8847-231EA44BE5A0}" type="presOf" srcId="{0AAFF264-5789-4179-931A-CB13A9ED47F3}" destId="{CE73E6D7-78B8-4691-8A71-35412E8CA598}" srcOrd="0" destOrd="0" presId="urn:microsoft.com/office/officeart/2005/8/layout/matrix1"/>
    <dgm:cxn modelId="{796D3368-094B-4A83-9DC6-7D9DE65E3BA6}" type="presParOf" srcId="{E564AED7-E961-4B7B-B7E3-61CD046CB010}" destId="{3D8C5BA8-4707-4CA0-ADAE-B45F7D735EC6}" srcOrd="0" destOrd="0" presId="urn:microsoft.com/office/officeart/2005/8/layout/matrix1"/>
    <dgm:cxn modelId="{493EE1BB-211F-410B-B6B3-8A4E77C1B31A}" type="presParOf" srcId="{3D8C5BA8-4707-4CA0-ADAE-B45F7D735EC6}" destId="{CE73E6D7-78B8-4691-8A71-35412E8CA598}" srcOrd="0" destOrd="0" presId="urn:microsoft.com/office/officeart/2005/8/layout/matrix1"/>
    <dgm:cxn modelId="{2EAC74B8-1A92-4128-8DA0-373BBB891D19}" type="presParOf" srcId="{3D8C5BA8-4707-4CA0-ADAE-B45F7D735EC6}" destId="{CA5E7A1F-4DCF-45E6-A119-FC554513CB04}" srcOrd="1" destOrd="0" presId="urn:microsoft.com/office/officeart/2005/8/layout/matrix1"/>
    <dgm:cxn modelId="{04D8087B-55BB-4323-8653-24FE20B8BB7B}" type="presParOf" srcId="{3D8C5BA8-4707-4CA0-ADAE-B45F7D735EC6}" destId="{13556D15-F2AD-4DEB-852C-FFCDCCCA1179}" srcOrd="2" destOrd="0" presId="urn:microsoft.com/office/officeart/2005/8/layout/matrix1"/>
    <dgm:cxn modelId="{9F36D620-6F71-444E-8298-DBEA3F40866B}" type="presParOf" srcId="{3D8C5BA8-4707-4CA0-ADAE-B45F7D735EC6}" destId="{F59F289A-70C2-4EBE-AEE0-9525DF4B35A4}" srcOrd="3" destOrd="0" presId="urn:microsoft.com/office/officeart/2005/8/layout/matrix1"/>
    <dgm:cxn modelId="{E35F4146-A5BB-4454-B27E-16B2D4152BEA}" type="presParOf" srcId="{3D8C5BA8-4707-4CA0-ADAE-B45F7D735EC6}" destId="{61F3600D-AE71-43D7-8852-945EEE22DE90}" srcOrd="4" destOrd="0" presId="urn:microsoft.com/office/officeart/2005/8/layout/matrix1"/>
    <dgm:cxn modelId="{2F0E0151-6C35-4A8F-9E10-88D5155566D8}" type="presParOf" srcId="{3D8C5BA8-4707-4CA0-ADAE-B45F7D735EC6}" destId="{4C43AF92-8F5F-4A87-92C1-78F8C2573B1C}" srcOrd="5" destOrd="0" presId="urn:microsoft.com/office/officeart/2005/8/layout/matrix1"/>
    <dgm:cxn modelId="{34C3E475-F349-4763-8227-1DCDF3AA414F}" type="presParOf" srcId="{3D8C5BA8-4707-4CA0-ADAE-B45F7D735EC6}" destId="{6B190941-BD64-4381-AA8F-DAD981EDF346}" srcOrd="6" destOrd="0" presId="urn:microsoft.com/office/officeart/2005/8/layout/matrix1"/>
    <dgm:cxn modelId="{9D60BBF0-7EED-4778-AECF-81F1ECEA5329}" type="presParOf" srcId="{3D8C5BA8-4707-4CA0-ADAE-B45F7D735EC6}" destId="{A2F2B0FD-F9AC-4C40-B0CE-0AF79A01DFAF}" srcOrd="7" destOrd="0" presId="urn:microsoft.com/office/officeart/2005/8/layout/matrix1"/>
    <dgm:cxn modelId="{A95DF280-3F7A-416B-8128-639ADB1C3F67}" type="presParOf" srcId="{E564AED7-E961-4B7B-B7E3-61CD046CB010}" destId="{E43B5AB7-FDC3-4DAD-A88F-9E6199716EE7}"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4D7F86-AC5F-46D0-B17D-1F2EE362FFAF}">
      <dsp:nvSpPr>
        <dsp:cNvPr id="0" name=""/>
        <dsp:cNvSpPr/>
      </dsp:nvSpPr>
      <dsp:spPr>
        <a:xfrm rot="5400000">
          <a:off x="6154713" y="-2559705"/>
          <a:ext cx="941954" cy="6235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None/>
          </a:pPr>
          <a:r>
            <a:rPr lang="en-GB" sz="1800" kern="1200" dirty="0"/>
            <a:t>Academic skills Quiz – 45 minutes (In class)</a:t>
          </a:r>
        </a:p>
      </dsp:txBody>
      <dsp:txXfrm rot="-5400000">
        <a:off x="3507718" y="133272"/>
        <a:ext cx="6189962" cy="849990"/>
      </dsp:txXfrm>
    </dsp:sp>
    <dsp:sp modelId="{965573C7-9810-4713-8D81-FFCF2F3F345A}">
      <dsp:nvSpPr>
        <dsp:cNvPr id="0" name=""/>
        <dsp:cNvSpPr/>
      </dsp:nvSpPr>
      <dsp:spPr>
        <a:xfrm>
          <a:off x="0" y="836"/>
          <a:ext cx="3507718" cy="1177443"/>
        </a:xfrm>
        <a:prstGeom prst="roundRect">
          <a:avLst/>
        </a:prstGeom>
        <a:solidFill>
          <a:schemeClr val="accent2">
            <a:lumMod val="7500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kern="1200" dirty="0"/>
            <a:t>Task1</a:t>
          </a:r>
        </a:p>
        <a:p>
          <a:pPr marL="0" lvl="0" indent="0" algn="ctr" defTabSz="1155700">
            <a:lnSpc>
              <a:spcPct val="90000"/>
            </a:lnSpc>
            <a:spcBef>
              <a:spcPct val="0"/>
            </a:spcBef>
            <a:spcAft>
              <a:spcPct val="35000"/>
            </a:spcAft>
            <a:buNone/>
          </a:pPr>
          <a:r>
            <a:rPr lang="en-GB" sz="2600" kern="1200" dirty="0"/>
            <a:t>In week 5</a:t>
          </a:r>
        </a:p>
      </dsp:txBody>
      <dsp:txXfrm>
        <a:off x="57478" y="58314"/>
        <a:ext cx="3392762" cy="1062487"/>
      </dsp:txXfrm>
    </dsp:sp>
    <dsp:sp modelId="{7B3EC5A5-B49A-47FF-AA79-4A19B0CCE7FB}">
      <dsp:nvSpPr>
        <dsp:cNvPr id="0" name=""/>
        <dsp:cNvSpPr/>
      </dsp:nvSpPr>
      <dsp:spPr>
        <a:xfrm rot="5400000">
          <a:off x="5833684" y="-1095661"/>
          <a:ext cx="1558143" cy="622377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Academic Skills Practice – 850 words</a:t>
          </a:r>
        </a:p>
        <a:p>
          <a:pPr marL="171450" lvl="1" indent="-171450" algn="l" defTabSz="800100">
            <a:lnSpc>
              <a:spcPct val="90000"/>
            </a:lnSpc>
            <a:spcBef>
              <a:spcPct val="0"/>
            </a:spcBef>
            <a:spcAft>
              <a:spcPct val="15000"/>
            </a:spcAft>
            <a:buFontTx/>
            <a:buNone/>
          </a:pPr>
          <a:r>
            <a:rPr lang="en-GB" sz="1800" kern="1200" dirty="0"/>
            <a:t>This task has 3 questions on the following topics: Note-taking, Paraphrasing, Academic Writing and structuring paragraphs. </a:t>
          </a:r>
        </a:p>
        <a:p>
          <a:pPr marL="171450" lvl="1" indent="-171450" algn="l" defTabSz="800100">
            <a:lnSpc>
              <a:spcPct val="90000"/>
            </a:lnSpc>
            <a:spcBef>
              <a:spcPct val="0"/>
            </a:spcBef>
            <a:spcAft>
              <a:spcPct val="15000"/>
            </a:spcAft>
            <a:buFontTx/>
            <a:buNone/>
          </a:pPr>
          <a:r>
            <a:rPr lang="en-GB" sz="1800" kern="1200" dirty="0"/>
            <a:t>(Task to be completed in class)</a:t>
          </a:r>
        </a:p>
      </dsp:txBody>
      <dsp:txXfrm rot="-5400000">
        <a:off x="3500871" y="1313214"/>
        <a:ext cx="6147708" cy="1406019"/>
      </dsp:txXfrm>
    </dsp:sp>
    <dsp:sp modelId="{B99643D5-2AED-4CF3-9785-324D9272A810}">
      <dsp:nvSpPr>
        <dsp:cNvPr id="0" name=""/>
        <dsp:cNvSpPr/>
      </dsp:nvSpPr>
      <dsp:spPr>
        <a:xfrm>
          <a:off x="0" y="1427502"/>
          <a:ext cx="3500871" cy="1177443"/>
        </a:xfrm>
        <a:prstGeom prst="roundRect">
          <a:avLst/>
        </a:prstGeom>
        <a:solidFill>
          <a:schemeClr val="tx2">
            <a:lumMod val="40000"/>
            <a:lumOff val="6000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kern="1200" dirty="0"/>
            <a:t>Task 2</a:t>
          </a:r>
        </a:p>
        <a:p>
          <a:pPr marL="0" lvl="0" indent="0" algn="ctr" defTabSz="1155700">
            <a:lnSpc>
              <a:spcPct val="90000"/>
            </a:lnSpc>
            <a:spcBef>
              <a:spcPct val="0"/>
            </a:spcBef>
            <a:spcAft>
              <a:spcPct val="35000"/>
            </a:spcAft>
            <a:buNone/>
          </a:pPr>
          <a:r>
            <a:rPr lang="en-GB" sz="2600" kern="1200" dirty="0"/>
            <a:t>In week 7</a:t>
          </a:r>
        </a:p>
      </dsp:txBody>
      <dsp:txXfrm>
        <a:off x="57478" y="1484980"/>
        <a:ext cx="3385915" cy="1062487"/>
      </dsp:txXfrm>
    </dsp:sp>
    <dsp:sp modelId="{48AEB38D-329D-4918-BE26-2E0D4799A143}">
      <dsp:nvSpPr>
        <dsp:cNvPr id="0" name=""/>
        <dsp:cNvSpPr/>
      </dsp:nvSpPr>
      <dsp:spPr>
        <a:xfrm rot="5400000">
          <a:off x="6154713" y="342503"/>
          <a:ext cx="941954" cy="6235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Essay writing (Reflective writing) –Max1200 Words</a:t>
          </a:r>
        </a:p>
        <a:p>
          <a:pPr marL="171450" lvl="1" indent="-171450" algn="l" defTabSz="800100">
            <a:lnSpc>
              <a:spcPct val="90000"/>
            </a:lnSpc>
            <a:spcBef>
              <a:spcPct val="0"/>
            </a:spcBef>
            <a:spcAft>
              <a:spcPct val="15000"/>
            </a:spcAft>
            <a:buChar char="•"/>
          </a:pPr>
          <a:r>
            <a:rPr lang="en-GB" sz="1800" kern="1200" dirty="0"/>
            <a:t>(Task completed in Class)</a:t>
          </a:r>
        </a:p>
      </dsp:txBody>
      <dsp:txXfrm rot="-5400000">
        <a:off x="3507718" y="3035480"/>
        <a:ext cx="6189962" cy="849990"/>
      </dsp:txXfrm>
    </dsp:sp>
    <dsp:sp modelId="{807D9996-4328-4B45-9A55-3D12011ABA94}">
      <dsp:nvSpPr>
        <dsp:cNvPr id="0" name=""/>
        <dsp:cNvSpPr/>
      </dsp:nvSpPr>
      <dsp:spPr>
        <a:xfrm>
          <a:off x="0" y="2854168"/>
          <a:ext cx="3507718" cy="1177443"/>
        </a:xfrm>
        <a:prstGeom prst="roundRect">
          <a:avLst/>
        </a:prstGeom>
        <a:solidFill>
          <a:schemeClr val="accent1">
            <a:hueOff val="0"/>
            <a:satOff val="0"/>
            <a:lumOff val="0"/>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GB" sz="2600" kern="1200" dirty="0"/>
            <a:t>Task 3</a:t>
          </a:r>
        </a:p>
        <a:p>
          <a:pPr marL="0" lvl="0" indent="0" algn="ctr" defTabSz="1155700">
            <a:lnSpc>
              <a:spcPct val="90000"/>
            </a:lnSpc>
            <a:spcBef>
              <a:spcPct val="0"/>
            </a:spcBef>
            <a:spcAft>
              <a:spcPct val="35000"/>
            </a:spcAft>
            <a:buNone/>
          </a:pPr>
          <a:r>
            <a:rPr lang="en-GB" sz="2600" kern="1200" dirty="0"/>
            <a:t>In week 10</a:t>
          </a:r>
        </a:p>
      </dsp:txBody>
      <dsp:txXfrm>
        <a:off x="57478" y="2911646"/>
        <a:ext cx="3392762" cy="10624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A8FF9-5CEF-4491-BA80-2CB44511140F}">
      <dsp:nvSpPr>
        <dsp:cNvPr id="0" name=""/>
        <dsp:cNvSpPr/>
      </dsp:nvSpPr>
      <dsp:spPr>
        <a:xfrm rot="10800000">
          <a:off x="853553" y="326"/>
          <a:ext cx="8134122" cy="672884"/>
        </a:xfrm>
        <a:prstGeom prst="homePlate">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723" tIns="53340" rIns="99568"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rPr>
            <a:t>Prediction		Guessing what the text is about</a:t>
          </a:r>
        </a:p>
      </dsp:txBody>
      <dsp:txXfrm rot="10800000">
        <a:off x="1021774" y="326"/>
        <a:ext cx="7965901" cy="672884"/>
      </dsp:txXfrm>
    </dsp:sp>
    <dsp:sp modelId="{2F5FB18C-A600-4C28-97D8-5D3CFBDA77C2}">
      <dsp:nvSpPr>
        <dsp:cNvPr id="0" name=""/>
        <dsp:cNvSpPr/>
      </dsp:nvSpPr>
      <dsp:spPr>
        <a:xfrm>
          <a:off x="207481" y="0"/>
          <a:ext cx="852107" cy="65333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889F12-BAB9-465C-BC50-DBC494FE4393}">
      <dsp:nvSpPr>
        <dsp:cNvPr id="0" name=""/>
        <dsp:cNvSpPr/>
      </dsp:nvSpPr>
      <dsp:spPr>
        <a:xfrm rot="10800000">
          <a:off x="821649" y="874071"/>
          <a:ext cx="8197930" cy="672884"/>
        </a:xfrm>
        <a:prstGeom prst="homePlate">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723" tIns="53340" rIns="99568"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Surveying	Surveying a text means focusing on the general aspects of a text rather 		than details, with the aim of deciding if the source is worth a closer read</a:t>
          </a:r>
        </a:p>
      </dsp:txBody>
      <dsp:txXfrm rot="10800000">
        <a:off x="989870" y="874071"/>
        <a:ext cx="8029709" cy="672884"/>
      </dsp:txXfrm>
    </dsp:sp>
    <dsp:sp modelId="{132736E1-E399-4CFB-8C66-2FF888F44F48}">
      <dsp:nvSpPr>
        <dsp:cNvPr id="0" name=""/>
        <dsp:cNvSpPr/>
      </dsp:nvSpPr>
      <dsp:spPr>
        <a:xfrm>
          <a:off x="228104" y="863756"/>
          <a:ext cx="922585" cy="672884"/>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7000" r="-2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FC0501-A36C-45F3-B38B-5A003A6A673C}">
      <dsp:nvSpPr>
        <dsp:cNvPr id="0" name=""/>
        <dsp:cNvSpPr/>
      </dsp:nvSpPr>
      <dsp:spPr>
        <a:xfrm rot="10800000">
          <a:off x="832284" y="1813373"/>
          <a:ext cx="8176661" cy="672884"/>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723" tIns="53340" rIns="99568" bIns="53340" numCol="1" spcCol="1270" anchor="t" anchorCtr="0">
          <a:noAutofit/>
        </a:bodyPr>
        <a:lstStyle/>
        <a:p>
          <a:pPr marL="0" lvl="0" indent="0" algn="l" defTabSz="622300">
            <a:lnSpc>
              <a:spcPct val="90000"/>
            </a:lnSpc>
            <a:spcBef>
              <a:spcPct val="0"/>
            </a:spcBef>
            <a:spcAft>
              <a:spcPct val="35000"/>
            </a:spcAft>
            <a:buNone/>
          </a:pPr>
          <a:r>
            <a:rPr lang="en-GB" sz="1400" kern="1200" dirty="0">
              <a:solidFill>
                <a:schemeClr val="tx1"/>
              </a:solidFill>
            </a:rPr>
            <a:t>Scanning	Search for specific information (statistics, dates, facts, key/specific words, 			phrases, author or theory).</a:t>
          </a:r>
        </a:p>
        <a:p>
          <a:pPr marL="114300" lvl="1" indent="-114300" algn="l" defTabSz="622300">
            <a:lnSpc>
              <a:spcPct val="90000"/>
            </a:lnSpc>
            <a:spcBef>
              <a:spcPct val="0"/>
            </a:spcBef>
            <a:spcAft>
              <a:spcPct val="15000"/>
            </a:spcAft>
            <a:buChar char="•"/>
          </a:pPr>
          <a:endParaRPr lang="en-GB" sz="1400" kern="1200" dirty="0">
            <a:solidFill>
              <a:schemeClr val="tx1"/>
            </a:solidFill>
          </a:endParaRPr>
        </a:p>
      </dsp:txBody>
      <dsp:txXfrm rot="10800000">
        <a:off x="1000505" y="1813373"/>
        <a:ext cx="8008440" cy="672884"/>
      </dsp:txXfrm>
    </dsp:sp>
    <dsp:sp modelId="{E079C90F-82A6-47DA-A0BD-862F3BCAC541}">
      <dsp:nvSpPr>
        <dsp:cNvPr id="0" name=""/>
        <dsp:cNvSpPr/>
      </dsp:nvSpPr>
      <dsp:spPr>
        <a:xfrm>
          <a:off x="225033" y="1703393"/>
          <a:ext cx="887494" cy="803996"/>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9B88A0-180E-410D-AAB3-58B5F8A9FA0E}">
      <dsp:nvSpPr>
        <dsp:cNvPr id="0" name=""/>
        <dsp:cNvSpPr/>
      </dsp:nvSpPr>
      <dsp:spPr>
        <a:xfrm rot="10800000">
          <a:off x="846223" y="2752674"/>
          <a:ext cx="8148782" cy="672884"/>
        </a:xfrm>
        <a:prstGeom prst="homePlate">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723" tIns="53340" rIns="99568"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rPr>
            <a:t>Skimming 	 Focuses on identifying the main ideas rather than trying to read the details. 			Here, you identify which parts you need to read in depth.</a:t>
          </a:r>
        </a:p>
      </dsp:txBody>
      <dsp:txXfrm rot="10800000">
        <a:off x="1014444" y="2752674"/>
        <a:ext cx="7980561" cy="672884"/>
      </dsp:txXfrm>
    </dsp:sp>
    <dsp:sp modelId="{C313501F-1A7F-4E4C-A2B1-0AEEA3F87A3F}">
      <dsp:nvSpPr>
        <dsp:cNvPr id="0" name=""/>
        <dsp:cNvSpPr/>
      </dsp:nvSpPr>
      <dsp:spPr>
        <a:xfrm>
          <a:off x="311714" y="2701111"/>
          <a:ext cx="672884" cy="672884"/>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5000" b="-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ADC24F-73F0-4A31-AF72-6B09B4512CE7}">
      <dsp:nvSpPr>
        <dsp:cNvPr id="0" name=""/>
        <dsp:cNvSpPr/>
      </dsp:nvSpPr>
      <dsp:spPr>
        <a:xfrm rot="10800000">
          <a:off x="811015" y="3626420"/>
          <a:ext cx="8219199" cy="67288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6723" tIns="53340" rIns="99568"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rPr>
            <a:t>Reading for detail 	To Understand exactly what a section is saying. The deepest form of 				reading.</a:t>
          </a:r>
        </a:p>
      </dsp:txBody>
      <dsp:txXfrm rot="10800000">
        <a:off x="979236" y="3626420"/>
        <a:ext cx="8050978" cy="672884"/>
      </dsp:txXfrm>
    </dsp:sp>
    <dsp:sp modelId="{2FE678F8-CD05-4B6A-961B-95DB698C6B19}">
      <dsp:nvSpPr>
        <dsp:cNvPr id="0" name=""/>
        <dsp:cNvSpPr/>
      </dsp:nvSpPr>
      <dsp:spPr>
        <a:xfrm>
          <a:off x="280781" y="3626746"/>
          <a:ext cx="672884" cy="672884"/>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000" b="-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73E6D7-78B8-4691-8A71-35412E8CA598}">
      <dsp:nvSpPr>
        <dsp:cNvPr id="0" name=""/>
        <dsp:cNvSpPr/>
      </dsp:nvSpPr>
      <dsp:spPr>
        <a:xfrm rot="16200000">
          <a:off x="1485960" y="-1485960"/>
          <a:ext cx="1694780" cy="4666702"/>
        </a:xfrm>
        <a:prstGeom prst="round1Rect">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a:scene3d>
          <a:camera prst="obliqueTopLef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kumimoji="0" lang="en-GB" sz="2000" b="0" i="0" u="none" strike="noStrike" kern="1200"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The density/complexity of the information.</a:t>
          </a:r>
          <a:endParaRPr lang="en-GB" sz="2000" kern="1200" dirty="0"/>
        </a:p>
      </dsp:txBody>
      <dsp:txXfrm rot="5400000">
        <a:off x="0" y="0"/>
        <a:ext cx="4666702" cy="1271085"/>
      </dsp:txXfrm>
    </dsp:sp>
    <dsp:sp modelId="{13556D15-F2AD-4DEB-852C-FFCDCCCA1179}">
      <dsp:nvSpPr>
        <dsp:cNvPr id="0" name=""/>
        <dsp:cNvSpPr/>
      </dsp:nvSpPr>
      <dsp:spPr>
        <a:xfrm>
          <a:off x="4666702" y="0"/>
          <a:ext cx="4666702" cy="1694780"/>
        </a:xfrm>
        <a:prstGeom prst="round1Rect">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a:scene3d>
          <a:camera prst="obliqueTopLef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ClrTx/>
            <a:buSzTx/>
            <a:buFontTx/>
            <a:buNone/>
          </a:pPr>
          <a:r>
            <a:rPr kumimoji="0" lang="en-GB" sz="2000" b="0" i="0" u="none" strike="noStrike" kern="1200"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fast the information is presented – a slower pace gives time to reflect on/review notes. </a:t>
          </a:r>
          <a:endParaRPr lang="en-GB" sz="2000" kern="1200" dirty="0"/>
        </a:p>
      </dsp:txBody>
      <dsp:txXfrm>
        <a:off x="4666702" y="0"/>
        <a:ext cx="4666702" cy="1271085"/>
      </dsp:txXfrm>
    </dsp:sp>
    <dsp:sp modelId="{61F3600D-AE71-43D7-8852-945EEE22DE90}">
      <dsp:nvSpPr>
        <dsp:cNvPr id="0" name=""/>
        <dsp:cNvSpPr/>
      </dsp:nvSpPr>
      <dsp:spPr>
        <a:xfrm rot="10800000">
          <a:off x="0" y="1694780"/>
          <a:ext cx="4666702" cy="1694780"/>
        </a:xfrm>
        <a:prstGeom prst="round1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obliqueTopLef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ClrTx/>
            <a:buSzTx/>
            <a:buFontTx/>
            <a:buNone/>
          </a:pPr>
          <a:r>
            <a:rPr kumimoji="0" lang="en-GB" sz="2000" b="0" i="0" u="none" strike="noStrike" kern="1200"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well the information is organised by the presenter.</a:t>
          </a:r>
          <a:endParaRPr lang="en-GB" sz="2000" kern="1200" dirty="0"/>
        </a:p>
      </dsp:txBody>
      <dsp:txXfrm rot="10800000">
        <a:off x="0" y="2118475"/>
        <a:ext cx="4666702" cy="1271085"/>
      </dsp:txXfrm>
    </dsp:sp>
    <dsp:sp modelId="{6B190941-BD64-4381-AA8F-DAD981EDF346}">
      <dsp:nvSpPr>
        <dsp:cNvPr id="0" name=""/>
        <dsp:cNvSpPr/>
      </dsp:nvSpPr>
      <dsp:spPr>
        <a:xfrm rot="5400000">
          <a:off x="6152662" y="208819"/>
          <a:ext cx="1694780" cy="4666702"/>
        </a:xfrm>
        <a:prstGeom prst="round1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a:scene3d>
          <a:camera prst="obliqueTopLef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ClrTx/>
            <a:buSzTx/>
            <a:buFontTx/>
            <a:buNone/>
          </a:pPr>
          <a:r>
            <a:rPr kumimoji="0" lang="en-GB" sz="2000" b="0" i="0" u="none" strike="noStrike" kern="1200"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Calibri" panose="020F0502020204030204" pitchFamily="34" charset="0"/>
              <a:cs typeface="Arial" panose="020B0604020202020204" pitchFamily="34" charset="0"/>
            </a:rPr>
            <a:t>How skilled you are at taking notes (do you capture the important points?)</a:t>
          </a:r>
          <a:endParaRPr lang="en-GB" sz="2000" kern="1200" dirty="0"/>
        </a:p>
      </dsp:txBody>
      <dsp:txXfrm rot="-5400000">
        <a:off x="4666702" y="2118475"/>
        <a:ext cx="4666702" cy="1271085"/>
      </dsp:txXfrm>
    </dsp:sp>
    <dsp:sp modelId="{E43B5AB7-FDC3-4DAD-A88F-9E6199716EE7}">
      <dsp:nvSpPr>
        <dsp:cNvPr id="0" name=""/>
        <dsp:cNvSpPr/>
      </dsp:nvSpPr>
      <dsp:spPr>
        <a:xfrm>
          <a:off x="3266691" y="1271085"/>
          <a:ext cx="2800021" cy="847390"/>
        </a:xfrm>
        <a:prstGeom prst="roundRect">
          <a:avLst/>
        </a:prstGeom>
        <a:solidFill>
          <a:srgbClr val="92D050"/>
        </a:solidFill>
        <a:ln w="25400" cap="flat" cmpd="sng" algn="ctr">
          <a:solidFill>
            <a:schemeClr val="accent2"/>
          </a:solidFill>
          <a:prstDash val="solid"/>
        </a:ln>
        <a:effectLst/>
        <a:scene3d>
          <a:camera prst="obliqueTopLeft"/>
          <a:lightRig rig="threePt" dir="t"/>
        </a:scene3d>
        <a:sp3d>
          <a:bevelT w="114300" prst="artDeco"/>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Factors that may impact Note-taking </a:t>
          </a:r>
          <a:endParaRPr lang="en-GB" sz="2000" kern="1200" dirty="0"/>
        </a:p>
      </dsp:txBody>
      <dsp:txXfrm>
        <a:off x="3308057" y="1312451"/>
        <a:ext cx="2717289" cy="764658"/>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18:07.146"/>
    </inkml:context>
    <inkml:brush xml:id="br0">
      <inkml:brushProperty name="width" value="0.2" units="cm"/>
      <inkml:brushProperty name="height" value="0.2" units="cm"/>
      <inkml:brushProperty name="color" value="#FF0066"/>
    </inkml:brush>
  </inkml:definitions>
  <inkml:trace contextRef="#ctx0" brushRef="#br0">185 110 24575,'0'476'0,"1"-525"0,2 0 0,11-63 0,-10 87 0,1 1 0,1-1 0,0 1 0,2 0 0,2 0 0,20-39 0,38-77 0,-65 134 0,11-14 0,-9 23 0,-3 15 0,-1 38 0,-1-3 0,3-1 0,9 55 0,-3-32 0,-3 1 0,-6 138 0,-3-77 0,3 483 0,0-616 0,0 1 0,0-1 0,0 0 0,0 1 0,-1-1 0,0 0 0,0 0 0,0 0 0,0 1 0,-1-1 0,0 0 0,1-1 0,-2 1 0,-3 6 0,3-7 0,0-1 0,0 1 0,0-1 0,-1 0 0,1 0 0,-1 0 0,1-1 0,-1 1 0,0-1 0,1 0 0,-1 0 0,0 0 0,0 0 0,0-1 0,0 0 0,-6 0 0,-217-3 0,148 1 0,826 2-1365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18:11.962"/>
    </inkml:context>
    <inkml:brush xml:id="br0">
      <inkml:brushProperty name="width" value="0.2" units="cm"/>
      <inkml:brushProperty name="height" value="0.2" units="cm"/>
      <inkml:brushProperty name="color" value="#FF0066"/>
    </inkml:brush>
  </inkml:definitions>
  <inkml:trace contextRef="#ctx0" brushRef="#br0">0 126 24575,'13'-2'0,"-1"0"0,0 0 0,0-2 0,0 1 0,0-1 0,-1-1 0,1 0 0,-1-1 0,0 0 0,14-11 0,-11 7 0,2 1 0,-1 1 0,1 1 0,25-9 0,0 8 0,1 3 0,-1 1 0,1 1 0,0 3 0,68 8 0,-104-7 0,-1-1 0,0 1 0,1 0 0,-1 1 0,0 0 0,1-1 0,-1 2 0,0-1 0,0 0 0,-1 1 0,1 0 0,-1 0 0,1 1 0,-1-1 0,0 1 0,0 0 0,0 0 0,-1 0 0,1 1 0,-1-1 0,0 1 0,-1-1 0,1 1 0,-1 0 0,0 0 0,0 1 0,0-1 0,-1 0 0,2 10 0,1 12 0,-2-1 0,-1 1 0,-1-1 0,-6 48 0,6-73 0,-3 30 0,-1 0 0,-2-1 0,0 1 0,-3-1 0,0-1 0,-14 31 0,10-41 0,0 0 0,-1-1 0,-1-1 0,-1-1 0,-34 29 0,-8 8 0,45-41 0,-1-1 0,0-1 0,-1-1 0,0 0 0,0 0 0,-1-2 0,-27 10 0,20-8 0,1 1 0,-41 24 0,48-24 0,-1 0 0,0-2 0,0 0 0,-1-1 0,-21 7 0,168-14 0,-114 0 0,39-1 0,57 7 0,-92-4 0,-1 2 0,0 0 0,-1 1 0,1 0 0,-1 2 0,29 14 0,-19-9-80,0-2 0,0-1 0,0-2-1,1 0 1,50 3 0,-45-5-804</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35.496"/>
    </inkml:context>
    <inkml:brush xml:id="br0">
      <inkml:brushProperty name="width" value="0.035" units="cm"/>
      <inkml:brushProperty name="height" value="0.035" units="cm"/>
      <inkml:brushProperty name="color" value="#E71224"/>
    </inkml:brush>
  </inkml:definitions>
  <inkml:trace contextRef="#ctx0" brushRef="#br0">0 1 24575,'0'480'-1365,"0"-455"-5461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38.696"/>
    </inkml:context>
    <inkml:brush xml:id="br0">
      <inkml:brushProperty name="width" value="0.035" units="cm"/>
      <inkml:brushProperty name="height" value="0.035" units="cm"/>
      <inkml:brushProperty name="color" value="#E71224"/>
    </inkml:brush>
  </inkml:definitions>
  <inkml:trace contextRef="#ctx0" brushRef="#br0">514 948 24575,'2'-32'0,"2"-1"0,1 1 0,2 0 0,18-54 0,-14 49 0,0-1 0,8-68 0,-3 2 0,-11 82 0,0-1 0,-2 1 0,0-1 0,-2 0 0,0 1 0,-2-1 0,0 0 0,-7-31 0,3 42 0,0 0 0,0 1 0,-2-1 0,1 1 0,-2 1 0,1-1 0,-1 1 0,-1 0 0,0 1 0,0 0 0,-1 0 0,0 1 0,0 1 0,-20-11 0,-1 1 0,22 11 0,-1 0 0,0 1 0,-1 1 0,1 0 0,-1 0 0,-12-2 0,19 5 0,0 1 0,-1 0 0,1 0 0,0 0 0,-1 1 0,1-1 0,0 1 0,-1 0 0,1 1 0,0-1 0,0 1 0,0-1 0,0 1 0,0 0 0,1 1 0,-1-1 0,1 1 0,-1-1 0,1 1 0,-4 4 0,-6 8 0,0 0 0,0 0 0,1 1 0,2 1 0,-1 0 0,-8 21 0,-42 115 0,54-134 0,-25 101 0,25-88 0,-1-1 0,-2 0 0,-17 39 0,20-52 0,0 0 0,1 0 0,1 1 0,1 0 0,0 0 0,1 0 0,1 25 0,7 138 0,-4-172 0,0-1 0,0-1 0,0 1 0,1 0 0,1-1 0,-1 1 0,1-1 0,0 0 0,1 0 0,0 0 0,1-1 0,-1 1 0,1-1 0,1 0 0,-1 0 0,1-1 0,0 0 0,1 0 0,-1 0 0,1 0 0,1-1 0,-1-1 0,0 1 0,1-1 0,0 0 0,0-1 0,1 0 0,-1 0 0,0-1 0,1 0 0,0 0 0,-1-1 0,12 0 0,13 1 0,44 9 0,-52-7 0,0 0 0,1-2 0,41-1 0,-61-2 0,-1-1 0,1 0 0,0 0 0,-1 0 0,1-1 0,-1 0 0,1 0 0,-1-1 0,0 1 0,-1-1 0,1 0 0,-1 0 0,0-1 0,1 1 0,-2-1 0,1 0 0,-1 0 0,1 0 0,-2-1 0,1 1 0,2-7 0,3-4 0,-1-2 0,-1 1 0,0-1 0,-2 0 0,5-32 0,-7-85-206,-3 100-953,1 11-5667</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42.254"/>
    </inkml:context>
    <inkml:brush xml:id="br0">
      <inkml:brushProperty name="width" value="0.035" units="cm"/>
      <inkml:brushProperty name="height" value="0.035" units="cm"/>
      <inkml:brushProperty name="color" value="#E71224"/>
    </inkml:brush>
  </inkml:definitions>
  <inkml:trace contextRef="#ctx0" brushRef="#br0">223 1 24575,'21'0'0,"-3"-1"0,-1 1 0,1 1 0,26 5 0,-40-5 0,1 0 0,0 1 0,-1-1 0,1 1 0,-1 0 0,0 0 0,1 1 0,-1-1 0,0 1 0,0 0 0,-1 0 0,1 0 0,-1 1 0,1-1 0,-1 1 0,0 0 0,3 5 0,2 8 0,-1 1 0,-1-1 0,-1 1 0,0 0 0,-2 0 0,0 0 0,0 1 0,-2-1 0,-1 1 0,0-1 0,-1 1 0,-1-1 0,0 1 0,-2-1 0,-6 20 0,4-22 0,-1-1 0,0 0 0,-1 0 0,-16 20 0,13-18 0,0 0 0,-12 28 0,20-40 0,-1 1 0,1-1 0,-1 0 0,0 0 0,-1-1 0,1 1 0,-1-1 0,0 0 0,0 0 0,0 0 0,0-1 0,-1 0 0,1 0 0,-1 0 0,0-1 0,0 1 0,-11 1 0,7-1 0,1-1 0,0 0 0,-1-1 0,1 0 0,-1 0 0,1-1 0,-1 0 0,0-1 0,1 0 0,0 0 0,-14-4 0,15 1 0,1-1 0,-1 1 0,1-1 0,0-1 0,0 1 0,0-1 0,1 0 0,-7-8 0,9 10 0,1 0 0,-1 0 0,1 0 0,0-1 0,0 0 0,0 1 0,1-1 0,-1 0 0,1 0 0,0 0 0,1 0 0,-1 0 0,1-1 0,-1-6 0,3 10 0,-1 1 0,1-1 0,-1 0 0,1 0 0,0 0 0,0 1 0,0-1 0,0 0 0,0 1 0,0-1 0,0 0 0,1 1 0,-1 0 0,0-1 0,1 1 0,-1 0 0,1 0 0,0 0 0,-1 0 0,1 0 0,0 0 0,0 0 0,-1 0 0,1 1 0,0-1 0,0 1 0,0-1 0,0 1 0,0 0 0,0 0 0,0 0 0,0 0 0,0 0 0,2 1 0,10-1 0,-1 1 0,0 1 0,20 4 0,-7 1 0,0 2 0,-1 0 0,0 2 0,28 16 0,90 62 0,-114-70 0,34 41-1365,-48-50-5461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45.454"/>
    </inkml:context>
    <inkml:brush xml:id="br0">
      <inkml:brushProperty name="width" value="0.035" units="cm"/>
      <inkml:brushProperty name="height" value="0.035" units="cm"/>
      <inkml:brushProperty name="color" value="#E71224"/>
    </inkml:brush>
  </inkml:definitions>
  <inkml:trace contextRef="#ctx0" brushRef="#br0">737 852 24575,'0'-594'0,"0"585"0,0 1 0,-1-1 0,0 1 0,0-1 0,-1 1 0,0 0 0,0-1 0,-1 1 0,0 1 0,-1-1 0,0 0 0,0 1 0,0-1 0,-1 1 0,0 1 0,0-1 0,-1 1 0,0-1 0,0 2 0,-1-1 0,1 1 0,-1 0 0,0 0 0,-1 1 0,1 0 0,-1 0 0,0 0 0,-9-2 0,-44-19 0,50 19 0,-1 1 0,0 0 0,0 1 0,-1 0 0,1 1 0,-1 0 0,-13-1 0,-4 2 0,1 1 0,0 1 0,-1 1 0,-44 9 0,66-8 0,-1 0 0,1 1 0,0 0 0,0 0 0,0 1 0,0 0 0,1 1 0,0-1 0,-1 1 0,2 1 0,-1-1 0,1 1 0,0 0 0,0 1 0,0 0 0,1 0 0,0 0 0,0 0 0,-5 13 0,-7 15 0,2 1 0,2 0 0,1 1 0,2 0 0,2 0 0,1 1 0,2 1 0,1-1 0,2 0 0,5 65 0,1-87 0,0 0 0,1 0 0,1 0 0,0 0 0,1-1 0,1 0 0,16 24 0,3 9 0,-21-38 0,0-1 0,0 1 0,1-1 0,0 0 0,1-1 0,0 0 0,0 0 0,1-1 0,0 0 0,0 0 0,1-1 0,0 0 0,0-1 0,0 0 0,0-1 0,1 0 0,0 0 0,0-1 0,12 2 0,21 1 0,0-2 0,0-2 0,74-5 0,-25 0 0,-84 3 9,-1 0 1,1-1-1,-1 0 0,1-1 0,-1 1 1,0-2-1,0 1 0,0-1 0,0-1 0,0 1 1,0-1-1,13-10 0,-8 4-257,-1-1 1,-1 0-1,0-1 1,-1 0-1,18-27 1,-18 24-6579</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49.501"/>
    </inkml:context>
    <inkml:brush xml:id="br0">
      <inkml:brushProperty name="width" value="0.035" units="cm"/>
      <inkml:brushProperty name="height" value="0.035" units="cm"/>
      <inkml:brushProperty name="color" value="#E71224"/>
    </inkml:brush>
  </inkml:definitions>
  <inkml:trace contextRef="#ctx0" brushRef="#br0">1 31 24575,'0'-1'0,"2"0"0,-2-1 0,1 1 0,-1 0 0,2 0 0,-1 0 0,-1-1 0,2 1 0,-1 0 0,1 0 0,-1 0 0,1 0 0,-1 1 0,1-1 0,-1 0 0,1 0 0,-1 1 0,2-1 0,-1 0 0,-1 1 0,1-1 0,1 1 0,-2 0 0,1-1 0,-1 1 0,2 0 0,2 0 0,66-6 0,-64 6 0,-7 0 0,26-2 0,-2 2 0,2 0 0,46 4 0,-64-3 0,-1 0 0,1 1 0,0-1 0,-1 1 0,1 0 0,-2 1 0,1-1 0,-1 1 0,2 0 0,-2 0 0,0 0 0,0 0 0,-1 1 0,1 0 0,-2 0 0,10 7 0,-4 1 0,2 0 0,-3 0 0,2 0 0,-3 1 0,1 0 0,-3 1 0,0-1 0,-2 1 0,5 14 0,-9-21 0,2 0 0,-2-1 0,0 1 0,-2-1 0,2 1 0,-1-1 0,-2 1 0,1-1 0,-1 1 0,0-1 0,-1 0 0,1 0 0,-2 0 0,1 0 0,-2-1 0,-1 1 0,3-1 0,-4 0 0,2 0 0,0 0 0,-10 5 0,-24 10 0,25-12 0,-1 0 0,1 1 0,1 0 0,-15 12 0,28-21 0,1 1 0,0-1 0,0 0 0,0 1 0,0-1 0,0 1 0,0-1 0,0 1 0,-2-1 0,2 1 0,2-1 0,-2 1 0,0-1 0,0 1 0,0-1 0,0 1 0,0-1 0,0 1 0,0-1 0,1 1 0,-1-1 0,0 1 0,0-1 0,2 0 0,-2 1 0,0-1 0,1 1 0,-1-1 0,0 0 0,2 1 0,-2-1 0,1 0 0,-1 1 0,0-1 0,2 0 0,-2 0 0,1 0 0,-1 1 0,2-1 0,-2 0 0,1 0 0,42 11 0,-31-9 0,3 2 0,-2 1 0,3 0 0,-3 0 0,1 1 0,-2 0 0,1 0 0,0 1 0,-1 1 0,-2-1 0,1 1 0,-1 0 0,-1 1 0,0-1 0,1 1 0,-3 0 0,1 1 0,-1-1 0,-1 1 0,-1 0 0,-1 0 0,1 1 0,-2-1 0,0 0 0,0 1 0,-3 0 0,1-1 0,-1 1 0,-1-1 0,-4 14 0,5-20 0,-1 1 0,-1-1 0,1 0 0,-2 0 0,1 0 0,-1 0 0,0-1 0,0 1 0,0 0 0,-1-1 0,1 1 0,-2-1 0,1 0 0,-1 0 0,-6 4 0,-8 3 0,-1-1 0,-39 14 0,-13 8 0,58-26-97,-1 1-1,2-2 1,-3 1-1,1-1 1,0-1-1,-1 0 1,0 0-1,0-1 1,1-1-1,-2 1 1,1-2-1,0 1 0,-32-3 1,12 1-6729</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23:54.106"/>
    </inkml:context>
    <inkml:brush xml:id="br0">
      <inkml:brushProperty name="width" value="0.035" units="cm"/>
      <inkml:brushProperty name="height" value="0.035" units="cm"/>
      <inkml:brushProperty name="color" value="#E71224"/>
    </inkml:brush>
  </inkml:definitions>
  <inkml:trace contextRef="#ctx0" brushRef="#br0">912 750 24500,'0'29'0,"-1"1"0,-1-1 0,-1 0 0,0 0 0,-1 0 0,0 0 0,-1-1 0,-1 0 0,-1-1 0,0 0 0,-1-1 0,0 0 0,-1 0 0,-1-1 0,0-1 0,-1-1 0,0 0 0,-1-1 0,-1-1 0,1 0 0,-2-2 0,0 0 0,0-1 0,-1-1 0,0-2 0,0 0 0,-1-1 0,0-1 0,0-1 0,-1-1 0,0-2 0,0 0 0,-1-2 0,1 0 0,-1-2 0,1-1 0,-1-1 0,0-2 0,0 0 0,0-2 0,0 0 0,0-2 0,1-1 0,-1-1 0,1-2 0,-1 0 0,1-2 0,0 0 0,0-2 0,1-1 0,0-1 0,0-1 0,1-1 0,0 0 0,0-2 0,1-1 0,0-1 0,0 0 0,2-2 0,-1 0 0,1-1 0,1-1 0,0 0 0,1-1 0,0-1 0,1-1 0,1 0 0,0 0 0,1-1 0,0 0 0,1-1 0,1 0 0,1-1 0,0 0 0,1 0 0,0 0 0,1 0 0,1-1 0,1 1 0,0 0 0,1-1 0,1 1 0,1 0 0,0 0 0,1 0 0,0 0 0,1 1 0,1 0 0,1 1 0,0 0 0,1 1 0,0 0 0,1 0 0,1 1 0,0 1 0,1 1 0,0 0 0,1 1 0,1 1 0,-1 0 0,2 2 0,0 0 0,0 1 0,1 1 0,0 2 0,0 0 0,1 1 0,0 1 0,0 1 0,1 1 0,0 2 0,0 0 0,1 2 0,-1 0 0,1 2 0,-1 1 0,1 1 0,0 2 0,0 0 0,0 2 0,0 0 0,0 2 0,-1 1 0,1 1 0,-1 2 0,1 0 0,-1 2 0,0 0 0,0 2 0,-1 1 0,0 1 0,0 1 0,-1 1 0,0 0 0,0 2 0,-1 1 0,0 1 0,0 0 0,-2 2 0,1 0 0,-1 1 0,-1 1 0,0 0 0,-1 1 0,0 1 0,-1 1 0,-1 0 0,0 0 0,-1 1 0,0 0 0,-1 1 0,-1 0 0,-1 1 0,0 0 0,-1 0 0,0 0 0,-1 0 0,-1 1 0,-1-1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53:56.002"/>
    </inkml:context>
    <inkml:brush xml:id="br0">
      <inkml:brushProperty name="width" value="0.035" units="cm"/>
      <inkml:brushProperty name="height" value="0.035" units="cm"/>
      <inkml:brushProperty name="color" value="#E71224"/>
    </inkml:brush>
  </inkml:definitions>
  <inkml:trace contextRef="#ctx0" brushRef="#br0">0 709 24258,'621'-708'0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26T14:54:01.808"/>
    </inkml:context>
    <inkml:brush xml:id="br0">
      <inkml:brushProperty name="width" value="0.035" units="cm"/>
      <inkml:brushProperty name="height" value="0.035" units="cm"/>
      <inkml:brushProperty name="color" value="#E71224"/>
    </inkml:brush>
  </inkml:definitions>
  <inkml:trace contextRef="#ctx0" brushRef="#br0">349 0 24575,'-40'15'0,"18"-5"0,-5 0 0,1 2 0,0 1 0,-26 19 0,-33 15 0,14-13 0,71-31 0,9-1 0,10 0 0,8-4 0,-1 0 0,0-2 0,0-1 0,42-13 0,-38 9 0,1 1 0,57-6 0,-63 11 0,-21 2 0,1 0 0,-1 0 0,1 1 0,-1-1 0,1 1 0,0 0 0,7 2 0,-11-2 0,0 1 0,0 0 0,0-1 0,0 1 0,0 0 0,0-1 0,0 1 0,-1 0 0,1 0 0,0 0 0,0 0 0,-1 0 0,1 0 0,-1 0 0,1 0 0,-1 0 0,1 0 0,-1 0 0,0 0 0,1 0 0,-1 0 0,0 0 0,0 0 0,0 1 0,0-1 0,0 0 0,0 0 0,0 0 0,0 0 0,0 1 0,-1-1 0,1 0 0,0 0 0,-1 0 0,1 0 0,-1 1 0,-70 330 0,12-162 0,55-151 0,-3 10 0,4-29 0,3-18 0,-1-55 0,-1 46 0,1 1 0,2-1 0,0 0 0,2 0 0,11-45 0,6 24 0,-15 37 0,-1 1 0,0 0 0,0-1 0,-1 0 0,0 0 0,1-17 0,-2 0 0,2 0 0,6-30 0,-9 56 0,0 0 0,-1 0 0,1 0 0,-1 0 0,0 0 0,0 0 0,0 0 0,0 0 0,0 0 0,0 0 0,0 0 0,-1 1 0,1-1 0,-1 0 0,0 0 0,1 0 0,-1 0 0,0 0 0,0 1 0,0-1 0,0 0 0,0 1 0,0-1 0,-1 1 0,1-1 0,-1 1 0,1 0 0,-1-1 0,1 1 0,-1 0 0,0 0 0,1 0 0,-1 0 0,0 0 0,0 1 0,0-1 0,0 1 0,1-1 0,-5 0 0,-8-1 0,0 0 0,-1 1 0,1 0 0,-22 3 0,20-1 0,-120 3-1365,109-4-5461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38:14.492"/>
    </inkml:context>
    <inkml:brush xml:id="br0">
      <inkml:brushProperty name="width" value="0.035" units="cm"/>
      <inkml:brushProperty name="height" value="0.035" units="cm"/>
      <inkml:brushProperty name="color" value="#E71224"/>
    </inkml:brush>
  </inkml:definitions>
  <inkml:trace contextRef="#ctx0" brushRef="#br0">353 151 24575,'-3'-1'0,"0"-1"0,0 0 0,1 0 0,-1 0 0,1 0 0,-1 0 0,1 0 0,0-1 0,0 1 0,0-1 0,0 0 0,0 0 0,0 0 0,0-3 0,-16-17 0,6 12 0,-1 0 0,-1 1 0,0 1 0,0 0 0,0 1 0,-1 1 0,-30-11 0,41 17 0,-1-1 0,1 1 0,-1 0 0,1 1 0,-1-1 0,0 1 0,1 0 0,-1 0 0,1 0 0,-1 0 0,0 1 0,1 0 0,-1 0 0,1 0 0,0 1 0,-1-1 0,1 1 0,0 0 0,0 0 0,0 1 0,0-1 0,0 1 0,1 0 0,-1 0 0,1 0 0,0 0 0,0 1 0,0-1 0,0 1 0,1 0 0,-1 0 0,-3 7 0,2-2 0,0 0 0,1-1 0,0 1 0,0 0 0,1 1 0,0-1 0,0 0 0,1 0 0,0 1 0,1-1 0,0 1 0,2 12 0,-1-17 0,0-1 0,0 1 0,1 0 0,-1 0 0,1 0 0,1-1 0,-1 1 0,0-1 0,1 0 0,0 0 0,0 1 0,0-2 0,1 1 0,-1 0 0,1-1 0,0 0 0,0 0 0,0 0 0,0 0 0,0 0 0,1-1 0,-1 0 0,1 0 0,7 2 0,-1-1 0,0 1 0,1-2 0,-1 0 0,1 0 0,0-1 0,0-1 0,14-1 0,-23 1 0,1 0 0,-1-1 0,0 1 0,1-1 0,-1 0 0,0 0 0,0 0 0,0 0 0,0 0 0,0-1 0,0 0 0,0 1 0,0-1 0,-1 0 0,1 0 0,-1-1 0,1 1 0,-1 0 0,0-1 0,0 1 0,0-1 0,0 0 0,-1 0 0,1 0 0,-1 0 0,1 0 0,-1 0 0,0 0 0,1-5 0,0-7 0,-1 0 0,-1-1 0,-2-22 0,1 25 0,1-1 0,0 1 0,0 0 0,4-22 0,-4 35 0,0-1 0,0 1 0,0 0 0,0 0 0,0-1 0,0 1 0,0 0 0,0-1 0,0 1 0,0 0 0,0-1 0,0 1 0,0 0 0,0 0 0,0-1 0,0 1 0,0 0 0,1 0 0,-1-1 0,0 1 0,0 0 0,0 0 0,0-1 0,1 1 0,-1 0 0,0 0 0,0-1 0,0 1 0,1 0 0,-1 0 0,0 0 0,0 0 0,1-1 0,-1 1 0,0 0 0,0 0 0,1 0 0,-1 0 0,0 0 0,0 0 0,1 0 0,-1 0 0,0 0 0,1 0 0,-1 0 0,0 0 0,1 0 0,-1 0 0,0 0 0,0 0 0,1 0 0,-1 0 0,0 0 0,1 1 0,11 19 0,7 37 0,-18-53 0,33 74 0,-25-60 0,0 0 0,8 28 0,-10-23-1365,1-6-5461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38:18.050"/>
    </inkml:context>
    <inkml:brush xml:id="br0">
      <inkml:brushProperty name="width" value="0.035" units="cm"/>
      <inkml:brushProperty name="height" value="0.035" units="cm"/>
      <inkml:brushProperty name="color" value="#E71224"/>
    </inkml:brush>
  </inkml:definitions>
  <inkml:trace contextRef="#ctx0" brushRef="#br0">2 1 24575,'0'40'0,"-1"2"0,1-1 0,3 1 0,13 71 0,-13-90 0,-3-19 0,0 0 0,1 0 0,-1 0 0,1 0 0,0 0 0,0 0 0,0 0 0,0 0 0,1 0 0,0 0 0,3 5 0,-4-9 0,-1 0 0,1 0 0,0 0 0,-1 0 0,1 0 0,-1 0 0,1-1 0,0 1 0,-1 0 0,1 0 0,-1-1 0,1 1 0,0 0 0,-1-1 0,1 1 0,-1-1 0,1 1 0,-1 0 0,1-1 0,-1 1 0,0-1 0,1 1 0,-1-1 0,0 1 0,1-1 0,-1 0 0,1 0 0,14-23 0,-11 17 0,-1 3 0,0 0 0,1 0 0,-1 0 0,1 1 0,0 0 0,0-1 0,0 1 0,1 1 0,-1-1 0,1 1 0,0-1 0,-1 1 0,1 0 0,0 1 0,0 0 0,0-1 0,0 1 0,9 0 0,-11 1 0,0 0 0,0 0 0,0 0 0,0 0 0,0 1 0,0-1 0,0 1 0,0 0 0,0-1 0,0 2 0,0-1 0,0 0 0,-1 0 0,1 1 0,-1 0 0,1-1 0,-1 1 0,1 0 0,-1 0 0,0 0 0,0 1 0,0-1 0,0 0 0,-1 1 0,1-1 0,0 1 0,-1 0 0,0-1 0,0 1 0,0 0 0,0 0 0,1 4 0,0 2 0,0 0 0,-1 0 0,0 0 0,-1 0 0,0-1 0,0 1 0,-1 0 0,0 0 0,-1 0 0,0 0 0,0-1 0,-6 15 0,6-20 0,0 1 0,0 0 0,-1 0 0,0-1 0,1 0 0,-1 1 0,0-1 0,-1 0 0,1 0 0,0-1 0,-1 1 0,0-1 0,0 0 0,1 0 0,-1 0 0,0 0 0,-1-1 0,1 1 0,0-1 0,0 0 0,-1 0 0,1-1 0,0 1 0,-1-1 0,1 0 0,-1 0 0,-3-1 0,5 1-59,0-1 0,0 1-1,1-1 1,-1 1-1,0-1 1,1 0 0,-1 0-1,0 0 1,1 0 0,-1 0-1,1-1 1,0 1 0,-1-1-1,1 1 1,0-1-1,0 0 1,0 0 0,0 0-1,0 0 1,1-1 0,-1 1-1,-2-5 1,-4-12-6767</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18:07.146"/>
    </inkml:context>
    <inkml:brush xml:id="br0">
      <inkml:brushProperty name="width" value="0.2" units="cm"/>
      <inkml:brushProperty name="height" value="0.2" units="cm"/>
      <inkml:brushProperty name="color" value="#FF0066"/>
    </inkml:brush>
  </inkml:definitions>
  <inkml:trace contextRef="#ctx0" brushRef="#br0">185 110 24575,'0'476'0,"1"-525"0,2 0 0,11-63 0,-10 87 0,1 1 0,1-1 0,0 1 0,2 0 0,2 0 0,20-39 0,38-77 0,-65 134 0,11-14 0,-9 23 0,-3 15 0,-1 38 0,-1-3 0,3-1 0,9 55 0,-3-32 0,-3 1 0,-6 138 0,-3-77 0,3 483 0,0-616 0,0 1 0,0-1 0,0 0 0,0 1 0,-1-1 0,0 0 0,0 0 0,0 0 0,0 1 0,-1-1 0,0 0 0,1-1 0,-2 1 0,-3 6 0,3-7 0,0-1 0,0 1 0,0-1 0,-1 0 0,1 0 0,-1 0 0,1-1 0,-1 1 0,0-1 0,1 0 0,-1 0 0,0 0 0,0 0 0,0-1 0,0 0 0,-6 0 0,-217-3 0,148 1 0,826 2-1365</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5:18:11.962"/>
    </inkml:context>
    <inkml:brush xml:id="br0">
      <inkml:brushProperty name="width" value="0.2" units="cm"/>
      <inkml:brushProperty name="height" value="0.2" units="cm"/>
      <inkml:brushProperty name="color" value="#FF0066"/>
    </inkml:brush>
  </inkml:definitions>
  <inkml:trace contextRef="#ctx0" brushRef="#br0">0 126 24575,'13'-2'0,"-1"0"0,0 0 0,0-2 0,0 1 0,0-1 0,-1-1 0,1 0 0,-1-1 0,0 0 0,14-11 0,-11 7 0,2 1 0,-1 1 0,1 1 0,25-9 0,0 8 0,1 3 0,-1 1 0,1 1 0,0 3 0,68 8 0,-104-7 0,-1-1 0,0 1 0,1 0 0,-1 1 0,0 0 0,1-1 0,-1 2 0,0-1 0,0 0 0,-1 1 0,1 0 0,-1 0 0,1 1 0,-1-1 0,0 1 0,0 0 0,0 0 0,-1 0 0,1 1 0,-1-1 0,0 1 0,-1-1 0,1 1 0,-1 0 0,0 0 0,0 1 0,0-1 0,-1 0 0,2 10 0,1 12 0,-2-1 0,-1 1 0,-1-1 0,-6 48 0,6-73 0,-3 30 0,-1 0 0,-2-1 0,0 1 0,-3-1 0,0-1 0,-14 31 0,10-41 0,0 0 0,-1-1 0,-1-1 0,-1-1 0,-34 29 0,-8 8 0,45-41 0,-1-1 0,0-1 0,-1-1 0,0 0 0,0 0 0,-1-2 0,-27 10 0,20-8 0,1 1 0,-41 24 0,48-24 0,-1 0 0,0-2 0,0 0 0,-1-1 0,-21 7 0,168-14 0,-114 0 0,39-1 0,57 7 0,-92-4 0,-1 2 0,0 0 0,-1 1 0,1 0 0,-1 2 0,29 14 0,-19-9-80,0-2 0,0-1 0,0-2-1,1 0 1,50 3 0,-45-5-804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C06DA2-A348-4CE4-BFD0-FB368674FDF0}" type="datetimeFigureOut">
              <a:rPr lang="en-GB" smtClean="0"/>
              <a:t>26/01/2026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A28EA2-6D90-45F5-887F-BC1CCCDC71F9}" type="slidenum">
              <a:rPr lang="en-GB" smtClean="0"/>
              <a:t>‹#›</a:t>
            </a:fld>
            <a:endParaRPr lang="en-GB"/>
          </a:p>
        </p:txBody>
      </p:sp>
    </p:spTree>
    <p:extLst>
      <p:ext uri="{BB962C8B-B14F-4D97-AF65-F5344CB8AC3E}">
        <p14:creationId xmlns:p14="http://schemas.microsoft.com/office/powerpoint/2010/main" val="426520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lucidchart.com/pages"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A7D74D-7A5D-4357-A3F6-790CAE32F9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3195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F6CCC-6261-64AF-7FC6-9DF574B58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E4690-1A43-9969-3C20-7C906F5012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3B5AC6-24FE-C72E-0816-EF69DD5A514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0BEFA62-7F2D-63CB-EAB2-71E4269AF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275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3916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 please guide the students to search online, find a reliable source, and let them try to highlight information. They can use the library online reading list.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6A5167-6BA7-452E-B09C-FB97E9A19ACD}"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35257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4A4A4A"/>
                </a:solidFill>
                <a:effectLst/>
                <a:highlight>
                  <a:srgbClr val="FFFFFF"/>
                </a:highlight>
                <a:latin typeface="freight-sans-pro"/>
              </a:rPr>
              <a:t>Using reading strategies should help you to read more effectively, and to engage with the texts to question them and extract relevant ideas. You won’t have time to read everything on a topic as you will need to balance it with other academic work commitments.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6456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14AD5-0112-2760-3391-1D9A95D83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C6249-E0E0-1620-B55F-A2B2EA4844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19B3B-635F-2DDD-6644-7740DB1B21F7}"/>
              </a:ext>
            </a:extLst>
          </p:cNvPr>
          <p:cNvSpPr>
            <a:spLocks noGrp="1"/>
          </p:cNvSpPr>
          <p:nvPr>
            <p:ph type="body" idx="1"/>
          </p:nvPr>
        </p:nvSpPr>
        <p:spPr/>
        <p:txBody>
          <a:bodyPr/>
          <a:lstStyle/>
          <a:p>
            <a:r>
              <a:rPr lang="en-GB" dirty="0"/>
              <a:t>Use this opportunity to gauge students’ knowledge and understanding and manage expectations too.</a:t>
            </a:r>
          </a:p>
        </p:txBody>
      </p:sp>
      <p:sp>
        <p:nvSpPr>
          <p:cNvPr id="4" name="Slide Number Placeholder 3">
            <a:extLst>
              <a:ext uri="{FF2B5EF4-FFF2-40B4-BE49-F238E27FC236}">
                <a16:creationId xmlns:a16="http://schemas.microsoft.com/office/drawing/2014/main" id="{67C8E215-71E0-C1FF-84C0-A1CF9C42EA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7039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80686-D02F-5AE0-393C-1E98B83C7E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071C07-99F4-C35B-0897-6EE78D6C4B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1DEBC2-84B3-26E7-A64D-CD219E7D69C8}"/>
              </a:ext>
            </a:extLst>
          </p:cNvPr>
          <p:cNvSpPr>
            <a:spLocks noGrp="1"/>
          </p:cNvSpPr>
          <p:nvPr>
            <p:ph type="body" idx="1"/>
          </p:nvPr>
        </p:nvSpPr>
        <p:spPr/>
        <p:txBody>
          <a:bodyPr/>
          <a:lstStyle/>
          <a:p>
            <a:pPr rtl="0"/>
            <a:r>
              <a:rPr lang="en-GB" dirty="0"/>
              <a:t>To use Lucid Chart, you need to create a free account with your student email address.</a:t>
            </a:r>
          </a:p>
        </p:txBody>
      </p:sp>
      <p:sp>
        <p:nvSpPr>
          <p:cNvPr id="4" name="Slide Number Placeholder 3">
            <a:extLst>
              <a:ext uri="{FF2B5EF4-FFF2-40B4-BE49-F238E27FC236}">
                <a16:creationId xmlns:a16="http://schemas.microsoft.com/office/drawing/2014/main" id="{6F7C9DCD-C849-8D42-CB55-379615BD04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76608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E2555-FB84-91A6-A078-BF81AF0D5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E500D-AB06-3FC3-EF6C-0D89F2EC0E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A756AA-BAED-8820-BCDA-7E704E200699}"/>
              </a:ext>
            </a:extLst>
          </p:cNvPr>
          <p:cNvSpPr>
            <a:spLocks noGrp="1"/>
          </p:cNvSpPr>
          <p:nvPr>
            <p:ph type="body" idx="1"/>
          </p:nvPr>
        </p:nvSpPr>
        <p:spPr/>
        <p:txBody>
          <a:bodyPr/>
          <a:lstStyle/>
          <a:p>
            <a:r>
              <a:rPr lang="en-GB" dirty="0"/>
              <a:t>Note: You may be required to sign into the online library to access some of these books. If this happens for you, simply use your student email and DOB password to access the library.</a:t>
            </a:r>
          </a:p>
        </p:txBody>
      </p:sp>
      <p:sp>
        <p:nvSpPr>
          <p:cNvPr id="4" name="Slide Number Placeholder 3">
            <a:extLst>
              <a:ext uri="{FF2B5EF4-FFF2-40B4-BE49-F238E27FC236}">
                <a16:creationId xmlns:a16="http://schemas.microsoft.com/office/drawing/2014/main" id="{46BAF8CF-06D7-55A7-9928-5793AC581B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7BDCB2-71B7-4360-93FC-30EC7B6E6FFF}"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00694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E0376-E536-3384-C756-8BD2E3222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4C161C-DF69-30F3-7B5B-9EF72D4DF2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B78E69-16D8-6153-6DD7-4D2D725B9CAE}"/>
              </a:ext>
            </a:extLst>
          </p:cNvPr>
          <p:cNvSpPr>
            <a:spLocks noGrp="1"/>
          </p:cNvSpPr>
          <p:nvPr>
            <p:ph type="body" idx="1"/>
          </p:nvPr>
        </p:nvSpPr>
        <p:spPr/>
        <p:txBody>
          <a:bodyPr/>
          <a:lstStyle/>
          <a:p>
            <a:r>
              <a:rPr lang="en-GB" dirty="0"/>
              <a:t>Use this opportunity to gauge students’ knowledge and understanding and manage expectations too.</a:t>
            </a:r>
          </a:p>
        </p:txBody>
      </p:sp>
      <p:sp>
        <p:nvSpPr>
          <p:cNvPr id="4" name="Slide Number Placeholder 3">
            <a:extLst>
              <a:ext uri="{FF2B5EF4-FFF2-40B4-BE49-F238E27FC236}">
                <a16:creationId xmlns:a16="http://schemas.microsoft.com/office/drawing/2014/main" id="{05671BF7-D953-4152-891D-302D24E91A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5153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89EC7-AC14-4117-4323-EEF0796002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F33AF-D640-267C-72EA-DB0C370A4D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0F7F5C-058B-8C87-8B44-5026E7828154}"/>
              </a:ext>
            </a:extLst>
          </p:cNvPr>
          <p:cNvSpPr>
            <a:spLocks noGrp="1"/>
          </p:cNvSpPr>
          <p:nvPr>
            <p:ph type="body" idx="1"/>
          </p:nvPr>
        </p:nvSpPr>
        <p:spPr/>
        <p:txBody>
          <a:bodyPr/>
          <a:lstStyle/>
          <a:p>
            <a:r>
              <a:rPr lang="en-GB" dirty="0"/>
              <a:t>Use this opportunity to gauge students’ knowledge and understanding and manage expectations too.</a:t>
            </a:r>
          </a:p>
        </p:txBody>
      </p:sp>
      <p:sp>
        <p:nvSpPr>
          <p:cNvPr id="4" name="Slide Number Placeholder 3">
            <a:extLst>
              <a:ext uri="{FF2B5EF4-FFF2-40B4-BE49-F238E27FC236}">
                <a16:creationId xmlns:a16="http://schemas.microsoft.com/office/drawing/2014/main" id="{13F6E3C9-22CC-9487-DC1F-D74951B0AD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783035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 is encouraged to share tips on note taking: </a:t>
            </a:r>
          </a:p>
          <a:p>
            <a:r>
              <a:rPr lang="en-GB" sz="1200" dirty="0"/>
              <a:t>Write phrases not full sentences</a:t>
            </a:r>
          </a:p>
          <a:p>
            <a:r>
              <a:rPr lang="en-GB" sz="1200" dirty="0"/>
              <a:t>Take notes in your own words</a:t>
            </a:r>
          </a:p>
          <a:p>
            <a:r>
              <a:rPr lang="en-GB" sz="1200" i="0" dirty="0">
                <a:solidFill>
                  <a:srgbClr val="333333"/>
                </a:solidFill>
                <a:effectLst/>
                <a:highlight>
                  <a:srgbClr val="FFFFFF"/>
                </a:highlight>
                <a:latin typeface="Roboto" panose="02000000000000000000" pitchFamily="2" charset="0"/>
              </a:rPr>
              <a:t>Structure your notes with headings, subheadings and numbered lists</a:t>
            </a:r>
          </a:p>
          <a:p>
            <a:r>
              <a:rPr lang="en-GB" sz="1200" i="0" dirty="0">
                <a:solidFill>
                  <a:srgbClr val="333333"/>
                </a:solidFill>
                <a:effectLst/>
                <a:highlight>
                  <a:srgbClr val="FFFFFF"/>
                </a:highlight>
                <a:latin typeface="Roboto" panose="02000000000000000000" pitchFamily="2" charset="0"/>
              </a:rPr>
              <a:t>Code your notes</a:t>
            </a:r>
            <a:r>
              <a:rPr lang="en-GB" sz="1200" dirty="0">
                <a:solidFill>
                  <a:srgbClr val="333333"/>
                </a:solidFill>
                <a:highlight>
                  <a:srgbClr val="FFFFFF"/>
                </a:highlight>
                <a:latin typeface="Roboto" panose="02000000000000000000" pitchFamily="2" charset="0"/>
              </a:rPr>
              <a:t> - </a:t>
            </a:r>
            <a:r>
              <a:rPr lang="en-GB" sz="1200" i="0" dirty="0">
                <a:solidFill>
                  <a:srgbClr val="333333"/>
                </a:solidFill>
                <a:effectLst/>
                <a:highlight>
                  <a:srgbClr val="FFFFFF"/>
                </a:highlight>
                <a:latin typeface="Roboto" panose="02000000000000000000" pitchFamily="2" charset="0"/>
              </a:rPr>
              <a:t>Use colour to highlight major sections, main points and diagrams.</a:t>
            </a:r>
            <a:endParaRPr lang="en-GB" sz="1200" dirty="0">
              <a:solidFill>
                <a:srgbClr val="333333"/>
              </a:solidFill>
              <a:highlight>
                <a:srgbClr val="FFFFFF"/>
              </a:highlight>
              <a:latin typeface="Roboto" panose="02000000000000000000" pitchFamily="2" charset="0"/>
            </a:endParaRPr>
          </a:p>
          <a:p>
            <a:r>
              <a:rPr lang="en-GB" sz="1200" i="0" dirty="0">
                <a:solidFill>
                  <a:srgbClr val="333333"/>
                </a:solidFill>
                <a:effectLst/>
                <a:highlight>
                  <a:srgbClr val="FFFFFF"/>
                </a:highlight>
                <a:latin typeface="Roboto" panose="02000000000000000000" pitchFamily="2" charset="0"/>
              </a:rPr>
              <a:t>Underline, circle, star, etc. to identify key information.</a:t>
            </a:r>
          </a:p>
          <a:p>
            <a:pPr algn="l"/>
            <a:r>
              <a:rPr lang="en-GB" sz="1200" dirty="0">
                <a:solidFill>
                  <a:srgbClr val="333333"/>
                </a:solidFill>
                <a:highlight>
                  <a:srgbClr val="FFFFFF"/>
                </a:highlight>
                <a:latin typeface="Roboto" panose="02000000000000000000" pitchFamily="2" charset="0"/>
              </a:rPr>
              <a:t>Use abbreviations - </a:t>
            </a:r>
            <a:r>
              <a:rPr lang="en-GB" sz="1000" b="0" i="0" dirty="0">
                <a:solidFill>
                  <a:srgbClr val="333333"/>
                </a:solidFill>
                <a:effectLst/>
                <a:highlight>
                  <a:srgbClr val="FFFFFF"/>
                </a:highlight>
                <a:latin typeface="Roboto" panose="02000000000000000000" pitchFamily="2" charset="0"/>
              </a:rPr>
              <a:t>etc. (etcetera) = and the rest, e.g. = for example, info = information, i.e. = that is, n.b. =note well, important, p = page (pp = pages), para = paragraph, </a:t>
            </a:r>
            <a:r>
              <a:rPr lang="en-GB" sz="1000" b="0" i="0" dirty="0" err="1">
                <a:solidFill>
                  <a:srgbClr val="333333"/>
                </a:solidFill>
                <a:effectLst/>
                <a:highlight>
                  <a:srgbClr val="FFFFFF"/>
                </a:highlight>
                <a:latin typeface="Roboto" panose="02000000000000000000" pitchFamily="2" charset="0"/>
              </a:rPr>
              <a:t>ch.</a:t>
            </a:r>
            <a:r>
              <a:rPr lang="en-GB" sz="1000" b="0" i="0" dirty="0">
                <a:solidFill>
                  <a:srgbClr val="333333"/>
                </a:solidFill>
                <a:effectLst/>
                <a:highlight>
                  <a:srgbClr val="FFFFFF"/>
                </a:highlight>
                <a:latin typeface="Roboto" panose="02000000000000000000" pitchFamily="2" charset="0"/>
              </a:rPr>
              <a:t> = chapter, no. = number, diff = different, C19 = nineteenth century</a:t>
            </a:r>
          </a:p>
          <a:p>
            <a:endParaRPr lang="en-GB" dirty="0"/>
          </a:p>
        </p:txBody>
      </p:sp>
      <p:sp>
        <p:nvSpPr>
          <p:cNvPr id="4" name="Slide Number Placeholder 3"/>
          <p:cNvSpPr>
            <a:spLocks noGrp="1"/>
          </p:cNvSpPr>
          <p:nvPr>
            <p:ph type="sldNum" sz="quarter" idx="5"/>
          </p:nvPr>
        </p:nvSpPr>
        <p:spPr/>
        <p:txBody>
          <a:bodyPr/>
          <a:lstStyle/>
          <a:p>
            <a:fld id="{5FA28EA2-6D90-45F5-887F-BC1CCCDC71F9}" type="slidenum">
              <a:rPr lang="en-GB" smtClean="0"/>
              <a:t>18</a:t>
            </a:fld>
            <a:endParaRPr lang="en-GB"/>
          </a:p>
        </p:txBody>
      </p:sp>
    </p:spTree>
    <p:extLst>
      <p:ext uri="{BB962C8B-B14F-4D97-AF65-F5344CB8AC3E}">
        <p14:creationId xmlns:p14="http://schemas.microsoft.com/office/powerpoint/2010/main" val="2344766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319B4-5D49-513F-DA02-72A4455F37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FECCE-CF8A-D7F6-6FBD-6EB5ACAAD6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F8625A-A3FF-9F02-AA09-6C3F1F08FBF6}"/>
              </a:ext>
            </a:extLst>
          </p:cNvPr>
          <p:cNvSpPr>
            <a:spLocks noGrp="1"/>
          </p:cNvSpPr>
          <p:nvPr>
            <p:ph type="body" idx="1"/>
          </p:nvPr>
        </p:nvSpPr>
        <p:spPr/>
        <p:txBody>
          <a:bodyPr/>
          <a:lstStyle/>
          <a:p>
            <a:r>
              <a:rPr lang="en-GB" dirty="0"/>
              <a:t>Lecturer is encouraged to share tips on note taking: </a:t>
            </a:r>
          </a:p>
          <a:p>
            <a:r>
              <a:rPr lang="en-GB" sz="1200" dirty="0"/>
              <a:t>Write phrases not full sentences</a:t>
            </a:r>
          </a:p>
          <a:p>
            <a:r>
              <a:rPr lang="en-GB" sz="1200" dirty="0"/>
              <a:t>Take notes in your own words</a:t>
            </a:r>
          </a:p>
          <a:p>
            <a:r>
              <a:rPr lang="en-GB" sz="1200" i="0" dirty="0">
                <a:solidFill>
                  <a:srgbClr val="333333"/>
                </a:solidFill>
                <a:effectLst/>
                <a:highlight>
                  <a:srgbClr val="FFFFFF"/>
                </a:highlight>
                <a:latin typeface="Roboto" panose="02000000000000000000" pitchFamily="2" charset="0"/>
              </a:rPr>
              <a:t>Structure your notes with headings, subheadings and numbered lists</a:t>
            </a:r>
          </a:p>
          <a:p>
            <a:r>
              <a:rPr lang="en-GB" sz="1200" i="0" dirty="0">
                <a:solidFill>
                  <a:srgbClr val="333333"/>
                </a:solidFill>
                <a:effectLst/>
                <a:highlight>
                  <a:srgbClr val="FFFFFF"/>
                </a:highlight>
                <a:latin typeface="Roboto" panose="02000000000000000000" pitchFamily="2" charset="0"/>
              </a:rPr>
              <a:t>Code your notes</a:t>
            </a:r>
            <a:r>
              <a:rPr lang="en-GB" sz="1200" dirty="0">
                <a:solidFill>
                  <a:srgbClr val="333333"/>
                </a:solidFill>
                <a:highlight>
                  <a:srgbClr val="FFFFFF"/>
                </a:highlight>
                <a:latin typeface="Roboto" panose="02000000000000000000" pitchFamily="2" charset="0"/>
              </a:rPr>
              <a:t> - </a:t>
            </a:r>
            <a:r>
              <a:rPr lang="en-GB" sz="1200" i="0" dirty="0">
                <a:solidFill>
                  <a:srgbClr val="333333"/>
                </a:solidFill>
                <a:effectLst/>
                <a:highlight>
                  <a:srgbClr val="FFFFFF"/>
                </a:highlight>
                <a:latin typeface="Roboto" panose="02000000000000000000" pitchFamily="2" charset="0"/>
              </a:rPr>
              <a:t>Use colour to highlight major sections, main points and diagrams.</a:t>
            </a:r>
            <a:endParaRPr lang="en-GB" sz="1200" dirty="0">
              <a:solidFill>
                <a:srgbClr val="333333"/>
              </a:solidFill>
              <a:highlight>
                <a:srgbClr val="FFFFFF"/>
              </a:highlight>
              <a:latin typeface="Roboto" panose="02000000000000000000" pitchFamily="2" charset="0"/>
            </a:endParaRPr>
          </a:p>
          <a:p>
            <a:r>
              <a:rPr lang="en-GB" sz="1200" i="0" dirty="0">
                <a:solidFill>
                  <a:srgbClr val="333333"/>
                </a:solidFill>
                <a:effectLst/>
                <a:highlight>
                  <a:srgbClr val="FFFFFF"/>
                </a:highlight>
                <a:latin typeface="Roboto" panose="02000000000000000000" pitchFamily="2" charset="0"/>
              </a:rPr>
              <a:t>Underline, circle, star, etc. to identify key information.</a:t>
            </a:r>
          </a:p>
          <a:p>
            <a:pPr algn="l"/>
            <a:r>
              <a:rPr lang="en-GB" sz="1200" dirty="0">
                <a:solidFill>
                  <a:srgbClr val="333333"/>
                </a:solidFill>
                <a:highlight>
                  <a:srgbClr val="FFFFFF"/>
                </a:highlight>
                <a:latin typeface="Roboto" panose="02000000000000000000" pitchFamily="2" charset="0"/>
              </a:rPr>
              <a:t>Use abbreviations - </a:t>
            </a:r>
            <a:r>
              <a:rPr lang="en-GB" sz="1000" b="0" i="0" dirty="0">
                <a:solidFill>
                  <a:srgbClr val="333333"/>
                </a:solidFill>
                <a:effectLst/>
                <a:highlight>
                  <a:srgbClr val="FFFFFF"/>
                </a:highlight>
                <a:latin typeface="Roboto" panose="02000000000000000000" pitchFamily="2" charset="0"/>
              </a:rPr>
              <a:t>etc. (etcetera) = and the rest, e.g. = for example, info = information, i.e. = that is, n.b. =note well, important, p = page (pp = pages), para = paragraph, </a:t>
            </a:r>
            <a:r>
              <a:rPr lang="en-GB" sz="1000" b="0" i="0" dirty="0" err="1">
                <a:solidFill>
                  <a:srgbClr val="333333"/>
                </a:solidFill>
                <a:effectLst/>
                <a:highlight>
                  <a:srgbClr val="FFFFFF"/>
                </a:highlight>
                <a:latin typeface="Roboto" panose="02000000000000000000" pitchFamily="2" charset="0"/>
              </a:rPr>
              <a:t>ch.</a:t>
            </a:r>
            <a:r>
              <a:rPr lang="en-GB" sz="1000" b="0" i="0" dirty="0">
                <a:solidFill>
                  <a:srgbClr val="333333"/>
                </a:solidFill>
                <a:effectLst/>
                <a:highlight>
                  <a:srgbClr val="FFFFFF"/>
                </a:highlight>
                <a:latin typeface="Roboto" panose="02000000000000000000" pitchFamily="2" charset="0"/>
              </a:rPr>
              <a:t> = chapter, no. = number, diff = different, C19 = nineteenth century</a:t>
            </a:r>
          </a:p>
          <a:p>
            <a:endParaRPr lang="en-GB" dirty="0"/>
          </a:p>
        </p:txBody>
      </p:sp>
      <p:sp>
        <p:nvSpPr>
          <p:cNvPr id="4" name="Slide Number Placeholder 3">
            <a:extLst>
              <a:ext uri="{FF2B5EF4-FFF2-40B4-BE49-F238E27FC236}">
                <a16:creationId xmlns:a16="http://schemas.microsoft.com/office/drawing/2014/main" id="{84AD044A-6749-0FC6-10D6-C2BA770520F4}"/>
              </a:ext>
            </a:extLst>
          </p:cNvPr>
          <p:cNvSpPr>
            <a:spLocks noGrp="1"/>
          </p:cNvSpPr>
          <p:nvPr>
            <p:ph type="sldNum" sz="quarter" idx="5"/>
          </p:nvPr>
        </p:nvSpPr>
        <p:spPr/>
        <p:txBody>
          <a:bodyPr/>
          <a:lstStyle/>
          <a:p>
            <a:fld id="{5FA28EA2-6D90-45F5-887F-BC1CCCDC71F9}" type="slidenum">
              <a:rPr lang="en-GB" smtClean="0"/>
              <a:t>20</a:t>
            </a:fld>
            <a:endParaRPr lang="en-GB"/>
          </a:p>
        </p:txBody>
      </p:sp>
    </p:spTree>
    <p:extLst>
      <p:ext uri="{BB962C8B-B14F-4D97-AF65-F5344CB8AC3E}">
        <p14:creationId xmlns:p14="http://schemas.microsoft.com/office/powerpoint/2010/main" val="307103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 the students know that we shall be dwelling more on the first 3 strategies in detail. You can simply brush through the last two.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6A5167-6BA7-452E-B09C-FB97E9A19ACD}"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9485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(To play video, place the pointer on the hyperlink in blue, press and hold down the </a:t>
            </a:r>
            <a:r>
              <a:rPr lang="en-GB" sz="1200" b="1" dirty="0"/>
              <a:t>Ctrl</a:t>
            </a:r>
            <a:r>
              <a:rPr lang="en-GB" sz="1200" dirty="0"/>
              <a:t> Key when a finger appears, then click. The resource will open in a new tab.)</a:t>
            </a:r>
            <a:endParaRPr lang="en-GB" sz="1200" i="1" dirty="0">
              <a:solidFill>
                <a:prstClr val="black"/>
              </a:solidFill>
            </a:endParaRPr>
          </a:p>
          <a:p>
            <a:endParaRPr lang="en-GB" dirty="0"/>
          </a:p>
        </p:txBody>
      </p:sp>
      <p:sp>
        <p:nvSpPr>
          <p:cNvPr id="4" name="Slide Number Placeholder 3"/>
          <p:cNvSpPr>
            <a:spLocks noGrp="1"/>
          </p:cNvSpPr>
          <p:nvPr>
            <p:ph type="sldNum" sz="quarter" idx="5"/>
          </p:nvPr>
        </p:nvSpPr>
        <p:spPr/>
        <p:txBody>
          <a:bodyPr/>
          <a:lstStyle/>
          <a:p>
            <a:fld id="{5FA28EA2-6D90-45F5-887F-BC1CCCDC71F9}" type="slidenum">
              <a:rPr lang="en-GB" smtClean="0"/>
              <a:t>24</a:t>
            </a:fld>
            <a:endParaRPr lang="en-GB"/>
          </a:p>
        </p:txBody>
      </p:sp>
    </p:spTree>
    <p:extLst>
      <p:ext uri="{BB962C8B-B14F-4D97-AF65-F5344CB8AC3E}">
        <p14:creationId xmlns:p14="http://schemas.microsoft.com/office/powerpoint/2010/main" val="3057972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(To play video, place the pointer on the hyperlink in blue, press and hold down the </a:t>
            </a:r>
            <a:r>
              <a:rPr lang="en-GB" sz="1200" b="1" dirty="0"/>
              <a:t>Ctrl</a:t>
            </a:r>
            <a:r>
              <a:rPr lang="en-GB" sz="1200" dirty="0"/>
              <a:t> Key when a finger appears, then click. The resource will open in a new tab.)</a:t>
            </a:r>
            <a:endParaRPr lang="en-GB" dirty="0"/>
          </a:p>
          <a:p>
            <a:endParaRPr lang="en-GB" dirty="0"/>
          </a:p>
        </p:txBody>
      </p:sp>
      <p:sp>
        <p:nvSpPr>
          <p:cNvPr id="4" name="Slide Number Placeholder 3"/>
          <p:cNvSpPr>
            <a:spLocks noGrp="1"/>
          </p:cNvSpPr>
          <p:nvPr>
            <p:ph type="sldNum" sz="quarter" idx="5"/>
          </p:nvPr>
        </p:nvSpPr>
        <p:spPr/>
        <p:txBody>
          <a:bodyPr/>
          <a:lstStyle/>
          <a:p>
            <a:fld id="{5FA28EA2-6D90-45F5-887F-BC1CCCDC71F9}" type="slidenum">
              <a:rPr lang="en-GB" smtClean="0"/>
              <a:t>28</a:t>
            </a:fld>
            <a:endParaRPr lang="en-GB"/>
          </a:p>
        </p:txBody>
      </p:sp>
    </p:spTree>
    <p:extLst>
      <p:ext uri="{BB962C8B-B14F-4D97-AF65-F5344CB8AC3E}">
        <p14:creationId xmlns:p14="http://schemas.microsoft.com/office/powerpoint/2010/main" val="32840552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l">
              <a:lnSpc>
                <a:spcPct val="90000"/>
              </a:lnSpc>
              <a:spcBef>
                <a:spcPct val="20000"/>
              </a:spcBef>
              <a:defRPr/>
            </a:pPr>
            <a:r>
              <a:rPr lang="en-GB" dirty="0"/>
              <a:t>To use Lucid Chart, you need to create a free account with your student email address.: </a:t>
            </a:r>
            <a:r>
              <a:rPr lang="en-US" altLang="en-US" sz="1200" dirty="0">
                <a:solidFill>
                  <a:prstClr val="black"/>
                </a:solidFill>
                <a:latin typeface="Myriad Pro"/>
              </a:rPr>
              <a:t>(you can use shapes or any </a:t>
            </a:r>
            <a:r>
              <a:rPr lang="en-US" altLang="en-US" sz="1200" dirty="0" err="1">
                <a:solidFill>
                  <a:prstClr val="black"/>
                </a:solidFill>
                <a:latin typeface="Myriad Pro"/>
              </a:rPr>
              <a:t>mindmap</a:t>
            </a:r>
            <a:r>
              <a:rPr lang="en-US" altLang="en-US" sz="1200" dirty="0">
                <a:solidFill>
                  <a:prstClr val="black"/>
                </a:solidFill>
                <a:latin typeface="Myriad Pro"/>
              </a:rPr>
              <a:t> apps, </a:t>
            </a:r>
            <a:r>
              <a:rPr lang="en-US" altLang="en-US" sz="1200" dirty="0" err="1">
                <a:solidFill>
                  <a:prstClr val="black"/>
                </a:solidFill>
                <a:latin typeface="Myriad Pro"/>
              </a:rPr>
              <a:t>e.g</a:t>
            </a:r>
            <a:r>
              <a:rPr lang="en-US" altLang="en-US" sz="1200" dirty="0">
                <a:solidFill>
                  <a:prstClr val="black"/>
                </a:solidFill>
                <a:latin typeface="Myriad Pro"/>
              </a:rPr>
              <a:t> </a:t>
            </a:r>
            <a:r>
              <a:rPr lang="en-GB" sz="1200" dirty="0" err="1">
                <a:hlinkClick r:id="rId3"/>
              </a:rPr>
              <a:t>Lucidchart</a:t>
            </a:r>
            <a:r>
              <a:rPr lang="en-GB" sz="1200" dirty="0">
                <a:hlinkClick r:id="rId3"/>
              </a:rPr>
              <a:t> | Diagramming Powered By Intelligence</a:t>
            </a:r>
            <a:r>
              <a:rPr lang="en-GB" sz="1200" dirty="0"/>
              <a:t> </a:t>
            </a:r>
            <a:r>
              <a:rPr lang="en-US" altLang="en-US" sz="1200" dirty="0">
                <a:solidFill>
                  <a:prstClr val="black"/>
                </a:solidFill>
                <a:latin typeface="Myriad Pro"/>
              </a:rPr>
              <a:t> your lecturer will support you)</a:t>
            </a:r>
          </a:p>
          <a:p>
            <a:pPr lvl="0" algn="l">
              <a:lnSpc>
                <a:spcPct val="90000"/>
              </a:lnSpc>
              <a:spcBef>
                <a:spcPct val="20000"/>
              </a:spcBef>
              <a:defRPr/>
            </a:pPr>
            <a:r>
              <a:rPr lang="en-US" altLang="en-US" sz="1200" dirty="0">
                <a:solidFill>
                  <a:prstClr val="black"/>
                </a:solidFill>
                <a:latin typeface="Myriad Pro"/>
              </a:rPr>
              <a:t>Note: </a:t>
            </a:r>
            <a:r>
              <a:rPr lang="en-GB" sz="1200" dirty="0"/>
              <a:t>To use Lucid Chart, you need to create a free account with your student email address.</a:t>
            </a:r>
          </a:p>
          <a:p>
            <a:pPr rtl="0"/>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09132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DF859-CBF3-196E-D25E-45FD7CC03C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54820F-3B1E-DB4E-F874-22C15643D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F93824-5E27-D123-AA95-9A1A13861CAB}"/>
              </a:ext>
            </a:extLst>
          </p:cNvPr>
          <p:cNvSpPr>
            <a:spLocks noGrp="1"/>
          </p:cNvSpPr>
          <p:nvPr>
            <p:ph type="body" idx="1"/>
          </p:nvPr>
        </p:nvSpPr>
        <p:spPr/>
        <p:txBody>
          <a:bodyPr/>
          <a:lstStyle/>
          <a:p>
            <a:pPr rtl="0"/>
            <a:r>
              <a:rPr lang="en-GB" dirty="0"/>
              <a:t>To use Lucid Chart, you need to create a free account with your student email address.</a:t>
            </a:r>
          </a:p>
        </p:txBody>
      </p:sp>
      <p:sp>
        <p:nvSpPr>
          <p:cNvPr id="4" name="Slide Number Placeholder 3">
            <a:extLst>
              <a:ext uri="{FF2B5EF4-FFF2-40B4-BE49-F238E27FC236}">
                <a16:creationId xmlns:a16="http://schemas.microsoft.com/office/drawing/2014/main" id="{D23A38AA-B864-6625-A0F1-1C096D893A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69530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6A5167-6BA7-452E-B09C-FB97E9A19ACD}"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198277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26/01/2026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3161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700451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250653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98108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18998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92883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46036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095605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1403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8860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132714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vox basic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2F2E-3F20-0DC0-CFA3-D11D49B01C69}"/>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33DD3D74-F972-E096-E828-44B6C11A314C}"/>
              </a:ext>
            </a:extLst>
          </p:cNvPr>
          <p:cNvSpPr>
            <a:spLocks noGrp="1"/>
          </p:cNvSpPr>
          <p:nvPr>
            <p:ph type="dt" sz="half" idx="10"/>
          </p:nvPr>
        </p:nvSpPr>
        <p:spPr/>
        <p:txBody>
          <a:bodyPr/>
          <a:lstStyle/>
          <a:p>
            <a:fld id="{1663657D-8E22-4681-BD7E-16E8F6F56673}" type="datetimeFigureOut">
              <a:rPr lang="en-FI" smtClean="0"/>
              <a:t>01/26/2026</a:t>
            </a:fld>
            <a:endParaRPr lang="en-FI"/>
          </a:p>
        </p:txBody>
      </p:sp>
      <p:sp>
        <p:nvSpPr>
          <p:cNvPr id="4" name="Footer Placeholder 3">
            <a:extLst>
              <a:ext uri="{FF2B5EF4-FFF2-40B4-BE49-F238E27FC236}">
                <a16:creationId xmlns:a16="http://schemas.microsoft.com/office/drawing/2014/main" id="{03087A18-8950-3A86-D6FB-14BF0F08BA1C}"/>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AED9F6BC-1B26-1DC3-0C4B-4C12F07C71C1}"/>
              </a:ext>
            </a:extLst>
          </p:cNvPr>
          <p:cNvSpPr>
            <a:spLocks noGrp="1"/>
          </p:cNvSpPr>
          <p:nvPr>
            <p:ph type="sldNum" sz="quarter" idx="12"/>
          </p:nvPr>
        </p:nvSpPr>
        <p:spPr/>
        <p:txBody>
          <a:bodyPr/>
          <a:lstStyle/>
          <a:p>
            <a:fld id="{9D4AD3D6-B89C-4D82-B254-B84B3D342745}" type="slidenum">
              <a:rPr lang="en-FI" smtClean="0"/>
              <a:t>‹#›</a:t>
            </a:fld>
            <a:endParaRPr lang="en-FI"/>
          </a:p>
        </p:txBody>
      </p:sp>
      <p:sp>
        <p:nvSpPr>
          <p:cNvPr id="7" name="Content Placeholder 6">
            <a:extLst>
              <a:ext uri="{FF2B5EF4-FFF2-40B4-BE49-F238E27FC236}">
                <a16:creationId xmlns:a16="http://schemas.microsoft.com/office/drawing/2014/main" id="{1CADAFE8-3608-FDE7-C3ED-12BD6811F72B}"/>
              </a:ext>
            </a:extLst>
          </p:cNvPr>
          <p:cNvSpPr>
            <a:spLocks noGrp="1"/>
          </p:cNvSpPr>
          <p:nvPr>
            <p:ph sz="quarter" idx="13"/>
          </p:nvPr>
        </p:nvSpPr>
        <p:spPr>
          <a:xfrm>
            <a:off x="838200" y="1798320"/>
            <a:ext cx="10515600" cy="4429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32925113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4918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26/01/2026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1921205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26/01/2026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3917706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26/01/2026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7897016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26/01/2026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5487657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26/01/2026</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33213045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26/01/2026</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757924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26/01/2026</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531469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26/01/2026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37638482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26/01/2026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31032907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26/01/2026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28696216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26/01/2026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408351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26/01/2026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2015314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85"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26/01/2026</a:t>
            </a:fld>
            <a:endParaRPr lang="en-GB"/>
          </a:p>
        </p:txBody>
      </p:sp>
      <p:sp>
        <p:nvSpPr>
          <p:cNvPr id="8" name="Footer Placeholder 4"/>
          <p:cNvSpPr>
            <a:spLocks noGrp="1"/>
          </p:cNvSpPr>
          <p:nvPr>
            <p:ph type="ftr" sz="quarter" idx="3"/>
          </p:nvPr>
        </p:nvSpPr>
        <p:spPr>
          <a:xfrm>
            <a:off x="4176184" y="6461126"/>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extLst>
      <p:ext uri="{BB962C8B-B14F-4D97-AF65-F5344CB8AC3E}">
        <p14:creationId xmlns:p14="http://schemas.microsoft.com/office/powerpoint/2010/main" val="417722860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forms.office.com/e/NiTiSj55vy?origin=lprLin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uwtsd.hosted.panopto.com/Panopto/Pages/Viewer.aspx?id=3d22d277-fa51-4351-bc5b-b344010832ff" TargetMode="External"/><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youtube.com/watch?v=ds7zEbVR6pc" TargetMode="Externa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customXml" Target="../ink/ink1.xml"/><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0.png"/></Relationships>
</file>

<file path=ppt/slides/_rels/slide13.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media/image24.png"/><Relationship Id="rId18" Type="http://schemas.openxmlformats.org/officeDocument/2006/relationships/image" Target="../media/image27.png"/><Relationship Id="rId3" Type="http://schemas.openxmlformats.org/officeDocument/2006/relationships/image" Target="../media/image21.png"/><Relationship Id="rId21" Type="http://schemas.openxmlformats.org/officeDocument/2006/relationships/image" Target="../media/image29.png"/><Relationship Id="rId7" Type="http://schemas.openxmlformats.org/officeDocument/2006/relationships/image" Target="../media/image170.png"/><Relationship Id="rId12" Type="http://schemas.openxmlformats.org/officeDocument/2006/relationships/customXml" Target="../ink/ink7.xml"/><Relationship Id="rId17" Type="http://schemas.openxmlformats.org/officeDocument/2006/relationships/customXml" Target="../ink/ink9.xml"/><Relationship Id="rId25" Type="http://schemas.openxmlformats.org/officeDocument/2006/relationships/image" Target="../media/image31.png"/><Relationship Id="rId2" Type="http://schemas.openxmlformats.org/officeDocument/2006/relationships/notesSlide" Target="../notesSlides/notesSlide8.xml"/><Relationship Id="rId16" Type="http://schemas.openxmlformats.org/officeDocument/2006/relationships/image" Target="../media/image26.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customXml" Target="../ink/ink4.xml"/><Relationship Id="rId11" Type="http://schemas.openxmlformats.org/officeDocument/2006/relationships/image" Target="../media/image23.png"/><Relationship Id="rId24" Type="http://schemas.openxmlformats.org/officeDocument/2006/relationships/customXml" Target="../ink/ink12.xml"/><Relationship Id="rId5" Type="http://schemas.openxmlformats.org/officeDocument/2006/relationships/image" Target="../media/image16.png"/><Relationship Id="rId15" Type="http://schemas.openxmlformats.org/officeDocument/2006/relationships/image" Target="../media/image25.png"/><Relationship Id="rId23" Type="http://schemas.openxmlformats.org/officeDocument/2006/relationships/image" Target="../media/image30.png"/><Relationship Id="rId10" Type="http://schemas.openxmlformats.org/officeDocument/2006/relationships/customXml" Target="../ink/ink6.xml"/><Relationship Id="rId19" Type="http://schemas.openxmlformats.org/officeDocument/2006/relationships/customXml" Target="../ink/ink10.xml"/><Relationship Id="rId4" Type="http://schemas.openxmlformats.org/officeDocument/2006/relationships/customXml" Target="../ink/ink3.xml"/><Relationship Id="rId9" Type="http://schemas.openxmlformats.org/officeDocument/2006/relationships/image" Target="../media/image22.png"/><Relationship Id="rId14" Type="http://schemas.openxmlformats.org/officeDocument/2006/relationships/customXml" Target="../ink/ink8.xml"/><Relationship Id="rId22" Type="http://schemas.openxmlformats.org/officeDocument/2006/relationships/customXml" Target="../ink/ink11.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library.leeds.ac.uk/info/1401/academic-skills/85/note-makin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library.leeds.ac.uk/info/1401/academic-skills/85/note-makin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9.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pexels.com/photo/photo-of-person-writing-on-notebook-3059663/"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dummies.com/education/college/how-to-study-with-linear-and-non-linear-notes/" TargetMode="External"/><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hyperlink" Target="https://www.youtube.com/watch?v=u5Y4pIsXTV0" TargetMode="External"/><Relationship Id="rId5" Type="http://schemas.openxmlformats.org/officeDocument/2006/relationships/hyperlink" Target="https://www.youtube.com/watch?v=oY4sUQzXJ1g" TargetMode="Externa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mindmapping.com/" TargetMode="Externa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futurelearn.com/courses/prepare-to-study-uk/0/steps/48554" TargetMode="Externa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s://alumni.cornell.edu/cornellians/wp-content/uploads/sites/2/2022/07/CornellNotes-Notepad2d-1024x1018.jpg" TargetMode="External"/><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hyperlink" Target="https://www.youtube.com/watch?v=nX-xshA_0m8" TargetMode="External"/><Relationship Id="rId4" Type="http://schemas.openxmlformats.org/officeDocument/2006/relationships/image" Target="../media/image45.jpeg"/></Relationships>
</file>

<file path=ppt/slides/_rels/slide29.xml.rels><?xml version="1.0" encoding="UTF-8" standalone="yes"?>
<Relationships xmlns="http://schemas.openxmlformats.org/package/2006/relationships"><Relationship Id="rId3" Type="http://schemas.openxmlformats.org/officeDocument/2006/relationships/hyperlink" Target="https://uwtsd.hosted.panopto.com/Panopto/Pages/Viewer.aspx?id=a4993ac6-cd91-4475-968d-b35900bf1609"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46.png"/><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8" Type="http://schemas.openxmlformats.org/officeDocument/2006/relationships/customXml" Target="../ink/ink14.xml"/><Relationship Id="rId3" Type="http://schemas.openxmlformats.org/officeDocument/2006/relationships/image" Target="../media/image16.jpeg"/><Relationship Id="rId7"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customXml" Target="../ink/ink13.xml"/><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4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moodle.uwtsd.ac.uk/mod/scorm/player.php?a=6864&amp;currentorg=articulate_rise&amp;scoid=14763&amp;sesskey=fiSHR9WZNM&amp;display=popup&amp;mode=normal"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hwb.gov.wales/curriculum-for-wales-2008/foundation-phase/foundation-phase-framework/" TargetMode="External"/><Relationship Id="rId2" Type="http://schemas.openxmlformats.org/officeDocument/2006/relationships/hyperlink" Target="https://commons.emich.edu/loexquarterly/vol31/iss3/4" TargetMode="External"/><Relationship Id="rId1" Type="http://schemas.openxmlformats.org/officeDocument/2006/relationships/slideLayout" Target="../slideLayouts/slideLayout2.xml"/><Relationship Id="rId6" Type="http://schemas.openxmlformats.org/officeDocument/2006/relationships/hyperlink" Target="https://www.youtube.com/watch?v=8KkKuTCFvzI" TargetMode="External"/><Relationship Id="rId5" Type="http://schemas.openxmlformats.org/officeDocument/2006/relationships/hyperlink" Target="https://library.leeds.ac.uk/info/1401/academic-skills/207/reading/2%20Accessed%2004/07/24" TargetMode="External"/><Relationship Id="rId4" Type="http://schemas.openxmlformats.org/officeDocument/2006/relationships/hyperlink" Target="https://help.open.ac.uk/notetaking-techniques/tab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364511" y="1218970"/>
            <a:ext cx="9629554" cy="4608512"/>
          </a:xfrm>
        </p:spPr>
        <p:txBody>
          <a:bodyPr>
            <a:normAutofit/>
          </a:bodyPr>
          <a:lstStyle/>
          <a:p>
            <a:pPr eaLnBrk="1" hangingPunct="1"/>
            <a:r>
              <a:rPr lang="en-GB" altLang="en-US" sz="3200" dirty="0"/>
              <a:t>Certificate of Higher Education</a:t>
            </a:r>
            <a:br>
              <a:rPr lang="en-GB" altLang="en-US" sz="3200" dirty="0"/>
            </a:br>
            <a:r>
              <a:rPr lang="en-GB" altLang="en-US" sz="3200" dirty="0"/>
              <a:t>Business Skills for the Workplace</a:t>
            </a:r>
            <a:br>
              <a:rPr lang="en-GB" altLang="en-US" sz="3200" dirty="0"/>
            </a:br>
            <a:br>
              <a:rPr lang="en-GB" altLang="en-US" sz="3200" dirty="0"/>
            </a:br>
            <a:r>
              <a:rPr lang="en-GB" sz="3600" b="1" dirty="0">
                <a:solidFill>
                  <a:schemeClr val="accent2">
                    <a:lumMod val="20000"/>
                    <a:lumOff val="80000"/>
                  </a:schemeClr>
                </a:solidFill>
              </a:rPr>
              <a:t>Academic Skills</a:t>
            </a:r>
            <a:br>
              <a:rPr lang="en-GB" sz="3600" b="1" dirty="0">
                <a:solidFill>
                  <a:schemeClr val="accent2">
                    <a:lumMod val="20000"/>
                    <a:lumOff val="80000"/>
                  </a:schemeClr>
                </a:solidFill>
              </a:rPr>
            </a:br>
            <a:r>
              <a:rPr lang="en-GB" sz="3600" b="1" dirty="0">
                <a:solidFill>
                  <a:schemeClr val="accent2">
                    <a:lumMod val="20000"/>
                    <a:lumOff val="80000"/>
                  </a:schemeClr>
                </a:solidFill>
              </a:rPr>
              <a:t>(LCLM 4001)</a:t>
            </a:r>
            <a:br>
              <a:rPr lang="en-GB" sz="3600" b="1" dirty="0">
                <a:solidFill>
                  <a:schemeClr val="accent2">
                    <a:lumMod val="20000"/>
                    <a:lumOff val="80000"/>
                  </a:schemeClr>
                </a:solidFill>
              </a:rPr>
            </a:br>
            <a:br>
              <a:rPr lang="en-GB" sz="3600" b="1" dirty="0">
                <a:solidFill>
                  <a:schemeClr val="accent2">
                    <a:lumMod val="20000"/>
                    <a:lumOff val="80000"/>
                  </a:schemeClr>
                </a:solidFill>
              </a:rPr>
            </a:br>
            <a:r>
              <a:rPr lang="en-GB" sz="3200" b="1" dirty="0">
                <a:solidFill>
                  <a:srgbClr val="FFFF00"/>
                </a:solidFill>
              </a:rPr>
              <a:t>Session 3 –  Reading Strategies and Note-taking</a:t>
            </a:r>
            <a:endParaRPr lang="en-GB" sz="3200" dirty="0">
              <a:solidFill>
                <a:srgbClr val="FFFF00"/>
              </a:solidFill>
            </a:endParaRPr>
          </a:p>
        </p:txBody>
      </p:sp>
      <p:sp>
        <p:nvSpPr>
          <p:cNvPr id="2" name="Date Placeholder 1"/>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6A9C64A-C95D-40FB-94EC-91D162CC4BE6}" type="datetime1">
              <a:rPr kumimoji="0" lang="en-GB"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26/01/2026</a:t>
            </a:fld>
            <a:endParaRPr kumimoji="0" lang="en-GB"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Tree>
    <p:extLst>
      <p:ext uri="{BB962C8B-B14F-4D97-AF65-F5344CB8AC3E}">
        <p14:creationId xmlns:p14="http://schemas.microsoft.com/office/powerpoint/2010/main" val="1924256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324CFD2-7DC0-EF32-6189-82C23D702E11}"/>
              </a:ext>
            </a:extLst>
          </p:cNvPr>
          <p:cNvPicPr>
            <a:picLocks noChangeAspect="1"/>
          </p:cNvPicPr>
          <p:nvPr/>
        </p:nvPicPr>
        <p:blipFill>
          <a:blip r:embed="rId3"/>
          <a:stretch>
            <a:fillRect/>
          </a:stretch>
        </p:blipFill>
        <p:spPr>
          <a:xfrm>
            <a:off x="1802674" y="0"/>
            <a:ext cx="8778240" cy="5734594"/>
          </a:xfrm>
          <a:prstGeom prst="rect">
            <a:avLst/>
          </a:prstGeom>
        </p:spPr>
      </p:pic>
    </p:spTree>
    <p:extLst>
      <p:ext uri="{BB962C8B-B14F-4D97-AF65-F5344CB8AC3E}">
        <p14:creationId xmlns:p14="http://schemas.microsoft.com/office/powerpoint/2010/main" val="2488744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7017C-E9A9-0820-EBA5-D2B598E4CF71}"/>
              </a:ext>
            </a:extLst>
          </p:cNvPr>
          <p:cNvSpPr>
            <a:spLocks noGrp="1"/>
          </p:cNvSpPr>
          <p:nvPr>
            <p:ph type="title"/>
          </p:nvPr>
        </p:nvSpPr>
        <p:spPr/>
        <p:txBody>
          <a:bodyPr>
            <a:normAutofit/>
          </a:bodyPr>
          <a:lstStyle/>
          <a:p>
            <a:pPr algn="l"/>
            <a:r>
              <a:rPr lang="en-GB" b="1" dirty="0"/>
              <a:t>Last week’s recap </a:t>
            </a:r>
          </a:p>
        </p:txBody>
      </p:sp>
      <p:sp>
        <p:nvSpPr>
          <p:cNvPr id="3" name="Content Placeholder 2">
            <a:extLst>
              <a:ext uri="{FF2B5EF4-FFF2-40B4-BE49-F238E27FC236}">
                <a16:creationId xmlns:a16="http://schemas.microsoft.com/office/drawing/2014/main" id="{56BA4F57-B9A0-350D-3265-1534C8C89C85}"/>
              </a:ext>
            </a:extLst>
          </p:cNvPr>
          <p:cNvSpPr>
            <a:spLocks noGrp="1"/>
          </p:cNvSpPr>
          <p:nvPr>
            <p:ph idx="1"/>
          </p:nvPr>
        </p:nvSpPr>
        <p:spPr/>
        <p:txBody>
          <a:bodyPr>
            <a:normAutofit/>
          </a:bodyPr>
          <a:lstStyle/>
          <a:p>
            <a:pPr marL="0" indent="0">
              <a:buNone/>
            </a:pPr>
            <a:r>
              <a:rPr lang="en-GB" b="1" dirty="0"/>
              <a:t>We did the following:</a:t>
            </a:r>
          </a:p>
          <a:p>
            <a:r>
              <a:rPr lang="en-GB" dirty="0"/>
              <a:t>Finding information </a:t>
            </a:r>
          </a:p>
          <a:p>
            <a:r>
              <a:rPr lang="en-GB" dirty="0"/>
              <a:t>Using the CRAAP Method</a:t>
            </a:r>
          </a:p>
          <a:p>
            <a:r>
              <a:rPr lang="en-GB" dirty="0"/>
              <a:t>Scholarly, and non-scholarly sources</a:t>
            </a:r>
          </a:p>
          <a:p>
            <a:r>
              <a:rPr lang="en-GB" dirty="0"/>
              <a:t>Explored the </a:t>
            </a:r>
            <a:r>
              <a:rPr lang="en-GB" dirty="0" err="1"/>
              <a:t>Infoskills</a:t>
            </a:r>
            <a:r>
              <a:rPr lang="en-GB" dirty="0"/>
              <a:t> Module/programme</a:t>
            </a:r>
          </a:p>
          <a:p>
            <a:pPr marL="0" indent="0">
              <a:buNone/>
            </a:pPr>
            <a:endParaRPr lang="en-GB" dirty="0"/>
          </a:p>
        </p:txBody>
      </p:sp>
      <p:sp>
        <p:nvSpPr>
          <p:cNvPr id="8" name="TextBox 7">
            <a:extLst>
              <a:ext uri="{FF2B5EF4-FFF2-40B4-BE49-F238E27FC236}">
                <a16:creationId xmlns:a16="http://schemas.microsoft.com/office/drawing/2014/main" id="{0C04AABE-1F8E-8F2A-0209-7D2C42C86AEF}"/>
              </a:ext>
            </a:extLst>
          </p:cNvPr>
          <p:cNvSpPr txBox="1"/>
          <p:nvPr/>
        </p:nvSpPr>
        <p:spPr>
          <a:xfrm>
            <a:off x="9424316" y="3653539"/>
            <a:ext cx="2382592" cy="646331"/>
          </a:xfrm>
          <a:prstGeom prst="rect">
            <a:avLst/>
          </a:prstGeom>
          <a:noFill/>
        </p:spPr>
        <p:txBody>
          <a:bodyPr wrap="square">
            <a:spAutoFit/>
          </a:bodyPr>
          <a:lstStyle/>
          <a:p>
            <a:pPr lvl="0">
              <a:defRPr/>
            </a:pPr>
            <a:r>
              <a:rPr kumimoji="0" lang="en-GB" sz="1800" b="0" i="0" u="none" strike="noStrike" kern="1200" cap="none" spc="0" normalizeH="0" baseline="0" noProof="0" dirty="0">
                <a:ln>
                  <a:noFill/>
                </a:ln>
                <a:solidFill>
                  <a:prstClr val="black"/>
                </a:solidFill>
                <a:effectLst/>
                <a:highlight>
                  <a:srgbClr val="00FFFF"/>
                </a:highlight>
                <a:uLnTx/>
                <a:uFillTx/>
                <a:latin typeface="Myriad Pro"/>
                <a:ea typeface="+mn-ea"/>
                <a:cs typeface="+mn-cs"/>
                <a:hlinkClick r:id="rId2"/>
              </a:rPr>
              <a:t>Click here to attempt Recap Quiz</a:t>
            </a:r>
            <a:endParaRPr kumimoji="0" lang="en-GB" sz="1800" b="0" i="0" u="none" strike="noStrike" kern="1200" cap="none" spc="0" normalizeH="0" baseline="0" noProof="0" dirty="0">
              <a:ln>
                <a:noFill/>
              </a:ln>
              <a:solidFill>
                <a:prstClr val="black"/>
              </a:solidFill>
              <a:effectLst/>
              <a:highlight>
                <a:srgbClr val="00FFFF"/>
              </a:highlight>
              <a:uLnTx/>
              <a:uFillTx/>
              <a:latin typeface="Myriad Pro"/>
              <a:ea typeface="+mn-ea"/>
              <a:cs typeface="+mn-cs"/>
            </a:endParaRPr>
          </a:p>
        </p:txBody>
      </p:sp>
      <p:pic>
        <p:nvPicPr>
          <p:cNvPr id="5" name="Picture 4">
            <a:extLst>
              <a:ext uri="{FF2B5EF4-FFF2-40B4-BE49-F238E27FC236}">
                <a16:creationId xmlns:a16="http://schemas.microsoft.com/office/drawing/2014/main" id="{8719539E-02E3-DF45-5801-27C038FE12C6}"/>
              </a:ext>
            </a:extLst>
          </p:cNvPr>
          <p:cNvPicPr>
            <a:picLocks noChangeAspect="1"/>
          </p:cNvPicPr>
          <p:nvPr/>
        </p:nvPicPr>
        <p:blipFill>
          <a:blip r:embed="rId3"/>
          <a:stretch>
            <a:fillRect/>
          </a:stretch>
        </p:blipFill>
        <p:spPr>
          <a:xfrm>
            <a:off x="9648825" y="1025067"/>
            <a:ext cx="1933575" cy="2533650"/>
          </a:xfrm>
          <a:prstGeom prst="rect">
            <a:avLst/>
          </a:prstGeom>
        </p:spPr>
      </p:pic>
    </p:spTree>
    <p:extLst>
      <p:ext uri="{BB962C8B-B14F-4D97-AF65-F5344CB8AC3E}">
        <p14:creationId xmlns:p14="http://schemas.microsoft.com/office/powerpoint/2010/main" val="176616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8B76C-3152-8826-5A63-8F2383F7C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906D8C-5D42-02A4-E3F7-E1AA214C50EA}"/>
              </a:ext>
            </a:extLst>
          </p:cNvPr>
          <p:cNvSpPr>
            <a:spLocks noGrp="1"/>
          </p:cNvSpPr>
          <p:nvPr>
            <p:ph type="title"/>
          </p:nvPr>
        </p:nvSpPr>
        <p:spPr>
          <a:xfrm>
            <a:off x="614568" y="195337"/>
            <a:ext cx="11211339" cy="1143000"/>
          </a:xfrm>
        </p:spPr>
        <p:txBody>
          <a:bodyPr anchor="ctr">
            <a:normAutofit fontScale="90000"/>
          </a:bodyPr>
          <a:lstStyle/>
          <a:p>
            <a:r>
              <a:rPr lang="en-GB" sz="2400" b="1" dirty="0"/>
              <a:t>Remember Assessment weeks and deadlines (For more details, read the assessment specification document found in the purple tile on Moodle and watch the video </a:t>
            </a:r>
            <a:r>
              <a:rPr lang="en-GB" sz="2400" b="1" dirty="0">
                <a:hlinkClick r:id="rId3"/>
              </a:rPr>
              <a:t>LCLM4001-Academic Skills Assessment Tasks Explained</a:t>
            </a:r>
            <a:endParaRPr lang="en-GB" sz="2400" b="1" dirty="0"/>
          </a:p>
        </p:txBody>
      </p:sp>
      <p:sp>
        <p:nvSpPr>
          <p:cNvPr id="8" name="Picture Placeholder 2">
            <a:extLst>
              <a:ext uri="{FF2B5EF4-FFF2-40B4-BE49-F238E27FC236}">
                <a16:creationId xmlns:a16="http://schemas.microsoft.com/office/drawing/2014/main" id="{26EC3077-F18C-1BAD-20C0-56E45C10BFF0}"/>
              </a:ext>
            </a:extLst>
          </p:cNvPr>
          <p:cNvSpPr txBox="1">
            <a:spLocks/>
          </p:cNvSpPr>
          <p:nvPr/>
        </p:nvSpPr>
        <p:spPr>
          <a:xfrm>
            <a:off x="2135560" y="901148"/>
            <a:ext cx="5391675" cy="468809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4400" b="0" i="0" u="none" strike="noStrike" kern="1200" cap="none" spc="0" normalizeH="0" baseline="0" noProof="0" dirty="0">
              <a:ln>
                <a:noFill/>
              </a:ln>
              <a:solidFill>
                <a:prstClr val="black"/>
              </a:solidFill>
              <a:effectLst/>
              <a:uLnTx/>
              <a:uFillTx/>
              <a:latin typeface="Myriad Pro"/>
              <a:ea typeface="+mn-ea"/>
              <a:cs typeface="+mn-cs"/>
            </a:endParaRPr>
          </a:p>
        </p:txBody>
      </p:sp>
      <p:graphicFrame>
        <p:nvGraphicFramePr>
          <p:cNvPr id="9" name="Diagram 8">
            <a:extLst>
              <a:ext uri="{FF2B5EF4-FFF2-40B4-BE49-F238E27FC236}">
                <a16:creationId xmlns:a16="http://schemas.microsoft.com/office/drawing/2014/main" id="{6127DC85-E7B1-147D-367F-C8FDF6CC3641}"/>
              </a:ext>
            </a:extLst>
          </p:cNvPr>
          <p:cNvGraphicFramePr/>
          <p:nvPr/>
        </p:nvGraphicFramePr>
        <p:xfrm>
          <a:off x="1348407" y="1487215"/>
          <a:ext cx="9743663" cy="40324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706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nodePh="1">
                                  <p:stCondLst>
                                    <p:cond delay="0"/>
                                  </p:stCondLst>
                                  <p:endCondLst>
                                    <p:cond evt="begin" delay="0">
                                      <p:tn val="9"/>
                                    </p:cond>
                                  </p:end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9"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7017C-E9A9-0820-EBA5-D2B598E4CF71}"/>
              </a:ext>
            </a:extLst>
          </p:cNvPr>
          <p:cNvSpPr>
            <a:spLocks noGrp="1"/>
          </p:cNvSpPr>
          <p:nvPr>
            <p:ph type="title"/>
          </p:nvPr>
        </p:nvSpPr>
        <p:spPr/>
        <p:txBody>
          <a:bodyPr>
            <a:normAutofit/>
          </a:bodyPr>
          <a:lstStyle/>
          <a:p>
            <a:r>
              <a:rPr lang="en-GB" b="1" dirty="0"/>
              <a:t>Today’s session</a:t>
            </a:r>
          </a:p>
        </p:txBody>
      </p:sp>
      <p:sp>
        <p:nvSpPr>
          <p:cNvPr id="3" name="Content Placeholder 2">
            <a:extLst>
              <a:ext uri="{FF2B5EF4-FFF2-40B4-BE49-F238E27FC236}">
                <a16:creationId xmlns:a16="http://schemas.microsoft.com/office/drawing/2014/main" id="{56BA4F57-B9A0-350D-3265-1534C8C89C85}"/>
              </a:ext>
            </a:extLst>
          </p:cNvPr>
          <p:cNvSpPr>
            <a:spLocks noGrp="1"/>
          </p:cNvSpPr>
          <p:nvPr>
            <p:ph idx="1"/>
          </p:nvPr>
        </p:nvSpPr>
        <p:spPr/>
        <p:txBody>
          <a:bodyPr>
            <a:normAutofit/>
          </a:bodyPr>
          <a:lstStyle/>
          <a:p>
            <a:pPr marL="0" indent="0">
              <a:buNone/>
            </a:pPr>
            <a:r>
              <a:rPr lang="en-GB" b="1" dirty="0"/>
              <a:t>The session will be divided into 2 parts:</a:t>
            </a:r>
          </a:p>
          <a:p>
            <a:pPr marL="0" indent="0">
              <a:buNone/>
            </a:pPr>
            <a:endParaRPr lang="en-GB" b="1" dirty="0"/>
          </a:p>
          <a:p>
            <a:pPr>
              <a:lnSpc>
                <a:spcPct val="90000"/>
              </a:lnSpc>
              <a:buFontTx/>
              <a:buChar char="-"/>
              <a:defRPr/>
            </a:pPr>
            <a:r>
              <a:rPr lang="en-US" dirty="0"/>
              <a:t>Reading and Reading Strategies</a:t>
            </a:r>
          </a:p>
          <a:p>
            <a:pPr>
              <a:lnSpc>
                <a:spcPct val="90000"/>
              </a:lnSpc>
              <a:buFontTx/>
              <a:buChar char="-"/>
              <a:defRPr/>
            </a:pPr>
            <a:endParaRPr lang="en-US" dirty="0"/>
          </a:p>
          <a:p>
            <a:pPr>
              <a:lnSpc>
                <a:spcPct val="90000"/>
              </a:lnSpc>
              <a:buFontTx/>
              <a:buChar char="-"/>
              <a:defRPr/>
            </a:pPr>
            <a:r>
              <a:rPr lang="en-US" dirty="0"/>
              <a:t>Explore Note-taking Strategies</a:t>
            </a:r>
          </a:p>
          <a:p>
            <a:pPr marL="0" indent="0">
              <a:lnSpc>
                <a:spcPct val="90000"/>
              </a:lnSpc>
              <a:buNone/>
              <a:defRPr/>
            </a:pPr>
            <a:endParaRPr lang="en-GB" b="1" dirty="0"/>
          </a:p>
        </p:txBody>
      </p:sp>
      <p:pic>
        <p:nvPicPr>
          <p:cNvPr id="5" name="Picture 4" descr="A logo of a book&#10;&#10;Description automatically generated">
            <a:extLst>
              <a:ext uri="{FF2B5EF4-FFF2-40B4-BE49-F238E27FC236}">
                <a16:creationId xmlns:a16="http://schemas.microsoft.com/office/drawing/2014/main" id="{D96A2B2C-07D1-924F-5444-6A227FCFBC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6400" y="281761"/>
            <a:ext cx="1490980" cy="1055061"/>
          </a:xfrm>
          <a:prstGeom prst="rect">
            <a:avLst/>
          </a:prstGeom>
          <a:noFill/>
        </p:spPr>
      </p:pic>
    </p:spTree>
    <p:extLst>
      <p:ext uri="{BB962C8B-B14F-4D97-AF65-F5344CB8AC3E}">
        <p14:creationId xmlns:p14="http://schemas.microsoft.com/office/powerpoint/2010/main" val="392742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43741" y="998732"/>
            <a:ext cx="8899450"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Part 1 – Reading</a:t>
            </a:r>
          </a:p>
        </p:txBody>
      </p:sp>
    </p:spTree>
    <p:extLst>
      <p:ext uri="{BB962C8B-B14F-4D97-AF65-F5344CB8AC3E}">
        <p14:creationId xmlns:p14="http://schemas.microsoft.com/office/powerpoint/2010/main" val="120036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E5263-8DEB-1AFE-45A1-92467B6E5885}"/>
              </a:ext>
            </a:extLst>
          </p:cNvPr>
          <p:cNvSpPr>
            <a:spLocks noGrp="1"/>
          </p:cNvSpPr>
          <p:nvPr>
            <p:ph type="title"/>
          </p:nvPr>
        </p:nvSpPr>
        <p:spPr/>
        <p:txBody>
          <a:bodyPr/>
          <a:lstStyle/>
          <a:p>
            <a:r>
              <a:rPr lang="en-GB" b="1" dirty="0"/>
              <a:t>Reading</a:t>
            </a:r>
            <a:r>
              <a:rPr lang="en-GB" dirty="0"/>
              <a:t> </a:t>
            </a:r>
          </a:p>
        </p:txBody>
      </p:sp>
      <p:sp>
        <p:nvSpPr>
          <p:cNvPr id="3" name="Content Placeholder 2">
            <a:extLst>
              <a:ext uri="{FF2B5EF4-FFF2-40B4-BE49-F238E27FC236}">
                <a16:creationId xmlns:a16="http://schemas.microsoft.com/office/drawing/2014/main" id="{F5E50D7F-8406-182E-5EDF-0D36A7095E76}"/>
              </a:ext>
            </a:extLst>
          </p:cNvPr>
          <p:cNvSpPr>
            <a:spLocks noGrp="1"/>
          </p:cNvSpPr>
          <p:nvPr>
            <p:ph idx="1"/>
          </p:nvPr>
        </p:nvSpPr>
        <p:spPr/>
        <p:txBody>
          <a:bodyPr>
            <a:normAutofit fontScale="77500" lnSpcReduction="20000"/>
          </a:bodyPr>
          <a:lstStyle/>
          <a:p>
            <a:pPr marL="0" indent="0">
              <a:buNone/>
            </a:pPr>
            <a:r>
              <a:rPr lang="en-GB" sz="2900" b="0" i="0" dirty="0">
                <a:solidFill>
                  <a:srgbClr val="333333"/>
                </a:solidFill>
                <a:effectLst/>
              </a:rPr>
              <a:t>Reading involves thinking, learning, and expanding a reader’s knowledge and horizons. It has to do with building on past knowledge, mastering new information, and connecting with the minds of others. A process that demonstrates comprehension.</a:t>
            </a:r>
          </a:p>
          <a:p>
            <a:pPr marL="0" indent="0" algn="r">
              <a:buNone/>
            </a:pPr>
            <a:r>
              <a:rPr lang="en-GB" sz="2900" b="0" i="0" dirty="0">
                <a:solidFill>
                  <a:srgbClr val="333333"/>
                </a:solidFill>
                <a:effectLst/>
              </a:rPr>
              <a:t>(Zimmerman, S. and Hutchins, C. (2003))</a:t>
            </a:r>
            <a:endParaRPr lang="en-GB" sz="2900" dirty="0"/>
          </a:p>
          <a:p>
            <a:pPr marL="0" indent="0">
              <a:buNone/>
            </a:pPr>
            <a:endParaRPr lang="en-GB" sz="2900" b="0" i="0" dirty="0">
              <a:solidFill>
                <a:srgbClr val="333333"/>
              </a:solidFill>
              <a:effectLst/>
            </a:endParaRPr>
          </a:p>
          <a:p>
            <a:pPr marL="0" indent="0">
              <a:buNone/>
            </a:pPr>
            <a:r>
              <a:rPr lang="en-GB" sz="2900" dirty="0">
                <a:solidFill>
                  <a:srgbClr val="333333"/>
                </a:solidFill>
              </a:rPr>
              <a:t>It e</a:t>
            </a:r>
            <a:r>
              <a:rPr lang="en-GB" sz="2900" b="0" i="0" dirty="0">
                <a:solidFill>
                  <a:srgbClr val="333333"/>
                </a:solidFill>
                <a:effectLst/>
              </a:rPr>
              <a:t>ntails </a:t>
            </a:r>
          </a:p>
          <a:p>
            <a:pPr marL="0" indent="0">
              <a:buNone/>
            </a:pPr>
            <a:endParaRPr lang="en-GB" sz="2900" b="0" i="0" dirty="0">
              <a:solidFill>
                <a:srgbClr val="333333"/>
              </a:solidFill>
              <a:effectLst/>
            </a:endParaRPr>
          </a:p>
          <a:p>
            <a:pPr algn="l">
              <a:buFont typeface="Arial" panose="020B0604020202020204" pitchFamily="34" charset="0"/>
              <a:buChar char="•"/>
            </a:pPr>
            <a:r>
              <a:rPr lang="en-GB" sz="2900" b="0" i="0" dirty="0">
                <a:solidFill>
                  <a:srgbClr val="333333"/>
                </a:solidFill>
                <a:effectLst/>
              </a:rPr>
              <a:t>Locating, selecting, and using information, which covers reading strategies</a:t>
            </a:r>
          </a:p>
          <a:p>
            <a:pPr algn="l">
              <a:buFont typeface="Arial" panose="020B0604020202020204" pitchFamily="34" charset="0"/>
              <a:buChar char="•"/>
            </a:pPr>
            <a:r>
              <a:rPr lang="en-GB" sz="2900" b="0" i="0" dirty="0">
                <a:solidFill>
                  <a:srgbClr val="333333"/>
                </a:solidFill>
                <a:effectLst/>
              </a:rPr>
              <a:t>Responding to what has been read, which includes comprehension.</a:t>
            </a:r>
          </a:p>
          <a:p>
            <a:pPr marL="0" indent="0" algn="r">
              <a:buNone/>
            </a:pPr>
            <a:br>
              <a:rPr lang="en-GB" dirty="0"/>
            </a:br>
            <a:r>
              <a:rPr kumimoji="0" lang="en-US" altLang="en-US" sz="2300" b="0" u="none" strike="noStrike" cap="none" normalizeH="0" baseline="0" dirty="0">
                <a:ln>
                  <a:noFill/>
                </a:ln>
                <a:solidFill>
                  <a:srgbClr val="333333"/>
                </a:solidFill>
                <a:effectLst/>
              </a:rPr>
              <a:t>Curriculum for Wales: Foundation Phase Framework (Revised 2015).</a:t>
            </a:r>
            <a:endParaRPr lang="en-GB" sz="2300" dirty="0">
              <a:solidFill>
                <a:srgbClr val="333333"/>
              </a:solidFill>
            </a:endParaRPr>
          </a:p>
        </p:txBody>
      </p:sp>
      <p:pic>
        <p:nvPicPr>
          <p:cNvPr id="7" name="Picture 6" descr="An open book and on top are eyeglasses and pen">
            <a:extLst>
              <a:ext uri="{FF2B5EF4-FFF2-40B4-BE49-F238E27FC236}">
                <a16:creationId xmlns:a16="http://schemas.microsoft.com/office/drawing/2014/main" id="{39F3ECFA-C07D-45C5-8FBD-98993660D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9238" y="274638"/>
            <a:ext cx="1737305" cy="1158203"/>
          </a:xfrm>
          <a:prstGeom prst="rect">
            <a:avLst/>
          </a:prstGeom>
        </p:spPr>
      </p:pic>
    </p:spTree>
    <p:extLst>
      <p:ext uri="{BB962C8B-B14F-4D97-AF65-F5344CB8AC3E}">
        <p14:creationId xmlns:p14="http://schemas.microsoft.com/office/powerpoint/2010/main" val="207875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0351-D18B-6F77-1BDB-F184FE8598AE}"/>
              </a:ext>
            </a:extLst>
          </p:cNvPr>
          <p:cNvSpPr>
            <a:spLocks noGrp="1"/>
          </p:cNvSpPr>
          <p:nvPr>
            <p:ph type="title"/>
          </p:nvPr>
        </p:nvSpPr>
        <p:spPr>
          <a:xfrm>
            <a:off x="547456" y="104314"/>
            <a:ext cx="10972800" cy="1143000"/>
          </a:xfrm>
        </p:spPr>
        <p:txBody>
          <a:bodyPr/>
          <a:lstStyle/>
          <a:p>
            <a:r>
              <a:rPr lang="en-GB" b="1" dirty="0"/>
              <a:t>Reading Strategies</a:t>
            </a:r>
          </a:p>
        </p:txBody>
      </p:sp>
      <p:graphicFrame>
        <p:nvGraphicFramePr>
          <p:cNvPr id="4" name="Content Placeholder 3">
            <a:extLst>
              <a:ext uri="{FF2B5EF4-FFF2-40B4-BE49-F238E27FC236}">
                <a16:creationId xmlns:a16="http://schemas.microsoft.com/office/drawing/2014/main" id="{159DB6E7-8827-AF7F-98EC-2EB473AB9E5C}"/>
              </a:ext>
            </a:extLst>
          </p:cNvPr>
          <p:cNvGraphicFramePr>
            <a:graphicFrameLocks noGrp="1"/>
          </p:cNvGraphicFramePr>
          <p:nvPr>
            <p:ph sz="half" idx="1"/>
            <p:extLst>
              <p:ext uri="{D42A27DB-BD31-4B8C-83A1-F6EECF244321}">
                <p14:modId xmlns:p14="http://schemas.microsoft.com/office/powerpoint/2010/main" val="3953577987"/>
              </p:ext>
            </p:extLst>
          </p:nvPr>
        </p:nvGraphicFramePr>
        <p:xfrm>
          <a:off x="1113241" y="1279184"/>
          <a:ext cx="9841230" cy="4299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Reading Strategies - Academic English UK">
            <a:extLst>
              <a:ext uri="{FF2B5EF4-FFF2-40B4-BE49-F238E27FC236}">
                <a16:creationId xmlns:a16="http://schemas.microsoft.com/office/drawing/2014/main" id="{83BE8B58-F996-4DFD-70B0-2960F64B3C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18428" y="397902"/>
            <a:ext cx="1605264" cy="849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413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ppt_x"/>
                                          </p:val>
                                        </p:tav>
                                        <p:tav tm="100000">
                                          <p:val>
                                            <p:strVal val="#ppt_x"/>
                                          </p:val>
                                        </p:tav>
                                      </p:tavLst>
                                    </p:anim>
                                    <p:anim calcmode="lin" valueType="num">
                                      <p:cBhvr additive="base">
                                        <p:cTn id="1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graphicEl>
                                              <a:dgm id="{2F5FB18C-A600-4C28-97D8-5D3CFBDA77C2}"/>
                                            </p:graphicEl>
                                          </p:spTgt>
                                        </p:tgtEl>
                                        <p:attrNameLst>
                                          <p:attrName>style.visibility</p:attrName>
                                        </p:attrNameLst>
                                      </p:cBhvr>
                                      <p:to>
                                        <p:strVal val="visible"/>
                                      </p:to>
                                    </p:set>
                                    <p:anim calcmode="lin" valueType="num">
                                      <p:cBhvr additive="base">
                                        <p:cTn id="17" dur="500" fill="hold"/>
                                        <p:tgtEl>
                                          <p:spTgt spid="4">
                                            <p:graphicEl>
                                              <a:dgm id="{2F5FB18C-A600-4C28-97D8-5D3CFBDA77C2}"/>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graphicEl>
                                              <a:dgm id="{2F5FB18C-A600-4C28-97D8-5D3CFBDA77C2}"/>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graphicEl>
                                              <a:dgm id="{EC1A8FF9-5CEF-4491-BA80-2CB44511140F}"/>
                                            </p:graphicEl>
                                          </p:spTgt>
                                        </p:tgtEl>
                                        <p:attrNameLst>
                                          <p:attrName>style.visibility</p:attrName>
                                        </p:attrNameLst>
                                      </p:cBhvr>
                                      <p:to>
                                        <p:strVal val="visible"/>
                                      </p:to>
                                    </p:set>
                                    <p:anim calcmode="lin" valueType="num">
                                      <p:cBhvr additive="base">
                                        <p:cTn id="21" dur="500" fill="hold"/>
                                        <p:tgtEl>
                                          <p:spTgt spid="4">
                                            <p:graphicEl>
                                              <a:dgm id="{EC1A8FF9-5CEF-4491-BA80-2CB44511140F}"/>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graphicEl>
                                              <a:dgm id="{EC1A8FF9-5CEF-4491-BA80-2CB44511140F}"/>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graphicEl>
                                              <a:dgm id="{132736E1-E399-4CFB-8C66-2FF888F44F48}"/>
                                            </p:graphicEl>
                                          </p:spTgt>
                                        </p:tgtEl>
                                        <p:attrNameLst>
                                          <p:attrName>style.visibility</p:attrName>
                                        </p:attrNameLst>
                                      </p:cBhvr>
                                      <p:to>
                                        <p:strVal val="visible"/>
                                      </p:to>
                                    </p:set>
                                    <p:anim calcmode="lin" valueType="num">
                                      <p:cBhvr additive="base">
                                        <p:cTn id="27" dur="500" fill="hold"/>
                                        <p:tgtEl>
                                          <p:spTgt spid="4">
                                            <p:graphicEl>
                                              <a:dgm id="{132736E1-E399-4CFB-8C66-2FF888F44F48}"/>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graphicEl>
                                              <a:dgm id="{132736E1-E399-4CFB-8C66-2FF888F44F48}"/>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
                                            <p:graphicEl>
                                              <a:dgm id="{FB889F12-BAB9-465C-BC50-DBC494FE4393}"/>
                                            </p:graphicEl>
                                          </p:spTgt>
                                        </p:tgtEl>
                                        <p:attrNameLst>
                                          <p:attrName>style.visibility</p:attrName>
                                        </p:attrNameLst>
                                      </p:cBhvr>
                                      <p:to>
                                        <p:strVal val="visible"/>
                                      </p:to>
                                    </p:set>
                                    <p:anim calcmode="lin" valueType="num">
                                      <p:cBhvr additive="base">
                                        <p:cTn id="31" dur="500" fill="hold"/>
                                        <p:tgtEl>
                                          <p:spTgt spid="4">
                                            <p:graphicEl>
                                              <a:dgm id="{FB889F12-BAB9-465C-BC50-DBC494FE4393}"/>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FB889F12-BAB9-465C-BC50-DBC494FE4393}"/>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E079C90F-82A6-47DA-A0BD-862F3BCAC541}"/>
                                            </p:graphicEl>
                                          </p:spTgt>
                                        </p:tgtEl>
                                        <p:attrNameLst>
                                          <p:attrName>style.visibility</p:attrName>
                                        </p:attrNameLst>
                                      </p:cBhvr>
                                      <p:to>
                                        <p:strVal val="visible"/>
                                      </p:to>
                                    </p:set>
                                    <p:anim calcmode="lin" valueType="num">
                                      <p:cBhvr additive="base">
                                        <p:cTn id="37" dur="500" fill="hold"/>
                                        <p:tgtEl>
                                          <p:spTgt spid="4">
                                            <p:graphicEl>
                                              <a:dgm id="{E079C90F-82A6-47DA-A0BD-862F3BCAC541}"/>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E079C90F-82A6-47DA-A0BD-862F3BCAC541}"/>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graphicEl>
                                              <a:dgm id="{B0FC0501-A36C-45F3-B38B-5A003A6A673C}"/>
                                            </p:graphicEl>
                                          </p:spTgt>
                                        </p:tgtEl>
                                        <p:attrNameLst>
                                          <p:attrName>style.visibility</p:attrName>
                                        </p:attrNameLst>
                                      </p:cBhvr>
                                      <p:to>
                                        <p:strVal val="visible"/>
                                      </p:to>
                                    </p:set>
                                    <p:anim calcmode="lin" valueType="num">
                                      <p:cBhvr additive="base">
                                        <p:cTn id="41" dur="500" fill="hold"/>
                                        <p:tgtEl>
                                          <p:spTgt spid="4">
                                            <p:graphicEl>
                                              <a:dgm id="{B0FC0501-A36C-45F3-B38B-5A003A6A673C}"/>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graphicEl>
                                              <a:dgm id="{B0FC0501-A36C-45F3-B38B-5A003A6A673C}"/>
                                            </p:graphic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
                                            <p:graphicEl>
                                              <a:dgm id="{C313501F-1A7F-4E4C-A2B1-0AEEA3F87A3F}"/>
                                            </p:graphicEl>
                                          </p:spTgt>
                                        </p:tgtEl>
                                        <p:attrNameLst>
                                          <p:attrName>style.visibility</p:attrName>
                                        </p:attrNameLst>
                                      </p:cBhvr>
                                      <p:to>
                                        <p:strVal val="visible"/>
                                      </p:to>
                                    </p:set>
                                    <p:anim calcmode="lin" valueType="num">
                                      <p:cBhvr additive="base">
                                        <p:cTn id="47" dur="500" fill="hold"/>
                                        <p:tgtEl>
                                          <p:spTgt spid="4">
                                            <p:graphicEl>
                                              <a:dgm id="{C313501F-1A7F-4E4C-A2B1-0AEEA3F87A3F}"/>
                                            </p:graphicEl>
                                          </p:spTgt>
                                        </p:tgtEl>
                                        <p:attrNameLst>
                                          <p:attrName>ppt_x</p:attrName>
                                        </p:attrNameLst>
                                      </p:cBhvr>
                                      <p:tavLst>
                                        <p:tav tm="0">
                                          <p:val>
                                            <p:strVal val="#ppt_x"/>
                                          </p:val>
                                        </p:tav>
                                        <p:tav tm="100000">
                                          <p:val>
                                            <p:strVal val="#ppt_x"/>
                                          </p:val>
                                        </p:tav>
                                      </p:tavLst>
                                    </p:anim>
                                    <p:anim calcmode="lin" valueType="num">
                                      <p:cBhvr additive="base">
                                        <p:cTn id="48" dur="500" fill="hold"/>
                                        <p:tgtEl>
                                          <p:spTgt spid="4">
                                            <p:graphicEl>
                                              <a:dgm id="{C313501F-1A7F-4E4C-A2B1-0AEEA3F87A3F}"/>
                                            </p:graphic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
                                            <p:graphicEl>
                                              <a:dgm id="{F49B88A0-180E-410D-AAB3-58B5F8A9FA0E}"/>
                                            </p:graphicEl>
                                          </p:spTgt>
                                        </p:tgtEl>
                                        <p:attrNameLst>
                                          <p:attrName>style.visibility</p:attrName>
                                        </p:attrNameLst>
                                      </p:cBhvr>
                                      <p:to>
                                        <p:strVal val="visible"/>
                                      </p:to>
                                    </p:set>
                                    <p:anim calcmode="lin" valueType="num">
                                      <p:cBhvr additive="base">
                                        <p:cTn id="51" dur="500" fill="hold"/>
                                        <p:tgtEl>
                                          <p:spTgt spid="4">
                                            <p:graphicEl>
                                              <a:dgm id="{F49B88A0-180E-410D-AAB3-58B5F8A9FA0E}"/>
                                            </p:graphicEl>
                                          </p:spTgt>
                                        </p:tgtEl>
                                        <p:attrNameLst>
                                          <p:attrName>ppt_x</p:attrName>
                                        </p:attrNameLst>
                                      </p:cBhvr>
                                      <p:tavLst>
                                        <p:tav tm="0">
                                          <p:val>
                                            <p:strVal val="#ppt_x"/>
                                          </p:val>
                                        </p:tav>
                                        <p:tav tm="100000">
                                          <p:val>
                                            <p:strVal val="#ppt_x"/>
                                          </p:val>
                                        </p:tav>
                                      </p:tavLst>
                                    </p:anim>
                                    <p:anim calcmode="lin" valueType="num">
                                      <p:cBhvr additive="base">
                                        <p:cTn id="52" dur="500" fill="hold"/>
                                        <p:tgtEl>
                                          <p:spTgt spid="4">
                                            <p:graphicEl>
                                              <a:dgm id="{F49B88A0-180E-410D-AAB3-58B5F8A9FA0E}"/>
                                            </p:graphic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4">
                                            <p:graphicEl>
                                              <a:dgm id="{2FE678F8-CD05-4B6A-961B-95DB698C6B19}"/>
                                            </p:graphicEl>
                                          </p:spTgt>
                                        </p:tgtEl>
                                        <p:attrNameLst>
                                          <p:attrName>style.visibility</p:attrName>
                                        </p:attrNameLst>
                                      </p:cBhvr>
                                      <p:to>
                                        <p:strVal val="visible"/>
                                      </p:to>
                                    </p:set>
                                    <p:anim calcmode="lin" valueType="num">
                                      <p:cBhvr additive="base">
                                        <p:cTn id="57" dur="500" fill="hold"/>
                                        <p:tgtEl>
                                          <p:spTgt spid="4">
                                            <p:graphicEl>
                                              <a:dgm id="{2FE678F8-CD05-4B6A-961B-95DB698C6B19}"/>
                                            </p:graphicEl>
                                          </p:spTgt>
                                        </p:tgtEl>
                                        <p:attrNameLst>
                                          <p:attrName>ppt_x</p:attrName>
                                        </p:attrNameLst>
                                      </p:cBhvr>
                                      <p:tavLst>
                                        <p:tav tm="0">
                                          <p:val>
                                            <p:strVal val="#ppt_x"/>
                                          </p:val>
                                        </p:tav>
                                        <p:tav tm="100000">
                                          <p:val>
                                            <p:strVal val="#ppt_x"/>
                                          </p:val>
                                        </p:tav>
                                      </p:tavLst>
                                    </p:anim>
                                    <p:anim calcmode="lin" valueType="num">
                                      <p:cBhvr additive="base">
                                        <p:cTn id="58" dur="500" fill="hold"/>
                                        <p:tgtEl>
                                          <p:spTgt spid="4">
                                            <p:graphicEl>
                                              <a:dgm id="{2FE678F8-CD05-4B6A-961B-95DB698C6B19}"/>
                                            </p:graphicEl>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
                                            <p:graphicEl>
                                              <a:dgm id="{5FADC24F-73F0-4A31-AF72-6B09B4512CE7}"/>
                                            </p:graphicEl>
                                          </p:spTgt>
                                        </p:tgtEl>
                                        <p:attrNameLst>
                                          <p:attrName>style.visibility</p:attrName>
                                        </p:attrNameLst>
                                      </p:cBhvr>
                                      <p:to>
                                        <p:strVal val="visible"/>
                                      </p:to>
                                    </p:set>
                                    <p:anim calcmode="lin" valueType="num">
                                      <p:cBhvr additive="base">
                                        <p:cTn id="61" dur="500" fill="hold"/>
                                        <p:tgtEl>
                                          <p:spTgt spid="4">
                                            <p:graphicEl>
                                              <a:dgm id="{5FADC24F-73F0-4A31-AF72-6B09B4512CE7}"/>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graphicEl>
                                              <a:dgm id="{5FADC24F-73F0-4A31-AF72-6B09B4512CE7}"/>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78B39-FF74-420E-B3E4-FBE3CC2FA903}"/>
              </a:ext>
            </a:extLst>
          </p:cNvPr>
          <p:cNvSpPr>
            <a:spLocks noGrp="1"/>
          </p:cNvSpPr>
          <p:nvPr>
            <p:ph type="title"/>
          </p:nvPr>
        </p:nvSpPr>
        <p:spPr>
          <a:xfrm>
            <a:off x="609600" y="93842"/>
            <a:ext cx="10972800" cy="738120"/>
          </a:xfrm>
        </p:spPr>
        <p:txBody>
          <a:bodyPr>
            <a:normAutofit fontScale="90000"/>
          </a:bodyPr>
          <a:lstStyle/>
          <a:p>
            <a:r>
              <a:rPr lang="en-GB" dirty="0"/>
              <a:t>Highlighting </a:t>
            </a:r>
          </a:p>
        </p:txBody>
      </p:sp>
      <p:sp>
        <p:nvSpPr>
          <p:cNvPr id="3" name="Content Placeholder 2">
            <a:extLst>
              <a:ext uri="{FF2B5EF4-FFF2-40B4-BE49-F238E27FC236}">
                <a16:creationId xmlns:a16="http://schemas.microsoft.com/office/drawing/2014/main" id="{0509886F-C9CC-488B-8E74-4DC6512E7FCF}"/>
              </a:ext>
            </a:extLst>
          </p:cNvPr>
          <p:cNvSpPr>
            <a:spLocks noGrp="1"/>
          </p:cNvSpPr>
          <p:nvPr>
            <p:ph idx="1"/>
          </p:nvPr>
        </p:nvSpPr>
        <p:spPr>
          <a:xfrm>
            <a:off x="292963" y="888353"/>
            <a:ext cx="11068234" cy="5183974"/>
          </a:xfrm>
        </p:spPr>
        <p:txBody>
          <a:bodyPr/>
          <a:lstStyle/>
          <a:p>
            <a:r>
              <a:rPr lang="en-GB" sz="1800" dirty="0">
                <a:latin typeface="Arial" panose="020B0604020202020204" pitchFamily="34" charset="0"/>
                <a:ea typeface="Calibri" panose="020F0502020204030204" pitchFamily="34" charset="0"/>
                <a:cs typeface="Arial" panose="020B0604020202020204" pitchFamily="34" charset="0"/>
              </a:rPr>
              <a:t>Highlighting refers to emphasising/selecting key words, phrases or data by means of underlining or circling, or using a coloured highlighter pen. </a:t>
            </a:r>
          </a:p>
          <a:p>
            <a:endParaRPr lang="en-GB" sz="1800" dirty="0">
              <a:latin typeface="Arial" panose="020B0604020202020204" pitchFamily="34" charset="0"/>
              <a:ea typeface="Calibri" panose="020F0502020204030204" pitchFamily="34" charset="0"/>
              <a:cs typeface="Arial" panose="020B0604020202020204" pitchFamily="34" charset="0"/>
            </a:endParaRPr>
          </a:p>
          <a:p>
            <a:r>
              <a:rPr lang="en-GB" sz="1800" dirty="0">
                <a:latin typeface="Arial" panose="020B0604020202020204" pitchFamily="34" charset="0"/>
                <a:ea typeface="Calibri" panose="020F0502020204030204" pitchFamily="34" charset="0"/>
                <a:cs typeface="Arial" panose="020B0604020202020204" pitchFamily="34" charset="0"/>
              </a:rPr>
              <a:t>Many of the books available on the reading lists have a highlighter and note making tool. </a:t>
            </a:r>
          </a:p>
          <a:p>
            <a:pPr marL="0" indent="0">
              <a:buNone/>
            </a:pPr>
            <a:endParaRPr lang="en-GB" dirty="0"/>
          </a:p>
        </p:txBody>
      </p:sp>
      <p:pic>
        <p:nvPicPr>
          <p:cNvPr id="5" name="Picture 4" descr="Text&#10;&#10;Description automatically generated">
            <a:extLst>
              <a:ext uri="{FF2B5EF4-FFF2-40B4-BE49-F238E27FC236}">
                <a16:creationId xmlns:a16="http://schemas.microsoft.com/office/drawing/2014/main" id="{BA68CC7D-6820-4EF1-91AA-7D205AC025BC}"/>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5782"/>
                    </a14:imgEffect>
                    <a14:imgEffect>
                      <a14:saturation sat="203000"/>
                    </a14:imgEffect>
                  </a14:imgLayer>
                </a14:imgProps>
              </a:ext>
              <a:ext uri="{28A0092B-C50C-407E-A947-70E740481C1C}">
                <a14:useLocalDpi xmlns:a14="http://schemas.microsoft.com/office/drawing/2010/main" val="0"/>
              </a:ext>
            </a:extLst>
          </a:blip>
          <a:stretch>
            <a:fillRect/>
          </a:stretch>
        </p:blipFill>
        <p:spPr>
          <a:xfrm>
            <a:off x="612162" y="2491425"/>
            <a:ext cx="4637502" cy="3029018"/>
          </a:xfrm>
          <a:prstGeom prst="rect">
            <a:avLst/>
          </a:prstGeom>
        </p:spPr>
      </p:pic>
      <p:sp>
        <p:nvSpPr>
          <p:cNvPr id="10" name="TextBox 9">
            <a:extLst>
              <a:ext uri="{FF2B5EF4-FFF2-40B4-BE49-F238E27FC236}">
                <a16:creationId xmlns:a16="http://schemas.microsoft.com/office/drawing/2014/main" id="{1B2CE1B9-DB20-4487-C611-491E993C63C4}"/>
              </a:ext>
            </a:extLst>
          </p:cNvPr>
          <p:cNvSpPr txBox="1"/>
          <p:nvPr/>
        </p:nvSpPr>
        <p:spPr>
          <a:xfrm>
            <a:off x="6942337" y="5125270"/>
            <a:ext cx="4418860" cy="39517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800" b="0" i="0" u="sng" strike="noStrike" kern="100" cap="none" spc="0" normalizeH="0" baseline="0" noProof="0" dirty="0">
                <a:ln>
                  <a:noFill/>
                </a:ln>
                <a:solidFill>
                  <a:srgbClr val="467886"/>
                </a:solidFill>
                <a:effectLst/>
                <a:uLnTx/>
                <a:uFillTx/>
                <a:latin typeface="Aptos" panose="020B0004020202020204" pitchFamily="34" charset="0"/>
                <a:ea typeface="DengXian" panose="02010600030101010101" pitchFamily="2" charset="-122"/>
                <a:cs typeface="Arial" panose="020B0604020202020204" pitchFamily="34" charset="0"/>
                <a:hlinkClick r:id="rId5"/>
              </a:rPr>
              <a:t>How to highlight a PDF Source - Video</a:t>
            </a:r>
            <a:endParaRPr kumimoji="0" lang="en-GB" sz="1800" b="0" i="0" u="none" strike="noStrike" kern="100" cap="none" spc="0" normalizeH="0" baseline="0" noProof="0" dirty="0">
              <a:ln>
                <a:noFill/>
              </a:ln>
              <a:solidFill>
                <a:prstClr val="black"/>
              </a:solidFill>
              <a:effectLst/>
              <a:uLnTx/>
              <a:uFillTx/>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615888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5A0A5-2A2F-7021-FC1A-7DAA070D37D8}"/>
              </a:ext>
            </a:extLst>
          </p:cNvPr>
          <p:cNvSpPr>
            <a:spLocks noGrp="1"/>
          </p:cNvSpPr>
          <p:nvPr>
            <p:ph type="title"/>
          </p:nvPr>
        </p:nvSpPr>
        <p:spPr/>
        <p:txBody>
          <a:bodyPr/>
          <a:lstStyle/>
          <a:p>
            <a:r>
              <a:rPr lang="en-GB" b="1" dirty="0"/>
              <a:t>When do you stop reading?</a:t>
            </a:r>
          </a:p>
        </p:txBody>
      </p:sp>
      <p:sp>
        <p:nvSpPr>
          <p:cNvPr id="3" name="Content Placeholder 2">
            <a:extLst>
              <a:ext uri="{FF2B5EF4-FFF2-40B4-BE49-F238E27FC236}">
                <a16:creationId xmlns:a16="http://schemas.microsoft.com/office/drawing/2014/main" id="{26397579-BFCA-6810-BD74-D1A87041C90F}"/>
              </a:ext>
            </a:extLst>
          </p:cNvPr>
          <p:cNvSpPr>
            <a:spLocks noGrp="1"/>
          </p:cNvSpPr>
          <p:nvPr>
            <p:ph idx="1"/>
          </p:nvPr>
        </p:nvSpPr>
        <p:spPr/>
        <p:txBody>
          <a:bodyPr>
            <a:normAutofit fontScale="92500" lnSpcReduction="20000"/>
          </a:bodyPr>
          <a:lstStyle/>
          <a:p>
            <a:pPr algn="l">
              <a:buFont typeface="Arial" panose="020B0604020202020204" pitchFamily="34" charset="0"/>
              <a:buChar char="•"/>
            </a:pPr>
            <a:r>
              <a:rPr lang="en-GB" b="0" i="0" dirty="0">
                <a:solidFill>
                  <a:srgbClr val="4A4A4A"/>
                </a:solidFill>
                <a:effectLst/>
                <a:highlight>
                  <a:srgbClr val="FFFFFF"/>
                </a:highlight>
                <a:latin typeface="freight-sans-pro"/>
              </a:rPr>
              <a:t> Information starts to repeat itself</a:t>
            </a:r>
          </a:p>
          <a:p>
            <a:pPr algn="l">
              <a:buFont typeface="Arial" panose="020B0604020202020204" pitchFamily="34" charset="0"/>
              <a:buChar char="•"/>
            </a:pPr>
            <a:r>
              <a:rPr lang="en-GB" b="0" i="0" dirty="0">
                <a:solidFill>
                  <a:srgbClr val="4A4A4A"/>
                </a:solidFill>
                <a:effectLst/>
                <a:highlight>
                  <a:srgbClr val="FFFFFF"/>
                </a:highlight>
                <a:latin typeface="freight-sans-pro"/>
              </a:rPr>
              <a:t>You have covered the core material</a:t>
            </a:r>
          </a:p>
          <a:p>
            <a:pPr algn="l">
              <a:buFont typeface="Arial" panose="020B0604020202020204" pitchFamily="34" charset="0"/>
              <a:buChar char="•"/>
            </a:pPr>
            <a:r>
              <a:rPr lang="en-GB" b="0" i="0" dirty="0">
                <a:solidFill>
                  <a:srgbClr val="4A4A4A"/>
                </a:solidFill>
                <a:effectLst/>
                <a:highlight>
                  <a:srgbClr val="FFFFFF"/>
                </a:highlight>
                <a:latin typeface="freight-sans-pro"/>
              </a:rPr>
              <a:t>You have answered the research questions</a:t>
            </a:r>
          </a:p>
          <a:p>
            <a:pPr algn="l">
              <a:buFont typeface="Arial" panose="020B0604020202020204" pitchFamily="34" charset="0"/>
              <a:buChar char="•"/>
            </a:pPr>
            <a:r>
              <a:rPr lang="en-GB" b="0" i="0" dirty="0">
                <a:solidFill>
                  <a:srgbClr val="4A4A4A"/>
                </a:solidFill>
                <a:effectLst/>
                <a:highlight>
                  <a:srgbClr val="FFFFFF"/>
                </a:highlight>
                <a:latin typeface="freight-sans-pro"/>
              </a:rPr>
              <a:t>You are coming across information not relevant to the research question</a:t>
            </a:r>
          </a:p>
          <a:p>
            <a:pPr algn="l">
              <a:buFont typeface="Arial" panose="020B0604020202020204" pitchFamily="34" charset="0"/>
              <a:buChar char="•"/>
            </a:pPr>
            <a:r>
              <a:rPr lang="en-GB" b="0" i="0" dirty="0">
                <a:solidFill>
                  <a:srgbClr val="4A4A4A"/>
                </a:solidFill>
                <a:effectLst/>
                <a:highlight>
                  <a:srgbClr val="FFFFFF"/>
                </a:highlight>
                <a:latin typeface="freight-sans-pro"/>
              </a:rPr>
              <a:t>The information does not offer anything new</a:t>
            </a:r>
          </a:p>
          <a:p>
            <a:pPr algn="l"/>
            <a:r>
              <a:rPr lang="en-GB" b="0" i="0" dirty="0">
                <a:solidFill>
                  <a:srgbClr val="4A4A4A"/>
                </a:solidFill>
                <a:effectLst/>
                <a:highlight>
                  <a:srgbClr val="FFFFFF"/>
                </a:highlight>
                <a:latin typeface="freight-sans-pro"/>
              </a:rPr>
              <a:t>or</a:t>
            </a:r>
          </a:p>
          <a:p>
            <a:pPr algn="l">
              <a:buFont typeface="Arial" panose="020B0604020202020204" pitchFamily="34" charset="0"/>
              <a:buChar char="•"/>
            </a:pPr>
            <a:r>
              <a:rPr lang="en-GB" b="1" i="0" dirty="0">
                <a:solidFill>
                  <a:srgbClr val="4A4A4A"/>
                </a:solidFill>
                <a:effectLst/>
                <a:highlight>
                  <a:srgbClr val="FFFFFF"/>
                </a:highlight>
                <a:latin typeface="freight-sans-pro"/>
              </a:rPr>
              <a:t>You have lost your concentration.</a:t>
            </a:r>
          </a:p>
          <a:p>
            <a:endParaRPr lang="en-GB" b="1" dirty="0">
              <a:highlight>
                <a:srgbClr val="FF0000"/>
              </a:highlight>
            </a:endParaRPr>
          </a:p>
        </p:txBody>
      </p:sp>
      <p:pic>
        <p:nvPicPr>
          <p:cNvPr id="4" name="Picture 3">
            <a:extLst>
              <a:ext uri="{FF2B5EF4-FFF2-40B4-BE49-F238E27FC236}">
                <a16:creationId xmlns:a16="http://schemas.microsoft.com/office/drawing/2014/main" id="{C143967C-E453-73DA-524F-E3D6F1EC692F}"/>
              </a:ext>
            </a:extLst>
          </p:cNvPr>
          <p:cNvPicPr>
            <a:picLocks noChangeAspect="1"/>
          </p:cNvPicPr>
          <p:nvPr/>
        </p:nvPicPr>
        <p:blipFill>
          <a:blip r:embed="rId3"/>
          <a:stretch>
            <a:fillRect/>
          </a:stretch>
        </p:blipFill>
        <p:spPr>
          <a:xfrm>
            <a:off x="9678956" y="156452"/>
            <a:ext cx="1480456" cy="1480456"/>
          </a:xfrm>
          <a:prstGeom prst="rect">
            <a:avLst/>
          </a:prstGeom>
        </p:spPr>
      </p:pic>
    </p:spTree>
    <p:extLst>
      <p:ext uri="{BB962C8B-B14F-4D97-AF65-F5344CB8AC3E}">
        <p14:creationId xmlns:p14="http://schemas.microsoft.com/office/powerpoint/2010/main" val="351187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additive="base">
                                        <p:cTn id="4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additive="base">
                                        <p:cTn id="5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8AFB8-735F-4E41-180B-98979A7FDB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84F1AA-7238-9350-2072-6A1571C11FB5}"/>
              </a:ext>
            </a:extLst>
          </p:cNvPr>
          <p:cNvSpPr>
            <a:spLocks noGrp="1"/>
          </p:cNvSpPr>
          <p:nvPr>
            <p:ph type="title"/>
          </p:nvPr>
        </p:nvSpPr>
        <p:spPr>
          <a:xfrm>
            <a:off x="1981200" y="274638"/>
            <a:ext cx="8229600" cy="1143000"/>
          </a:xfrm>
        </p:spPr>
        <p:txBody>
          <a:bodyPr vert="horz" lIns="91440" tIns="45720" rIns="91440" bIns="45720" rtlCol="0" anchor="ctr">
            <a:normAutofit/>
          </a:bodyPr>
          <a:lstStyle/>
          <a:p>
            <a:r>
              <a:rPr lang="en-GB" b="1" dirty="0"/>
              <a:t>Activity 1</a:t>
            </a:r>
          </a:p>
        </p:txBody>
      </p:sp>
      <p:sp>
        <p:nvSpPr>
          <p:cNvPr id="5" name="Title 1">
            <a:extLst>
              <a:ext uri="{FF2B5EF4-FFF2-40B4-BE49-F238E27FC236}">
                <a16:creationId xmlns:a16="http://schemas.microsoft.com/office/drawing/2014/main" id="{CF631A9D-733A-8BA5-11B8-7CB1CE61B385}"/>
              </a:ext>
            </a:extLst>
          </p:cNvPr>
          <p:cNvSpPr txBox="1">
            <a:spLocks/>
          </p:cNvSpPr>
          <p:nvPr/>
        </p:nvSpPr>
        <p:spPr>
          <a:xfrm>
            <a:off x="873760" y="1600201"/>
            <a:ext cx="10109200" cy="3989040"/>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lnSpc>
                <a:spcPct val="90000"/>
              </a:lnSpc>
              <a:spcBef>
                <a:spcPct val="20000"/>
              </a:spcBef>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Following</a:t>
            </a:r>
            <a:r>
              <a:rPr kumimoji="0" lang="en-US" altLang="en-US" sz="3200" b="0" i="0" u="none" strike="noStrike" kern="1200" cap="none" spc="0" normalizeH="0" noProof="0" dirty="0">
                <a:ln>
                  <a:noFill/>
                </a:ln>
                <a:solidFill>
                  <a:prstClr val="black"/>
                </a:solidFill>
                <a:effectLst/>
                <a:uLnTx/>
                <a:uFillTx/>
                <a:latin typeface="Myriad Pro"/>
                <a:ea typeface="+mj-ea"/>
                <a:cs typeface="+mj-cs"/>
              </a:rPr>
              <a:t> </a:t>
            </a: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the</a:t>
            </a:r>
            <a:r>
              <a:rPr kumimoji="0" lang="en-US" altLang="en-US" sz="3200" b="0" i="0" u="none" strike="noStrike" kern="1200" cap="none" spc="0" normalizeH="0" noProof="0" dirty="0">
                <a:ln>
                  <a:noFill/>
                </a:ln>
                <a:solidFill>
                  <a:prstClr val="black"/>
                </a:solidFill>
                <a:effectLst/>
                <a:uLnTx/>
                <a:uFillTx/>
                <a:latin typeface="Myriad Pro"/>
                <a:ea typeface="+mj-ea"/>
                <a:cs typeface="+mj-cs"/>
              </a:rPr>
              <a:t> prompts on slide 13,</a:t>
            </a:r>
          </a:p>
          <a:p>
            <a:pPr lvl="0" algn="l">
              <a:lnSpc>
                <a:spcPct val="90000"/>
              </a:lnSpc>
              <a:spcBef>
                <a:spcPct val="20000"/>
              </a:spcBef>
              <a:defRPr/>
            </a:pPr>
            <a:endParaRPr kumimoji="0" lang="en-US" altLang="en-US" sz="3200" b="0" i="0" u="none" strike="noStrike" kern="1200" cap="none" spc="0" normalizeH="0" noProof="0" dirty="0">
              <a:ln>
                <a:noFill/>
              </a:ln>
              <a:solidFill>
                <a:prstClr val="black"/>
              </a:solidFill>
              <a:effectLst/>
              <a:uLnTx/>
              <a:uFillTx/>
              <a:latin typeface="Myriad Pro"/>
              <a:ea typeface="+mj-ea"/>
              <a:cs typeface="+mj-cs"/>
            </a:endParaRPr>
          </a:p>
          <a:p>
            <a:pPr marL="457200" lvl="0" indent="-457200" algn="l">
              <a:lnSpc>
                <a:spcPct val="90000"/>
              </a:lnSpc>
              <a:spcBef>
                <a:spcPct val="20000"/>
              </a:spcBef>
              <a:buFontTx/>
              <a:buChar char="-"/>
              <a:defRPr/>
            </a:pPr>
            <a:r>
              <a:rPr lang="en-US" altLang="en-US" sz="3200" dirty="0">
                <a:solidFill>
                  <a:prstClr val="black"/>
                </a:solidFill>
                <a:latin typeface="Myriad Pro"/>
              </a:rPr>
              <a:t>S</a:t>
            </a:r>
            <a:r>
              <a:rPr kumimoji="0" lang="en-US" altLang="en-US" sz="3200" b="0" i="0" u="none" strike="noStrike" kern="1200" cap="none" spc="0" normalizeH="0" noProof="0" dirty="0">
                <a:ln>
                  <a:noFill/>
                </a:ln>
                <a:solidFill>
                  <a:prstClr val="black"/>
                </a:solidFill>
                <a:effectLst/>
                <a:uLnTx/>
                <a:uFillTx/>
                <a:latin typeface="Myriad Pro"/>
                <a:ea typeface="+mj-ea"/>
                <a:cs typeface="+mj-cs"/>
              </a:rPr>
              <a:t>elect any of the texts of your choice </a:t>
            </a:r>
            <a:r>
              <a:rPr lang="en-US" altLang="en-US" sz="3200" dirty="0">
                <a:solidFill>
                  <a:prstClr val="black"/>
                </a:solidFill>
              </a:rPr>
              <a:t>(from the online reading list from slide 13-14)</a:t>
            </a:r>
          </a:p>
          <a:p>
            <a:pPr marL="457200" lvl="0" indent="-457200" algn="l">
              <a:lnSpc>
                <a:spcPct val="90000"/>
              </a:lnSpc>
              <a:spcBef>
                <a:spcPct val="20000"/>
              </a:spcBef>
              <a:buFontTx/>
              <a:buChar char="-"/>
              <a:defRPr/>
            </a:pPr>
            <a:endParaRPr lang="en-US" altLang="en-US" sz="3200" dirty="0">
              <a:solidFill>
                <a:prstClr val="black"/>
              </a:solidFill>
            </a:endParaRPr>
          </a:p>
          <a:p>
            <a:pPr marL="457200" lvl="0" indent="-457200" algn="l">
              <a:lnSpc>
                <a:spcPct val="90000"/>
              </a:lnSpc>
              <a:spcBef>
                <a:spcPct val="20000"/>
              </a:spcBef>
              <a:buFontTx/>
              <a:buChar char="-"/>
              <a:defRPr/>
            </a:pPr>
            <a:r>
              <a:rPr lang="en-US" altLang="en-US" sz="3200" dirty="0">
                <a:solidFill>
                  <a:prstClr val="black"/>
                </a:solidFill>
                <a:latin typeface="Myriad Pro"/>
              </a:rPr>
              <a:t>Practice any of the reading strategies we have just learned. </a:t>
            </a:r>
          </a:p>
          <a:p>
            <a:pPr marL="0" marR="0" lvl="0" indent="0" algn="l" defTabSz="914400" rtl="0" eaLnBrk="1" fontAlgn="auto" latinLnBrk="0" hangingPunct="1">
              <a:lnSpc>
                <a:spcPct val="90000"/>
              </a:lnSpc>
              <a:spcBef>
                <a:spcPct val="2000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Myriad Pro"/>
              <a:ea typeface="+mj-ea"/>
              <a:cs typeface="+mj-cs"/>
            </a:endParaRPr>
          </a:p>
        </p:txBody>
      </p:sp>
      <p:pic>
        <p:nvPicPr>
          <p:cNvPr id="7172" name="Picture 4" descr="Group Work - Meaning, Benefits, and Implementation | Marketing91">
            <a:extLst>
              <a:ext uri="{FF2B5EF4-FFF2-40B4-BE49-F238E27FC236}">
                <a16:creationId xmlns:a16="http://schemas.microsoft.com/office/drawing/2014/main" id="{F3882108-C81B-FD54-26E7-87AE092665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112225" y="332656"/>
            <a:ext cx="1551241" cy="1084982"/>
          </a:xfrm>
          <a:prstGeom prst="rect">
            <a:avLst/>
          </a:prstGeom>
          <a:solidFill>
            <a:srgbClr val="FFFFFF"/>
          </a:solidFill>
        </p:spPr>
      </p:pic>
    </p:spTree>
    <p:extLst>
      <p:ext uri="{BB962C8B-B14F-4D97-AF65-F5344CB8AC3E}">
        <p14:creationId xmlns:p14="http://schemas.microsoft.com/office/powerpoint/2010/main" val="80609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2"/>
                                        </p:tgtEl>
                                        <p:attrNameLst>
                                          <p:attrName>style.visibility</p:attrName>
                                        </p:attrNameLst>
                                      </p:cBhvr>
                                      <p:to>
                                        <p:strVal val="visible"/>
                                      </p:to>
                                    </p:set>
                                    <p:anim calcmode="lin" valueType="num">
                                      <p:cBhvr additive="base">
                                        <p:cTn id="11" dur="500" fill="hold"/>
                                        <p:tgtEl>
                                          <p:spTgt spid="7172"/>
                                        </p:tgtEl>
                                        <p:attrNameLst>
                                          <p:attrName>ppt_x</p:attrName>
                                        </p:attrNameLst>
                                      </p:cBhvr>
                                      <p:tavLst>
                                        <p:tav tm="0">
                                          <p:val>
                                            <p:strVal val="#ppt_x"/>
                                          </p:val>
                                        </p:tav>
                                        <p:tav tm="100000">
                                          <p:val>
                                            <p:strVal val="#ppt_x"/>
                                          </p:val>
                                        </p:tav>
                                      </p:tavLst>
                                    </p:anim>
                                    <p:anim calcmode="lin" valueType="num">
                                      <p:cBhvr additive="base">
                                        <p:cTn id="12"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41211-CF88-87DC-4F12-761E3732D4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DC4C5F-5AA1-347C-3452-E3F13883A687}"/>
              </a:ext>
            </a:extLst>
          </p:cNvPr>
          <p:cNvSpPr>
            <a:spLocks noGrp="1"/>
          </p:cNvSpPr>
          <p:nvPr>
            <p:ph type="title"/>
          </p:nvPr>
        </p:nvSpPr>
        <p:spPr>
          <a:xfrm>
            <a:off x="1981200" y="274638"/>
            <a:ext cx="8229600" cy="891379"/>
          </a:xfrm>
        </p:spPr>
        <p:txBody>
          <a:bodyPr vert="horz" lIns="91440" tIns="45720" rIns="91440" bIns="45720" rtlCol="0" anchor="ctr">
            <a:normAutofit/>
          </a:bodyPr>
          <a:lstStyle/>
          <a:p>
            <a:r>
              <a:rPr lang="en-GB" b="1" dirty="0"/>
              <a:t>Locating Resources</a:t>
            </a:r>
          </a:p>
        </p:txBody>
      </p:sp>
      <p:sp>
        <p:nvSpPr>
          <p:cNvPr id="5" name="Title 1">
            <a:extLst>
              <a:ext uri="{FF2B5EF4-FFF2-40B4-BE49-F238E27FC236}">
                <a16:creationId xmlns:a16="http://schemas.microsoft.com/office/drawing/2014/main" id="{1E38B910-F5F7-92F2-40F6-B5C12780EF0D}"/>
              </a:ext>
            </a:extLst>
          </p:cNvPr>
          <p:cNvSpPr txBox="1">
            <a:spLocks/>
          </p:cNvSpPr>
          <p:nvPr/>
        </p:nvSpPr>
        <p:spPr>
          <a:xfrm>
            <a:off x="174661" y="1166018"/>
            <a:ext cx="11794731" cy="4423224"/>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If the online reading list is inaccessible or shows </a:t>
            </a:r>
            <a:r>
              <a:rPr kumimoji="0" lang="en-US" altLang="en-US" sz="3200" b="0" i="0" u="none" strike="noStrike" kern="1200" cap="none" spc="0" normalizeH="0" baseline="0" noProof="0" dirty="0">
                <a:ln>
                  <a:noFill/>
                </a:ln>
                <a:solidFill>
                  <a:schemeClr val="accent1"/>
                </a:solidFill>
                <a:effectLst/>
                <a:uLnTx/>
                <a:uFillTx/>
                <a:latin typeface="Myriad Pro"/>
                <a:ea typeface="+mj-ea"/>
                <a:cs typeface="+mj-cs"/>
              </a:rPr>
              <a:t>“</a:t>
            </a:r>
            <a:r>
              <a:rPr kumimoji="0" lang="en-US" altLang="en-US" sz="3200" i="1" u="none" strike="noStrike" kern="1200" cap="none" spc="0" normalizeH="0" baseline="0" noProof="0" dirty="0">
                <a:ln>
                  <a:noFill/>
                </a:ln>
                <a:solidFill>
                  <a:schemeClr val="accent1"/>
                </a:solidFill>
                <a:effectLst/>
                <a:uLnTx/>
                <a:uFillTx/>
                <a:latin typeface="Myriad Pro"/>
                <a:ea typeface="+mj-ea"/>
                <a:cs typeface="+mj-cs"/>
              </a:rPr>
              <a:t>Redesign</a:t>
            </a:r>
            <a:r>
              <a:rPr kumimoji="0" lang="en-US" altLang="en-US" sz="3200" b="0" i="0" u="none" strike="noStrike" kern="1200" cap="none" spc="0" normalizeH="0" baseline="0" noProof="0" dirty="0">
                <a:ln>
                  <a:noFill/>
                </a:ln>
                <a:solidFill>
                  <a:schemeClr val="accent1"/>
                </a:solidFill>
                <a:effectLst/>
                <a:uLnTx/>
                <a:uFillTx/>
                <a:latin typeface="Myriad Pro"/>
                <a:ea typeface="+mj-ea"/>
                <a:cs typeface="+mj-cs"/>
              </a:rPr>
              <a:t>”</a:t>
            </a: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 in the tab. Kindly follow these steps:</a:t>
            </a:r>
          </a:p>
          <a:p>
            <a:pPr marL="0" marR="0" lvl="0" indent="0" algn="l" defTabSz="914400" rtl="0" eaLnBrk="1" fontAlgn="auto" latinLnBrk="0" hangingPunct="1">
              <a:lnSpc>
                <a:spcPct val="90000"/>
              </a:lnSpc>
              <a:spcBef>
                <a:spcPct val="20000"/>
              </a:spcBef>
              <a:spcAft>
                <a:spcPts val="0"/>
              </a:spcAft>
              <a:buClrTx/>
              <a:buSzTx/>
              <a:buFontTx/>
              <a:buNone/>
              <a:tabLst/>
              <a:defRPr/>
            </a:pPr>
            <a:r>
              <a:rPr lang="en-US" altLang="en-US" sz="3200" dirty="0">
                <a:solidFill>
                  <a:prstClr val="black"/>
                </a:solidFill>
                <a:latin typeface="Myriad Pro"/>
              </a:rPr>
              <a:t>-Return to the Hwb page (Home page)</a:t>
            </a:r>
          </a:p>
          <a:p>
            <a:pPr marL="457200" marR="0" lvl="0" indent="-457200" algn="l" defTabSz="914400" rtl="0" eaLnBrk="1" fontAlgn="auto" latinLnBrk="0" hangingPunct="1">
              <a:lnSpc>
                <a:spcPct val="90000"/>
              </a:lnSpc>
              <a:spcBef>
                <a:spcPct val="20000"/>
              </a:spcBef>
              <a:spcAft>
                <a:spcPts val="0"/>
              </a:spcAft>
              <a:buClrTx/>
              <a:buSzTx/>
              <a:buFontTx/>
              <a:buChar char="-"/>
              <a:tabLst/>
              <a:defRPr/>
            </a:pPr>
            <a:r>
              <a:rPr lang="en-US" altLang="en-US" sz="3200" dirty="0">
                <a:solidFill>
                  <a:prstClr val="black"/>
                </a:solidFill>
                <a:latin typeface="Myriad Pro"/>
              </a:rPr>
              <a:t>Click on the library Icon</a:t>
            </a:r>
          </a:p>
          <a:p>
            <a:pPr marL="457200" marR="0" lvl="0" indent="-457200" algn="l" defTabSz="914400" rtl="0" eaLnBrk="1" fontAlgn="auto" latinLnBrk="0" hangingPunct="1">
              <a:lnSpc>
                <a:spcPct val="90000"/>
              </a:lnSpc>
              <a:spcBef>
                <a:spcPct val="20000"/>
              </a:spcBef>
              <a:spcAft>
                <a:spcPts val="0"/>
              </a:spcAft>
              <a:buClrTx/>
              <a:buSzTx/>
              <a:buFontTx/>
              <a:buChar char="-"/>
              <a:tabLst/>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Type in the t</a:t>
            </a:r>
            <a:r>
              <a:rPr lang="en-US" altLang="en-US" sz="3200" dirty="0" err="1">
                <a:solidFill>
                  <a:prstClr val="black"/>
                </a:solidFill>
                <a:latin typeface="Myriad Pro"/>
              </a:rPr>
              <a:t>itle</a:t>
            </a:r>
            <a:r>
              <a:rPr lang="en-US" altLang="en-US" sz="3200" dirty="0">
                <a:solidFill>
                  <a:prstClr val="black"/>
                </a:solidFill>
                <a:latin typeface="Myriad Pro"/>
              </a:rPr>
              <a:t> of the book of your choice</a:t>
            </a:r>
          </a:p>
          <a:p>
            <a:pPr marL="457200" marR="0" lvl="0" indent="-457200" algn="l" defTabSz="914400" rtl="0" eaLnBrk="1" fontAlgn="auto" latinLnBrk="0" hangingPunct="1">
              <a:lnSpc>
                <a:spcPct val="90000"/>
              </a:lnSpc>
              <a:spcBef>
                <a:spcPct val="20000"/>
              </a:spcBef>
              <a:spcAft>
                <a:spcPts val="0"/>
              </a:spcAft>
              <a:buClrTx/>
              <a:buSzTx/>
              <a:buFontTx/>
              <a:buChar char="-"/>
              <a:tabLst/>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Open and complete the task.</a:t>
            </a:r>
            <a:endParaRPr kumimoji="0" lang="en-US" altLang="en-US" sz="1400" b="0" i="0" u="none" strike="noStrike" kern="1200" cap="none" spc="0" normalizeH="0" baseline="0" noProof="0" dirty="0">
              <a:ln>
                <a:noFill/>
              </a:ln>
              <a:solidFill>
                <a:prstClr val="black"/>
              </a:solidFill>
              <a:effectLst/>
              <a:uLnTx/>
              <a:uFillTx/>
              <a:latin typeface="Myriad Pro"/>
            </a:endParaRPr>
          </a:p>
        </p:txBody>
      </p:sp>
      <p:pic>
        <p:nvPicPr>
          <p:cNvPr id="7172" name="Picture 4" descr="Group Work - Meaning, Benefits, and Implementation | Marketing91">
            <a:extLst>
              <a:ext uri="{FF2B5EF4-FFF2-40B4-BE49-F238E27FC236}">
                <a16:creationId xmlns:a16="http://schemas.microsoft.com/office/drawing/2014/main" id="{35008D28-3461-6594-9E3F-C66249203E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9132951" y="393495"/>
            <a:ext cx="1551241" cy="653663"/>
          </a:xfrm>
          <a:prstGeom prst="rect">
            <a:avLst/>
          </a:prstGeom>
          <a:solidFill>
            <a:srgbClr val="FFFFFF"/>
          </a:solidFill>
        </p:spPr>
      </p:pic>
      <p:pic>
        <p:nvPicPr>
          <p:cNvPr id="4" name="Picture 3">
            <a:extLst>
              <a:ext uri="{FF2B5EF4-FFF2-40B4-BE49-F238E27FC236}">
                <a16:creationId xmlns:a16="http://schemas.microsoft.com/office/drawing/2014/main" id="{541A2891-3EBA-EB29-0D81-382B4AB5DC5A}"/>
              </a:ext>
            </a:extLst>
          </p:cNvPr>
          <p:cNvPicPr>
            <a:picLocks noChangeAspect="1"/>
          </p:cNvPicPr>
          <p:nvPr/>
        </p:nvPicPr>
        <p:blipFill>
          <a:blip r:embed="rId4"/>
          <a:stretch>
            <a:fillRect/>
          </a:stretch>
        </p:blipFill>
        <p:spPr>
          <a:xfrm>
            <a:off x="9132951" y="1794244"/>
            <a:ext cx="2828925" cy="2057400"/>
          </a:xfrm>
          <a:prstGeom prst="rect">
            <a:avLst/>
          </a:prstGeom>
        </p:spPr>
      </p:pic>
      <p:pic>
        <p:nvPicPr>
          <p:cNvPr id="8" name="Picture 7">
            <a:extLst>
              <a:ext uri="{FF2B5EF4-FFF2-40B4-BE49-F238E27FC236}">
                <a16:creationId xmlns:a16="http://schemas.microsoft.com/office/drawing/2014/main" id="{9198208D-50F6-B579-1937-8217594873CF}"/>
              </a:ext>
            </a:extLst>
          </p:cNvPr>
          <p:cNvPicPr>
            <a:picLocks noChangeAspect="1"/>
          </p:cNvPicPr>
          <p:nvPr/>
        </p:nvPicPr>
        <p:blipFill>
          <a:blip r:embed="rId5"/>
          <a:stretch>
            <a:fillRect/>
          </a:stretch>
        </p:blipFill>
        <p:spPr>
          <a:xfrm>
            <a:off x="6337005" y="3939221"/>
            <a:ext cx="5854995" cy="1768881"/>
          </a:xfrm>
          <a:prstGeom prst="rect">
            <a:avLst/>
          </a:prstGeom>
        </p:spPr>
      </p:pic>
      <mc:AlternateContent xmlns:mc="http://schemas.openxmlformats.org/markup-compatibility/2006">
        <mc:Choice xmlns:p14="http://schemas.microsoft.com/office/powerpoint/2010/main" Requires="p14">
          <p:contentPart p14:bwMode="auto" r:id="rId6">
            <p14:nvContentPartPr>
              <p14:cNvPr id="9" name="Ink 8">
                <a:extLst>
                  <a:ext uri="{FF2B5EF4-FFF2-40B4-BE49-F238E27FC236}">
                    <a16:creationId xmlns:a16="http://schemas.microsoft.com/office/drawing/2014/main" id="{AC9ED51A-7089-D8F2-46FF-BED28735D9A7}"/>
                  </a:ext>
                </a:extLst>
              </p14:cNvPr>
              <p14:cNvContentPartPr/>
              <p14:nvPr/>
            </p14:nvContentPartPr>
            <p14:xfrm>
              <a:off x="8726350" y="2022740"/>
              <a:ext cx="269280" cy="541800"/>
            </p14:xfrm>
          </p:contentPart>
        </mc:Choice>
        <mc:Fallback>
          <p:pic>
            <p:nvPicPr>
              <p:cNvPr id="9" name="Ink 8">
                <a:extLst>
                  <a:ext uri="{FF2B5EF4-FFF2-40B4-BE49-F238E27FC236}">
                    <a16:creationId xmlns:a16="http://schemas.microsoft.com/office/drawing/2014/main" id="{AC9ED51A-7089-D8F2-46FF-BED28735D9A7}"/>
                  </a:ext>
                </a:extLst>
              </p:cNvPr>
              <p:cNvPicPr/>
              <p:nvPr/>
            </p:nvPicPr>
            <p:blipFill>
              <a:blip r:embed="rId7"/>
              <a:stretch>
                <a:fillRect/>
              </a:stretch>
            </p:blipFill>
            <p:spPr>
              <a:xfrm>
                <a:off x="8690350" y="1986716"/>
                <a:ext cx="340920" cy="613488"/>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0" name="Ink 9">
                <a:extLst>
                  <a:ext uri="{FF2B5EF4-FFF2-40B4-BE49-F238E27FC236}">
                    <a16:creationId xmlns:a16="http://schemas.microsoft.com/office/drawing/2014/main" id="{FBB7EDA3-42A6-0AC9-0F63-39F048E8F89D}"/>
                  </a:ext>
                </a:extLst>
              </p14:cNvPr>
              <p14:cNvContentPartPr/>
              <p14:nvPr/>
            </p14:nvContentPartPr>
            <p14:xfrm>
              <a:off x="5698750" y="4994540"/>
              <a:ext cx="287640" cy="373320"/>
            </p14:xfrm>
          </p:contentPart>
        </mc:Choice>
        <mc:Fallback>
          <p:pic>
            <p:nvPicPr>
              <p:cNvPr id="10" name="Ink 9">
                <a:extLst>
                  <a:ext uri="{FF2B5EF4-FFF2-40B4-BE49-F238E27FC236}">
                    <a16:creationId xmlns:a16="http://schemas.microsoft.com/office/drawing/2014/main" id="{FBB7EDA3-42A6-0AC9-0F63-39F048E8F89D}"/>
                  </a:ext>
                </a:extLst>
              </p:cNvPr>
              <p:cNvPicPr/>
              <p:nvPr/>
            </p:nvPicPr>
            <p:blipFill>
              <a:blip r:embed="rId9"/>
              <a:stretch>
                <a:fillRect/>
              </a:stretch>
            </p:blipFill>
            <p:spPr>
              <a:xfrm>
                <a:off x="5662750" y="4958540"/>
                <a:ext cx="359280" cy="444960"/>
              </a:xfrm>
              <a:prstGeom prst="rect">
                <a:avLst/>
              </a:prstGeom>
            </p:spPr>
          </p:pic>
        </mc:Fallback>
      </mc:AlternateContent>
    </p:spTree>
    <p:extLst>
      <p:ext uri="{BB962C8B-B14F-4D97-AF65-F5344CB8AC3E}">
        <p14:creationId xmlns:p14="http://schemas.microsoft.com/office/powerpoint/2010/main" val="1025283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4C94F-2E96-6B68-47F3-4E6126AD2FF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C6EC45-15E0-E2F9-DB6A-CC12CCCBF8A9}"/>
              </a:ext>
            </a:extLst>
          </p:cNvPr>
          <p:cNvSpPr>
            <a:spLocks noGrp="1"/>
          </p:cNvSpPr>
          <p:nvPr>
            <p:ph idx="1"/>
          </p:nvPr>
        </p:nvSpPr>
        <p:spPr>
          <a:xfrm>
            <a:off x="0" y="28902"/>
            <a:ext cx="12192000" cy="5862320"/>
          </a:xfrm>
          <a:solidFill>
            <a:schemeClr val="bg2">
              <a:lumMod val="75000"/>
            </a:schemeClr>
          </a:solidFill>
        </p:spPr>
        <p:txBody>
          <a:bodyPr>
            <a:normAutofit/>
          </a:bodyPr>
          <a:lstStyle/>
          <a:p>
            <a:pPr marL="0" indent="0">
              <a:buNone/>
            </a:pPr>
            <a:r>
              <a:rPr lang="en-GB" sz="2000" dirty="0"/>
              <a:t>Go to the Moodle page, find the reading list, and follow these steps:</a:t>
            </a:r>
          </a:p>
          <a:p>
            <a:pPr marL="0" indent="0">
              <a:buNone/>
            </a:pPr>
            <a:endParaRPr lang="en-GB" sz="2000" dirty="0"/>
          </a:p>
          <a:p>
            <a:pPr marL="0" indent="0">
              <a:buNone/>
            </a:pPr>
            <a:r>
              <a:rPr lang="en-GB" sz="2000" dirty="0"/>
              <a:t>1 –Click the online reading list	</a:t>
            </a:r>
          </a:p>
          <a:p>
            <a:pPr marL="0" indent="0">
              <a:buNone/>
            </a:pPr>
            <a:endParaRPr lang="en-GB" sz="2000" dirty="0"/>
          </a:p>
          <a:p>
            <a:pPr marL="0" indent="0">
              <a:buNone/>
            </a:pPr>
            <a:r>
              <a:rPr lang="en-GB" sz="2000" dirty="0"/>
              <a:t>2- Scroll to </a:t>
            </a:r>
            <a:r>
              <a:rPr lang="en-GB" sz="2000" b="1" dirty="0"/>
              <a:t>any book of your choice</a:t>
            </a:r>
            <a:endParaRPr lang="en-GB" sz="2000" dirty="0"/>
          </a:p>
          <a:p>
            <a:pPr marL="0" indent="0">
              <a:buNone/>
            </a:pPr>
            <a:r>
              <a:rPr lang="en-GB" sz="2000" dirty="0"/>
              <a:t>click ‘view online.’</a:t>
            </a:r>
          </a:p>
          <a:p>
            <a:pPr marL="0" indent="0">
              <a:buNone/>
            </a:pPr>
            <a:endParaRPr lang="en-GB" sz="2000" dirty="0"/>
          </a:p>
          <a:p>
            <a:pPr marL="0" indent="0">
              <a:buNone/>
            </a:pPr>
            <a:r>
              <a:rPr lang="en-GB" sz="2000" dirty="0"/>
              <a:t>3- Click the first line/link under </a:t>
            </a:r>
          </a:p>
          <a:p>
            <a:pPr marL="0" indent="0">
              <a:buNone/>
            </a:pPr>
            <a:r>
              <a:rPr lang="en-GB" sz="2000" dirty="0"/>
              <a:t>‘</a:t>
            </a:r>
            <a:r>
              <a:rPr lang="en-GB" sz="2000" b="1" i="1" dirty="0"/>
              <a:t>View online</a:t>
            </a:r>
            <a:r>
              <a:rPr lang="en-GB" sz="2000" dirty="0"/>
              <a:t>’ to access the book. </a:t>
            </a:r>
          </a:p>
          <a:p>
            <a:pPr marL="0" indent="0">
              <a:buNone/>
            </a:pPr>
            <a:endParaRPr lang="en-GB" sz="2000" dirty="0"/>
          </a:p>
          <a:p>
            <a:pPr marL="0" indent="0">
              <a:buNone/>
            </a:pPr>
            <a:r>
              <a:rPr lang="en-GB" sz="2000" dirty="0"/>
              <a:t>4- Proceed to click ‘</a:t>
            </a:r>
            <a:r>
              <a:rPr lang="en-GB" sz="2000" b="1" i="1" dirty="0"/>
              <a:t>Read/Read online</a:t>
            </a:r>
            <a:r>
              <a:rPr lang="en-GB" sz="2000" dirty="0"/>
              <a:t>’ </a:t>
            </a:r>
          </a:p>
          <a:p>
            <a:pPr marL="0" indent="0">
              <a:buNone/>
            </a:pPr>
            <a:r>
              <a:rPr lang="en-GB" sz="2000" dirty="0"/>
              <a:t>to access the book content.</a:t>
            </a:r>
          </a:p>
          <a:p>
            <a:pPr marL="0" indent="0">
              <a:buNone/>
            </a:pPr>
            <a:endParaRPr lang="en-GB" sz="2000" dirty="0"/>
          </a:p>
          <a:p>
            <a:pPr marL="0" indent="0">
              <a:buNone/>
            </a:pPr>
            <a:endParaRPr lang="en-GB" sz="2000" dirty="0"/>
          </a:p>
        </p:txBody>
      </p:sp>
      <p:pic>
        <p:nvPicPr>
          <p:cNvPr id="7" name="Picture 6">
            <a:extLst>
              <a:ext uri="{FF2B5EF4-FFF2-40B4-BE49-F238E27FC236}">
                <a16:creationId xmlns:a16="http://schemas.microsoft.com/office/drawing/2014/main" id="{CAD448AE-8E1F-E01C-A759-80FFA2B49CF2}"/>
              </a:ext>
            </a:extLst>
          </p:cNvPr>
          <p:cNvPicPr>
            <a:picLocks noChangeAspect="1"/>
          </p:cNvPicPr>
          <p:nvPr/>
        </p:nvPicPr>
        <p:blipFill>
          <a:blip r:embed="rId3"/>
          <a:stretch>
            <a:fillRect/>
          </a:stretch>
        </p:blipFill>
        <p:spPr>
          <a:xfrm>
            <a:off x="4334555" y="410521"/>
            <a:ext cx="3104479" cy="1652195"/>
          </a:xfrm>
          <a:prstGeom prst="rect">
            <a:avLst/>
          </a:prstGeom>
        </p:spPr>
      </p:pic>
      <mc:AlternateContent xmlns:mc="http://schemas.openxmlformats.org/markup-compatibility/2006" xmlns:p14="http://schemas.microsoft.com/office/powerpoint/2010/main">
        <mc:Choice Requires="p14">
          <p:contentPart p14:bwMode="auto" r:id="rId4">
            <p14:nvContentPartPr>
              <p14:cNvPr id="23" name="Ink 22">
                <a:extLst>
                  <a:ext uri="{FF2B5EF4-FFF2-40B4-BE49-F238E27FC236}">
                    <a16:creationId xmlns:a16="http://schemas.microsoft.com/office/drawing/2014/main" id="{18FD1AF7-0FF0-9ACC-A123-1E10F62447AC}"/>
                  </a:ext>
                </a:extLst>
              </p14:cNvPr>
              <p14:cNvContentPartPr/>
              <p14:nvPr/>
            </p14:nvContentPartPr>
            <p14:xfrm>
              <a:off x="4144960" y="731120"/>
              <a:ext cx="360" cy="182160"/>
            </p14:xfrm>
          </p:contentPart>
        </mc:Choice>
        <mc:Fallback xmlns="">
          <p:pic>
            <p:nvPicPr>
              <p:cNvPr id="23" name="Ink 22">
                <a:extLst>
                  <a:ext uri="{FF2B5EF4-FFF2-40B4-BE49-F238E27FC236}">
                    <a16:creationId xmlns:a16="http://schemas.microsoft.com/office/drawing/2014/main" id="{18FD1AF7-0FF0-9ACC-A123-1E10F62447AC}"/>
                  </a:ext>
                </a:extLst>
              </p:cNvPr>
              <p:cNvPicPr/>
              <p:nvPr/>
            </p:nvPicPr>
            <p:blipFill>
              <a:blip r:embed="rId5"/>
              <a:stretch>
                <a:fillRect/>
              </a:stretch>
            </p:blipFill>
            <p:spPr>
              <a:xfrm>
                <a:off x="4138840" y="725000"/>
                <a:ext cx="12600" cy="1944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24" name="Ink 23">
                <a:extLst>
                  <a:ext uri="{FF2B5EF4-FFF2-40B4-BE49-F238E27FC236}">
                    <a16:creationId xmlns:a16="http://schemas.microsoft.com/office/drawing/2014/main" id="{65626909-6C3A-9FE5-461C-F91D0BF705AE}"/>
                  </a:ext>
                </a:extLst>
              </p14:cNvPr>
              <p14:cNvContentPartPr/>
              <p14:nvPr/>
            </p14:nvContentPartPr>
            <p14:xfrm>
              <a:off x="4031040" y="583160"/>
              <a:ext cx="227520" cy="432720"/>
            </p14:xfrm>
          </p:contentPart>
        </mc:Choice>
        <mc:Fallback xmlns="">
          <p:pic>
            <p:nvPicPr>
              <p:cNvPr id="24" name="Ink 23">
                <a:extLst>
                  <a:ext uri="{FF2B5EF4-FFF2-40B4-BE49-F238E27FC236}">
                    <a16:creationId xmlns:a16="http://schemas.microsoft.com/office/drawing/2014/main" id="{65626909-6C3A-9FE5-461C-F91D0BF705AE}"/>
                  </a:ext>
                </a:extLst>
              </p:cNvPr>
              <p:cNvPicPr/>
              <p:nvPr/>
            </p:nvPicPr>
            <p:blipFill>
              <a:blip r:embed="rId7"/>
              <a:stretch>
                <a:fillRect/>
              </a:stretch>
            </p:blipFill>
            <p:spPr>
              <a:xfrm>
                <a:off x="4024920" y="577040"/>
                <a:ext cx="239760" cy="44496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25" name="Ink 24">
                <a:extLst>
                  <a:ext uri="{FF2B5EF4-FFF2-40B4-BE49-F238E27FC236}">
                    <a16:creationId xmlns:a16="http://schemas.microsoft.com/office/drawing/2014/main" id="{649941D3-7986-167F-48DC-81BC1F475DE3}"/>
                  </a:ext>
                </a:extLst>
              </p14:cNvPr>
              <p14:cNvContentPartPr/>
              <p14:nvPr/>
            </p14:nvContentPartPr>
            <p14:xfrm>
              <a:off x="4656010" y="3302820"/>
              <a:ext cx="191520" cy="252360"/>
            </p14:xfrm>
          </p:contentPart>
        </mc:Choice>
        <mc:Fallback>
          <p:pic>
            <p:nvPicPr>
              <p:cNvPr id="25" name="Ink 24">
                <a:extLst>
                  <a:ext uri="{FF2B5EF4-FFF2-40B4-BE49-F238E27FC236}">
                    <a16:creationId xmlns:a16="http://schemas.microsoft.com/office/drawing/2014/main" id="{649941D3-7986-167F-48DC-81BC1F475DE3}"/>
                  </a:ext>
                </a:extLst>
              </p:cNvPr>
              <p:cNvPicPr/>
              <p:nvPr/>
            </p:nvPicPr>
            <p:blipFill>
              <a:blip r:embed="rId9"/>
              <a:stretch>
                <a:fillRect/>
              </a:stretch>
            </p:blipFill>
            <p:spPr>
              <a:xfrm>
                <a:off x="4649890" y="3296700"/>
                <a:ext cx="203760" cy="2646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26" name="Ink 25">
                <a:extLst>
                  <a:ext uri="{FF2B5EF4-FFF2-40B4-BE49-F238E27FC236}">
                    <a16:creationId xmlns:a16="http://schemas.microsoft.com/office/drawing/2014/main" id="{68BABE67-137B-6B23-2F56-B91B4124AE01}"/>
                  </a:ext>
                </a:extLst>
              </p14:cNvPr>
              <p14:cNvContentPartPr/>
              <p14:nvPr/>
            </p14:nvContentPartPr>
            <p14:xfrm>
              <a:off x="4619082" y="3259260"/>
              <a:ext cx="302760" cy="339480"/>
            </p14:xfrm>
          </p:contentPart>
        </mc:Choice>
        <mc:Fallback>
          <p:pic>
            <p:nvPicPr>
              <p:cNvPr id="26" name="Ink 25">
                <a:extLst>
                  <a:ext uri="{FF2B5EF4-FFF2-40B4-BE49-F238E27FC236}">
                    <a16:creationId xmlns:a16="http://schemas.microsoft.com/office/drawing/2014/main" id="{68BABE67-137B-6B23-2F56-B91B4124AE01}"/>
                  </a:ext>
                </a:extLst>
              </p:cNvPr>
              <p:cNvPicPr/>
              <p:nvPr/>
            </p:nvPicPr>
            <p:blipFill>
              <a:blip r:embed="rId11"/>
              <a:stretch>
                <a:fillRect/>
              </a:stretch>
            </p:blipFill>
            <p:spPr>
              <a:xfrm>
                <a:off x="4612969" y="3253134"/>
                <a:ext cx="314985" cy="351733"/>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27" name="Ink 26">
                <a:extLst>
                  <a:ext uri="{FF2B5EF4-FFF2-40B4-BE49-F238E27FC236}">
                    <a16:creationId xmlns:a16="http://schemas.microsoft.com/office/drawing/2014/main" id="{65D1F6B9-CCC5-B7A0-CD03-645FCC80794D}"/>
                  </a:ext>
                </a:extLst>
              </p14:cNvPr>
              <p14:cNvContentPartPr/>
              <p14:nvPr/>
            </p14:nvContentPartPr>
            <p14:xfrm>
              <a:off x="8244322" y="4902356"/>
              <a:ext cx="203362" cy="317880"/>
            </p14:xfrm>
          </p:contentPart>
        </mc:Choice>
        <mc:Fallback>
          <p:pic>
            <p:nvPicPr>
              <p:cNvPr id="27" name="Ink 26">
                <a:extLst>
                  <a:ext uri="{FF2B5EF4-FFF2-40B4-BE49-F238E27FC236}">
                    <a16:creationId xmlns:a16="http://schemas.microsoft.com/office/drawing/2014/main" id="{65D1F6B9-CCC5-B7A0-CD03-645FCC80794D}"/>
                  </a:ext>
                </a:extLst>
              </p:cNvPr>
              <p:cNvPicPr/>
              <p:nvPr/>
            </p:nvPicPr>
            <p:blipFill>
              <a:blip r:embed="rId13"/>
              <a:stretch>
                <a:fillRect/>
              </a:stretch>
            </p:blipFill>
            <p:spPr>
              <a:xfrm>
                <a:off x="8238192" y="4896236"/>
                <a:ext cx="215621" cy="3301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29" name="Ink 28">
                <a:extLst>
                  <a:ext uri="{FF2B5EF4-FFF2-40B4-BE49-F238E27FC236}">
                    <a16:creationId xmlns:a16="http://schemas.microsoft.com/office/drawing/2014/main" id="{953BCA13-EE71-C22E-C20D-D7B66CA5FFB7}"/>
                  </a:ext>
                </a:extLst>
              </p14:cNvPr>
              <p14:cNvContentPartPr/>
              <p14:nvPr/>
            </p14:nvContentPartPr>
            <p14:xfrm>
              <a:off x="8123074" y="4760391"/>
              <a:ext cx="328680" cy="540360"/>
            </p14:xfrm>
          </p:contentPart>
        </mc:Choice>
        <mc:Fallback>
          <p:pic>
            <p:nvPicPr>
              <p:cNvPr id="29" name="Ink 28">
                <a:extLst>
                  <a:ext uri="{FF2B5EF4-FFF2-40B4-BE49-F238E27FC236}">
                    <a16:creationId xmlns:a16="http://schemas.microsoft.com/office/drawing/2014/main" id="{953BCA13-EE71-C22E-C20D-D7B66CA5FFB7}"/>
                  </a:ext>
                </a:extLst>
              </p:cNvPr>
              <p:cNvPicPr/>
              <p:nvPr/>
            </p:nvPicPr>
            <p:blipFill>
              <a:blip r:embed="rId15"/>
              <a:stretch>
                <a:fillRect/>
              </a:stretch>
            </p:blipFill>
            <p:spPr>
              <a:xfrm>
                <a:off x="8116954" y="4754271"/>
                <a:ext cx="340920" cy="552600"/>
              </a:xfrm>
              <a:prstGeom prst="rect">
                <a:avLst/>
              </a:prstGeom>
            </p:spPr>
          </p:pic>
        </mc:Fallback>
      </mc:AlternateContent>
      <p:pic>
        <p:nvPicPr>
          <p:cNvPr id="6" name="Picture 5">
            <a:extLst>
              <a:ext uri="{FF2B5EF4-FFF2-40B4-BE49-F238E27FC236}">
                <a16:creationId xmlns:a16="http://schemas.microsoft.com/office/drawing/2014/main" id="{3FD849AB-61EF-642A-E204-9F94742A4BBB}"/>
              </a:ext>
            </a:extLst>
          </p:cNvPr>
          <p:cNvPicPr>
            <a:picLocks noChangeAspect="1"/>
          </p:cNvPicPr>
          <p:nvPr/>
        </p:nvPicPr>
        <p:blipFill>
          <a:blip r:embed="rId16"/>
          <a:stretch>
            <a:fillRect/>
          </a:stretch>
        </p:blipFill>
        <p:spPr>
          <a:xfrm>
            <a:off x="5135526" y="2178950"/>
            <a:ext cx="3587463" cy="2500926"/>
          </a:xfrm>
          <a:prstGeom prst="rect">
            <a:avLst/>
          </a:prstGeom>
        </p:spPr>
      </p:pic>
      <mc:AlternateContent xmlns:mc="http://schemas.openxmlformats.org/markup-compatibility/2006">
        <mc:Choice xmlns:p14="http://schemas.microsoft.com/office/powerpoint/2010/main" Requires="p14">
          <p:contentPart p14:bwMode="auto" r:id="rId17">
            <p14:nvContentPartPr>
              <p14:cNvPr id="10" name="Ink 9">
                <a:extLst>
                  <a:ext uri="{FF2B5EF4-FFF2-40B4-BE49-F238E27FC236}">
                    <a16:creationId xmlns:a16="http://schemas.microsoft.com/office/drawing/2014/main" id="{C769957F-0BB3-F465-7637-A961F6B36428}"/>
                  </a:ext>
                </a:extLst>
              </p14:cNvPr>
              <p14:cNvContentPartPr/>
              <p14:nvPr/>
            </p14:nvContentPartPr>
            <p14:xfrm>
              <a:off x="5216298" y="2531324"/>
              <a:ext cx="223920" cy="255240"/>
            </p14:xfrm>
          </p:contentPart>
        </mc:Choice>
        <mc:Fallback>
          <p:pic>
            <p:nvPicPr>
              <p:cNvPr id="10" name="Ink 9">
                <a:extLst>
                  <a:ext uri="{FF2B5EF4-FFF2-40B4-BE49-F238E27FC236}">
                    <a16:creationId xmlns:a16="http://schemas.microsoft.com/office/drawing/2014/main" id="{C769957F-0BB3-F465-7637-A961F6B36428}"/>
                  </a:ext>
                </a:extLst>
              </p:cNvPr>
              <p:cNvPicPr/>
              <p:nvPr/>
            </p:nvPicPr>
            <p:blipFill>
              <a:blip r:embed="rId18"/>
              <a:stretch>
                <a:fillRect/>
              </a:stretch>
            </p:blipFill>
            <p:spPr>
              <a:xfrm>
                <a:off x="5210178" y="2525204"/>
                <a:ext cx="236160" cy="26748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2" name="Ink 11">
                <a:extLst>
                  <a:ext uri="{FF2B5EF4-FFF2-40B4-BE49-F238E27FC236}">
                    <a16:creationId xmlns:a16="http://schemas.microsoft.com/office/drawing/2014/main" id="{D3986294-87FD-7532-CD39-98BD9048E3F7}"/>
                  </a:ext>
                </a:extLst>
              </p14:cNvPr>
              <p14:cNvContentPartPr/>
              <p14:nvPr/>
            </p14:nvContentPartPr>
            <p14:xfrm>
              <a:off x="5328258" y="2481342"/>
              <a:ext cx="156600" cy="252360"/>
            </p14:xfrm>
          </p:contentPart>
        </mc:Choice>
        <mc:Fallback>
          <p:pic>
            <p:nvPicPr>
              <p:cNvPr id="12" name="Ink 11">
                <a:extLst>
                  <a:ext uri="{FF2B5EF4-FFF2-40B4-BE49-F238E27FC236}">
                    <a16:creationId xmlns:a16="http://schemas.microsoft.com/office/drawing/2014/main" id="{D3986294-87FD-7532-CD39-98BD9048E3F7}"/>
                  </a:ext>
                </a:extLst>
              </p:cNvPr>
              <p:cNvPicPr/>
              <p:nvPr/>
            </p:nvPicPr>
            <p:blipFill>
              <a:blip r:embed="rId20"/>
              <a:stretch>
                <a:fillRect/>
              </a:stretch>
            </p:blipFill>
            <p:spPr>
              <a:xfrm>
                <a:off x="5322138" y="2475222"/>
                <a:ext cx="168840" cy="264600"/>
              </a:xfrm>
              <a:prstGeom prst="rect">
                <a:avLst/>
              </a:prstGeom>
            </p:spPr>
          </p:pic>
        </mc:Fallback>
      </mc:AlternateContent>
      <p:pic>
        <p:nvPicPr>
          <p:cNvPr id="14" name="Picture 13">
            <a:extLst>
              <a:ext uri="{FF2B5EF4-FFF2-40B4-BE49-F238E27FC236}">
                <a16:creationId xmlns:a16="http://schemas.microsoft.com/office/drawing/2014/main" id="{AA4B7488-9924-4A39-5A83-B6C5A63FCC79}"/>
              </a:ext>
            </a:extLst>
          </p:cNvPr>
          <p:cNvPicPr>
            <a:picLocks noChangeAspect="1"/>
          </p:cNvPicPr>
          <p:nvPr/>
        </p:nvPicPr>
        <p:blipFill>
          <a:blip r:embed="rId21"/>
          <a:stretch>
            <a:fillRect/>
          </a:stretch>
        </p:blipFill>
        <p:spPr>
          <a:xfrm>
            <a:off x="8451753" y="3336204"/>
            <a:ext cx="3667493" cy="2414213"/>
          </a:xfrm>
          <a:prstGeom prst="rect">
            <a:avLst/>
          </a:prstGeom>
        </p:spPr>
      </p:pic>
      <mc:AlternateContent xmlns:mc="http://schemas.openxmlformats.org/markup-compatibility/2006">
        <mc:Choice xmlns:p14="http://schemas.microsoft.com/office/powerpoint/2010/main" Requires="p14">
          <p:contentPart p14:bwMode="auto" r:id="rId22">
            <p14:nvContentPartPr>
              <p14:cNvPr id="2" name="Ink 1">
                <a:extLst>
                  <a:ext uri="{FF2B5EF4-FFF2-40B4-BE49-F238E27FC236}">
                    <a16:creationId xmlns:a16="http://schemas.microsoft.com/office/drawing/2014/main" id="{A06EA18A-9C13-2CC6-D95F-2A448BB67452}"/>
                  </a:ext>
                </a:extLst>
              </p14:cNvPr>
              <p14:cNvContentPartPr/>
              <p14:nvPr/>
            </p14:nvContentPartPr>
            <p14:xfrm>
              <a:off x="5252802" y="2826980"/>
              <a:ext cx="143280" cy="123480"/>
            </p14:xfrm>
          </p:contentPart>
        </mc:Choice>
        <mc:Fallback>
          <p:pic>
            <p:nvPicPr>
              <p:cNvPr id="2" name="Ink 1">
                <a:extLst>
                  <a:ext uri="{FF2B5EF4-FFF2-40B4-BE49-F238E27FC236}">
                    <a16:creationId xmlns:a16="http://schemas.microsoft.com/office/drawing/2014/main" id="{A06EA18A-9C13-2CC6-D95F-2A448BB67452}"/>
                  </a:ext>
                </a:extLst>
              </p:cNvPr>
              <p:cNvPicPr/>
              <p:nvPr/>
            </p:nvPicPr>
            <p:blipFill>
              <a:blip r:embed="rId23"/>
              <a:stretch>
                <a:fillRect/>
              </a:stretch>
            </p:blipFill>
            <p:spPr>
              <a:xfrm>
                <a:off x="5246682" y="2820860"/>
                <a:ext cx="155520" cy="13572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5" name="Ink 4">
                <a:extLst>
                  <a:ext uri="{FF2B5EF4-FFF2-40B4-BE49-F238E27FC236}">
                    <a16:creationId xmlns:a16="http://schemas.microsoft.com/office/drawing/2014/main" id="{2CD8A0AB-91C0-B1D1-2776-097BB1439B42}"/>
                  </a:ext>
                </a:extLst>
              </p14:cNvPr>
              <p14:cNvContentPartPr/>
              <p14:nvPr/>
            </p14:nvContentPartPr>
            <p14:xfrm>
              <a:off x="5262162" y="4454900"/>
              <a:ext cx="88200" cy="182520"/>
            </p14:xfrm>
          </p:contentPart>
        </mc:Choice>
        <mc:Fallback>
          <p:pic>
            <p:nvPicPr>
              <p:cNvPr id="5" name="Ink 4">
                <a:extLst>
                  <a:ext uri="{FF2B5EF4-FFF2-40B4-BE49-F238E27FC236}">
                    <a16:creationId xmlns:a16="http://schemas.microsoft.com/office/drawing/2014/main" id="{2CD8A0AB-91C0-B1D1-2776-097BB1439B42}"/>
                  </a:ext>
                </a:extLst>
              </p:cNvPr>
              <p:cNvPicPr/>
              <p:nvPr/>
            </p:nvPicPr>
            <p:blipFill>
              <a:blip r:embed="rId25"/>
              <a:stretch>
                <a:fillRect/>
              </a:stretch>
            </p:blipFill>
            <p:spPr>
              <a:xfrm>
                <a:off x="5256042" y="4448780"/>
                <a:ext cx="100440" cy="194760"/>
              </a:xfrm>
              <a:prstGeom prst="rect">
                <a:avLst/>
              </a:prstGeom>
            </p:spPr>
          </p:pic>
        </mc:Fallback>
      </mc:AlternateContent>
    </p:spTree>
    <p:extLst>
      <p:ext uri="{BB962C8B-B14F-4D97-AF65-F5344CB8AC3E}">
        <p14:creationId xmlns:p14="http://schemas.microsoft.com/office/powerpoint/2010/main" val="2587374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D35C2-7447-A023-6E54-C9D01F41EDFC}"/>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D974EAC0-547B-0859-8C2C-0E4934BB3A3D}"/>
              </a:ext>
            </a:extLst>
          </p:cNvPr>
          <p:cNvSpPr txBox="1">
            <a:spLocks/>
          </p:cNvSpPr>
          <p:nvPr/>
        </p:nvSpPr>
        <p:spPr>
          <a:xfrm>
            <a:off x="873760" y="1600201"/>
            <a:ext cx="10109200" cy="3989040"/>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2000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Myriad Pro"/>
              <a:ea typeface="+mj-ea"/>
              <a:cs typeface="+mj-cs"/>
            </a:endParaRPr>
          </a:p>
        </p:txBody>
      </p:sp>
      <p:pic>
        <p:nvPicPr>
          <p:cNvPr id="4" name="Picture 3">
            <a:extLst>
              <a:ext uri="{FF2B5EF4-FFF2-40B4-BE49-F238E27FC236}">
                <a16:creationId xmlns:a16="http://schemas.microsoft.com/office/drawing/2014/main" id="{16730AC8-3124-00F4-DD15-81A058067F3E}"/>
              </a:ext>
            </a:extLst>
          </p:cNvPr>
          <p:cNvPicPr>
            <a:picLocks noChangeAspect="1"/>
          </p:cNvPicPr>
          <p:nvPr/>
        </p:nvPicPr>
        <p:blipFill>
          <a:blip r:embed="rId3"/>
          <a:stretch>
            <a:fillRect/>
          </a:stretch>
        </p:blipFill>
        <p:spPr>
          <a:xfrm>
            <a:off x="0" y="0"/>
            <a:ext cx="5092995" cy="5720316"/>
          </a:xfrm>
          <a:prstGeom prst="rect">
            <a:avLst/>
          </a:prstGeom>
        </p:spPr>
      </p:pic>
      <p:pic>
        <p:nvPicPr>
          <p:cNvPr id="7" name="Picture 6">
            <a:extLst>
              <a:ext uri="{FF2B5EF4-FFF2-40B4-BE49-F238E27FC236}">
                <a16:creationId xmlns:a16="http://schemas.microsoft.com/office/drawing/2014/main" id="{26264C3D-F110-8614-E6EB-8D747D368C5F}"/>
              </a:ext>
            </a:extLst>
          </p:cNvPr>
          <p:cNvPicPr>
            <a:picLocks noChangeAspect="1"/>
          </p:cNvPicPr>
          <p:nvPr/>
        </p:nvPicPr>
        <p:blipFill>
          <a:blip r:embed="rId4"/>
          <a:stretch>
            <a:fillRect/>
          </a:stretch>
        </p:blipFill>
        <p:spPr>
          <a:xfrm>
            <a:off x="6326372" y="85061"/>
            <a:ext cx="4991868" cy="5720316"/>
          </a:xfrm>
          <a:prstGeom prst="rect">
            <a:avLst/>
          </a:prstGeom>
        </p:spPr>
      </p:pic>
    </p:spTree>
    <p:extLst>
      <p:ext uri="{BB962C8B-B14F-4D97-AF65-F5344CB8AC3E}">
        <p14:creationId xmlns:p14="http://schemas.microsoft.com/office/powerpoint/2010/main" val="399168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DB11F-8D96-E398-E0AA-96C94F76223B}"/>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358A6B56-D51A-4EE4-C439-2CF7909E71A1}"/>
              </a:ext>
            </a:extLst>
          </p:cNvPr>
          <p:cNvSpPr txBox="1">
            <a:spLocks/>
          </p:cNvSpPr>
          <p:nvPr/>
        </p:nvSpPr>
        <p:spPr>
          <a:xfrm>
            <a:off x="873760" y="1600201"/>
            <a:ext cx="10109200" cy="3989040"/>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20000"/>
              </a:spcBef>
              <a:spcAft>
                <a:spcPts val="0"/>
              </a:spcAft>
              <a:buClrTx/>
              <a:buSzTx/>
              <a:buFontTx/>
              <a:buNone/>
              <a:tabLst/>
              <a:defRPr/>
            </a:pPr>
            <a:endParaRPr kumimoji="0" lang="en-US" altLang="en-US" sz="3200" b="0" i="0" u="none" strike="noStrike" kern="1200" cap="none" spc="0" normalizeH="0" baseline="0" noProof="0" dirty="0">
              <a:ln>
                <a:noFill/>
              </a:ln>
              <a:solidFill>
                <a:prstClr val="black"/>
              </a:solidFill>
              <a:effectLst/>
              <a:uLnTx/>
              <a:uFillTx/>
              <a:latin typeface="Myriad Pro"/>
              <a:ea typeface="+mj-ea"/>
              <a:cs typeface="+mj-cs"/>
            </a:endParaRPr>
          </a:p>
        </p:txBody>
      </p:sp>
      <p:pic>
        <p:nvPicPr>
          <p:cNvPr id="3" name="Picture 2">
            <a:extLst>
              <a:ext uri="{FF2B5EF4-FFF2-40B4-BE49-F238E27FC236}">
                <a16:creationId xmlns:a16="http://schemas.microsoft.com/office/drawing/2014/main" id="{3C6E2335-80E2-4569-70BD-42CC9BC5482C}"/>
              </a:ext>
            </a:extLst>
          </p:cNvPr>
          <p:cNvPicPr>
            <a:picLocks noChangeAspect="1"/>
          </p:cNvPicPr>
          <p:nvPr/>
        </p:nvPicPr>
        <p:blipFill>
          <a:blip r:embed="rId3"/>
          <a:stretch>
            <a:fillRect/>
          </a:stretch>
        </p:blipFill>
        <p:spPr>
          <a:xfrm>
            <a:off x="140827" y="85060"/>
            <a:ext cx="4765268" cy="5624623"/>
          </a:xfrm>
          <a:prstGeom prst="rect">
            <a:avLst/>
          </a:prstGeom>
        </p:spPr>
      </p:pic>
      <p:pic>
        <p:nvPicPr>
          <p:cNvPr id="8" name="Picture 7">
            <a:extLst>
              <a:ext uri="{FF2B5EF4-FFF2-40B4-BE49-F238E27FC236}">
                <a16:creationId xmlns:a16="http://schemas.microsoft.com/office/drawing/2014/main" id="{DC1C4EA2-E45E-5DFD-CA72-3CBC641C621B}"/>
              </a:ext>
            </a:extLst>
          </p:cNvPr>
          <p:cNvPicPr>
            <a:picLocks noChangeAspect="1"/>
          </p:cNvPicPr>
          <p:nvPr/>
        </p:nvPicPr>
        <p:blipFill>
          <a:blip r:embed="rId4"/>
          <a:stretch>
            <a:fillRect/>
          </a:stretch>
        </p:blipFill>
        <p:spPr>
          <a:xfrm>
            <a:off x="5968660" y="0"/>
            <a:ext cx="5943367" cy="5709683"/>
          </a:xfrm>
          <a:prstGeom prst="rect">
            <a:avLst/>
          </a:prstGeom>
        </p:spPr>
      </p:pic>
    </p:spTree>
    <p:extLst>
      <p:ext uri="{BB962C8B-B14F-4D97-AF65-F5344CB8AC3E}">
        <p14:creationId xmlns:p14="http://schemas.microsoft.com/office/powerpoint/2010/main" val="85251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6A1DF-7CFF-1401-C3E3-FE545077DC0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44617-B980-2F63-A495-565C3D737553}"/>
              </a:ext>
            </a:extLst>
          </p:cNvPr>
          <p:cNvSpPr>
            <a:spLocks noGrp="1"/>
          </p:cNvSpPr>
          <p:nvPr>
            <p:ph idx="1"/>
          </p:nvPr>
        </p:nvSpPr>
        <p:spPr>
          <a:xfrm>
            <a:off x="2801634" y="998732"/>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BREAK</a:t>
            </a:r>
          </a:p>
        </p:txBody>
      </p:sp>
    </p:spTree>
    <p:extLst>
      <p:ext uri="{BB962C8B-B14F-4D97-AF65-F5344CB8AC3E}">
        <p14:creationId xmlns:p14="http://schemas.microsoft.com/office/powerpoint/2010/main" val="303302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712381" y="188641"/>
            <a:ext cx="10345479" cy="5328593"/>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5400" dirty="0"/>
          </a:p>
          <a:p>
            <a:pPr marL="0" indent="0" algn="ctr">
              <a:buNone/>
            </a:pPr>
            <a:r>
              <a:rPr lang="en-GB" sz="5400" b="1" dirty="0"/>
              <a:t>Part 2</a:t>
            </a:r>
          </a:p>
          <a:p>
            <a:pPr marL="0" indent="0" algn="ctr">
              <a:buNone/>
            </a:pPr>
            <a:endParaRPr lang="en-GB" sz="5400" b="1" dirty="0"/>
          </a:p>
          <a:p>
            <a:pPr marL="0" indent="0" algn="ctr">
              <a:buNone/>
            </a:pPr>
            <a:r>
              <a:rPr lang="en-GB" sz="3600" b="1" dirty="0"/>
              <a:t>Note-taking</a:t>
            </a:r>
          </a:p>
        </p:txBody>
      </p:sp>
    </p:spTree>
    <p:extLst>
      <p:ext uri="{BB962C8B-B14F-4D97-AF65-F5344CB8AC3E}">
        <p14:creationId xmlns:p14="http://schemas.microsoft.com/office/powerpoint/2010/main" val="35912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26AB-8AFE-4AC0-9D64-78D40008E2DD}"/>
              </a:ext>
            </a:extLst>
          </p:cNvPr>
          <p:cNvSpPr>
            <a:spLocks noGrp="1"/>
          </p:cNvSpPr>
          <p:nvPr>
            <p:ph type="title"/>
          </p:nvPr>
        </p:nvSpPr>
        <p:spPr/>
        <p:txBody>
          <a:bodyPr/>
          <a:lstStyle/>
          <a:p>
            <a:r>
              <a:rPr lang="en-GB" b="1" dirty="0"/>
              <a:t>What is notetaking?</a:t>
            </a:r>
          </a:p>
        </p:txBody>
      </p:sp>
      <p:sp>
        <p:nvSpPr>
          <p:cNvPr id="3" name="Content Placeholder 2">
            <a:extLst>
              <a:ext uri="{FF2B5EF4-FFF2-40B4-BE49-F238E27FC236}">
                <a16:creationId xmlns:a16="http://schemas.microsoft.com/office/drawing/2014/main" id="{60843D07-4672-4962-A01F-612307D46AE7}"/>
              </a:ext>
            </a:extLst>
          </p:cNvPr>
          <p:cNvSpPr>
            <a:spLocks noGrp="1"/>
          </p:cNvSpPr>
          <p:nvPr>
            <p:ph idx="1"/>
          </p:nvPr>
        </p:nvSpPr>
        <p:spPr>
          <a:xfrm>
            <a:off x="600074" y="1417638"/>
            <a:ext cx="10429875" cy="4219682"/>
          </a:xfrm>
        </p:spPr>
        <p:txBody>
          <a:bodyPr>
            <a:normAutofit/>
          </a:bodyPr>
          <a:lstStyle/>
          <a:p>
            <a:pPr marL="0" indent="0">
              <a:buNone/>
            </a:pPr>
            <a:r>
              <a:rPr lang="en-GB" sz="2800" dirty="0"/>
              <a:t>Notetaking is a process of </a:t>
            </a:r>
            <a:r>
              <a:rPr lang="en-GB" dirty="0"/>
              <a:t>writing, reviewing, connecting, and synthesising ideas from your lectures or reading.</a:t>
            </a:r>
          </a:p>
          <a:p>
            <a:pPr marL="0" indent="0">
              <a:buNone/>
            </a:pPr>
            <a:r>
              <a:rPr lang="en-GB" sz="2800" dirty="0"/>
              <a:t>						</a:t>
            </a:r>
          </a:p>
          <a:p>
            <a:pPr marL="0" indent="0" algn="r">
              <a:buNone/>
            </a:pPr>
            <a:r>
              <a:rPr lang="en-GB" sz="2800" dirty="0"/>
              <a:t>(University of Leeds,2025)</a:t>
            </a:r>
          </a:p>
          <a:p>
            <a:pPr marL="0" indent="0">
              <a:buNone/>
            </a:pPr>
            <a:endParaRPr lang="en-GB" sz="2800" dirty="0"/>
          </a:p>
          <a:p>
            <a:pPr marL="0" indent="0">
              <a:buNone/>
            </a:pPr>
            <a:endParaRPr lang="en-GB" sz="2800" dirty="0"/>
          </a:p>
          <a:p>
            <a:pPr marL="0" indent="0">
              <a:buNone/>
            </a:pPr>
            <a:r>
              <a:rPr lang="en-GB" sz="2800" dirty="0"/>
              <a:t>(Click on this link to learn more </a:t>
            </a:r>
            <a:r>
              <a:rPr lang="en-GB" sz="2800" dirty="0">
                <a:hlinkClick r:id="rId3"/>
              </a:rPr>
              <a:t>Tips on Note taking</a:t>
            </a:r>
            <a:r>
              <a:rPr lang="en-GB" sz="2800" dirty="0"/>
              <a:t>)</a:t>
            </a:r>
          </a:p>
          <a:p>
            <a:pPr marL="0" indent="0">
              <a:buNone/>
            </a:pPr>
            <a:r>
              <a:rPr lang="en-GB" sz="1700" dirty="0"/>
              <a:t>(To view the tips, place the pointer on the hyperlink in blue, press and hold down the </a:t>
            </a:r>
            <a:r>
              <a:rPr lang="en-GB" sz="1700" b="1" dirty="0"/>
              <a:t>Ctrl</a:t>
            </a:r>
            <a:r>
              <a:rPr lang="en-GB" sz="1700" dirty="0"/>
              <a:t> Key when a finger appears, then click. The resource will open in a new tab.)</a:t>
            </a:r>
            <a:endParaRPr lang="en-GB" sz="1700" i="1" dirty="0">
              <a:solidFill>
                <a:prstClr val="black"/>
              </a:solidFill>
            </a:endParaRPr>
          </a:p>
          <a:p>
            <a:pPr marL="0" indent="0">
              <a:buNone/>
            </a:pPr>
            <a:endParaRPr lang="en-GB" sz="2800" dirty="0"/>
          </a:p>
        </p:txBody>
      </p:sp>
      <p:pic>
        <p:nvPicPr>
          <p:cNvPr id="4098" name="Picture 2" descr="Why writing by hand is better for remembering things | Popular Science">
            <a:extLst>
              <a:ext uri="{FF2B5EF4-FFF2-40B4-BE49-F238E27FC236}">
                <a16:creationId xmlns:a16="http://schemas.microsoft.com/office/drawing/2014/main" id="{B87881AE-2EA8-04C1-1254-4D419BFC79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3851" y="337346"/>
            <a:ext cx="1970760" cy="1110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42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ppt_x"/>
                                          </p:val>
                                        </p:tav>
                                        <p:tav tm="100000">
                                          <p:val>
                                            <p:strVal val="#ppt_x"/>
                                          </p:val>
                                        </p:tav>
                                      </p:tavLst>
                                    </p:anim>
                                    <p:anim calcmode="lin" valueType="num">
                                      <p:cBhvr additive="base">
                                        <p:cTn id="1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790C-28BC-4C3E-A62F-5B824398615E}"/>
              </a:ext>
            </a:extLst>
          </p:cNvPr>
          <p:cNvSpPr>
            <a:spLocks noGrp="1"/>
          </p:cNvSpPr>
          <p:nvPr>
            <p:ph type="title"/>
          </p:nvPr>
        </p:nvSpPr>
        <p:spPr>
          <a:xfrm>
            <a:off x="520824" y="115695"/>
            <a:ext cx="10972800" cy="1143000"/>
          </a:xfrm>
        </p:spPr>
        <p:txBody>
          <a:bodyPr>
            <a:normAutofit/>
          </a:bodyPr>
          <a:lstStyle/>
          <a:p>
            <a:r>
              <a:rPr lang="en-GB" b="1" dirty="0"/>
              <a:t>Notetaking: How do you take notes?</a:t>
            </a:r>
          </a:p>
        </p:txBody>
      </p:sp>
      <p:pic>
        <p:nvPicPr>
          <p:cNvPr id="10" name="Picture 9">
            <a:extLst>
              <a:ext uri="{FF2B5EF4-FFF2-40B4-BE49-F238E27FC236}">
                <a16:creationId xmlns:a16="http://schemas.microsoft.com/office/drawing/2014/main" id="{37EAD2F3-9F16-47D8-9EA6-B93BBB7E3950}"/>
              </a:ext>
            </a:extLst>
          </p:cNvPr>
          <p:cNvPicPr>
            <a:picLocks noChangeAspect="1"/>
          </p:cNvPicPr>
          <p:nvPr/>
        </p:nvPicPr>
        <p:blipFill>
          <a:blip r:embed="rId2" cstate="print"/>
          <a:stretch>
            <a:fillRect/>
          </a:stretch>
        </p:blipFill>
        <p:spPr>
          <a:xfrm>
            <a:off x="3575720" y="2924944"/>
            <a:ext cx="2698626" cy="2698626"/>
          </a:xfrm>
          <a:prstGeom prst="rect">
            <a:avLst/>
          </a:prstGeom>
        </p:spPr>
      </p:pic>
      <p:sp>
        <p:nvSpPr>
          <p:cNvPr id="11" name="Thought Bubble: Cloud 10">
            <a:extLst>
              <a:ext uri="{FF2B5EF4-FFF2-40B4-BE49-F238E27FC236}">
                <a16:creationId xmlns:a16="http://schemas.microsoft.com/office/drawing/2014/main" id="{D3A61812-9B44-486E-A22C-3375B7818BBD}"/>
              </a:ext>
            </a:extLst>
          </p:cNvPr>
          <p:cNvSpPr/>
          <p:nvPr/>
        </p:nvSpPr>
        <p:spPr>
          <a:xfrm>
            <a:off x="951312" y="1722474"/>
            <a:ext cx="2950838" cy="2608300"/>
          </a:xfrm>
          <a:prstGeom prst="cloudCallout">
            <a:avLst>
              <a:gd name="adj1" fmla="val 69829"/>
              <a:gd name="adj2" fmla="val 409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I will not write anything. Listening is more important</a:t>
            </a:r>
          </a:p>
        </p:txBody>
      </p:sp>
      <p:pic>
        <p:nvPicPr>
          <p:cNvPr id="12" name="Picture 11">
            <a:extLst>
              <a:ext uri="{FF2B5EF4-FFF2-40B4-BE49-F238E27FC236}">
                <a16:creationId xmlns:a16="http://schemas.microsoft.com/office/drawing/2014/main" id="{CF104FA2-3457-4296-8723-89DC4BD233B2}"/>
              </a:ext>
            </a:extLst>
          </p:cNvPr>
          <p:cNvPicPr>
            <a:picLocks noChangeAspect="1"/>
          </p:cNvPicPr>
          <p:nvPr/>
        </p:nvPicPr>
        <p:blipFill>
          <a:blip r:embed="rId3" cstate="print"/>
          <a:stretch>
            <a:fillRect/>
          </a:stretch>
        </p:blipFill>
        <p:spPr>
          <a:xfrm>
            <a:off x="5773688" y="3429001"/>
            <a:ext cx="2228850" cy="2047875"/>
          </a:xfrm>
          <a:prstGeom prst="rect">
            <a:avLst/>
          </a:prstGeom>
        </p:spPr>
      </p:pic>
      <p:sp>
        <p:nvSpPr>
          <p:cNvPr id="13" name="Thought Bubble: Cloud 12">
            <a:extLst>
              <a:ext uri="{FF2B5EF4-FFF2-40B4-BE49-F238E27FC236}">
                <a16:creationId xmlns:a16="http://schemas.microsoft.com/office/drawing/2014/main" id="{DB209F47-E2B5-4CEF-8C1E-9759F67E2ABF}"/>
              </a:ext>
            </a:extLst>
          </p:cNvPr>
          <p:cNvSpPr/>
          <p:nvPr/>
        </p:nvSpPr>
        <p:spPr>
          <a:xfrm>
            <a:off x="8472313" y="1552353"/>
            <a:ext cx="3021311" cy="3263992"/>
          </a:xfrm>
          <a:prstGeom prst="cloudCallout">
            <a:avLst>
              <a:gd name="adj1" fmla="val -74292"/>
              <a:gd name="adj2" fmla="val 15955"/>
            </a:avLst>
          </a:prstGeom>
          <a:solidFill>
            <a:schemeClr val="accent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I will write down everything the Lecturer says. Having comprehensive notes are very important.</a:t>
            </a:r>
          </a:p>
        </p:txBody>
      </p:sp>
    </p:spTree>
    <p:extLst>
      <p:ext uri="{BB962C8B-B14F-4D97-AF65-F5344CB8AC3E}">
        <p14:creationId xmlns:p14="http://schemas.microsoft.com/office/powerpoint/2010/main" val="409466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1AA4E-0946-4777-BD5C-9938C49C1F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88A1EA-78F2-C217-D9A5-661972F11DDF}"/>
              </a:ext>
            </a:extLst>
          </p:cNvPr>
          <p:cNvSpPr>
            <a:spLocks noGrp="1"/>
          </p:cNvSpPr>
          <p:nvPr>
            <p:ph type="title"/>
          </p:nvPr>
        </p:nvSpPr>
        <p:spPr/>
        <p:txBody>
          <a:bodyPr/>
          <a:lstStyle/>
          <a:p>
            <a:r>
              <a:rPr lang="en-GB" b="1" dirty="0"/>
              <a:t>Importance of note taking</a:t>
            </a:r>
          </a:p>
        </p:txBody>
      </p:sp>
      <p:sp>
        <p:nvSpPr>
          <p:cNvPr id="3" name="Content Placeholder 2">
            <a:extLst>
              <a:ext uri="{FF2B5EF4-FFF2-40B4-BE49-F238E27FC236}">
                <a16:creationId xmlns:a16="http://schemas.microsoft.com/office/drawing/2014/main" id="{182334DE-436F-9CA1-68DA-EEC7F7DDBAC7}"/>
              </a:ext>
            </a:extLst>
          </p:cNvPr>
          <p:cNvSpPr>
            <a:spLocks noGrp="1"/>
          </p:cNvSpPr>
          <p:nvPr>
            <p:ph idx="1"/>
          </p:nvPr>
        </p:nvSpPr>
        <p:spPr>
          <a:xfrm>
            <a:off x="600074" y="1417638"/>
            <a:ext cx="10429875" cy="4219682"/>
          </a:xfrm>
        </p:spPr>
        <p:txBody>
          <a:bodyPr>
            <a:normAutofit fontScale="92500" lnSpcReduction="20000"/>
          </a:bodyPr>
          <a:lstStyle/>
          <a:p>
            <a:r>
              <a:rPr lang="en-GB" sz="2800" dirty="0"/>
              <a:t>To improve your understanding of concepts by converting difficult ideas into your own words.</a:t>
            </a:r>
          </a:p>
          <a:p>
            <a:endParaRPr lang="en-GB" sz="2800" dirty="0"/>
          </a:p>
          <a:p>
            <a:r>
              <a:rPr lang="en-GB" sz="2800" dirty="0"/>
              <a:t>Prepare for writing fuller and developing better-connected arguments in your essays</a:t>
            </a:r>
          </a:p>
          <a:p>
            <a:endParaRPr lang="en-GB" sz="2800" dirty="0"/>
          </a:p>
          <a:p>
            <a:r>
              <a:rPr lang="en-GB" sz="2800" dirty="0"/>
              <a:t>Be more focused and enables you to efficiently manage time when revising. </a:t>
            </a:r>
          </a:p>
          <a:p>
            <a:endParaRPr lang="en-GB" sz="2800" dirty="0"/>
          </a:p>
          <a:p>
            <a:r>
              <a:rPr lang="en-GB" sz="2800" dirty="0"/>
              <a:t>Assess your own progress as you study. </a:t>
            </a:r>
          </a:p>
          <a:p>
            <a:pPr marL="0" indent="0" algn="r">
              <a:buNone/>
            </a:pPr>
            <a:r>
              <a:rPr lang="en-GB" sz="1500" dirty="0"/>
              <a:t>(Click on this link to learn more </a:t>
            </a:r>
            <a:r>
              <a:rPr lang="en-GB" sz="1500" dirty="0">
                <a:hlinkClick r:id="rId3"/>
              </a:rPr>
              <a:t>Tips on Note taking</a:t>
            </a:r>
            <a:r>
              <a:rPr lang="en-GB" sz="1500" dirty="0"/>
              <a:t>)</a:t>
            </a:r>
          </a:p>
        </p:txBody>
      </p:sp>
      <p:pic>
        <p:nvPicPr>
          <p:cNvPr id="4098" name="Picture 2" descr="Why writing by hand is better for remembering things | Popular Science">
            <a:extLst>
              <a:ext uri="{FF2B5EF4-FFF2-40B4-BE49-F238E27FC236}">
                <a16:creationId xmlns:a16="http://schemas.microsoft.com/office/drawing/2014/main" id="{711BFFA8-29CD-0732-9106-CDF00A77D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3851" y="337346"/>
            <a:ext cx="1970760" cy="1110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83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ppt_x"/>
                                          </p:val>
                                        </p:tav>
                                        <p:tav tm="100000">
                                          <p:val>
                                            <p:strVal val="#ppt_x"/>
                                          </p:val>
                                        </p:tav>
                                      </p:tavLst>
                                    </p:anim>
                                    <p:anim calcmode="lin" valueType="num">
                                      <p:cBhvr additive="base">
                                        <p:cTn id="1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56C62-258C-F6A4-A633-555AF868BE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4DCEB5-8A6F-3AFB-3B7F-F2009258D40A}"/>
              </a:ext>
            </a:extLst>
          </p:cNvPr>
          <p:cNvSpPr>
            <a:spLocks noGrp="1"/>
          </p:cNvSpPr>
          <p:nvPr>
            <p:ph type="title"/>
          </p:nvPr>
        </p:nvSpPr>
        <p:spPr>
          <a:xfrm>
            <a:off x="1346705" y="158768"/>
            <a:ext cx="9235478" cy="1099423"/>
          </a:xfrm>
        </p:spPr>
        <p:txBody>
          <a:bodyPr/>
          <a:lstStyle/>
          <a:p>
            <a:r>
              <a:rPr lang="en-GB" sz="3600" b="1" dirty="0"/>
              <a:t>Challenges of note-taking </a:t>
            </a:r>
          </a:p>
        </p:txBody>
      </p:sp>
      <p:graphicFrame>
        <p:nvGraphicFramePr>
          <p:cNvPr id="3" name="Diagram 2">
            <a:extLst>
              <a:ext uri="{FF2B5EF4-FFF2-40B4-BE49-F238E27FC236}">
                <a16:creationId xmlns:a16="http://schemas.microsoft.com/office/drawing/2014/main" id="{9D38DA69-255F-2FAB-CFE9-34D516DCDC93}"/>
              </a:ext>
            </a:extLst>
          </p:cNvPr>
          <p:cNvGraphicFramePr/>
          <p:nvPr>
            <p:extLst>
              <p:ext uri="{D42A27DB-BD31-4B8C-83A1-F6EECF244321}">
                <p14:modId xmlns:p14="http://schemas.microsoft.com/office/powerpoint/2010/main" val="2676792695"/>
              </p:ext>
            </p:extLst>
          </p:nvPr>
        </p:nvGraphicFramePr>
        <p:xfrm>
          <a:off x="1083076" y="1667274"/>
          <a:ext cx="9333404" cy="33895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Freeform: Shape 11">
            <a:extLst>
              <a:ext uri="{FF2B5EF4-FFF2-40B4-BE49-F238E27FC236}">
                <a16:creationId xmlns:a16="http://schemas.microsoft.com/office/drawing/2014/main" id="{0D4C8F07-ADDD-9D5C-F5A2-C59778FA48B0}"/>
              </a:ext>
            </a:extLst>
          </p:cNvPr>
          <p:cNvSpPr/>
          <p:nvPr/>
        </p:nvSpPr>
        <p:spPr>
          <a:xfrm>
            <a:off x="3689853" y="3362055"/>
            <a:ext cx="6726627" cy="1026274"/>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marR="0" lvl="0" indent="0" algn="l" defTabSz="800100" rtl="0" eaLnBrk="0" fontAlgn="base" latinLnBrk="0" hangingPunct="0">
              <a:lnSpc>
                <a:spcPct val="90000"/>
              </a:lnSpc>
              <a:spcBef>
                <a:spcPct val="0"/>
              </a:spcBef>
              <a:spcAft>
                <a:spcPct val="35000"/>
              </a:spcAft>
              <a:buClrTx/>
              <a:buSzTx/>
              <a:buFontTx/>
              <a:buNone/>
              <a:tabLst/>
              <a:defRPr/>
            </a:pPr>
            <a:endParaRPr kumimoji="0" lang="en-GB" sz="2000" b="0" i="0" u="none" strike="noStrike" kern="1200" cap="none" spc="0" normalizeH="0" baseline="0" noProof="0" dirty="0">
              <a:ln>
                <a:noFill/>
              </a:ln>
              <a:solidFill>
                <a:srgbClr val="000000">
                  <a:hueOff val="0"/>
                  <a:satOff val="0"/>
                  <a:lumOff val="0"/>
                  <a:alphaOff val="0"/>
                </a:srgbClr>
              </a:solidFill>
              <a:effectLst/>
              <a:uLnTx/>
              <a:uFillTx/>
              <a:latin typeface="Arial" panose="020B0604020202020204" pitchFamily="34" charset="0"/>
              <a:ea typeface="+mn-ea"/>
              <a:cs typeface="Arial" panose="020B0604020202020204" pitchFamily="34" charset="0"/>
            </a:endParaRPr>
          </a:p>
        </p:txBody>
      </p:sp>
      <p:pic>
        <p:nvPicPr>
          <p:cNvPr id="7170" name="Picture 2" descr="Eight Ways To Listen Better: Improve Your Listening Skills, 54% OFF">
            <a:extLst>
              <a:ext uri="{FF2B5EF4-FFF2-40B4-BE49-F238E27FC236}">
                <a16:creationId xmlns:a16="http://schemas.microsoft.com/office/drawing/2014/main" id="{F4E3B5B8-0F3F-698E-0724-D2D2A9236F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64060" y="365808"/>
            <a:ext cx="1562470" cy="1026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04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additive="base">
                                        <p:cTn id="11" dur="500" fill="hold"/>
                                        <p:tgtEl>
                                          <p:spTgt spid="7170"/>
                                        </p:tgtEl>
                                        <p:attrNameLst>
                                          <p:attrName>ppt_x</p:attrName>
                                        </p:attrNameLst>
                                      </p:cBhvr>
                                      <p:tavLst>
                                        <p:tav tm="0">
                                          <p:val>
                                            <p:strVal val="#ppt_x"/>
                                          </p:val>
                                        </p:tav>
                                        <p:tav tm="100000">
                                          <p:val>
                                            <p:strVal val="#ppt_x"/>
                                          </p:val>
                                        </p:tav>
                                      </p:tavLst>
                                    </p:anim>
                                    <p:anim calcmode="lin" valueType="num">
                                      <p:cBhvr additive="base">
                                        <p:cTn id="12"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graphicEl>
                                              <a:dgm id="{E43B5AB7-FDC3-4DAD-A88F-9E6199716EE7}"/>
                                            </p:graphicEl>
                                          </p:spTgt>
                                        </p:tgtEl>
                                        <p:attrNameLst>
                                          <p:attrName>style.visibility</p:attrName>
                                        </p:attrNameLst>
                                      </p:cBhvr>
                                      <p:to>
                                        <p:strVal val="visible"/>
                                      </p:to>
                                    </p:set>
                                    <p:anim calcmode="lin" valueType="num">
                                      <p:cBhvr additive="base">
                                        <p:cTn id="17" dur="500" fill="hold"/>
                                        <p:tgtEl>
                                          <p:spTgt spid="3">
                                            <p:graphicEl>
                                              <a:dgm id="{E43B5AB7-FDC3-4DAD-A88F-9E6199716EE7}"/>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graphicEl>
                                              <a:dgm id="{E43B5AB7-FDC3-4DAD-A88F-9E6199716EE7}"/>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graphicEl>
                                              <a:dgm id="{CE73E6D7-78B8-4691-8A71-35412E8CA598}"/>
                                            </p:graphicEl>
                                          </p:spTgt>
                                        </p:tgtEl>
                                        <p:attrNameLst>
                                          <p:attrName>style.visibility</p:attrName>
                                        </p:attrNameLst>
                                      </p:cBhvr>
                                      <p:to>
                                        <p:strVal val="visible"/>
                                      </p:to>
                                    </p:set>
                                    <p:anim calcmode="lin" valueType="num">
                                      <p:cBhvr additive="base">
                                        <p:cTn id="23" dur="500" fill="hold"/>
                                        <p:tgtEl>
                                          <p:spTgt spid="3">
                                            <p:graphicEl>
                                              <a:dgm id="{CE73E6D7-78B8-4691-8A71-35412E8CA598}"/>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graphicEl>
                                              <a:dgm id="{CE73E6D7-78B8-4691-8A71-35412E8CA598}"/>
                                            </p:graphic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graphicEl>
                                              <a:dgm id="{13556D15-F2AD-4DEB-852C-FFCDCCCA1179}"/>
                                            </p:graphicEl>
                                          </p:spTgt>
                                        </p:tgtEl>
                                        <p:attrNameLst>
                                          <p:attrName>style.visibility</p:attrName>
                                        </p:attrNameLst>
                                      </p:cBhvr>
                                      <p:to>
                                        <p:strVal val="visible"/>
                                      </p:to>
                                    </p:set>
                                    <p:anim calcmode="lin" valueType="num">
                                      <p:cBhvr additive="base">
                                        <p:cTn id="29" dur="500" fill="hold"/>
                                        <p:tgtEl>
                                          <p:spTgt spid="3">
                                            <p:graphicEl>
                                              <a:dgm id="{13556D15-F2AD-4DEB-852C-FFCDCCCA1179}"/>
                                            </p:graphic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graphicEl>
                                              <a:dgm id="{13556D15-F2AD-4DEB-852C-FFCDCCCA1179}"/>
                                            </p:graphic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graphicEl>
                                              <a:dgm id="{61F3600D-AE71-43D7-8852-945EEE22DE90}"/>
                                            </p:graphicEl>
                                          </p:spTgt>
                                        </p:tgtEl>
                                        <p:attrNameLst>
                                          <p:attrName>style.visibility</p:attrName>
                                        </p:attrNameLst>
                                      </p:cBhvr>
                                      <p:to>
                                        <p:strVal val="visible"/>
                                      </p:to>
                                    </p:set>
                                    <p:anim calcmode="lin" valueType="num">
                                      <p:cBhvr additive="base">
                                        <p:cTn id="35" dur="500" fill="hold"/>
                                        <p:tgtEl>
                                          <p:spTgt spid="3">
                                            <p:graphicEl>
                                              <a:dgm id="{61F3600D-AE71-43D7-8852-945EEE22DE90}"/>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61F3600D-AE71-43D7-8852-945EEE22DE90}"/>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graphicEl>
                                              <a:dgm id="{6B190941-BD64-4381-AA8F-DAD981EDF346}"/>
                                            </p:graphicEl>
                                          </p:spTgt>
                                        </p:tgtEl>
                                        <p:attrNameLst>
                                          <p:attrName>style.visibility</p:attrName>
                                        </p:attrNameLst>
                                      </p:cBhvr>
                                      <p:to>
                                        <p:strVal val="visible"/>
                                      </p:to>
                                    </p:set>
                                    <p:anim calcmode="lin" valueType="num">
                                      <p:cBhvr additive="base">
                                        <p:cTn id="41" dur="500" fill="hold"/>
                                        <p:tgtEl>
                                          <p:spTgt spid="3">
                                            <p:graphicEl>
                                              <a:dgm id="{6B190941-BD64-4381-AA8F-DAD981EDF346}"/>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graphicEl>
                                              <a:dgm id="{6B190941-BD64-4381-AA8F-DAD981EDF346}"/>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DEC8A-5248-C50C-3C7F-67EB672ED60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27E4CD-337A-6E50-C98D-646E6CCBAB26}"/>
              </a:ext>
            </a:extLst>
          </p:cNvPr>
          <p:cNvSpPr>
            <a:spLocks noGrp="1"/>
          </p:cNvSpPr>
          <p:nvPr>
            <p:ph idx="1"/>
          </p:nvPr>
        </p:nvSpPr>
        <p:spPr>
          <a:xfrm>
            <a:off x="2801634" y="998732"/>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BREAK</a:t>
            </a:r>
          </a:p>
        </p:txBody>
      </p:sp>
    </p:spTree>
    <p:extLst>
      <p:ext uri="{BB962C8B-B14F-4D97-AF65-F5344CB8AC3E}">
        <p14:creationId xmlns:p14="http://schemas.microsoft.com/office/powerpoint/2010/main" val="176776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26AB-8AFE-4AC0-9D64-78D40008E2DD}"/>
              </a:ext>
            </a:extLst>
          </p:cNvPr>
          <p:cNvSpPr>
            <a:spLocks noGrp="1"/>
          </p:cNvSpPr>
          <p:nvPr>
            <p:ph type="title"/>
          </p:nvPr>
        </p:nvSpPr>
        <p:spPr/>
        <p:txBody>
          <a:bodyPr/>
          <a:lstStyle/>
          <a:p>
            <a:r>
              <a:rPr lang="en-GB" b="1" dirty="0"/>
              <a:t>Note taking strategies</a:t>
            </a:r>
          </a:p>
        </p:txBody>
      </p:sp>
      <p:sp>
        <p:nvSpPr>
          <p:cNvPr id="3" name="Content Placeholder 2">
            <a:extLst>
              <a:ext uri="{FF2B5EF4-FFF2-40B4-BE49-F238E27FC236}">
                <a16:creationId xmlns:a16="http://schemas.microsoft.com/office/drawing/2014/main" id="{60843D07-4672-4962-A01F-612307D46AE7}"/>
              </a:ext>
            </a:extLst>
          </p:cNvPr>
          <p:cNvSpPr>
            <a:spLocks noGrp="1"/>
          </p:cNvSpPr>
          <p:nvPr>
            <p:ph idx="1"/>
          </p:nvPr>
        </p:nvSpPr>
        <p:spPr>
          <a:xfrm>
            <a:off x="881062" y="1823042"/>
            <a:ext cx="10429875" cy="3821782"/>
          </a:xfrm>
        </p:spPr>
        <p:txBody>
          <a:bodyPr>
            <a:normAutofit/>
          </a:bodyPr>
          <a:lstStyle/>
          <a:p>
            <a:pPr marL="0" indent="0">
              <a:buNone/>
            </a:pPr>
            <a:r>
              <a:rPr lang="en-GB" dirty="0"/>
              <a:t>- Mind Maps/diagrammatic notes</a:t>
            </a:r>
          </a:p>
          <a:p>
            <a:pPr>
              <a:buFontTx/>
              <a:buChar char="-"/>
            </a:pPr>
            <a:r>
              <a:rPr lang="en-GB" dirty="0"/>
              <a:t>Tabular notes</a:t>
            </a:r>
            <a:endParaRPr lang="en-GB" sz="1400" dirty="0"/>
          </a:p>
          <a:p>
            <a:pPr marL="0" indent="0">
              <a:buNone/>
            </a:pPr>
            <a:r>
              <a:rPr lang="en-GB" dirty="0"/>
              <a:t>- Cornell method</a:t>
            </a:r>
          </a:p>
          <a:p>
            <a:pPr>
              <a:buFontTx/>
              <a:buChar char="-"/>
            </a:pPr>
            <a:r>
              <a:rPr lang="en-GB" dirty="0"/>
              <a:t>Linear method</a:t>
            </a:r>
          </a:p>
          <a:p>
            <a:pPr marL="0" indent="0">
              <a:buNone/>
            </a:pPr>
            <a:endParaRPr lang="en-GB" dirty="0"/>
          </a:p>
          <a:p>
            <a:pPr marL="0" indent="0">
              <a:buNone/>
            </a:pPr>
            <a:r>
              <a:rPr lang="en-GB"/>
              <a:t>		(</a:t>
            </a:r>
            <a:r>
              <a:rPr lang="en-GB" dirty="0"/>
              <a:t>see resources on Moodle for </a:t>
            </a:r>
            <a:r>
              <a:rPr lang="en-GB"/>
              <a:t>further learning)</a:t>
            </a:r>
            <a:endParaRPr lang="en-GB" dirty="0"/>
          </a:p>
        </p:txBody>
      </p:sp>
      <p:pic>
        <p:nvPicPr>
          <p:cNvPr id="5" name="Picture 4" descr="A person sitting on the bed writing in a book&#10;&#10;Description automatically generated">
            <a:extLst>
              <a:ext uri="{FF2B5EF4-FFF2-40B4-BE49-F238E27FC236}">
                <a16:creationId xmlns:a16="http://schemas.microsoft.com/office/drawing/2014/main" id="{921836A3-8C19-D91D-3211-AB89EF025F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9167" y="479209"/>
            <a:ext cx="1720712" cy="1062512"/>
          </a:xfrm>
          <a:prstGeom prst="rect">
            <a:avLst/>
          </a:prstGeom>
        </p:spPr>
      </p:pic>
    </p:spTree>
    <p:extLst>
      <p:ext uri="{BB962C8B-B14F-4D97-AF65-F5344CB8AC3E}">
        <p14:creationId xmlns:p14="http://schemas.microsoft.com/office/powerpoint/2010/main" val="3303931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3628" y="0"/>
            <a:ext cx="7024744" cy="1143000"/>
          </a:xfrm>
        </p:spPr>
        <p:txBody>
          <a:bodyPr>
            <a:normAutofit/>
          </a:bodyPr>
          <a:lstStyle/>
          <a:p>
            <a:r>
              <a:rPr lang="en-GB" sz="3600" b="1" dirty="0"/>
              <a:t>Diagram/ diagrammatic notes</a:t>
            </a:r>
          </a:p>
        </p:txBody>
      </p:sp>
      <p:sp>
        <p:nvSpPr>
          <p:cNvPr id="3" name="Content Placeholder 2">
            <a:extLst>
              <a:ext uri="{FF2B5EF4-FFF2-40B4-BE49-F238E27FC236}">
                <a16:creationId xmlns:a16="http://schemas.microsoft.com/office/drawing/2014/main" id="{1156631E-7E3F-46B2-8649-46374232FF0C}"/>
              </a:ext>
            </a:extLst>
          </p:cNvPr>
          <p:cNvSpPr>
            <a:spLocks noGrp="1"/>
          </p:cNvSpPr>
          <p:nvPr>
            <p:ph idx="1"/>
          </p:nvPr>
        </p:nvSpPr>
        <p:spPr>
          <a:xfrm>
            <a:off x="2022376" y="4869160"/>
            <a:ext cx="8147248" cy="576064"/>
          </a:xfrm>
        </p:spPr>
        <p:txBody>
          <a:bodyPr/>
          <a:lstStyle/>
          <a:p>
            <a:pPr marL="0" indent="0" algn="ctr">
              <a:buNone/>
            </a:pPr>
            <a:r>
              <a:rPr lang="en-US" sz="1200" dirty="0"/>
              <a:t>Image source: </a:t>
            </a:r>
            <a:r>
              <a:rPr lang="en-US" sz="1200" dirty="0">
                <a:hlinkClick r:id="rId3"/>
              </a:rPr>
              <a:t>https://www.dummies.com/education/college/how-to-study-with-linear-and-non-linear-notes/</a:t>
            </a:r>
            <a:r>
              <a:rPr lang="en-US" sz="1200" dirty="0"/>
              <a:t> </a:t>
            </a:r>
            <a:endParaRPr lang="en-GB" sz="1200" dirty="0"/>
          </a:p>
        </p:txBody>
      </p:sp>
      <p:pic>
        <p:nvPicPr>
          <p:cNvPr id="1028" name="Picture 4">
            <a:extLst>
              <a:ext uri="{FF2B5EF4-FFF2-40B4-BE49-F238E27FC236}">
                <a16:creationId xmlns:a16="http://schemas.microsoft.com/office/drawing/2014/main" id="{8129AF29-7570-4883-9F30-171AF85160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1705" y="1157051"/>
            <a:ext cx="5095875" cy="35433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EB82140-BE96-1A51-CD7D-779962540595}"/>
              </a:ext>
            </a:extLst>
          </p:cNvPr>
          <p:cNvSpPr txBox="1"/>
          <p:nvPr/>
        </p:nvSpPr>
        <p:spPr>
          <a:xfrm>
            <a:off x="8243536" y="2928701"/>
            <a:ext cx="3428183"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hlinkClick r:id="rId5"/>
              </a:rPr>
              <a:t>How to make a mind map- Video</a:t>
            </a:r>
            <a:r>
              <a:rPr kumimoji="0" lang="en-GB" sz="18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rPr>
              <a:t> 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hlinkClick r:id="rId6"/>
              </a:rPr>
              <a:t>Mind map explained- Video</a:t>
            </a:r>
            <a:r>
              <a:rPr kumimoji="0" lang="en-GB" sz="18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rPr>
              <a:t>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sng" dirty="0">
              <a:solidFill>
                <a:srgbClr val="0000FF"/>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0064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additive="base">
                                        <p:cTn id="13" dur="500" fill="hold"/>
                                        <p:tgtEl>
                                          <p:spTgt spid="1028"/>
                                        </p:tgtEl>
                                        <p:attrNameLst>
                                          <p:attrName>ppt_x</p:attrName>
                                        </p:attrNameLst>
                                      </p:cBhvr>
                                      <p:tavLst>
                                        <p:tav tm="0">
                                          <p:val>
                                            <p:strVal val="#ppt_x"/>
                                          </p:val>
                                        </p:tav>
                                        <p:tav tm="100000">
                                          <p:val>
                                            <p:strVal val="#ppt_x"/>
                                          </p:val>
                                        </p:tav>
                                      </p:tavLst>
                                    </p:anim>
                                    <p:anim calcmode="lin" valueType="num">
                                      <p:cBhvr additive="base">
                                        <p:cTn id="14" dur="500" fill="hold"/>
                                        <p:tgtEl>
                                          <p:spTgt spid="102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3628" y="0"/>
            <a:ext cx="7024744" cy="1143000"/>
          </a:xfrm>
        </p:spPr>
        <p:txBody>
          <a:bodyPr>
            <a:normAutofit/>
          </a:bodyPr>
          <a:lstStyle/>
          <a:p>
            <a:r>
              <a:rPr lang="en-GB" sz="3600" b="1" dirty="0"/>
              <a:t>Mind map</a:t>
            </a:r>
          </a:p>
        </p:txBody>
      </p:sp>
      <p:sp>
        <p:nvSpPr>
          <p:cNvPr id="3" name="Content Placeholder 2">
            <a:extLst>
              <a:ext uri="{FF2B5EF4-FFF2-40B4-BE49-F238E27FC236}">
                <a16:creationId xmlns:a16="http://schemas.microsoft.com/office/drawing/2014/main" id="{1156631E-7E3F-46B2-8649-46374232FF0C}"/>
              </a:ext>
            </a:extLst>
          </p:cNvPr>
          <p:cNvSpPr>
            <a:spLocks noGrp="1"/>
          </p:cNvSpPr>
          <p:nvPr>
            <p:ph idx="1"/>
          </p:nvPr>
        </p:nvSpPr>
        <p:spPr>
          <a:xfrm>
            <a:off x="2022376" y="4869160"/>
            <a:ext cx="8147248" cy="576064"/>
          </a:xfrm>
        </p:spPr>
        <p:txBody>
          <a:bodyPr/>
          <a:lstStyle/>
          <a:p>
            <a:pPr marL="0" indent="0" algn="ctr">
              <a:buNone/>
            </a:pPr>
            <a:r>
              <a:rPr lang="en-US" sz="1200" dirty="0"/>
              <a:t>Image source: </a:t>
            </a:r>
            <a:r>
              <a:rPr lang="en-US" sz="1200" dirty="0">
                <a:hlinkClick r:id="rId2"/>
              </a:rPr>
              <a:t>https://www.mindmapping.com/</a:t>
            </a:r>
            <a:r>
              <a:rPr lang="en-US" sz="1200" dirty="0"/>
              <a:t> </a:t>
            </a:r>
            <a:endParaRPr lang="en-GB" sz="1200" dirty="0"/>
          </a:p>
        </p:txBody>
      </p:sp>
      <p:pic>
        <p:nvPicPr>
          <p:cNvPr id="1026" name="Picture 2" descr="Mind Map - Nuerodiversity">
            <a:extLst>
              <a:ext uri="{FF2B5EF4-FFF2-40B4-BE49-F238E27FC236}">
                <a16:creationId xmlns:a16="http://schemas.microsoft.com/office/drawing/2014/main" id="{ADAD72BA-443E-FE81-985E-4EFC31E935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577" y="980729"/>
            <a:ext cx="8056239" cy="3593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7050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94BEFDB-CF47-4CCC-AA80-E2E894C88767}"/>
              </a:ext>
            </a:extLst>
          </p:cNvPr>
          <p:cNvPicPr>
            <a:picLocks noGrp="1" noChangeAspect="1"/>
          </p:cNvPicPr>
          <p:nvPr>
            <p:ph idx="1"/>
          </p:nvPr>
        </p:nvPicPr>
        <p:blipFill>
          <a:blip r:embed="rId2" cstate="print"/>
          <a:stretch>
            <a:fillRect/>
          </a:stretch>
        </p:blipFill>
        <p:spPr>
          <a:xfrm>
            <a:off x="6240016" y="1470819"/>
            <a:ext cx="4085624" cy="3916363"/>
          </a:xfrm>
          <a:prstGeom prst="rect">
            <a:avLst/>
          </a:prstGeom>
        </p:spPr>
      </p:pic>
      <p:sp>
        <p:nvSpPr>
          <p:cNvPr id="5" name="Rectangle 4">
            <a:extLst>
              <a:ext uri="{FF2B5EF4-FFF2-40B4-BE49-F238E27FC236}">
                <a16:creationId xmlns:a16="http://schemas.microsoft.com/office/drawing/2014/main" id="{F5EBCA7A-38B3-4C5A-A179-1CC359F12699}"/>
              </a:ext>
            </a:extLst>
          </p:cNvPr>
          <p:cNvSpPr/>
          <p:nvPr/>
        </p:nvSpPr>
        <p:spPr>
          <a:xfrm>
            <a:off x="1847529" y="1556792"/>
            <a:ext cx="4364129" cy="4154984"/>
          </a:xfrm>
          <a:prstGeom prst="rect">
            <a:avLst/>
          </a:prstGeom>
        </p:spPr>
        <p:txBody>
          <a:bodyPr wrap="square">
            <a:spAutoFit/>
          </a:bodyPr>
          <a:lstStyle/>
          <a:p>
            <a:pPr eaLnBrk="0" fontAlgn="base" hangingPunct="0">
              <a:spcBef>
                <a:spcPct val="0"/>
              </a:spcBef>
              <a:spcAft>
                <a:spcPct val="0"/>
              </a:spcAft>
            </a:pPr>
            <a:r>
              <a:rPr lang="en-GB" sz="2200" dirty="0">
                <a:solidFill>
                  <a:srgbClr val="000000"/>
                </a:solidFill>
                <a:latin typeface="Arial" panose="020B0604020202020204" pitchFamily="34" charset="0"/>
                <a:cs typeface="Arial" panose="020B0604020202020204" pitchFamily="34" charset="0"/>
              </a:rPr>
              <a:t>Using tables, or 'tabular notetaking', is a good technique if you need to summarise information that you want to compare, such as a debate with differing viewpoints.</a:t>
            </a:r>
          </a:p>
          <a:p>
            <a:pPr eaLnBrk="0" fontAlgn="base" hangingPunct="0">
              <a:spcBef>
                <a:spcPct val="0"/>
              </a:spcBef>
              <a:spcAft>
                <a:spcPct val="0"/>
              </a:spcAft>
            </a:pPr>
            <a:endParaRPr lang="en-GB" sz="2200" dirty="0">
              <a:solidFill>
                <a:srgbClr val="000000"/>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GB" sz="2200" dirty="0">
                <a:solidFill>
                  <a:srgbClr val="000000"/>
                </a:solidFill>
                <a:latin typeface="Arial" panose="020B0604020202020204" pitchFamily="34" charset="0"/>
                <a:cs typeface="Arial" panose="020B0604020202020204" pitchFamily="34" charset="0"/>
              </a:rPr>
              <a:t>Summarising the points in a table helps you to evaluate them, improving your understanding of a topic and helping you prepare for an essay or exam.</a:t>
            </a:r>
          </a:p>
        </p:txBody>
      </p:sp>
      <p:sp>
        <p:nvSpPr>
          <p:cNvPr id="6" name="Title 1">
            <a:extLst>
              <a:ext uri="{FF2B5EF4-FFF2-40B4-BE49-F238E27FC236}">
                <a16:creationId xmlns:a16="http://schemas.microsoft.com/office/drawing/2014/main" id="{656FF8D2-6ADD-4148-883A-12A7E184FEDB}"/>
              </a:ext>
            </a:extLst>
          </p:cNvPr>
          <p:cNvSpPr>
            <a:spLocks noGrp="1"/>
          </p:cNvSpPr>
          <p:nvPr>
            <p:ph type="title"/>
          </p:nvPr>
        </p:nvSpPr>
        <p:spPr/>
        <p:txBody>
          <a:bodyPr/>
          <a:lstStyle/>
          <a:p>
            <a:r>
              <a:rPr lang="en-GB" sz="4000" b="1" dirty="0"/>
              <a:t>Tabular note taking</a:t>
            </a:r>
            <a:endParaRPr lang="en-GB" sz="4000" dirty="0"/>
          </a:p>
        </p:txBody>
      </p:sp>
    </p:spTree>
    <p:extLst>
      <p:ext uri="{BB962C8B-B14F-4D97-AF65-F5344CB8AC3E}">
        <p14:creationId xmlns:p14="http://schemas.microsoft.com/office/powerpoint/2010/main" val="379096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 presetClass="entr" presetSubtype="0" fill="hold" nodeType="with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3628" y="0"/>
            <a:ext cx="7024744" cy="1143000"/>
          </a:xfrm>
        </p:spPr>
        <p:txBody>
          <a:bodyPr>
            <a:normAutofit/>
          </a:bodyPr>
          <a:lstStyle/>
          <a:p>
            <a:r>
              <a:rPr lang="en-GB" sz="3600" b="1" dirty="0"/>
              <a:t>Linear Notes</a:t>
            </a:r>
          </a:p>
        </p:txBody>
      </p:sp>
      <p:sp>
        <p:nvSpPr>
          <p:cNvPr id="3" name="Content Placeholder 2">
            <a:extLst>
              <a:ext uri="{FF2B5EF4-FFF2-40B4-BE49-F238E27FC236}">
                <a16:creationId xmlns:a16="http://schemas.microsoft.com/office/drawing/2014/main" id="{1156631E-7E3F-46B2-8649-46374232FF0C}"/>
              </a:ext>
            </a:extLst>
          </p:cNvPr>
          <p:cNvSpPr>
            <a:spLocks noGrp="1"/>
          </p:cNvSpPr>
          <p:nvPr>
            <p:ph idx="1"/>
          </p:nvPr>
        </p:nvSpPr>
        <p:spPr>
          <a:xfrm>
            <a:off x="2022376" y="4869160"/>
            <a:ext cx="8147248" cy="576064"/>
          </a:xfrm>
        </p:spPr>
        <p:txBody>
          <a:bodyPr/>
          <a:lstStyle/>
          <a:p>
            <a:pPr marL="0" indent="0" algn="ctr">
              <a:buNone/>
            </a:pPr>
            <a:r>
              <a:rPr lang="en-US" sz="1200" dirty="0"/>
              <a:t>Image source: </a:t>
            </a:r>
            <a:r>
              <a:rPr lang="en-US" sz="1200" dirty="0">
                <a:hlinkClick r:id="rId2"/>
              </a:rPr>
              <a:t>https://www.futurelearn.com/courses/prepare-to-study-uk/0/steps/48554</a:t>
            </a:r>
            <a:r>
              <a:rPr lang="en-US" sz="1200" dirty="0"/>
              <a:t> </a:t>
            </a:r>
            <a:endParaRPr lang="en-GB" sz="1200" dirty="0"/>
          </a:p>
        </p:txBody>
      </p:sp>
      <p:pic>
        <p:nvPicPr>
          <p:cNvPr id="4" name="Picture 2" descr="Note-taking from lectures">
            <a:extLst>
              <a:ext uri="{FF2B5EF4-FFF2-40B4-BE49-F238E27FC236}">
                <a16:creationId xmlns:a16="http://schemas.microsoft.com/office/drawing/2014/main" id="{9885D5CD-1E72-45DE-8FBD-147539FB5A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584" y="1052736"/>
            <a:ext cx="7054356" cy="3712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853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3628" y="0"/>
            <a:ext cx="7024744" cy="1143000"/>
          </a:xfrm>
        </p:spPr>
        <p:txBody>
          <a:bodyPr>
            <a:normAutofit/>
          </a:bodyPr>
          <a:lstStyle/>
          <a:p>
            <a:r>
              <a:rPr lang="en-GB" sz="3600" b="1" dirty="0"/>
              <a:t>Cornell Notes</a:t>
            </a:r>
          </a:p>
        </p:txBody>
      </p:sp>
      <p:sp>
        <p:nvSpPr>
          <p:cNvPr id="3" name="Content Placeholder 2">
            <a:extLst>
              <a:ext uri="{FF2B5EF4-FFF2-40B4-BE49-F238E27FC236}">
                <a16:creationId xmlns:a16="http://schemas.microsoft.com/office/drawing/2014/main" id="{1156631E-7E3F-46B2-8649-46374232FF0C}"/>
              </a:ext>
            </a:extLst>
          </p:cNvPr>
          <p:cNvSpPr>
            <a:spLocks noGrp="1"/>
          </p:cNvSpPr>
          <p:nvPr>
            <p:ph idx="1"/>
          </p:nvPr>
        </p:nvSpPr>
        <p:spPr>
          <a:xfrm>
            <a:off x="1950368" y="5373216"/>
            <a:ext cx="8147248" cy="576064"/>
          </a:xfrm>
        </p:spPr>
        <p:txBody>
          <a:bodyPr/>
          <a:lstStyle/>
          <a:p>
            <a:pPr marL="0" indent="0" algn="ctr">
              <a:buNone/>
            </a:pPr>
            <a:r>
              <a:rPr lang="en-US" sz="1200" dirty="0"/>
              <a:t>Image source: </a:t>
            </a:r>
            <a:r>
              <a:rPr lang="en-GB" sz="900" dirty="0">
                <a:hlinkClick r:id="rId3"/>
              </a:rPr>
              <a:t>CornellNotes-Notepad2d-1024x1018.jpg (1024×1018)</a:t>
            </a:r>
            <a:endParaRPr lang="en-GB" sz="1200" dirty="0"/>
          </a:p>
        </p:txBody>
      </p:sp>
      <p:pic>
        <p:nvPicPr>
          <p:cNvPr id="1026" name="Picture 2" descr="How to Effectively Take Notes – JJ Classes , Koraput">
            <a:extLst>
              <a:ext uri="{FF2B5EF4-FFF2-40B4-BE49-F238E27FC236}">
                <a16:creationId xmlns:a16="http://schemas.microsoft.com/office/drawing/2014/main" id="{198DFBC6-5335-8FE7-3052-A808CE4D3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9539" y="1052736"/>
            <a:ext cx="4345482" cy="43204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FC64B7-7E25-4C10-F257-052AD83D8393}"/>
              </a:ext>
            </a:extLst>
          </p:cNvPr>
          <p:cNvSpPr txBox="1"/>
          <p:nvPr/>
        </p:nvSpPr>
        <p:spPr>
          <a:xfrm>
            <a:off x="5915021" y="2505670"/>
            <a:ext cx="6152932" cy="923330"/>
          </a:xfrm>
          <a:prstGeom prst="rect">
            <a:avLst/>
          </a:prstGeom>
          <a:noFill/>
        </p:spPr>
        <p:txBody>
          <a:bodyPr wrap="square">
            <a:spAutoFit/>
          </a:bodyPr>
          <a:lstStyle/>
          <a:p>
            <a:pPr marL="0" indent="0" algn="ctr">
              <a:buNone/>
            </a:pPr>
            <a:r>
              <a:rPr lang="en-GB" sz="1800" b="1" dirty="0"/>
              <a:t>Let’s watch a video about this</a:t>
            </a:r>
          </a:p>
          <a:p>
            <a:pPr marL="0" indent="0" algn="ctr">
              <a:buNone/>
            </a:pPr>
            <a:r>
              <a:rPr lang="en-GB" sz="1800" b="1" dirty="0">
                <a:hlinkClick r:id="rId5"/>
              </a:rPr>
              <a:t>https://www.youtube.com/watch?v=nX-xshA_0m8</a:t>
            </a:r>
            <a:endParaRPr lang="en-GB" sz="1800" b="1" dirty="0"/>
          </a:p>
          <a:p>
            <a:pPr marL="0" indent="0" algn="ctr">
              <a:buNone/>
            </a:pPr>
            <a:r>
              <a:rPr lang="en-GB" sz="1800" b="1" dirty="0"/>
              <a:t>(4 mins)</a:t>
            </a:r>
          </a:p>
        </p:txBody>
      </p:sp>
    </p:spTree>
    <p:extLst>
      <p:ext uri="{BB962C8B-B14F-4D97-AF65-F5344CB8AC3E}">
        <p14:creationId xmlns:p14="http://schemas.microsoft.com/office/powerpoint/2010/main" val="353344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18FE0-BCB7-24F4-AEDA-5E612FB68335}"/>
              </a:ext>
            </a:extLst>
          </p:cNvPr>
          <p:cNvSpPr>
            <a:spLocks noGrp="1"/>
          </p:cNvSpPr>
          <p:nvPr>
            <p:ph type="title"/>
          </p:nvPr>
        </p:nvSpPr>
        <p:spPr>
          <a:xfrm>
            <a:off x="1981200" y="274638"/>
            <a:ext cx="8229600" cy="891379"/>
          </a:xfrm>
        </p:spPr>
        <p:txBody>
          <a:bodyPr vert="horz" lIns="91440" tIns="45720" rIns="91440" bIns="45720" rtlCol="0" anchor="ctr">
            <a:normAutofit/>
          </a:bodyPr>
          <a:lstStyle/>
          <a:p>
            <a:r>
              <a:rPr lang="en-GB" b="1" dirty="0"/>
              <a:t>Activity 2</a:t>
            </a:r>
          </a:p>
        </p:txBody>
      </p:sp>
      <p:sp>
        <p:nvSpPr>
          <p:cNvPr id="5" name="Title 1">
            <a:extLst>
              <a:ext uri="{FF2B5EF4-FFF2-40B4-BE49-F238E27FC236}">
                <a16:creationId xmlns:a16="http://schemas.microsoft.com/office/drawing/2014/main" id="{CA8B3765-1EF6-0A99-A3CA-67D51D92F626}"/>
              </a:ext>
            </a:extLst>
          </p:cNvPr>
          <p:cNvSpPr txBox="1">
            <a:spLocks/>
          </p:cNvSpPr>
          <p:nvPr/>
        </p:nvSpPr>
        <p:spPr>
          <a:xfrm>
            <a:off x="174661" y="1166018"/>
            <a:ext cx="11794731" cy="4423224"/>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Return to the </a:t>
            </a:r>
            <a:r>
              <a:rPr kumimoji="0" lang="en-US" altLang="en-US" sz="3200" b="1" i="0" u="none" strike="noStrike" kern="1200" cap="none" spc="0" normalizeH="0" baseline="0" noProof="0" dirty="0">
                <a:ln>
                  <a:noFill/>
                </a:ln>
                <a:solidFill>
                  <a:prstClr val="black"/>
                </a:solidFill>
                <a:effectLst/>
                <a:uLnTx/>
                <a:uFillTx/>
                <a:latin typeface="Myriad Pro"/>
                <a:ea typeface="+mj-ea"/>
                <a:cs typeface="+mj-cs"/>
              </a:rPr>
              <a:t>Reading list</a:t>
            </a:r>
            <a:r>
              <a:rPr lang="en-US" altLang="en-US" sz="3200" dirty="0">
                <a:solidFill>
                  <a:prstClr val="black"/>
                </a:solidFill>
                <a:latin typeface="Myriad Pro"/>
              </a:rPr>
              <a:t> and select this book</a:t>
            </a:r>
          </a:p>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3200" b="0" i="0" u="none" strike="noStrike" kern="1200" cap="none" spc="0" normalizeH="0" noProof="0" dirty="0">
                <a:ln>
                  <a:noFill/>
                </a:ln>
                <a:solidFill>
                  <a:prstClr val="black"/>
                </a:solidFill>
                <a:effectLst/>
                <a:highlight>
                  <a:srgbClr val="00FFFF"/>
                </a:highlight>
                <a:uLnTx/>
                <a:uFillTx/>
                <a:latin typeface="Myriad Pro"/>
                <a:ea typeface="+mj-ea"/>
                <a:cs typeface="+mj-cs"/>
              </a:rPr>
              <a:t>‘The </a:t>
            </a:r>
            <a:r>
              <a:rPr lang="en-US" altLang="en-US" sz="3200" dirty="0">
                <a:solidFill>
                  <a:prstClr val="black"/>
                </a:solidFill>
                <a:highlight>
                  <a:srgbClr val="00FFFF"/>
                </a:highlight>
                <a:latin typeface="Myriad Pro"/>
              </a:rPr>
              <a:t>Mature Student’s Study Guide: Essential for those returning to Education and Distant Learning.’</a:t>
            </a:r>
          </a:p>
          <a:p>
            <a:pPr marL="0" marR="0" lvl="0" indent="0" algn="l" defTabSz="914400" rtl="0" eaLnBrk="1" fontAlgn="auto" latinLnBrk="0" hangingPunct="1">
              <a:lnSpc>
                <a:spcPct val="90000"/>
              </a:lnSpc>
              <a:spcBef>
                <a:spcPct val="20000"/>
              </a:spcBef>
              <a:spcAft>
                <a:spcPts val="0"/>
              </a:spcAft>
              <a:buClrTx/>
              <a:buSzTx/>
              <a:buFontTx/>
              <a:buNone/>
              <a:tabLst/>
              <a:defRPr/>
            </a:pPr>
            <a:endParaRPr lang="en-US" altLang="en-US" sz="3200" dirty="0">
              <a:solidFill>
                <a:prstClr val="black"/>
              </a:solidFill>
              <a:highlight>
                <a:srgbClr val="00FFFF"/>
              </a:highlight>
              <a:latin typeface="Myriad Pro"/>
            </a:endParaRPr>
          </a:p>
          <a:p>
            <a:pPr marL="0" marR="0" lvl="0" indent="0" algn="l" defTabSz="914400" rtl="0" eaLnBrk="1" fontAlgn="auto" latinLnBrk="0" hangingPunct="1">
              <a:lnSpc>
                <a:spcPct val="90000"/>
              </a:lnSpc>
              <a:spcBef>
                <a:spcPct val="20000"/>
              </a:spcBef>
              <a:spcAft>
                <a:spcPts val="0"/>
              </a:spcAft>
              <a:buClrTx/>
              <a:buSzTx/>
              <a:buFontTx/>
              <a:buNone/>
              <a:tabLst/>
              <a:defRPr/>
            </a:pPr>
            <a:r>
              <a:rPr lang="en-US" altLang="en-US" sz="2400" dirty="0">
                <a:solidFill>
                  <a:prstClr val="black"/>
                </a:solidFill>
                <a:latin typeface="Myriad Pro"/>
              </a:rPr>
              <a:t>1- Scroll to Chapter 17 </a:t>
            </a:r>
          </a:p>
          <a:p>
            <a:pPr marL="0" marR="0" lvl="0" indent="0" algn="l" defTabSz="914400" rtl="0" eaLnBrk="1" fontAlgn="auto" latinLnBrk="0" hangingPunct="1">
              <a:lnSpc>
                <a:spcPct val="90000"/>
              </a:lnSpc>
              <a:spcBef>
                <a:spcPct val="20000"/>
              </a:spcBef>
              <a:spcAft>
                <a:spcPts val="0"/>
              </a:spcAft>
              <a:buClrTx/>
              <a:buSzTx/>
              <a:buFontTx/>
              <a:buNone/>
              <a:tabLst/>
              <a:defRPr/>
            </a:pPr>
            <a:r>
              <a:rPr lang="en-US" altLang="en-US" sz="2400" dirty="0">
                <a:solidFill>
                  <a:prstClr val="black"/>
                </a:solidFill>
                <a:latin typeface="Myriad Pro"/>
              </a:rPr>
              <a:t>2. Read the section on building a</a:t>
            </a:r>
          </a:p>
          <a:p>
            <a:pPr marL="0" marR="0" lvl="0" indent="0" algn="l" defTabSz="914400" rtl="0" eaLnBrk="1" fontAlgn="auto" latinLnBrk="0" hangingPunct="1">
              <a:lnSpc>
                <a:spcPct val="90000"/>
              </a:lnSpc>
              <a:spcBef>
                <a:spcPct val="20000"/>
              </a:spcBef>
              <a:spcAft>
                <a:spcPts val="0"/>
              </a:spcAft>
              <a:buClrTx/>
              <a:buSzTx/>
              <a:buFontTx/>
              <a:buNone/>
              <a:tabLst/>
              <a:defRPr/>
            </a:pPr>
            <a:r>
              <a:rPr lang="en-US" altLang="en-US" sz="2400" dirty="0">
                <a:solidFill>
                  <a:prstClr val="black"/>
                </a:solidFill>
                <a:latin typeface="Myriad Pro"/>
              </a:rPr>
              <a:t> relationship with your tutor</a:t>
            </a:r>
          </a:p>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Myriad Pro"/>
                <a:ea typeface="+mj-ea"/>
                <a:cs typeface="+mj-cs"/>
              </a:rPr>
              <a:t>3- Take notes in diagrammatic format</a:t>
            </a:r>
          </a:p>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Myriad Pro"/>
                <a:ea typeface="+mj-ea"/>
                <a:cs typeface="+mj-cs"/>
              </a:rPr>
              <a:t>(Use shapes in a Word document)</a:t>
            </a:r>
          </a:p>
          <a:p>
            <a:pPr marL="0" marR="0" lvl="0" indent="0" algn="l" defTabSz="914400" rtl="0" eaLnBrk="1" fontAlgn="auto" latinLnBrk="0" hangingPunct="1">
              <a:lnSpc>
                <a:spcPct val="90000"/>
              </a:lnSpc>
              <a:spcBef>
                <a:spcPct val="20000"/>
              </a:spcBef>
              <a:spcAft>
                <a:spcPts val="0"/>
              </a:spcAft>
              <a:buClrTx/>
              <a:buSzTx/>
              <a:buFontTx/>
              <a:buNone/>
              <a:tabLst/>
              <a:defRPr/>
            </a:pPr>
            <a:r>
              <a:rPr lang="en-GB" altLang="en-US" sz="1600" dirty="0">
                <a:solidFill>
                  <a:prstClr val="black"/>
                </a:solidFill>
                <a:latin typeface="Myriad Pro"/>
                <a:hlinkClick r:id="rId3"/>
              </a:rPr>
              <a:t>Video explaining how to use Lucid Chart App in taking Diagrammatic Notes</a:t>
            </a:r>
            <a:endParaRPr kumimoji="0" lang="en-US" altLang="en-US" sz="1600" b="0" i="0" u="none" strike="noStrike" kern="1200" cap="none" spc="0" normalizeH="0" baseline="0" noProof="0" dirty="0">
              <a:ln>
                <a:noFill/>
              </a:ln>
              <a:solidFill>
                <a:prstClr val="black"/>
              </a:solidFill>
              <a:effectLst/>
              <a:uLnTx/>
              <a:uFillTx/>
              <a:latin typeface="Myriad Pro"/>
              <a:ea typeface="+mj-ea"/>
              <a:cs typeface="+mj-cs"/>
            </a:endParaRPr>
          </a:p>
          <a:p>
            <a:pPr lvl="0" algn="l">
              <a:lnSpc>
                <a:spcPct val="90000"/>
              </a:lnSpc>
              <a:spcBef>
                <a:spcPct val="20000"/>
              </a:spcBef>
              <a:defRPr/>
            </a:pPr>
            <a:endParaRPr kumimoji="0" lang="en-US" altLang="en-US" sz="1400" b="0" i="0" u="none" strike="noStrike" kern="1200" cap="none" spc="0" normalizeH="0" baseline="0" noProof="0" dirty="0">
              <a:ln>
                <a:noFill/>
              </a:ln>
              <a:solidFill>
                <a:prstClr val="black"/>
              </a:solidFill>
              <a:effectLst/>
              <a:uLnTx/>
              <a:uFillTx/>
              <a:latin typeface="Myriad Pro"/>
            </a:endParaRPr>
          </a:p>
        </p:txBody>
      </p:sp>
      <p:pic>
        <p:nvPicPr>
          <p:cNvPr id="7172" name="Picture 4" descr="Group Work - Meaning, Benefits, and Implementation | Marketing91">
            <a:extLst>
              <a:ext uri="{FF2B5EF4-FFF2-40B4-BE49-F238E27FC236}">
                <a16:creationId xmlns:a16="http://schemas.microsoft.com/office/drawing/2014/main" id="{088DD300-26BF-0205-7B99-FCC6AD2D5A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8112225" y="332656"/>
            <a:ext cx="1551241" cy="653663"/>
          </a:xfrm>
          <a:prstGeom prst="rect">
            <a:avLst/>
          </a:prstGeom>
          <a:solidFill>
            <a:srgbClr val="FFFFFF"/>
          </a:solidFill>
        </p:spPr>
      </p:pic>
      <p:pic>
        <p:nvPicPr>
          <p:cNvPr id="8" name="Picture 7">
            <a:extLst>
              <a:ext uri="{FF2B5EF4-FFF2-40B4-BE49-F238E27FC236}">
                <a16:creationId xmlns:a16="http://schemas.microsoft.com/office/drawing/2014/main" id="{948D5D0C-31B5-F34F-C1A0-AF15A1B7C2A8}"/>
              </a:ext>
            </a:extLst>
          </p:cNvPr>
          <p:cNvPicPr>
            <a:picLocks noChangeAspect="1"/>
          </p:cNvPicPr>
          <p:nvPr/>
        </p:nvPicPr>
        <p:blipFill>
          <a:blip r:embed="rId5"/>
          <a:stretch>
            <a:fillRect/>
          </a:stretch>
        </p:blipFill>
        <p:spPr>
          <a:xfrm>
            <a:off x="8494982" y="2179292"/>
            <a:ext cx="2581275" cy="3409950"/>
          </a:xfrm>
          <a:prstGeom prst="rect">
            <a:avLst/>
          </a:prstGeom>
        </p:spPr>
      </p:pic>
    </p:spTree>
    <p:extLst>
      <p:ext uri="{BB962C8B-B14F-4D97-AF65-F5344CB8AC3E}">
        <p14:creationId xmlns:p14="http://schemas.microsoft.com/office/powerpoint/2010/main" val="351323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10E2D-92F2-6C62-A6BB-3194143D4A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34D13F-9010-8DB1-FA5D-8BDE465D40AC}"/>
              </a:ext>
            </a:extLst>
          </p:cNvPr>
          <p:cNvSpPr>
            <a:spLocks noGrp="1"/>
          </p:cNvSpPr>
          <p:nvPr>
            <p:ph type="title"/>
          </p:nvPr>
        </p:nvSpPr>
        <p:spPr>
          <a:xfrm>
            <a:off x="1981200" y="274638"/>
            <a:ext cx="8229600" cy="891379"/>
          </a:xfrm>
        </p:spPr>
        <p:txBody>
          <a:bodyPr vert="horz" lIns="91440" tIns="45720" rIns="91440" bIns="45720" rtlCol="0" anchor="ctr">
            <a:normAutofit/>
          </a:bodyPr>
          <a:lstStyle/>
          <a:p>
            <a:r>
              <a:rPr lang="en-GB" b="1" dirty="0"/>
              <a:t>Locating Resources</a:t>
            </a:r>
          </a:p>
        </p:txBody>
      </p:sp>
      <p:sp>
        <p:nvSpPr>
          <p:cNvPr id="5" name="Title 1">
            <a:extLst>
              <a:ext uri="{FF2B5EF4-FFF2-40B4-BE49-F238E27FC236}">
                <a16:creationId xmlns:a16="http://schemas.microsoft.com/office/drawing/2014/main" id="{2D657544-43B1-5C6E-4356-E2D5B2DCC9A5}"/>
              </a:ext>
            </a:extLst>
          </p:cNvPr>
          <p:cNvSpPr txBox="1">
            <a:spLocks/>
          </p:cNvSpPr>
          <p:nvPr/>
        </p:nvSpPr>
        <p:spPr>
          <a:xfrm>
            <a:off x="174661" y="1166018"/>
            <a:ext cx="11794731" cy="4423224"/>
          </a:xfrm>
          <a:prstGeom prst="rect">
            <a:avLst/>
          </a:prstGeom>
        </p:spPr>
        <p:txBody>
          <a:bodyPr vert="horz" lIns="91440" tIns="45720" rIns="91440" bIns="45720"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2000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If the online reading list is inaccessible or shows </a:t>
            </a:r>
            <a:r>
              <a:rPr kumimoji="0" lang="en-US" altLang="en-US" sz="3200" b="0" i="0" u="none" strike="noStrike" kern="1200" cap="none" spc="0" normalizeH="0" baseline="0" noProof="0" dirty="0">
                <a:ln>
                  <a:noFill/>
                </a:ln>
                <a:solidFill>
                  <a:schemeClr val="accent1"/>
                </a:solidFill>
                <a:effectLst/>
                <a:uLnTx/>
                <a:uFillTx/>
                <a:latin typeface="Myriad Pro"/>
                <a:ea typeface="+mj-ea"/>
                <a:cs typeface="+mj-cs"/>
              </a:rPr>
              <a:t>“</a:t>
            </a:r>
            <a:r>
              <a:rPr kumimoji="0" lang="en-US" altLang="en-US" sz="3200" i="1" u="none" strike="noStrike" kern="1200" cap="none" spc="0" normalizeH="0" baseline="0" noProof="0" dirty="0">
                <a:ln>
                  <a:noFill/>
                </a:ln>
                <a:solidFill>
                  <a:schemeClr val="accent1"/>
                </a:solidFill>
                <a:effectLst/>
                <a:uLnTx/>
                <a:uFillTx/>
                <a:latin typeface="Myriad Pro"/>
                <a:ea typeface="+mj-ea"/>
                <a:cs typeface="+mj-cs"/>
              </a:rPr>
              <a:t>Redesign</a:t>
            </a:r>
            <a:r>
              <a:rPr kumimoji="0" lang="en-US" altLang="en-US" sz="3200" b="0" i="0" u="none" strike="noStrike" kern="1200" cap="none" spc="0" normalizeH="0" baseline="0" noProof="0" dirty="0">
                <a:ln>
                  <a:noFill/>
                </a:ln>
                <a:solidFill>
                  <a:schemeClr val="accent1"/>
                </a:solidFill>
                <a:effectLst/>
                <a:uLnTx/>
                <a:uFillTx/>
                <a:latin typeface="Myriad Pro"/>
                <a:ea typeface="+mj-ea"/>
                <a:cs typeface="+mj-cs"/>
              </a:rPr>
              <a:t>”</a:t>
            </a:r>
            <a:r>
              <a:rPr kumimoji="0" lang="en-US" altLang="en-US" sz="3200" b="0" i="0" u="none" strike="noStrike" kern="1200" cap="none" spc="0" normalizeH="0" baseline="0" noProof="0" dirty="0">
                <a:ln>
                  <a:noFill/>
                </a:ln>
                <a:solidFill>
                  <a:prstClr val="black"/>
                </a:solidFill>
                <a:effectLst/>
                <a:uLnTx/>
                <a:uFillTx/>
                <a:latin typeface="Myriad Pro"/>
                <a:ea typeface="+mj-ea"/>
                <a:cs typeface="+mj-cs"/>
              </a:rPr>
              <a:t> in the tab. Kindly follow these steps:</a:t>
            </a:r>
          </a:p>
          <a:p>
            <a:pPr marL="0" marR="0" lvl="0" indent="0" algn="l" defTabSz="914400" rtl="0" eaLnBrk="1" fontAlgn="auto" latinLnBrk="0" hangingPunct="1">
              <a:lnSpc>
                <a:spcPct val="90000"/>
              </a:lnSpc>
              <a:spcBef>
                <a:spcPct val="20000"/>
              </a:spcBef>
              <a:spcAft>
                <a:spcPts val="0"/>
              </a:spcAft>
              <a:buClrTx/>
              <a:buSzTx/>
              <a:buFontTx/>
              <a:buNone/>
              <a:tabLst/>
              <a:defRPr/>
            </a:pPr>
            <a:endParaRPr kumimoji="0" lang="en-US" altLang="en-US" sz="2000" b="0" i="0" u="none" strike="noStrike" kern="1200" cap="none" spc="0" normalizeH="0" baseline="0" noProof="0" dirty="0">
              <a:ln>
                <a:noFill/>
              </a:ln>
              <a:solidFill>
                <a:prstClr val="black"/>
              </a:solidFill>
              <a:effectLst/>
              <a:uLnTx/>
              <a:uFillTx/>
              <a:latin typeface="Myriad Pro"/>
              <a:ea typeface="+mj-ea"/>
              <a:cs typeface="+mj-cs"/>
            </a:endParaRPr>
          </a:p>
          <a:p>
            <a:pPr marL="0" marR="0" lvl="0" indent="0" algn="l" defTabSz="914400" rtl="0" eaLnBrk="1" fontAlgn="auto" latinLnBrk="0" hangingPunct="1">
              <a:lnSpc>
                <a:spcPct val="90000"/>
              </a:lnSpc>
              <a:spcBef>
                <a:spcPct val="20000"/>
              </a:spcBef>
              <a:spcAft>
                <a:spcPts val="0"/>
              </a:spcAft>
              <a:buClrTx/>
              <a:buSzTx/>
              <a:buFontTx/>
              <a:buNone/>
              <a:tabLst/>
              <a:defRPr/>
            </a:pPr>
            <a:r>
              <a:rPr lang="en-US" altLang="en-US" sz="2000" dirty="0">
                <a:solidFill>
                  <a:prstClr val="black"/>
                </a:solidFill>
                <a:latin typeface="Myriad Pro"/>
              </a:rPr>
              <a:t>-Return to the Hwb page /Home page </a:t>
            </a:r>
            <a:r>
              <a:rPr lang="en-US" altLang="en-US" sz="2000" dirty="0">
                <a:solidFill>
                  <a:prstClr val="black"/>
                </a:solidFill>
                <a:highlight>
                  <a:srgbClr val="FFFF00"/>
                </a:highlight>
                <a:latin typeface="Myriad Pro"/>
              </a:rPr>
              <a:t>(see image 1)</a:t>
            </a:r>
          </a:p>
          <a:p>
            <a:pPr marL="457200" marR="0" lvl="0" indent="-457200" algn="l" defTabSz="914400" rtl="0" eaLnBrk="1" fontAlgn="auto" latinLnBrk="0" hangingPunct="1">
              <a:lnSpc>
                <a:spcPct val="90000"/>
              </a:lnSpc>
              <a:spcBef>
                <a:spcPct val="20000"/>
              </a:spcBef>
              <a:spcAft>
                <a:spcPts val="0"/>
              </a:spcAft>
              <a:buClrTx/>
              <a:buSzTx/>
              <a:buFontTx/>
              <a:buChar char="-"/>
              <a:tabLst/>
              <a:defRPr/>
            </a:pPr>
            <a:r>
              <a:rPr lang="en-US" altLang="en-US" sz="2000" dirty="0">
                <a:solidFill>
                  <a:prstClr val="black"/>
                </a:solidFill>
                <a:latin typeface="Myriad Pro"/>
              </a:rPr>
              <a:t>Click on the library Icon </a:t>
            </a:r>
            <a:r>
              <a:rPr lang="en-US" altLang="en-US" sz="2000" dirty="0">
                <a:solidFill>
                  <a:prstClr val="black"/>
                </a:solidFill>
                <a:highlight>
                  <a:srgbClr val="FFFF00"/>
                </a:highlight>
                <a:latin typeface="Myriad Pro"/>
              </a:rPr>
              <a:t>(see image 1)</a:t>
            </a:r>
          </a:p>
          <a:p>
            <a:pPr marL="457200" indent="-457200" algn="l">
              <a:lnSpc>
                <a:spcPct val="90000"/>
              </a:lnSpc>
              <a:spcBef>
                <a:spcPct val="20000"/>
              </a:spcBef>
              <a:buFontTx/>
              <a:buChar char="-"/>
              <a:defRPr/>
            </a:pPr>
            <a:r>
              <a:rPr kumimoji="0" lang="en-US" altLang="en-US" sz="2000" b="0" i="0" u="none" strike="noStrike" kern="1200" cap="none" spc="0" normalizeH="0" baseline="0" noProof="0" dirty="0">
                <a:ln>
                  <a:noFill/>
                </a:ln>
                <a:solidFill>
                  <a:prstClr val="black"/>
                </a:solidFill>
                <a:effectLst/>
                <a:uLnTx/>
                <a:uFillTx/>
                <a:latin typeface="Myriad Pro"/>
                <a:ea typeface="+mj-ea"/>
                <a:cs typeface="+mj-cs"/>
              </a:rPr>
              <a:t>Type in the t</a:t>
            </a:r>
            <a:r>
              <a:rPr lang="en-US" altLang="en-US" sz="2000" dirty="0" err="1">
                <a:solidFill>
                  <a:prstClr val="black"/>
                </a:solidFill>
                <a:latin typeface="Myriad Pro"/>
              </a:rPr>
              <a:t>itle</a:t>
            </a:r>
            <a:r>
              <a:rPr lang="en-US" altLang="en-US" sz="2000" dirty="0">
                <a:solidFill>
                  <a:prstClr val="black"/>
                </a:solidFill>
                <a:latin typeface="Myriad Pro"/>
              </a:rPr>
              <a:t> of the book and search </a:t>
            </a:r>
            <a:r>
              <a:rPr lang="en-US" altLang="en-US" sz="2000" dirty="0">
                <a:solidFill>
                  <a:prstClr val="black"/>
                </a:solidFill>
                <a:highlight>
                  <a:srgbClr val="FFFF00"/>
                </a:highlight>
              </a:rPr>
              <a:t>(see image 2)</a:t>
            </a:r>
          </a:p>
          <a:p>
            <a:pPr marL="457200" marR="0" lvl="0" indent="-457200" algn="l" defTabSz="914400" rtl="0" eaLnBrk="1" fontAlgn="auto" latinLnBrk="0" hangingPunct="1">
              <a:lnSpc>
                <a:spcPct val="90000"/>
              </a:lnSpc>
              <a:spcBef>
                <a:spcPct val="20000"/>
              </a:spcBef>
              <a:spcAft>
                <a:spcPts val="0"/>
              </a:spcAft>
              <a:buClrTx/>
              <a:buSzTx/>
              <a:buFontTx/>
              <a:buChar char="-"/>
              <a:tabLst/>
              <a:defRPr/>
            </a:pPr>
            <a:r>
              <a:rPr kumimoji="0" lang="en-US" altLang="en-US" sz="2000" b="0" i="0" u="none" strike="noStrike" kern="1200" cap="none" spc="0" normalizeH="0" baseline="0" noProof="0" dirty="0">
                <a:ln>
                  <a:noFill/>
                </a:ln>
                <a:solidFill>
                  <a:prstClr val="black"/>
                </a:solidFill>
                <a:effectLst/>
                <a:uLnTx/>
                <a:uFillTx/>
                <a:latin typeface="Myriad Pro"/>
                <a:ea typeface="+mj-ea"/>
                <a:cs typeface="+mj-cs"/>
              </a:rPr>
              <a:t>Open the book, navigate to the </a:t>
            </a:r>
            <a:r>
              <a:rPr lang="en-US" altLang="en-US" sz="2000" dirty="0">
                <a:solidFill>
                  <a:prstClr val="black"/>
                </a:solidFill>
                <a:latin typeface="Myriad Pro"/>
              </a:rPr>
              <a:t>required section</a:t>
            </a:r>
          </a:p>
          <a:p>
            <a:pPr marR="0" lvl="0" algn="l" defTabSz="914400" rtl="0" eaLnBrk="1" fontAlgn="auto" latinLnBrk="0" hangingPunct="1">
              <a:lnSpc>
                <a:spcPct val="90000"/>
              </a:lnSpc>
              <a:spcBef>
                <a:spcPct val="20000"/>
              </a:spcBef>
              <a:spcAft>
                <a:spcPts val="0"/>
              </a:spcAft>
              <a:buClrTx/>
              <a:buSzTx/>
              <a:tabLst/>
              <a:defRPr/>
            </a:pPr>
            <a:r>
              <a:rPr kumimoji="0" lang="en-US" altLang="en-US" sz="2000" b="0" i="0" u="none" strike="noStrike" kern="1200" cap="none" spc="0" normalizeH="0" baseline="0" noProof="0" dirty="0">
                <a:ln>
                  <a:noFill/>
                </a:ln>
                <a:solidFill>
                  <a:prstClr val="black"/>
                </a:solidFill>
                <a:effectLst/>
                <a:uLnTx/>
                <a:uFillTx/>
                <a:latin typeface="Myriad Pro"/>
                <a:ea typeface="+mj-ea"/>
                <a:cs typeface="+mj-cs"/>
              </a:rPr>
              <a:t> and complete the task.</a:t>
            </a:r>
            <a:endParaRPr kumimoji="0" lang="en-US" altLang="en-US" sz="2000" b="0" i="0" u="none" strike="noStrike" kern="1200" cap="none" spc="0" normalizeH="0" baseline="0" noProof="0" dirty="0">
              <a:ln>
                <a:noFill/>
              </a:ln>
              <a:solidFill>
                <a:prstClr val="black"/>
              </a:solidFill>
              <a:effectLst/>
              <a:uLnTx/>
              <a:uFillTx/>
              <a:latin typeface="Myriad Pro"/>
            </a:endParaRPr>
          </a:p>
        </p:txBody>
      </p:sp>
      <p:pic>
        <p:nvPicPr>
          <p:cNvPr id="7172" name="Picture 4" descr="Group Work - Meaning, Benefits, and Implementation | Marketing91">
            <a:extLst>
              <a:ext uri="{FF2B5EF4-FFF2-40B4-BE49-F238E27FC236}">
                <a16:creationId xmlns:a16="http://schemas.microsoft.com/office/drawing/2014/main" id="{12D54997-C9CF-862A-0BDE-6D49EFFA7D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9132951" y="393495"/>
            <a:ext cx="1551241" cy="653663"/>
          </a:xfrm>
          <a:prstGeom prst="rect">
            <a:avLst/>
          </a:prstGeom>
          <a:solidFill>
            <a:srgbClr val="FFFFFF"/>
          </a:solidFill>
        </p:spPr>
      </p:pic>
      <p:pic>
        <p:nvPicPr>
          <p:cNvPr id="4" name="Picture 3">
            <a:extLst>
              <a:ext uri="{FF2B5EF4-FFF2-40B4-BE49-F238E27FC236}">
                <a16:creationId xmlns:a16="http://schemas.microsoft.com/office/drawing/2014/main" id="{AD4CCBEA-23B3-9297-C1F5-E8DE4F2C7E5E}"/>
              </a:ext>
            </a:extLst>
          </p:cNvPr>
          <p:cNvPicPr>
            <a:picLocks noChangeAspect="1"/>
          </p:cNvPicPr>
          <p:nvPr/>
        </p:nvPicPr>
        <p:blipFill>
          <a:blip r:embed="rId4"/>
          <a:stretch>
            <a:fillRect/>
          </a:stretch>
        </p:blipFill>
        <p:spPr>
          <a:xfrm>
            <a:off x="9132951" y="1794244"/>
            <a:ext cx="2828925" cy="2057400"/>
          </a:xfrm>
          <a:prstGeom prst="rect">
            <a:avLst/>
          </a:prstGeom>
        </p:spPr>
      </p:pic>
      <p:pic>
        <p:nvPicPr>
          <p:cNvPr id="8" name="Picture 7">
            <a:extLst>
              <a:ext uri="{FF2B5EF4-FFF2-40B4-BE49-F238E27FC236}">
                <a16:creationId xmlns:a16="http://schemas.microsoft.com/office/drawing/2014/main" id="{38503B1B-72D5-FCBC-234F-4783FDC5248A}"/>
              </a:ext>
            </a:extLst>
          </p:cNvPr>
          <p:cNvPicPr>
            <a:picLocks noChangeAspect="1"/>
          </p:cNvPicPr>
          <p:nvPr/>
        </p:nvPicPr>
        <p:blipFill>
          <a:blip r:embed="rId5"/>
          <a:stretch>
            <a:fillRect/>
          </a:stretch>
        </p:blipFill>
        <p:spPr>
          <a:xfrm>
            <a:off x="6337005" y="3939221"/>
            <a:ext cx="5854995" cy="1768881"/>
          </a:xfrm>
          <a:prstGeom prst="rect">
            <a:avLst/>
          </a:prstGeom>
        </p:spPr>
      </p:pic>
      <mc:AlternateContent xmlns:mc="http://schemas.openxmlformats.org/markup-compatibility/2006">
        <mc:Choice xmlns:p14="http://schemas.microsoft.com/office/powerpoint/2010/main" Requires="p14">
          <p:contentPart p14:bwMode="auto" r:id="rId6">
            <p14:nvContentPartPr>
              <p14:cNvPr id="9" name="Ink 8">
                <a:extLst>
                  <a:ext uri="{FF2B5EF4-FFF2-40B4-BE49-F238E27FC236}">
                    <a16:creationId xmlns:a16="http://schemas.microsoft.com/office/drawing/2014/main" id="{81B6DEBB-19B6-9F45-91DB-9D6283219A8E}"/>
                  </a:ext>
                </a:extLst>
              </p14:cNvPr>
              <p14:cNvContentPartPr/>
              <p14:nvPr/>
            </p14:nvContentPartPr>
            <p14:xfrm>
              <a:off x="8726350" y="2022740"/>
              <a:ext cx="269280" cy="541800"/>
            </p14:xfrm>
          </p:contentPart>
        </mc:Choice>
        <mc:Fallback>
          <p:pic>
            <p:nvPicPr>
              <p:cNvPr id="9" name="Ink 8">
                <a:extLst>
                  <a:ext uri="{FF2B5EF4-FFF2-40B4-BE49-F238E27FC236}">
                    <a16:creationId xmlns:a16="http://schemas.microsoft.com/office/drawing/2014/main" id="{81B6DEBB-19B6-9F45-91DB-9D6283219A8E}"/>
                  </a:ext>
                </a:extLst>
              </p:cNvPr>
              <p:cNvPicPr/>
              <p:nvPr/>
            </p:nvPicPr>
            <p:blipFill>
              <a:blip r:embed="rId7"/>
              <a:stretch>
                <a:fillRect/>
              </a:stretch>
            </p:blipFill>
            <p:spPr>
              <a:xfrm>
                <a:off x="8690350" y="1987100"/>
                <a:ext cx="340920" cy="61344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0" name="Ink 9">
                <a:extLst>
                  <a:ext uri="{FF2B5EF4-FFF2-40B4-BE49-F238E27FC236}">
                    <a16:creationId xmlns:a16="http://schemas.microsoft.com/office/drawing/2014/main" id="{E124F101-8EDD-F39C-4BA1-2CEEF468C5FC}"/>
                  </a:ext>
                </a:extLst>
              </p14:cNvPr>
              <p14:cNvContentPartPr/>
              <p14:nvPr/>
            </p14:nvContentPartPr>
            <p14:xfrm>
              <a:off x="5698750" y="4994540"/>
              <a:ext cx="287640" cy="373320"/>
            </p14:xfrm>
          </p:contentPart>
        </mc:Choice>
        <mc:Fallback>
          <p:pic>
            <p:nvPicPr>
              <p:cNvPr id="10" name="Ink 9">
                <a:extLst>
                  <a:ext uri="{FF2B5EF4-FFF2-40B4-BE49-F238E27FC236}">
                    <a16:creationId xmlns:a16="http://schemas.microsoft.com/office/drawing/2014/main" id="{E124F101-8EDD-F39C-4BA1-2CEEF468C5FC}"/>
                  </a:ext>
                </a:extLst>
              </p:cNvPr>
              <p:cNvPicPr/>
              <p:nvPr/>
            </p:nvPicPr>
            <p:blipFill>
              <a:blip r:embed="rId9"/>
              <a:stretch>
                <a:fillRect/>
              </a:stretch>
            </p:blipFill>
            <p:spPr>
              <a:xfrm>
                <a:off x="5662750" y="4958540"/>
                <a:ext cx="359280" cy="444960"/>
              </a:xfrm>
              <a:prstGeom prst="rect">
                <a:avLst/>
              </a:prstGeom>
            </p:spPr>
          </p:pic>
        </mc:Fallback>
      </mc:AlternateContent>
    </p:spTree>
    <p:extLst>
      <p:ext uri="{BB962C8B-B14F-4D97-AF65-F5344CB8AC3E}">
        <p14:creationId xmlns:p14="http://schemas.microsoft.com/office/powerpoint/2010/main" val="31029419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26AB1-5DAC-7F6C-D278-00EAB3B47ED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38B51E-7248-65A9-8FD1-EBC7B17EE51C}"/>
              </a:ext>
            </a:extLst>
          </p:cNvPr>
          <p:cNvSpPr>
            <a:spLocks noGrp="1"/>
          </p:cNvSpPr>
          <p:nvPr>
            <p:ph idx="1"/>
          </p:nvPr>
        </p:nvSpPr>
        <p:spPr>
          <a:xfrm>
            <a:off x="2801634" y="998732"/>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BREAK</a:t>
            </a:r>
          </a:p>
        </p:txBody>
      </p:sp>
    </p:spTree>
    <p:extLst>
      <p:ext uri="{BB962C8B-B14F-4D97-AF65-F5344CB8AC3E}">
        <p14:creationId xmlns:p14="http://schemas.microsoft.com/office/powerpoint/2010/main" val="2042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4351F3-1CD7-C090-D2B4-B1A9500013E1}"/>
              </a:ext>
            </a:extLst>
          </p:cNvPr>
          <p:cNvSpPr>
            <a:spLocks noGrp="1"/>
          </p:cNvSpPr>
          <p:nvPr>
            <p:ph type="title"/>
          </p:nvPr>
        </p:nvSpPr>
        <p:spPr/>
        <p:txBody>
          <a:bodyPr/>
          <a:lstStyle/>
          <a:p>
            <a:r>
              <a:rPr lang="en-GB" dirty="0"/>
              <a:t>Online </a:t>
            </a:r>
            <a:r>
              <a:rPr lang="en-GB" dirty="0" err="1"/>
              <a:t>Infoskills</a:t>
            </a:r>
            <a:r>
              <a:rPr lang="en-GB" dirty="0"/>
              <a:t> Programme</a:t>
            </a:r>
          </a:p>
        </p:txBody>
      </p:sp>
      <p:sp>
        <p:nvSpPr>
          <p:cNvPr id="5" name="Content Placeholder 4">
            <a:extLst>
              <a:ext uri="{FF2B5EF4-FFF2-40B4-BE49-F238E27FC236}">
                <a16:creationId xmlns:a16="http://schemas.microsoft.com/office/drawing/2014/main" id="{B0BC1064-FBCB-D53C-B9B4-7F700EE41552}"/>
              </a:ext>
            </a:extLst>
          </p:cNvPr>
          <p:cNvSpPr>
            <a:spLocks noGrp="1"/>
          </p:cNvSpPr>
          <p:nvPr>
            <p:ph idx="1"/>
          </p:nvPr>
        </p:nvSpPr>
        <p:spPr>
          <a:xfrm>
            <a:off x="609600" y="1600201"/>
            <a:ext cx="9703537" cy="3917032"/>
          </a:xfrm>
        </p:spPr>
        <p:txBody>
          <a:bodyPr>
            <a:noAutofit/>
          </a:bodyPr>
          <a:lstStyle/>
          <a:p>
            <a:pPr marL="0" indent="0">
              <a:lnSpc>
                <a:spcPct val="115000"/>
              </a:lnSpc>
              <a:spcAft>
                <a:spcPts val="800"/>
              </a:spcAft>
              <a:buNone/>
            </a:pPr>
            <a:r>
              <a:rPr lang="en-GB" sz="2400" kern="100" dirty="0">
                <a:latin typeface="Aptos" panose="020B0004020202020204" pitchFamily="34" charset="0"/>
                <a:ea typeface="DengXian" panose="02010600030101010101" pitchFamily="2" charset="-122"/>
                <a:cs typeface="Arial" panose="020B0604020202020204" pitchFamily="34" charset="0"/>
              </a:rPr>
              <a:t>If you were unable to sign into the Info Skills Module last week, please enrol using the link below and complete the sessions.</a:t>
            </a:r>
          </a:p>
          <a:p>
            <a:pPr marL="0" indent="0">
              <a:lnSpc>
                <a:spcPct val="115000"/>
              </a:lnSpc>
              <a:spcAft>
                <a:spcPts val="800"/>
              </a:spcAft>
              <a:buNone/>
            </a:pPr>
            <a:r>
              <a:rPr lang="en-GB" sz="2400" kern="100" dirty="0">
                <a:latin typeface="Aptos" panose="020B0004020202020204" pitchFamily="34" charset="0"/>
                <a:ea typeface="DengXian" panose="02010600030101010101" pitchFamily="2" charset="-122"/>
                <a:cs typeface="Arial" panose="020B0604020202020204" pitchFamily="34" charset="0"/>
              </a:rPr>
              <a:t>Go to </a:t>
            </a:r>
            <a:r>
              <a:rPr lang="en-GB" sz="2400" kern="100" dirty="0">
                <a:effectLst/>
                <a:latin typeface="Aptos" panose="020B0004020202020204" pitchFamily="34" charset="0"/>
                <a:ea typeface="DengXian" panose="02010600030101010101" pitchFamily="2" charset="-122"/>
                <a:cs typeface="Arial" panose="020B0604020202020204" pitchFamily="34" charset="0"/>
              </a:rPr>
              <a:t>Finding and Using Information Unit 1 Section 2: Stages of Information (includes Evaluating Sources)</a:t>
            </a:r>
            <a:endParaRPr lang="en-GB" sz="2400" kern="100" dirty="0">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r>
              <a:rPr lang="en-GB" sz="2400" dirty="0">
                <a:hlinkClick r:id="rId2"/>
              </a:rPr>
              <a:t>moodle.uwtsd.ac.uk/mod/</a:t>
            </a:r>
            <a:r>
              <a:rPr lang="en-GB" sz="2400" dirty="0" err="1">
                <a:hlinkClick r:id="rId2"/>
              </a:rPr>
              <a:t>scorm</a:t>
            </a:r>
            <a:r>
              <a:rPr lang="en-GB" sz="2400" dirty="0">
                <a:hlinkClick r:id="rId2"/>
              </a:rPr>
              <a:t>/</a:t>
            </a:r>
            <a:r>
              <a:rPr lang="en-GB" sz="2400" dirty="0" err="1">
                <a:hlinkClick r:id="rId2"/>
              </a:rPr>
              <a:t>player.php?a</a:t>
            </a:r>
            <a:r>
              <a:rPr lang="en-GB" sz="2400" dirty="0">
                <a:hlinkClick r:id="rId2"/>
              </a:rPr>
              <a:t>=6864&amp;currentorg=</a:t>
            </a:r>
            <a:r>
              <a:rPr lang="en-GB" sz="2400" dirty="0" err="1">
                <a:hlinkClick r:id="rId2"/>
              </a:rPr>
              <a:t>articulate_rise&amp;scoid</a:t>
            </a:r>
            <a:r>
              <a:rPr lang="en-GB" sz="2400" dirty="0">
                <a:hlinkClick r:id="rId2"/>
              </a:rPr>
              <a:t>=14763&amp;sesskey=fiSHR9WZNM&amp;display=</a:t>
            </a:r>
            <a:r>
              <a:rPr lang="en-GB" sz="2400" dirty="0" err="1">
                <a:hlinkClick r:id="rId2"/>
              </a:rPr>
              <a:t>popup&amp;mode</a:t>
            </a:r>
            <a:r>
              <a:rPr lang="en-GB" sz="2400" dirty="0">
                <a:hlinkClick r:id="rId2"/>
              </a:rPr>
              <a:t>=normal</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endParaRPr lang="en-GB" sz="2400" dirty="0"/>
          </a:p>
        </p:txBody>
      </p:sp>
      <p:pic>
        <p:nvPicPr>
          <p:cNvPr id="3" name="Picture 2">
            <a:extLst>
              <a:ext uri="{FF2B5EF4-FFF2-40B4-BE49-F238E27FC236}">
                <a16:creationId xmlns:a16="http://schemas.microsoft.com/office/drawing/2014/main" id="{E1768918-2469-F471-40B5-7758B798302C}"/>
              </a:ext>
            </a:extLst>
          </p:cNvPr>
          <p:cNvPicPr>
            <a:picLocks noChangeAspect="1"/>
          </p:cNvPicPr>
          <p:nvPr/>
        </p:nvPicPr>
        <p:blipFill rotWithShape="1">
          <a:blip r:embed="rId3"/>
          <a:srcRect l="64691" t="22778" r="20000" b="53519"/>
          <a:stretch/>
        </p:blipFill>
        <p:spPr>
          <a:xfrm>
            <a:off x="10207256" y="1417638"/>
            <a:ext cx="1927386" cy="2583096"/>
          </a:xfrm>
          <a:prstGeom prst="rect">
            <a:avLst/>
          </a:prstGeom>
        </p:spPr>
      </p:pic>
    </p:spTree>
    <p:extLst>
      <p:ext uri="{BB962C8B-B14F-4D97-AF65-F5344CB8AC3E}">
        <p14:creationId xmlns:p14="http://schemas.microsoft.com/office/powerpoint/2010/main" val="174585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additive="base">
                                        <p:cTn id="1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additive="base">
                                        <p:cTn id="2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a:xfrm>
            <a:off x="609600" y="0"/>
            <a:ext cx="10972800" cy="975641"/>
          </a:xfrm>
        </p:spPr>
        <p:txBody>
          <a:bodyPr/>
          <a:lstStyle/>
          <a:p>
            <a:r>
              <a:rPr lang="en-GB" dirty="0"/>
              <a:t>Summary</a:t>
            </a:r>
          </a:p>
        </p:txBody>
      </p:sp>
      <p:sp>
        <p:nvSpPr>
          <p:cNvPr id="3" name="Content Placeholder 2"/>
          <p:cNvSpPr>
            <a:spLocks noGrp="1"/>
          </p:cNvSpPr>
          <p:nvPr>
            <p:ph idx="1"/>
          </p:nvPr>
        </p:nvSpPr>
        <p:spPr>
          <a:xfrm>
            <a:off x="316638" y="1096060"/>
            <a:ext cx="10382944" cy="4359029"/>
          </a:xfrm>
        </p:spPr>
        <p:txBody>
          <a:bodyPr>
            <a:normAutofit/>
          </a:bodyPr>
          <a:lstStyle/>
          <a:p>
            <a:r>
              <a:rPr lang="en-GB" sz="2000" dirty="0"/>
              <a:t>Today we have explored:</a:t>
            </a:r>
          </a:p>
          <a:p>
            <a:endParaRPr lang="en-GB" sz="2000" dirty="0"/>
          </a:p>
          <a:p>
            <a:pPr>
              <a:buFontTx/>
              <a:buChar char="-"/>
            </a:pPr>
            <a:r>
              <a:rPr lang="en-GB" sz="2000" dirty="0"/>
              <a:t>Reading and Reading Strategies </a:t>
            </a:r>
          </a:p>
          <a:p>
            <a:pPr marL="0" indent="0">
              <a:buNone/>
            </a:pPr>
            <a:endParaRPr lang="en-GB" sz="2000" dirty="0"/>
          </a:p>
          <a:p>
            <a:pPr>
              <a:lnSpc>
                <a:spcPct val="90000"/>
              </a:lnSpc>
              <a:buFontTx/>
              <a:buChar char="-"/>
              <a:defRPr/>
            </a:pPr>
            <a:r>
              <a:rPr lang="en-US" sz="2000" dirty="0"/>
              <a:t>Note-taking and Strategies</a:t>
            </a:r>
          </a:p>
          <a:p>
            <a:pPr marL="0" indent="0">
              <a:lnSpc>
                <a:spcPct val="90000"/>
              </a:lnSpc>
              <a:buNone/>
              <a:defRPr/>
            </a:pPr>
            <a:endParaRPr lang="en-US" sz="2000" dirty="0"/>
          </a:p>
          <a:p>
            <a:pPr>
              <a:lnSpc>
                <a:spcPct val="90000"/>
              </a:lnSpc>
              <a:buFontTx/>
              <a:buChar char="-"/>
              <a:defRPr/>
            </a:pPr>
            <a:r>
              <a:rPr lang="en-US" sz="2000" dirty="0"/>
              <a:t>Online reading list </a:t>
            </a:r>
          </a:p>
          <a:p>
            <a:pPr>
              <a:lnSpc>
                <a:spcPct val="90000"/>
              </a:lnSpc>
              <a:buFontTx/>
              <a:buChar char="-"/>
              <a:defRPr/>
            </a:pPr>
            <a:endParaRPr lang="en-US" sz="2000" dirty="0"/>
          </a:p>
          <a:p>
            <a:pPr>
              <a:lnSpc>
                <a:spcPct val="90000"/>
              </a:lnSpc>
              <a:buFontTx/>
              <a:buChar char="-"/>
              <a:defRPr/>
            </a:pPr>
            <a:r>
              <a:rPr lang="en-US" sz="2000" dirty="0"/>
              <a:t>Importance of Note-taking</a:t>
            </a:r>
          </a:p>
          <a:p>
            <a:pPr>
              <a:lnSpc>
                <a:spcPct val="90000"/>
              </a:lnSpc>
              <a:buFontTx/>
              <a:buChar char="-"/>
              <a:defRPr/>
            </a:pPr>
            <a:endParaRPr lang="en-US" sz="2000" dirty="0"/>
          </a:p>
          <a:p>
            <a:pPr>
              <a:lnSpc>
                <a:spcPct val="90000"/>
              </a:lnSpc>
              <a:buFontTx/>
              <a:buChar char="-"/>
              <a:defRPr/>
            </a:pPr>
            <a:r>
              <a:rPr lang="en-US" sz="2000" dirty="0"/>
              <a:t>Factors that affect note-taking</a:t>
            </a:r>
            <a:endParaRPr lang="en-GB" sz="2000" dirty="0"/>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3" cstate="print"/>
          <a:srcRect/>
          <a:stretch>
            <a:fillRect/>
          </a:stretch>
        </p:blipFill>
        <p:spPr bwMode="auto">
          <a:xfrm>
            <a:off x="10482567" y="4064235"/>
            <a:ext cx="1584176" cy="1635561"/>
          </a:xfrm>
          <a:prstGeom prst="rect">
            <a:avLst/>
          </a:prstGeom>
          <a:noFill/>
          <a:ln w="9525">
            <a:noFill/>
            <a:miter lim="800000"/>
            <a:headEnd/>
            <a:tailEnd/>
          </a:ln>
        </p:spPr>
      </p:pic>
    </p:spTree>
    <p:extLst>
      <p:ext uri="{BB962C8B-B14F-4D97-AF65-F5344CB8AC3E}">
        <p14:creationId xmlns:p14="http://schemas.microsoft.com/office/powerpoint/2010/main" val="481319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 calcmode="lin" valueType="num">
                                      <p:cBhvr additive="base">
                                        <p:cTn id="4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2ADA3-454F-4A15-A0A0-38EF8F3F114C}"/>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9E4EDD81-7F42-47D2-B328-55659C737AC7}"/>
              </a:ext>
            </a:extLst>
          </p:cNvPr>
          <p:cNvSpPr>
            <a:spLocks noGrp="1"/>
          </p:cNvSpPr>
          <p:nvPr>
            <p:ph idx="1"/>
          </p:nvPr>
        </p:nvSpPr>
        <p:spPr/>
        <p:txBody>
          <a:bodyPr>
            <a:normAutofit fontScale="92500"/>
          </a:bodyPr>
          <a:lstStyle/>
          <a:p>
            <a:r>
              <a:rPr lang="en-GB" sz="1400" dirty="0">
                <a:solidFill>
                  <a:srgbClr val="0A0A0A"/>
                </a:solidFill>
              </a:rPr>
              <a:t>Blakeslee, S. (2004) "The CRAAP Test," </a:t>
            </a:r>
            <a:r>
              <a:rPr lang="en-GB" sz="1400" i="1" dirty="0">
                <a:solidFill>
                  <a:srgbClr val="0A0A0A"/>
                </a:solidFill>
              </a:rPr>
              <a:t>LOEX Quarterly</a:t>
            </a:r>
            <a:r>
              <a:rPr lang="en-GB" sz="1400" dirty="0">
                <a:solidFill>
                  <a:srgbClr val="0A0A0A"/>
                </a:solidFill>
              </a:rPr>
              <a:t>: Vol. 31 : No. 3 , Article 4. Available at: </a:t>
            </a:r>
            <a:r>
              <a:rPr lang="en-GB" sz="1400" dirty="0">
                <a:solidFill>
                  <a:srgbClr val="0A0A0A"/>
                </a:solidFill>
                <a:hlinkClick r:id="rId2"/>
              </a:rPr>
              <a:t>https://commons.emich.edu/loexquarterly/vol31/iss3/4</a:t>
            </a:r>
            <a:br>
              <a:rPr lang="en-GB" sz="1400" dirty="0"/>
            </a:br>
            <a:endParaRPr lang="en-GB" sz="1400" dirty="0"/>
          </a:p>
          <a:p>
            <a:r>
              <a:rPr lang="en-GB" sz="1400" b="0" i="0" dirty="0">
                <a:solidFill>
                  <a:srgbClr val="333333"/>
                </a:solidFill>
                <a:effectLst/>
              </a:rPr>
              <a:t>Zimmerman, S. and Hutchins, C. (2003) </a:t>
            </a:r>
            <a:r>
              <a:rPr lang="en-GB" sz="1400" b="0" i="1" dirty="0">
                <a:solidFill>
                  <a:srgbClr val="333333"/>
                </a:solidFill>
                <a:effectLst/>
              </a:rPr>
              <a:t>Seven keys to comprehension: How to help your kids read it and get it!</a:t>
            </a:r>
            <a:r>
              <a:rPr lang="en-GB" sz="1400" b="0" i="0" dirty="0">
                <a:solidFill>
                  <a:srgbClr val="333333"/>
                </a:solidFill>
                <a:effectLst/>
              </a:rPr>
              <a:t> New York: Three Rivers Press.</a:t>
            </a:r>
          </a:p>
          <a:p>
            <a:pPr marL="0" indent="0">
              <a:buNone/>
            </a:pPr>
            <a:endParaRPr lang="en-GB" sz="1400" b="0" i="0" dirty="0">
              <a:solidFill>
                <a:srgbClr val="333333"/>
              </a:solidFill>
              <a:effectLst/>
            </a:endParaRPr>
          </a:p>
          <a:p>
            <a:r>
              <a:rPr kumimoji="0" lang="en-US" altLang="en-US" sz="1400" b="0" u="none" strike="noStrike" cap="none" normalizeH="0" baseline="0" dirty="0">
                <a:ln>
                  <a:noFill/>
                </a:ln>
                <a:solidFill>
                  <a:srgbClr val="333333"/>
                </a:solidFill>
                <a:effectLst/>
              </a:rPr>
              <a:t>Curriculum for Wales: Foundation Phase Framework </a:t>
            </a:r>
            <a:r>
              <a:rPr kumimoji="0" lang="en-US" altLang="en-US" sz="1400" b="0" i="0" u="none" strike="noStrike" cap="none" normalizeH="0" baseline="0" dirty="0">
                <a:ln>
                  <a:noFill/>
                </a:ln>
                <a:solidFill>
                  <a:srgbClr val="333333"/>
                </a:solidFill>
                <a:effectLst/>
              </a:rPr>
              <a:t>(Revised 2015). P21 Available at: </a:t>
            </a:r>
            <a:r>
              <a:rPr kumimoji="0" lang="en-US" altLang="en-US" sz="1400" b="0" i="0" u="none" strike="noStrike" cap="none" normalizeH="0" baseline="0" dirty="0">
                <a:ln>
                  <a:noFill/>
                </a:ln>
                <a:solidFill>
                  <a:srgbClr val="CF1C6D"/>
                </a:solidFill>
                <a:effectLst/>
                <a:hlinkClick r:id="rId3"/>
              </a:rPr>
              <a:t>https://hwb.gov.wales/curriculum-for-wales-2008/foundation-phase/foundation-phase-framework/</a:t>
            </a:r>
            <a:r>
              <a:rPr kumimoji="0" lang="en-US" altLang="en-US" sz="1400" b="0" i="0" u="none" strike="noStrike" cap="none" normalizeH="0" baseline="0" dirty="0">
                <a:ln>
                  <a:noFill/>
                </a:ln>
                <a:solidFill>
                  <a:schemeClr val="tx1"/>
                </a:solidFill>
                <a:effectLst/>
              </a:rPr>
              <a:t> </a:t>
            </a:r>
          </a:p>
          <a:p>
            <a:endParaRPr lang="en-US" altLang="en-US" sz="1400" dirty="0"/>
          </a:p>
          <a:p>
            <a:r>
              <a:rPr kumimoji="0" lang="en-US" altLang="en-US" sz="1400" b="0" i="0" u="none" strike="noStrike" cap="none" normalizeH="0" baseline="0" dirty="0">
                <a:ln>
                  <a:noFill/>
                </a:ln>
                <a:solidFill>
                  <a:schemeClr val="tx1"/>
                </a:solidFill>
                <a:effectLst/>
              </a:rPr>
              <a:t>The Open University. (2024) </a:t>
            </a:r>
            <a:r>
              <a:rPr kumimoji="0" lang="en-US" altLang="en-US" sz="1400" b="0" i="1" u="none" strike="noStrike" cap="none" normalizeH="0" baseline="0" dirty="0">
                <a:ln>
                  <a:noFill/>
                </a:ln>
                <a:solidFill>
                  <a:schemeClr val="tx1"/>
                </a:solidFill>
                <a:effectLst/>
              </a:rPr>
              <a:t>Note taking. </a:t>
            </a:r>
            <a:r>
              <a:rPr kumimoji="0" lang="en-US" altLang="en-US" sz="1400" b="0" i="0" u="none" strike="noStrike" cap="none" normalizeH="0" baseline="0" dirty="0">
                <a:ln>
                  <a:noFill/>
                </a:ln>
                <a:solidFill>
                  <a:schemeClr val="tx1"/>
                </a:solidFill>
                <a:effectLst/>
              </a:rPr>
              <a:t>Available at </a:t>
            </a:r>
            <a:r>
              <a:rPr kumimoji="0" lang="en-US" altLang="en-US" sz="1400" b="0" i="0" u="none" strike="noStrike" cap="none" normalizeH="0" baseline="0" dirty="0">
                <a:ln>
                  <a:noFill/>
                </a:ln>
                <a:solidFill>
                  <a:schemeClr val="tx1"/>
                </a:solidFill>
                <a:effectLst/>
                <a:hlinkClick r:id="rId4"/>
              </a:rPr>
              <a:t>https://help.open.ac.uk/notetaking-techniques/tables</a:t>
            </a:r>
            <a:r>
              <a:rPr kumimoji="0" lang="en-US" altLang="en-US" sz="1400" b="0" i="0" u="none" strike="noStrike" cap="none" normalizeH="0" baseline="0" dirty="0">
                <a:ln>
                  <a:noFill/>
                </a:ln>
                <a:solidFill>
                  <a:schemeClr val="tx1"/>
                </a:solidFill>
                <a:effectLst/>
              </a:rPr>
              <a:t>  Accessed 04/07/24</a:t>
            </a:r>
          </a:p>
          <a:p>
            <a:endParaRPr lang="en-US" altLang="en-US" sz="1400" dirty="0"/>
          </a:p>
          <a:p>
            <a:r>
              <a:rPr kumimoji="0" lang="en-US" altLang="en-US" sz="1400" b="0" i="0" u="none" strike="noStrike" cap="none" normalizeH="0" baseline="0" dirty="0">
                <a:ln>
                  <a:noFill/>
                </a:ln>
                <a:solidFill>
                  <a:schemeClr val="tx1"/>
                </a:solidFill>
                <a:effectLst/>
              </a:rPr>
              <a:t>University of Leeds. (2024) </a:t>
            </a:r>
            <a:r>
              <a:rPr kumimoji="0" lang="en-US" altLang="en-US" sz="1400" b="0" i="1" u="none" strike="noStrike" cap="none" normalizeH="0" baseline="0" dirty="0">
                <a:ln>
                  <a:noFill/>
                </a:ln>
                <a:solidFill>
                  <a:schemeClr val="tx1"/>
                </a:solidFill>
                <a:effectLst/>
              </a:rPr>
              <a:t>Reading. </a:t>
            </a:r>
            <a:r>
              <a:rPr lang="en-US" altLang="en-US" sz="1400" dirty="0"/>
              <a:t>A</a:t>
            </a:r>
            <a:r>
              <a:rPr kumimoji="0" lang="en-US" altLang="en-US" sz="1400" b="0" i="0" u="none" strike="noStrike" cap="none" normalizeH="0" baseline="0" dirty="0">
                <a:ln>
                  <a:noFill/>
                </a:ln>
                <a:solidFill>
                  <a:schemeClr val="tx1"/>
                </a:solidFill>
                <a:effectLst/>
              </a:rPr>
              <a:t>vailable at </a:t>
            </a:r>
            <a:r>
              <a:rPr kumimoji="0" lang="en-US" altLang="en-US" sz="1400" b="0" i="0" u="none" strike="noStrike" cap="none" normalizeH="0" baseline="0" dirty="0">
                <a:ln>
                  <a:noFill/>
                </a:ln>
                <a:solidFill>
                  <a:schemeClr val="tx1"/>
                </a:solidFill>
                <a:effectLst/>
                <a:hlinkClick r:id="rId5"/>
              </a:rPr>
              <a:t>https://library.leeds.ac.uk/info/1401/academic-skills/207/reading/2 Accessed 04/07/24</a:t>
            </a:r>
            <a:endParaRPr lang="en-US" altLang="en-US" sz="1400" dirty="0"/>
          </a:p>
          <a:p>
            <a:endParaRPr lang="en-US" sz="1400" b="1" i="0" dirty="0">
              <a:solidFill>
                <a:srgbClr val="0F0F0F"/>
              </a:solidFill>
              <a:effectLst/>
              <a:highlight>
                <a:srgbClr val="FFFFFF"/>
              </a:highlight>
              <a:latin typeface="Roboto" panose="02000000000000000000" pitchFamily="2" charset="0"/>
            </a:endParaRPr>
          </a:p>
          <a:p>
            <a:r>
              <a:rPr lang="en-GB" sz="1400" dirty="0">
                <a:solidFill>
                  <a:srgbClr val="0F0F0F"/>
                </a:solidFill>
                <a:highlight>
                  <a:srgbClr val="FFFFFF"/>
                </a:highlight>
              </a:rPr>
              <a:t>Waldinger, R. (2017) </a:t>
            </a:r>
            <a:r>
              <a:rPr lang="en-GB" sz="1400" i="1" dirty="0">
                <a:solidFill>
                  <a:srgbClr val="0F0F0F"/>
                </a:solidFill>
                <a:effectLst/>
                <a:highlight>
                  <a:srgbClr val="FFFFFF"/>
                </a:highlight>
              </a:rPr>
              <a:t>What makes a good life? Lessons from the longest study on happiness</a:t>
            </a:r>
            <a:r>
              <a:rPr lang="en-GB" sz="1400" i="0" dirty="0">
                <a:solidFill>
                  <a:srgbClr val="0F0F0F"/>
                </a:solidFill>
                <a:effectLst/>
                <a:highlight>
                  <a:srgbClr val="FFFFFF"/>
                </a:highlight>
              </a:rPr>
              <a:t> | TED. Available at </a:t>
            </a:r>
            <a:r>
              <a:rPr lang="en-GB" sz="1400" i="0" dirty="0">
                <a:solidFill>
                  <a:srgbClr val="0F0F0F"/>
                </a:solidFill>
                <a:effectLst/>
                <a:highlight>
                  <a:srgbClr val="FFFFFF"/>
                </a:highlight>
                <a:hlinkClick r:id="rId6"/>
              </a:rPr>
              <a:t>https://www.youtube.com/watch?v=8KkKuTCFvzI</a:t>
            </a:r>
            <a:r>
              <a:rPr lang="en-GB" sz="1400" i="0" dirty="0">
                <a:solidFill>
                  <a:srgbClr val="0F0F0F"/>
                </a:solidFill>
                <a:effectLst/>
                <a:highlight>
                  <a:srgbClr val="FFFFFF"/>
                </a:highlight>
              </a:rPr>
              <a:t> Accessed 05/07/24</a:t>
            </a:r>
          </a:p>
          <a:p>
            <a:pPr marL="0" indent="0">
              <a:buNone/>
            </a:pPr>
            <a:endParaRPr lang="en-GB" sz="1400" i="0" dirty="0">
              <a:solidFill>
                <a:srgbClr val="0F0F0F"/>
              </a:solidFill>
              <a:effectLst/>
              <a:highlight>
                <a:srgbClr val="FFFFFF"/>
              </a:highlight>
            </a:endParaRPr>
          </a:p>
          <a:p>
            <a:r>
              <a:rPr lang="en-GB" sz="1400" dirty="0">
                <a:solidFill>
                  <a:srgbClr val="333333"/>
                </a:solidFill>
              </a:rPr>
              <a:t>UNSW Sydney. (2022) </a:t>
            </a:r>
            <a:r>
              <a:rPr lang="en-GB" sz="1400" b="0" i="1" dirty="0">
                <a:solidFill>
                  <a:srgbClr val="333333"/>
                </a:solidFill>
                <a:effectLst/>
                <a:highlight>
                  <a:srgbClr val="FFFFFF"/>
                </a:highlight>
              </a:rPr>
              <a:t>Techniques and Tips for Listening and Note Taking</a:t>
            </a:r>
            <a:r>
              <a:rPr lang="en-GB" sz="1400" b="0" i="0" dirty="0">
                <a:solidFill>
                  <a:srgbClr val="333333"/>
                </a:solidFill>
                <a:effectLst/>
                <a:highlight>
                  <a:srgbClr val="FFFFFF"/>
                </a:highlight>
              </a:rPr>
              <a:t>. </a:t>
            </a:r>
            <a:r>
              <a:rPr lang="en-GB" sz="1400" dirty="0">
                <a:solidFill>
                  <a:srgbClr val="333333"/>
                </a:solidFill>
                <a:highlight>
                  <a:srgbClr val="FFFFFF"/>
                </a:highlight>
              </a:rPr>
              <a:t>Available</a:t>
            </a:r>
            <a:r>
              <a:rPr lang="en-GB" sz="1400" dirty="0">
                <a:solidFill>
                  <a:srgbClr val="333333"/>
                </a:solidFill>
              </a:rPr>
              <a:t> at: https://www.student.unsw.edu.au/notetaking-tips</a:t>
            </a:r>
            <a:br>
              <a:rPr lang="en-GB" sz="1400" b="0" i="0" dirty="0">
                <a:solidFill>
                  <a:srgbClr val="333333"/>
                </a:solidFill>
                <a:effectLst/>
              </a:rPr>
            </a:br>
            <a:r>
              <a:rPr lang="en-GB" sz="1400" i="0" dirty="0">
                <a:solidFill>
                  <a:srgbClr val="0F0F0F"/>
                </a:solidFill>
                <a:effectLst/>
                <a:highlight>
                  <a:srgbClr val="FFFFFF"/>
                </a:highlight>
              </a:rPr>
              <a:t>Accessed 05/07/24</a:t>
            </a:r>
          </a:p>
          <a:p>
            <a:endParaRPr lang="en-GB" sz="1400" dirty="0"/>
          </a:p>
        </p:txBody>
      </p:sp>
    </p:spTree>
    <p:extLst>
      <p:ext uri="{BB962C8B-B14F-4D97-AF65-F5344CB8AC3E}">
        <p14:creationId xmlns:p14="http://schemas.microsoft.com/office/powerpoint/2010/main" val="395422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 calcmode="lin" valueType="num">
                                      <p:cBhvr additive="base">
                                        <p:cTn id="4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2267</Words>
  <Application>Microsoft Office PowerPoint</Application>
  <PresentationFormat>Widescreen</PresentationFormat>
  <Paragraphs>238</Paragraphs>
  <Slides>34</Slides>
  <Notes>18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freight-sans-pro</vt:lpstr>
      <vt:lpstr>Myriad Pro</vt:lpstr>
      <vt:lpstr>Aptos</vt:lpstr>
      <vt:lpstr>Arial</vt:lpstr>
      <vt:lpstr>Calibri</vt:lpstr>
      <vt:lpstr>Roboto</vt:lpstr>
      <vt:lpstr>20140311PresentationUWTSDTemplate</vt:lpstr>
      <vt:lpstr>2_20140311PresentationUWTSDTemplate</vt:lpstr>
      <vt:lpstr>Certificate of Higher Education Business Skills for the Workplace  Academic Skills (LCLM 4001)  Session 3 –  Reading Strategies and Note-taking</vt:lpstr>
      <vt:lpstr>PowerPoint Presentation</vt:lpstr>
      <vt:lpstr>Last week’s recap </vt:lpstr>
      <vt:lpstr>Remember Assessment weeks and deadlines (For more details, read the assessment specification document found in the purple tile on Moodle and watch the video LCLM4001-Academic Skills Assessment Tasks Explained</vt:lpstr>
      <vt:lpstr>Today’s session</vt:lpstr>
      <vt:lpstr>PowerPoint Presentation</vt:lpstr>
      <vt:lpstr>Reading </vt:lpstr>
      <vt:lpstr>Reading Strategies</vt:lpstr>
      <vt:lpstr>Highlighting </vt:lpstr>
      <vt:lpstr>When do you stop reading?</vt:lpstr>
      <vt:lpstr>Activity 1</vt:lpstr>
      <vt:lpstr>Locating Resources</vt:lpstr>
      <vt:lpstr>PowerPoint Presentation</vt:lpstr>
      <vt:lpstr>PowerPoint Presentation</vt:lpstr>
      <vt:lpstr>PowerPoint Presentation</vt:lpstr>
      <vt:lpstr>PowerPoint Presentation</vt:lpstr>
      <vt:lpstr>PowerPoint Presentation</vt:lpstr>
      <vt:lpstr>What is notetaking?</vt:lpstr>
      <vt:lpstr>Notetaking: How do you take notes?</vt:lpstr>
      <vt:lpstr>Importance of note taking</vt:lpstr>
      <vt:lpstr>Challenges of note-taking </vt:lpstr>
      <vt:lpstr>PowerPoint Presentation</vt:lpstr>
      <vt:lpstr>Note taking strategies</vt:lpstr>
      <vt:lpstr>Diagram/ diagrammatic notes</vt:lpstr>
      <vt:lpstr>Mind map</vt:lpstr>
      <vt:lpstr>Tabular note taking</vt:lpstr>
      <vt:lpstr>Linear Notes</vt:lpstr>
      <vt:lpstr>Cornell Notes</vt:lpstr>
      <vt:lpstr>Activity 2</vt:lpstr>
      <vt:lpstr>Locating Resources</vt:lpstr>
      <vt:lpstr>PowerPoint Presentation</vt:lpstr>
      <vt:lpstr>Online Infoskills Programme</vt:lpstr>
      <vt:lpstr>Summary</vt:lpstr>
      <vt:lpstr>Reference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Dooshima Dugguh</dc:creator>
  <cp:lastModifiedBy>Dooshima Dugguh</cp:lastModifiedBy>
  <cp:revision>11</cp:revision>
  <dcterms:created xsi:type="dcterms:W3CDTF">2025-04-11T17:59:20Z</dcterms:created>
  <dcterms:modified xsi:type="dcterms:W3CDTF">2026-01-26T16:02:10Z</dcterms:modified>
</cp:coreProperties>
</file>