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4"/>
  </p:sldMasterIdLst>
  <p:sldIdLst>
    <p:sldId id="256" r:id="rId5"/>
    <p:sldId id="257" r:id="rId6"/>
    <p:sldId id="259" r:id="rId7"/>
    <p:sldId id="260" r:id="rId8"/>
    <p:sldId id="258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778324-959F-4A68-9F2C-29649B20404C}" v="27" dt="2022-05-13T13:38:43.6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56" autoAdjust="0"/>
    <p:restoredTop sz="94660"/>
  </p:normalViewPr>
  <p:slideViewPr>
    <p:cSldViewPr snapToGrid="0">
      <p:cViewPr varScale="1">
        <p:scale>
          <a:sx n="64" d="100"/>
          <a:sy n="64" d="100"/>
        </p:scale>
        <p:origin x="76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5/10/2022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876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5/10/2022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8451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5/10/2022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8482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5/10/2022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4965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5/10/2022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0503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5/10/2022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2832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5/10/2022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84560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5/10/2022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30585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5/10/2022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3050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5/10/2022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381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5/10/2022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5873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5/10/2022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5023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sldNum="0" hdr="0" ftr="0" dt="0"/>
  <p:txStyles>
    <p:titleStyle>
      <a:lvl1pPr algn="l" defTabSz="457200" rtl="0" eaLnBrk="1" latinLnBrk="0" hangingPunct="1">
        <a:lnSpc>
          <a:spcPct val="90000"/>
        </a:lnSpc>
        <a:spcBef>
          <a:spcPct val="0"/>
        </a:spcBef>
        <a:buNone/>
        <a:defRPr sz="44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2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3389/fpsyg.2018.0164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8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2" name="Rectangle 10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F3B56A-6FBB-C004-5960-2E5934593F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620" y="863695"/>
            <a:ext cx="3511233" cy="3779995"/>
          </a:xfrm>
        </p:spPr>
        <p:txBody>
          <a:bodyPr anchor="ctr"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BMOE5003 Assessment 2:</a:t>
            </a:r>
            <a:endParaRPr lang="en-GB" sz="44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B1060D-2078-5B0D-DF2E-CAFDDCF05C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621" y="4739780"/>
            <a:ext cx="3511233" cy="1147054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By Ben Lyden</a:t>
            </a:r>
          </a:p>
        </p:txBody>
      </p:sp>
      <p:sp>
        <p:nvSpPr>
          <p:cNvPr id="23" name="Rectangle 12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4" name="Picture 3" descr="Spinning leaves in the wind">
            <a:extLst>
              <a:ext uri="{FF2B5EF4-FFF2-40B4-BE49-F238E27FC236}">
                <a16:creationId xmlns:a16="http://schemas.microsoft.com/office/drawing/2014/main" id="{8401E520-22A3-6B22-7E1D-6B765A27DE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3063" b="1"/>
          <a:stretch/>
        </p:blipFill>
        <p:spPr>
          <a:xfrm>
            <a:off x="4654295" y="10"/>
            <a:ext cx="7537705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7334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BDD5F2-CC6F-1E9F-B46E-06AF2E190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103" y="561918"/>
            <a:ext cx="11029616" cy="431353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</a:rPr>
              <a:t>Results of the interview: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B6D66A-785A-8313-D2A9-EE9CC49185CA}"/>
              </a:ext>
            </a:extLst>
          </p:cNvPr>
          <p:cNvSpPr txBox="1"/>
          <p:nvPr/>
        </p:nvSpPr>
        <p:spPr>
          <a:xfrm>
            <a:off x="581191" y="1358571"/>
            <a:ext cx="326983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Themes of Motivation: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Enjoyment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Natural 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and Fitness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E81AD0-23C7-7D63-318B-F92D8D06F46E}"/>
              </a:ext>
            </a:extLst>
          </p:cNvPr>
          <p:cNvSpPr txBox="1"/>
          <p:nvPr/>
        </p:nvSpPr>
        <p:spPr>
          <a:xfrm>
            <a:off x="7302577" y="1635570"/>
            <a:ext cx="43082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Quote (Enjoyment):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motivates you to take part in water sports ... The enjoyment.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ECD774-D1FF-48A6-F979-684D0874E57A}"/>
              </a:ext>
            </a:extLst>
          </p:cNvPr>
          <p:cNvSpPr txBox="1"/>
          <p:nvPr/>
        </p:nvSpPr>
        <p:spPr>
          <a:xfrm>
            <a:off x="7302576" y="2918137"/>
            <a:ext cx="43082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Quote (Social):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social aspect of it's quite cool as well. I quite like everyone I've met through doing it.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D31219-927A-3AC6-0934-D45786C76740}"/>
              </a:ext>
            </a:extLst>
          </p:cNvPr>
          <p:cNvSpPr txBox="1"/>
          <p:nvPr/>
        </p:nvSpPr>
        <p:spPr>
          <a:xfrm>
            <a:off x="581191" y="4622265"/>
            <a:ext cx="47997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Quote (Natural Environment):</a:t>
            </a:r>
          </a:p>
          <a:p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ery, very connected I feel like again through doing the stuff I've done, I've got a different appreciation for the environment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6EF4DCD-7813-F3B7-FDDE-2CD5FEBA5175}"/>
              </a:ext>
            </a:extLst>
          </p:cNvPr>
          <p:cNvSpPr txBox="1"/>
          <p:nvPr/>
        </p:nvSpPr>
        <p:spPr>
          <a:xfrm>
            <a:off x="581191" y="3429000"/>
            <a:ext cx="32698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Quote (Health and Fitness):</a:t>
            </a:r>
          </a:p>
          <a:p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t's good for passive fitness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F95FBAD-302C-55DB-921E-F13CF8D18B20}"/>
              </a:ext>
            </a:extLst>
          </p:cNvPr>
          <p:cNvSpPr txBox="1"/>
          <p:nvPr/>
        </p:nvSpPr>
        <p:spPr>
          <a:xfrm>
            <a:off x="7302577" y="4483766"/>
            <a:ext cx="430823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Quote (Risk):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And I feel like that's also partly why I'm pursuing outdoor adventure because it kind of peaks me a lot more with that risk side of it.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4163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B9553-A174-EE48-92AB-6368FAA15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512" y="562701"/>
            <a:ext cx="11029616" cy="413768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Interview results compared to previous research: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F24C8C0-5E13-D310-2FBF-E230901DCB9F}"/>
              </a:ext>
            </a:extLst>
          </p:cNvPr>
          <p:cNvSpPr txBox="1"/>
          <p:nvPr/>
        </p:nvSpPr>
        <p:spPr>
          <a:xfrm>
            <a:off x="440512" y="1323474"/>
            <a:ext cx="5563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Previous research has shown…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253E69-41CF-809D-9D25-0613F0143194}"/>
              </a:ext>
            </a:extLst>
          </p:cNvPr>
          <p:cNvSpPr txBox="1"/>
          <p:nvPr/>
        </p:nvSpPr>
        <p:spPr>
          <a:xfrm>
            <a:off x="440512" y="2392433"/>
            <a:ext cx="77881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Respondents also indicated that they were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motivated by the chance to be with similar people.(O’Connell, 2010, p. 60)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1DA4BE-7BAF-F8AE-6B05-27686CFC757A}"/>
              </a:ext>
            </a:extLst>
          </p:cNvPr>
          <p:cNvSpPr txBox="1"/>
          <p:nvPr/>
        </p:nvSpPr>
        <p:spPr>
          <a:xfrm>
            <a:off x="440512" y="3415225"/>
            <a:ext cx="76483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primary motivation for participating in adventure recreation events was enjoyment. (Lynch &amp; Dibben, 2016, p. 87)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8C244F-B8E4-0CF9-9444-5CE18E031F72}"/>
              </a:ext>
            </a:extLst>
          </p:cNvPr>
          <p:cNvSpPr txBox="1"/>
          <p:nvPr/>
        </p:nvSpPr>
        <p:spPr>
          <a:xfrm>
            <a:off x="440512" y="4438017"/>
            <a:ext cx="102157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Participants in the pre-retirement aged group were more motivated than those in the older age group to be in the natural environment, to participate in physical activity.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Sugerman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2002, p. 366)</a:t>
            </a:r>
          </a:p>
        </p:txBody>
      </p:sp>
    </p:spTree>
    <p:extLst>
      <p:ext uri="{BB962C8B-B14F-4D97-AF65-F5344CB8AC3E}">
        <p14:creationId xmlns:p14="http://schemas.microsoft.com/office/powerpoint/2010/main" val="2707865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B5090-8E4C-BDB7-B24E-CA78B6EA2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716" y="567676"/>
            <a:ext cx="11029616" cy="344591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Results and current behaviour change theory: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A4C588-33BF-87D8-617B-DCB600AD05B4}"/>
              </a:ext>
            </a:extLst>
          </p:cNvPr>
          <p:cNvSpPr txBox="1"/>
          <p:nvPr/>
        </p:nvSpPr>
        <p:spPr>
          <a:xfrm>
            <a:off x="400716" y="977493"/>
            <a:ext cx="8549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results show when compared to current behaviour change theory…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D6E4F2-4F89-EEBE-B724-ADBD48435319}"/>
              </a:ext>
            </a:extLst>
          </p:cNvPr>
          <p:cNvSpPr txBox="1"/>
          <p:nvPr/>
        </p:nvSpPr>
        <p:spPr>
          <a:xfrm>
            <a:off x="400716" y="1356192"/>
            <a:ext cx="513843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Self Determination Theory: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Competence-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need to interact effectively within an environment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0" indent="0"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Like for kayaking, it's really interesting to see how from stroking, just going from your Tootsie to bum changes.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Relatedness-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need to feel close, connected, and cared for with important others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quite like everyone I've met through doing it and obviously now I wanna make a career out of it. There's kind of that professional drive as well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1CAB86B-2933-3193-BE26-A7D266E22B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1681" y="2954337"/>
            <a:ext cx="5057775" cy="33432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A640EA6-EE9F-790D-D8AD-B929AAC2920D}"/>
              </a:ext>
            </a:extLst>
          </p:cNvPr>
          <p:cNvSpPr txBox="1"/>
          <p:nvPr/>
        </p:nvSpPr>
        <p:spPr>
          <a:xfrm>
            <a:off x="6096000" y="1477009"/>
            <a:ext cx="551480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Autonomy-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need to experience activities as self-endorsed and enacted by choice: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 feel like if I didn't get as much fun out of it as I do, then I wouldn't do it.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2100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E3253-9E1D-B75B-84FB-3ADCEB22C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6808" y="559954"/>
            <a:ext cx="11029616" cy="356623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practical implications of results: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FE126B-5043-1097-8AA4-180A7FBBCF6B}"/>
              </a:ext>
            </a:extLst>
          </p:cNvPr>
          <p:cNvSpPr txBox="1"/>
          <p:nvPr/>
        </p:nvSpPr>
        <p:spPr>
          <a:xfrm>
            <a:off x="436808" y="1222104"/>
            <a:ext cx="7687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practical implications of the results are…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15E516-5E87-7058-5649-38ECCB0B8ECB}"/>
              </a:ext>
            </a:extLst>
          </p:cNvPr>
          <p:cNvSpPr txBox="1"/>
          <p:nvPr/>
        </p:nvSpPr>
        <p:spPr>
          <a:xfrm>
            <a:off x="436808" y="1740553"/>
            <a:ext cx="1113757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Has a positive effect on physical/mental health.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GE can play an important role in facilitating wellbeing and can provide alternative pathways for health.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Rogerson, M. et al., 2020)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Enjoyable and positive experiences lead to future involvement.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Results suggest a positive correlation between nature relatedness and both perceived competence and willingness to undertake outdoor sessions </a:t>
            </a:r>
            <a:r>
              <a:rPr lang="en-GB" dirty="0"/>
              <a:t>(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Barrable, A &amp; Lakin, L., 2020)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Being in nature and the outdoors can provide a range of benefits.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combination of physical activity and being in nature is recognized as providing a range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of significant benefits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Eigenschenk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B. et al., 2019)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can help a participant be more sociable.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Respondents also indicated that they were motivated by the chance to be with similar people.(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O’Connell, 2010, p. 60)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1168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216D7-E409-D706-34F7-BAB65B8FC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745" y="557772"/>
            <a:ext cx="11029616" cy="380686"/>
          </a:xfrm>
        </p:spPr>
        <p:txBody>
          <a:bodyPr/>
          <a:lstStyle/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Future Research:</a:t>
            </a:r>
            <a:r>
              <a:rPr lang="en-GB" sz="1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350CA0-F735-D2EC-35F4-99DA527B21AF}"/>
              </a:ext>
            </a:extLst>
          </p:cNvPr>
          <p:cNvSpPr txBox="1"/>
          <p:nvPr/>
        </p:nvSpPr>
        <p:spPr>
          <a:xfrm>
            <a:off x="412745" y="1222103"/>
            <a:ext cx="437027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Areas of further research from results: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Different sports</a:t>
            </a: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Quote: Actively, I'd say climbing a lot of indoor climbing mainly and paddling.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Different skill range </a:t>
            </a: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I'll come up 10 years now.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So.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Yeah, coming up to like, 9 years, 10 years.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vs non student</a:t>
            </a:r>
          </a:p>
          <a:p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 yeah, doing stuff kind of in South Wales is a lot more kind of motivated by education and development.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9F2EBD-2034-E571-7FC9-9B26D7EC1DD0}"/>
              </a:ext>
            </a:extLst>
          </p:cNvPr>
          <p:cNvSpPr txBox="1"/>
          <p:nvPr/>
        </p:nvSpPr>
        <p:spPr>
          <a:xfrm>
            <a:off x="5927553" y="2468597"/>
            <a:ext cx="595597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Further research could be done through quantitative methods as this interview was qualitative.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could also be a group interview instead of interviewing one person.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1837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3B703-8B19-B99E-F6A6-625943067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515" y="684571"/>
            <a:ext cx="11029616" cy="546352"/>
          </a:xfrm>
        </p:spPr>
        <p:txBody>
          <a:bodyPr>
            <a:normAutofit/>
          </a:bodyPr>
          <a:lstStyle/>
          <a:p>
            <a:r>
              <a:rPr lang="en-GB" sz="2800" dirty="0"/>
              <a:t>Reference list: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ECA205-8504-DD91-2494-9B78ABFBE35D}"/>
              </a:ext>
            </a:extLst>
          </p:cNvPr>
          <p:cNvSpPr txBox="1"/>
          <p:nvPr/>
        </p:nvSpPr>
        <p:spPr>
          <a:xfrm>
            <a:off x="209550" y="1230923"/>
            <a:ext cx="11849100" cy="43166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Barrable, A &amp; Lakin, L. (2020) ‘Nature relatedness in student teachers, perceived competence and willingness to teach outdoors: an empirical study’,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Adventure Education and Outdoor Learning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20(3), pp. 189-201, DOI: 10.1080/14729679.2019.1609999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Eigenschenk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B. et al. (2019) ‘Benefits of Outdoor Sports for Society. A Systematic Literature Review and Reflections on Evidence’, International journal of environmental research and public health, 16(6), p. 937–. doi:10.3390/ijerph16060937.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Lynch, P. &amp; Dibben, M. (2016) ‘Exploring motivations for adventure recreation events: a New Zealand study’,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Annals of Leisure Research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19(1), pp. 80-97, DOI: 10.1080/11745398.2015.1031804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Mackenzie, S.H., Son, J.S. and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Eitel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 (2018) ‘Using outdoor adventure to enhance intrinsic motivation and engagement in science and physical activity: An exploratory study’, Journal of outdoor recreation and tourism, 21, pp. 76–86. doi:10.1016/j.jort.2018.01.008.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O'Connell, T.S. (2010) ‘The effects of age, gender and level of experience on motivation to sea kayak’, Journal of Adventure Education &amp; Outdoor Learning, 10(1), pp. 51-66, DOI: 10.1080/14729671003669289</a:t>
            </a:r>
          </a:p>
        </p:txBody>
      </p:sp>
    </p:spTree>
    <p:extLst>
      <p:ext uri="{BB962C8B-B14F-4D97-AF65-F5344CB8AC3E}">
        <p14:creationId xmlns:p14="http://schemas.microsoft.com/office/powerpoint/2010/main" val="204881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3B703-8B19-B99E-F6A6-625943067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515" y="570271"/>
            <a:ext cx="11029616" cy="546352"/>
          </a:xfrm>
        </p:spPr>
        <p:txBody>
          <a:bodyPr>
            <a:normAutofit/>
          </a:bodyPr>
          <a:lstStyle/>
          <a:p>
            <a:r>
              <a:rPr lang="en-GB" sz="2800" dirty="0"/>
              <a:t>Reference list: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1DED1E-858B-E9F6-0588-890A7663415C}"/>
              </a:ext>
            </a:extLst>
          </p:cNvPr>
          <p:cNvSpPr txBox="1"/>
          <p:nvPr/>
        </p:nvSpPr>
        <p:spPr>
          <a:xfrm>
            <a:off x="247650" y="1053848"/>
            <a:ext cx="11753850" cy="64220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Roberts et al. (2018) ‘Why Do You Ride?: A Characterization of Mountain Bikers, Their Engagement Methods, and Perceived Links to Mental Health and Well-Being’ Frontiers in Psychology, 9(1642), pp.1-18. </a:t>
            </a:r>
            <a:r>
              <a:rPr lang="en-GB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https://doi.org/10.3389/fpsyg.2018.01642</a:t>
            </a:r>
            <a:endParaRPr lang="en-GB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Rogerson, M. et al. (2020) ‘Regular Doses of Nature: The Efficacy of Green Exercise Interventions for Mental Wellbeing’, International journal of environmental research and public health, 17(5), p. 1526–. doi:10.3390/ijerph17051526.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Sproule, J. et al. (2013) ‘Investigating the experience of outdoor and adventurous project work in an educational setting using a self-determination framework’, European physical education review, 19(3), pp. 315–328. doi:10.1177/1356336X13495629.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Sugerman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D. (2002) ‘The Relationship of Age to Motivation and Skill Development Level in Outdoor Adventure Programs for Older Adults’, 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Society and Leisure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25(2), pp. 351-376, DOI: 10.1080/07053436.2002.10707593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Tillmann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 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et al.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(2018) ‘Mental health benefits of interactions with nature in children and teenagers: a systematic review’, </a:t>
            </a:r>
            <a:r>
              <a:rPr lang="en-GB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epidemiology and community health (1979)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72(10), pp. 958–966. doi:10.1136/jech-2018-210436.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Woodman, T. et al. (2010) ‘Motives for participation in prolonged engagement high-risk sports: An agentic emotion regulation perspective’, Psychology of sport and exercise, 11(5), pp. 345–352. doi:10.1016/j.psychsport.2010.04.002.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6436308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nalogousFromRegularSeedRightStep">
      <a:dk1>
        <a:srgbClr val="000000"/>
      </a:dk1>
      <a:lt1>
        <a:srgbClr val="FFFFFF"/>
      </a:lt1>
      <a:dk2>
        <a:srgbClr val="412824"/>
      </a:dk2>
      <a:lt2>
        <a:srgbClr val="E2E8E6"/>
      </a:lt2>
      <a:accent1>
        <a:srgbClr val="E72959"/>
      </a:accent1>
      <a:accent2>
        <a:srgbClr val="D53617"/>
      </a:accent2>
      <a:accent3>
        <a:srgbClr val="E09227"/>
      </a:accent3>
      <a:accent4>
        <a:srgbClr val="A9A812"/>
      </a:accent4>
      <a:accent5>
        <a:srgbClr val="76B320"/>
      </a:accent5>
      <a:accent6>
        <a:srgbClr val="31BD15"/>
      </a:accent6>
      <a:hlink>
        <a:srgbClr val="31937A"/>
      </a:hlink>
      <a:folHlink>
        <a:srgbClr val="7F7F7F"/>
      </a:folHlink>
    </a:clrScheme>
    <a:fontScheme name="Dividend">
      <a:majorFont>
        <a:latin typeface="Univers Condensed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Univers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3" ma:contentTypeDescription="Create a new document." ma:contentTypeScope="" ma:versionID="3c296fbb3b0a206819e9a1746e6b0c6f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eda643123671c31f7359803275e6b9c2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LengthInSecond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7BDCD6F-86F4-450C-BA44-BF7FEB0A55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49A2950-5569-4B60-B775-0EEE12FB953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688D91A-C614-4335-BF2F-BC3060790B35}">
  <ds:schemaRefs>
    <ds:schemaRef ds:uri="http://schemas.openxmlformats.org/package/2006/metadata/core-properties"/>
    <ds:schemaRef ds:uri="http://purl.org/dc/terms/"/>
    <ds:schemaRef ds:uri="f54e4810-f1f5-4bce-aa8e-e4722dc561be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schemas.microsoft.com/office/infopath/2007/PartnerControls"/>
    <ds:schemaRef ds:uri="7b23fa32-4003-4364-bee1-595462966394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4277</TotalTime>
  <Words>1162</Words>
  <Application>Microsoft Office PowerPoint</Application>
  <PresentationFormat>Widescreen</PresentationFormat>
  <Paragraphs>78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Gill Sans MT</vt:lpstr>
      <vt:lpstr>Univers</vt:lpstr>
      <vt:lpstr>Univers Condensed</vt:lpstr>
      <vt:lpstr>Wingdings 2</vt:lpstr>
      <vt:lpstr>DividendVTI</vt:lpstr>
      <vt:lpstr>BMOE5003 Assessment 2:</vt:lpstr>
      <vt:lpstr>Results of the interview:</vt:lpstr>
      <vt:lpstr>Interview results compared to previous research:</vt:lpstr>
      <vt:lpstr>Results and current behaviour change theory:</vt:lpstr>
      <vt:lpstr>practical implications of results:</vt:lpstr>
      <vt:lpstr>Future Research: </vt:lpstr>
      <vt:lpstr>Reference list:</vt:lpstr>
      <vt:lpstr>Reference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 Lyden (1700632)</dc:creator>
  <cp:lastModifiedBy>Ben Lyden (1700632)</cp:lastModifiedBy>
  <cp:revision>2</cp:revision>
  <dcterms:created xsi:type="dcterms:W3CDTF">2022-05-10T14:30:17Z</dcterms:created>
  <dcterms:modified xsi:type="dcterms:W3CDTF">2022-05-13T13:47:55Z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