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notesMasterIdLst>
    <p:notesMasterId r:id="rId20"/>
  </p:notesMasterIdLst>
  <p:sldIdLst>
    <p:sldId id="256" r:id="rId2"/>
    <p:sldId id="309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  <p:sldId id="323" r:id="rId17"/>
    <p:sldId id="308" r:id="rId18"/>
    <p:sldId id="290" r:id="rId19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ambria Math" panose="02040503050406030204" pitchFamily="18" charset="0"/>
      <p:regular r:id="rId25"/>
    </p:embeddedFont>
    <p:embeddedFont>
      <p:font typeface="Century Gothic" panose="020B0502020202020204" pitchFamily="34" charset="0"/>
      <p:regular r:id="rId26"/>
      <p:bold r:id="rId27"/>
      <p:italic r:id="rId28"/>
      <p:boldItalic r:id="rId29"/>
    </p:embeddedFont>
    <p:embeddedFont>
      <p:font typeface="Wingdings 3" panose="05040102010807070707" pitchFamily="18" charset="2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</a:t>
            </a:r>
            <a:r>
              <a:rPr lang="en-GB" baseline="0" dirty="0" smtClean="0"/>
              <a:t>s from </a:t>
            </a:r>
            <a:r>
              <a:rPr lang="en-GB" baseline="0" dirty="0" err="1" smtClean="0"/>
              <a:t>Wikicommons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55CD4B-BA48-428B-8C86-6C0487F40C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551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04/09/2017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smtClean="0"/>
              <a:t>and </a:t>
            </a:r>
            <a:r>
              <a:rPr lang="en-GB" smtClean="0"/>
              <a:t>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5</a:t>
            </a:r>
          </a:p>
          <a:p>
            <a:r>
              <a:rPr lang="en-GB" dirty="0" smtClean="0"/>
              <a:t>Measures of Central </a:t>
            </a:r>
            <a:r>
              <a:rPr lang="en-GB" dirty="0" err="1" smtClean="0"/>
              <a:t>Tendancy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 of central tendency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measures of central tendency and variance are good for giving information about the entire set</a:t>
            </a:r>
          </a:p>
          <a:p>
            <a:pPr lvl="1"/>
            <a:r>
              <a:rPr lang="en-GB" dirty="0" smtClean="0"/>
              <a:t>What is the central representative value for the set?</a:t>
            </a:r>
          </a:p>
          <a:p>
            <a:pPr lvl="1"/>
            <a:r>
              <a:rPr lang="en-GB" dirty="0" smtClean="0"/>
              <a:t>How spread out is the set?</a:t>
            </a:r>
          </a:p>
          <a:p>
            <a:r>
              <a:rPr lang="en-GB" dirty="0" smtClean="0"/>
              <a:t>They tell us nothing, though, about where an individual score sits within the set</a:t>
            </a:r>
          </a:p>
          <a:p>
            <a:r>
              <a:rPr lang="en-GB" dirty="0" smtClean="0"/>
              <a:t>To do this we need to look at</a:t>
            </a:r>
          </a:p>
          <a:p>
            <a:pPr lvl="1"/>
            <a:r>
              <a:rPr lang="en-GB" dirty="0" smtClean="0"/>
              <a:t>Percentiles</a:t>
            </a:r>
          </a:p>
          <a:p>
            <a:pPr lvl="1"/>
            <a:r>
              <a:rPr lang="en-GB" dirty="0" smtClean="0"/>
              <a:t>The Normal curve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249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5058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BOY: Mum! I got 98 in my maths test today!</a:t>
            </a:r>
          </a:p>
          <a:p>
            <a:pPr marL="0" indent="0">
              <a:buNone/>
            </a:pPr>
            <a:r>
              <a:rPr lang="en-GB" dirty="0" smtClean="0"/>
              <a:t>MUM: That’s very good. You should be proud of yourself.</a:t>
            </a:r>
          </a:p>
          <a:p>
            <a:pPr marL="0" indent="0">
              <a:buNone/>
            </a:pPr>
            <a:r>
              <a:rPr lang="en-GB" dirty="0" smtClean="0"/>
              <a:t>BOY: Yes, but there were 200 points on the test.</a:t>
            </a:r>
          </a:p>
          <a:p>
            <a:pPr marL="0" indent="0">
              <a:buNone/>
            </a:pPr>
            <a:r>
              <a:rPr lang="en-GB" dirty="0" smtClean="0"/>
              <a:t>MUM: That’s not so good.</a:t>
            </a:r>
          </a:p>
          <a:p>
            <a:pPr marL="0" indent="0">
              <a:buNone/>
            </a:pPr>
            <a:r>
              <a:rPr lang="en-GB" dirty="0" smtClean="0"/>
              <a:t>BOY: I did get the second highest score in the class.</a:t>
            </a:r>
          </a:p>
          <a:p>
            <a:pPr marL="0" indent="0">
              <a:buNone/>
            </a:pPr>
            <a:r>
              <a:rPr lang="en-GB" dirty="0" smtClean="0"/>
              <a:t>MUM: That’s not so bad then.</a:t>
            </a:r>
          </a:p>
          <a:p>
            <a:pPr marL="0" indent="0">
              <a:buNone/>
            </a:pPr>
            <a:r>
              <a:rPr lang="en-GB" dirty="0" smtClean="0"/>
              <a:t>BOY: There were only two of us in class today</a:t>
            </a:r>
          </a:p>
          <a:p>
            <a:endParaRPr lang="en-GB" dirty="0"/>
          </a:p>
          <a:p>
            <a:r>
              <a:rPr lang="en-GB" dirty="0" smtClean="0"/>
              <a:t>What’s the most useful piece of information in this exchange?</a:t>
            </a:r>
          </a:p>
          <a:p>
            <a:r>
              <a:rPr lang="en-GB" dirty="0" smtClean="0"/>
              <a:t>This is an example of three types of information</a:t>
            </a:r>
          </a:p>
          <a:p>
            <a:pPr lvl="1"/>
            <a:r>
              <a:rPr lang="en-GB" dirty="0" smtClean="0"/>
              <a:t>The raw score – 98</a:t>
            </a:r>
          </a:p>
          <a:p>
            <a:pPr lvl="1"/>
            <a:r>
              <a:rPr lang="en-GB" dirty="0" smtClean="0"/>
              <a:t>The percentage – 49%</a:t>
            </a:r>
          </a:p>
          <a:p>
            <a:pPr lvl="1"/>
            <a:r>
              <a:rPr lang="en-GB" dirty="0" smtClean="0"/>
              <a:t>The ranking – last</a:t>
            </a:r>
          </a:p>
        </p:txBody>
      </p:sp>
    </p:spTree>
    <p:extLst>
      <p:ext uri="{BB962C8B-B14F-4D97-AF65-F5344CB8AC3E}">
        <p14:creationId xmlns:p14="http://schemas.microsoft.com/office/powerpoint/2010/main" val="144722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percentiles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94020"/>
          </a:xfrm>
        </p:spPr>
        <p:txBody>
          <a:bodyPr/>
          <a:lstStyle/>
          <a:p>
            <a:r>
              <a:rPr lang="en-GB" dirty="0" smtClean="0"/>
              <a:t>When interpreting a score we want to know</a:t>
            </a:r>
          </a:p>
          <a:p>
            <a:pPr lvl="1"/>
            <a:r>
              <a:rPr lang="en-GB" dirty="0" smtClean="0"/>
              <a:t>Something about the dataset</a:t>
            </a:r>
          </a:p>
          <a:p>
            <a:pPr lvl="1"/>
            <a:r>
              <a:rPr lang="en-GB" dirty="0" smtClean="0"/>
              <a:t>Something about how the score compares to the overall dataset</a:t>
            </a:r>
          </a:p>
          <a:p>
            <a:r>
              <a:rPr lang="en-GB" dirty="0" smtClean="0"/>
              <a:t>The simplest way to give this comparison is via a </a:t>
            </a:r>
            <a:r>
              <a:rPr lang="en-GB" b="1" i="1" dirty="0" smtClean="0"/>
              <a:t>percentile rank</a:t>
            </a:r>
            <a:endParaRPr lang="en-GB" dirty="0" smtClean="0"/>
          </a:p>
          <a:p>
            <a:pPr lvl="1"/>
            <a:r>
              <a:rPr lang="en-GB" dirty="0" smtClean="0"/>
              <a:t>A score at the 75</a:t>
            </a:r>
            <a:r>
              <a:rPr lang="en-GB" baseline="30000" dirty="0" smtClean="0"/>
              <a:t>th</a:t>
            </a:r>
            <a:r>
              <a:rPr lang="en-GB" dirty="0" smtClean="0"/>
              <a:t> percentile is larger than 75% of all scores</a:t>
            </a:r>
          </a:p>
          <a:p>
            <a:pPr lvl="1"/>
            <a:r>
              <a:rPr lang="en-GB" dirty="0" smtClean="0"/>
              <a:t>A score at the 25</a:t>
            </a:r>
            <a:r>
              <a:rPr lang="en-GB" baseline="30000" dirty="0" smtClean="0"/>
              <a:t>th</a:t>
            </a:r>
            <a:r>
              <a:rPr lang="en-GB" dirty="0" smtClean="0"/>
              <a:t> percentile is larger than 25% of all scores</a:t>
            </a:r>
          </a:p>
          <a:p>
            <a:pPr lvl="1"/>
            <a:r>
              <a:rPr lang="en-GB" dirty="0" smtClean="0"/>
              <a:t>The 50</a:t>
            </a:r>
            <a:r>
              <a:rPr lang="en-GB" baseline="30000" dirty="0" smtClean="0"/>
              <a:t>th</a:t>
            </a:r>
            <a:r>
              <a:rPr lang="en-GB" dirty="0" smtClean="0"/>
              <a:t> percentile is the median</a:t>
            </a:r>
          </a:p>
          <a:p>
            <a:r>
              <a:rPr lang="en-GB" b="1" i="1" dirty="0" smtClean="0"/>
              <a:t>Quartiles</a:t>
            </a:r>
            <a:r>
              <a:rPr lang="en-GB" dirty="0" smtClean="0"/>
              <a:t> are related to percentiles but works on quarters of the dataset</a:t>
            </a:r>
          </a:p>
          <a:p>
            <a:pPr lvl="1"/>
            <a:r>
              <a:rPr lang="en-GB" dirty="0" smtClean="0"/>
              <a:t>0</a:t>
            </a:r>
            <a:r>
              <a:rPr lang="en-GB" baseline="30000" dirty="0" smtClean="0"/>
              <a:t>th</a:t>
            </a:r>
            <a:r>
              <a:rPr lang="en-GB" dirty="0" smtClean="0"/>
              <a:t> quartile = 0</a:t>
            </a:r>
            <a:r>
              <a:rPr lang="en-GB" baseline="30000" dirty="0" smtClean="0"/>
              <a:t>th</a:t>
            </a:r>
            <a:r>
              <a:rPr lang="en-GB" dirty="0" smtClean="0"/>
              <a:t> percentile</a:t>
            </a:r>
          </a:p>
          <a:p>
            <a:pPr lvl="1"/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quartile = 25</a:t>
            </a:r>
            <a:r>
              <a:rPr lang="en-GB" baseline="30000" dirty="0" smtClean="0"/>
              <a:t>th</a:t>
            </a:r>
            <a:r>
              <a:rPr lang="en-GB" dirty="0" smtClean="0"/>
              <a:t> percentile</a:t>
            </a:r>
          </a:p>
          <a:p>
            <a:pPr lvl="1"/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quartile = 50</a:t>
            </a:r>
            <a:r>
              <a:rPr lang="en-GB" baseline="30000" dirty="0" smtClean="0"/>
              <a:t>th</a:t>
            </a:r>
            <a:r>
              <a:rPr lang="en-GB" dirty="0" smtClean="0"/>
              <a:t> percentile</a:t>
            </a:r>
          </a:p>
          <a:p>
            <a:pPr lvl="1"/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quartile = 75</a:t>
            </a:r>
            <a:r>
              <a:rPr lang="en-GB" baseline="30000" dirty="0" smtClean="0"/>
              <a:t>th</a:t>
            </a:r>
            <a:r>
              <a:rPr lang="en-GB" dirty="0" smtClean="0"/>
              <a:t> percentile</a:t>
            </a:r>
          </a:p>
          <a:p>
            <a:pPr lvl="1"/>
            <a:endParaRPr lang="en-GB" b="1" i="1" dirty="0" smtClean="0"/>
          </a:p>
        </p:txBody>
      </p:sp>
    </p:spTree>
    <p:extLst>
      <p:ext uri="{BB962C8B-B14F-4D97-AF65-F5344CB8AC3E}">
        <p14:creationId xmlns:p14="http://schemas.microsoft.com/office/powerpoint/2010/main" val="3275380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percentiles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49184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PERCENTRANK.INC(range</a:t>
            </a:r>
            <a:r>
              <a:rPr lang="en-GB" dirty="0"/>
              <a:t>, cell or value)</a:t>
            </a:r>
          </a:p>
          <a:p>
            <a:pPr lvl="1"/>
            <a:r>
              <a:rPr lang="en-GB" dirty="0"/>
              <a:t>Returns the percentile rank of the cell or value within the </a:t>
            </a:r>
            <a:r>
              <a:rPr lang="en-GB" dirty="0" smtClean="0"/>
              <a:t>range</a:t>
            </a:r>
          </a:p>
          <a:p>
            <a:pPr lvl="1"/>
            <a:r>
              <a:rPr lang="en-GB" dirty="0" smtClean="0"/>
              <a:t>Outputs </a:t>
            </a:r>
            <a:r>
              <a:rPr lang="en-GB" dirty="0"/>
              <a:t>the </a:t>
            </a:r>
            <a:r>
              <a:rPr lang="en-GB" dirty="0" smtClean="0"/>
              <a:t>rank as </a:t>
            </a:r>
            <a:r>
              <a:rPr lang="en-GB" dirty="0"/>
              <a:t>a </a:t>
            </a:r>
            <a:r>
              <a:rPr lang="en-GB" dirty="0" smtClean="0"/>
              <a:t>decimal</a:t>
            </a:r>
            <a:endParaRPr lang="en-GB" dirty="0"/>
          </a:p>
          <a:p>
            <a:r>
              <a:rPr lang="en-GB" dirty="0"/>
              <a:t>PERCENTILE.INC(range, percentile)</a:t>
            </a:r>
          </a:p>
          <a:p>
            <a:pPr lvl="1"/>
            <a:r>
              <a:rPr lang="en-GB" dirty="0"/>
              <a:t>Returns the value of the </a:t>
            </a:r>
            <a:r>
              <a:rPr lang="en-GB" dirty="0" smtClean="0"/>
              <a:t>percentile within the range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equires the desired percentile to be given as a decimal </a:t>
            </a:r>
          </a:p>
          <a:p>
            <a:r>
              <a:rPr lang="en-GB" dirty="0" smtClean="0"/>
              <a:t>QUARTILE.INC(range, quartile)</a:t>
            </a:r>
          </a:p>
          <a:p>
            <a:pPr lvl="1"/>
            <a:r>
              <a:rPr lang="en-GB" dirty="0"/>
              <a:t>Returns the value of the </a:t>
            </a:r>
            <a:r>
              <a:rPr lang="en-GB" dirty="0" smtClean="0"/>
              <a:t>quartile </a:t>
            </a:r>
            <a:r>
              <a:rPr lang="en-GB" dirty="0"/>
              <a:t>within the range</a:t>
            </a:r>
          </a:p>
          <a:p>
            <a:pPr lvl="1"/>
            <a:r>
              <a:rPr lang="en-GB" dirty="0"/>
              <a:t>Requires the desired </a:t>
            </a:r>
            <a:r>
              <a:rPr lang="en-GB" dirty="0" smtClean="0"/>
              <a:t>quartile </a:t>
            </a:r>
            <a:r>
              <a:rPr lang="en-GB" dirty="0"/>
              <a:t>to be given as a decimal 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535" y="4600280"/>
            <a:ext cx="6334125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52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MidtermPercentiles.xlsx file data, calculate the following:</a:t>
            </a:r>
          </a:p>
          <a:p>
            <a:pPr lvl="1"/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, 50</a:t>
            </a:r>
            <a:r>
              <a:rPr lang="en-GB" baseline="30000" dirty="0" smtClean="0"/>
              <a:t>th</a:t>
            </a:r>
            <a:r>
              <a:rPr lang="en-GB" dirty="0" smtClean="0"/>
              <a:t> and 90</a:t>
            </a:r>
            <a:r>
              <a:rPr lang="en-GB" baseline="30000" dirty="0" smtClean="0"/>
              <a:t>th</a:t>
            </a:r>
            <a:r>
              <a:rPr lang="en-GB" dirty="0" smtClean="0"/>
              <a:t> percentiles </a:t>
            </a:r>
          </a:p>
          <a:p>
            <a:pPr lvl="1"/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and 3</a:t>
            </a:r>
            <a:r>
              <a:rPr lang="en-GB" baseline="30000" dirty="0" smtClean="0"/>
              <a:t>rd</a:t>
            </a:r>
            <a:r>
              <a:rPr lang="en-GB" dirty="0" smtClean="0"/>
              <a:t> quartiles</a:t>
            </a:r>
          </a:p>
          <a:p>
            <a:pPr lvl="1"/>
            <a:r>
              <a:rPr lang="en-GB" dirty="0" smtClean="0"/>
              <a:t>The rank of a score of 27</a:t>
            </a:r>
          </a:p>
          <a:p>
            <a:pPr lvl="1"/>
            <a:r>
              <a:rPr lang="en-GB" dirty="0" smtClean="0"/>
              <a:t>The rank of a score of 42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68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normal curve is a mathematical idealisation of a particular type of symmetrical distribution</a:t>
            </a:r>
          </a:p>
          <a:p>
            <a:r>
              <a:rPr lang="en-GB" dirty="0" smtClean="0"/>
              <a:t>Many actual data distributions approximate the normal curve so we can use it to help interpret  a wide range of datasets</a:t>
            </a:r>
          </a:p>
          <a:p>
            <a:pPr lvl="1"/>
            <a:r>
              <a:rPr lang="en-GB" dirty="0" smtClean="0"/>
              <a:t>Data that approximates the normal curve is known as </a:t>
            </a:r>
            <a:r>
              <a:rPr lang="en-GB" b="1" i="1" dirty="0" smtClean="0"/>
              <a:t>normal data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AutoShape 2" descr="Probability density function for the normal distribu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836" y="3520107"/>
            <a:ext cx="4154962" cy="26414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29" y="3519754"/>
            <a:ext cx="4126583" cy="264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275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normal curves share the following features but differ in their means and standard deviations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are symmetrical about the mean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are unimodal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Since the curves are symmetrical and unimodal, mean=median=mode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are asymptotic to the horizontal axis of the distribution</a:t>
            </a:r>
          </a:p>
          <a:p>
            <a:pPr lvl="1"/>
            <a:r>
              <a:rPr lang="en-GB" dirty="0" smtClean="0"/>
              <a:t>Scores are continuous and mathematically describe an infinite set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have the same proportions of scores under the curve relative to particular locations on the horizontal axis when the scores are expressed in a similar basis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592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AutoShape 2" descr="https://upload.wikimedia.org/wikipedia/commons/a/a9/Empirical_Rule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11" y="1224011"/>
            <a:ext cx="7324725" cy="53149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56665" y="5839062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50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9260" y="5279507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2.5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135196" y="5570225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16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78134" y="5646624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84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872957" y="5279507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97.5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094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Suppose that an exam is taken by a large number of people and the scores are assumed to be from a normally distributed population with a mean of 50 and a standard deviation of 10. Approximately what percentage of people earned scores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Below 50?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Above 60?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Between 40 and 60?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676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scores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we make comparisons between scores on normal curves with different means and standard deviations?</a:t>
            </a:r>
          </a:p>
          <a:p>
            <a:r>
              <a:rPr lang="en-GB" dirty="0" smtClean="0"/>
              <a:t>Suppose we record the ping times across two different networks and find that they have normal distributions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If we measure a ping time of 14ms then how close to the mean is it for each network?</a:t>
            </a:r>
          </a:p>
          <a:p>
            <a:r>
              <a:rPr lang="en-GB" dirty="0" smtClean="0"/>
              <a:t>To answer this we need to have some way of standardising the scores across both normal curves</a:t>
            </a:r>
          </a:p>
          <a:p>
            <a:pPr lvl="1"/>
            <a:r>
              <a:rPr lang="en-GB" dirty="0" smtClean="0"/>
              <a:t>This is done using </a:t>
            </a:r>
            <a:r>
              <a:rPr lang="en-GB" b="1" i="1" dirty="0" smtClean="0"/>
              <a:t>standard scores</a:t>
            </a:r>
            <a:r>
              <a:rPr lang="en-GB" dirty="0"/>
              <a:t> </a:t>
            </a:r>
            <a:r>
              <a:rPr lang="en-GB" dirty="0" smtClean="0"/>
              <a:t>or </a:t>
            </a:r>
            <a:r>
              <a:rPr lang="en-GB" b="1" i="1" dirty="0" smtClean="0"/>
              <a:t>Z scores</a:t>
            </a:r>
            <a:endParaRPr lang="en-GB" dirty="0" smtClean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932789"/>
              </p:ext>
            </p:extLst>
          </p:nvPr>
        </p:nvGraphicFramePr>
        <p:xfrm>
          <a:off x="1144960" y="2726179"/>
          <a:ext cx="6792408" cy="1112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4136"/>
                <a:gridCol w="2001890"/>
                <a:gridCol w="2526382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Mean Ping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Standard</a:t>
                      </a:r>
                      <a:r>
                        <a:rPr lang="en-GB" baseline="0" dirty="0" smtClean="0"/>
                        <a:t> Deviation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Network 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Network</a:t>
                      </a:r>
                      <a:r>
                        <a:rPr lang="en-GB" baseline="0" dirty="0" smtClean="0"/>
                        <a:t> 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9818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Scores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Z score states the position of a score in relation to the mean in standard deviation units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−</m:t>
                          </m:r>
                          <m:acc>
                            <m:accPr>
                              <m:chr m:val="̅"/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</m:acc>
                        </m:num>
                        <m:den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lvl="1"/>
                <a:r>
                  <a:rPr lang="en-GB" dirty="0" smtClean="0"/>
                  <a:t>Where X is the raw score,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 smtClean="0"/>
                  <a:t> is the mean of the group x and </a:t>
                </a:r>
                <a:r>
                  <a:rPr lang="en-GB" dirty="0" err="1" smtClean="0"/>
                  <a:t>SD</a:t>
                </a:r>
                <a:r>
                  <a:rPr lang="en-GB" baseline="-25000" dirty="0" err="1" smtClean="0"/>
                  <a:t>x</a:t>
                </a:r>
                <a:r>
                  <a:rPr lang="en-GB" dirty="0" smtClean="0"/>
                  <a:t> is the standard deviation of the group x</a:t>
                </a:r>
              </a:p>
              <a:p>
                <a:r>
                  <a:rPr lang="en-GB" dirty="0" smtClean="0"/>
                  <a:t>The Z score has the following properties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 smtClean="0"/>
                  <a:t>The mean of any set of Z scores is always 0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 smtClean="0"/>
                  <a:t>The standard deviation of any set of Z scores is always equal to 1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 smtClean="0"/>
                  <a:t>The distribution of Z scores has the same shape as the distribution of raw scores from which they were derived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8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1053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Scores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80898"/>
          </a:xfrm>
        </p:spPr>
        <p:txBody>
          <a:bodyPr/>
          <a:lstStyle/>
          <a:p>
            <a:r>
              <a:rPr lang="en-GB" dirty="0" smtClean="0"/>
              <a:t>How close to the mean is a score of 14ms in each case?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score is 0.6</a:t>
            </a:r>
            <a:r>
              <a:rPr lang="en-GB" dirty="0" smtClean="0">
                <a:sym typeface="Symbol" panose="05050102010706020507" pitchFamily="18" charset="2"/>
              </a:rPr>
              <a:t> from the mean of network A and 0.667 from the mean of network B</a:t>
            </a:r>
          </a:p>
          <a:p>
            <a:r>
              <a:rPr lang="en-GB" dirty="0" smtClean="0">
                <a:sym typeface="Symbol" panose="05050102010706020507" pitchFamily="18" charset="2"/>
              </a:rPr>
              <a:t>A positive result means that the score is higher than the mean; a negative Z score means that the raw score is below the mean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53432037"/>
                  </p:ext>
                </p:extLst>
              </p:nvPr>
            </p:nvGraphicFramePr>
            <p:xfrm>
              <a:off x="1088399" y="1604390"/>
              <a:ext cx="6792408" cy="2844974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588055"/>
                    <a:gridCol w="1979628"/>
                    <a:gridCol w="2224725"/>
                  </a:tblGrid>
                  <a:tr h="38466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 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</a:t>
                          </a:r>
                          <a:r>
                            <a:rPr lang="en-GB" baseline="0" dirty="0" smtClean="0"/>
                            <a:t> B</a:t>
                          </a:r>
                          <a:endParaRPr lang="en-GB" dirty="0" smtClean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Mean Ping Time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Standard</a:t>
                          </a:r>
                          <a:r>
                            <a:rPr lang="en-GB" baseline="0" dirty="0" smtClean="0"/>
                            <a:t> Deviation</a:t>
                          </a:r>
                          <a:endParaRPr lang="en-GB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 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𝑆𝐷</m:t>
                                        </m:r>
                                      </m:e>
                                      <m:sub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sub>
                                    </m:sSub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14 −11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sz="1800" b="0" i="0" smtClean="0">
                                    <a:latin typeface="Cambria Math" panose="02040503050406030204" pitchFamily="18" charset="0"/>
                                  </a:rPr>
                                  <m:t>=0.6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 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𝑆𝐷</m:t>
                                        </m:r>
                                      </m:e>
                                      <m:sub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sub>
                                    </m:sSub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14 −12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en-GB" sz="1800" b="0" i="0" smtClean="0">
                                    <a:latin typeface="Cambria Math" panose="02040503050406030204" pitchFamily="18" charset="0"/>
                                  </a:rPr>
                                  <m:t>=0.667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53432037"/>
                  </p:ext>
                </p:extLst>
              </p:nvPr>
            </p:nvGraphicFramePr>
            <p:xfrm>
              <a:off x="1088399" y="1604390"/>
              <a:ext cx="6792408" cy="2844974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588055"/>
                    <a:gridCol w="1979628"/>
                    <a:gridCol w="2224725"/>
                  </a:tblGrid>
                  <a:tr h="38466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 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</a:t>
                          </a:r>
                          <a:r>
                            <a:rPr lang="en-GB" baseline="0" dirty="0" smtClean="0"/>
                            <a:t> B</a:t>
                          </a:r>
                          <a:endParaRPr lang="en-GB" dirty="0" smtClean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Mean Ping Time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Standard</a:t>
                          </a:r>
                          <a:r>
                            <a:rPr lang="en-GB" baseline="0" dirty="0" smtClean="0"/>
                            <a:t> Deviation</a:t>
                          </a:r>
                          <a:endParaRPr lang="en-GB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1718628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30769" t="-67376" r="-1123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205479" t="-6737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136150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test is administered to a large group of people and the mean score is found to be 42 with a standard deviation of 3. Alice, Bob, Chloe and Dave scored 45, 48, 38 and 35 respectively. What are their Z-scores?</a:t>
                </a: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Alice: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𝐴𝑙𝑖𝑐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42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 smtClean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 smtClean="0">
                  <a:sym typeface="Symbol" panose="05050102010706020507" pitchFamily="18" charset="2"/>
                </a:endParaRP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Bob: 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endParaRPr lang="en-GB" dirty="0" smtClean="0">
                  <a:sym typeface="Symbol" panose="05050102010706020507" pitchFamily="18" charset="2"/>
                </a:endParaRP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Chloe: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𝐶h𝑙𝑜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−4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−1.333</m:t>
                    </m:r>
                  </m:oMath>
                </a14:m>
                <a:endParaRPr lang="en-GB" dirty="0" smtClean="0">
                  <a:sym typeface="Symbol" panose="05050102010706020507" pitchFamily="18" charset="2"/>
                </a:endParaRP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Dave: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𝐷𝑎𝑣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−7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−2.333</m:t>
                    </m:r>
                  </m:oMath>
                </a14:m>
                <a:endParaRPr lang="en-GB" dirty="0">
                  <a:sym typeface="Symbol" panose="05050102010706020507" pitchFamily="18" charset="2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8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9390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test was administered to 16 people, with the resulting scores</a:t>
            </a:r>
          </a:p>
          <a:p>
            <a:pPr lvl="1"/>
            <a:r>
              <a:rPr lang="en-GB" dirty="0" smtClean="0"/>
              <a:t>20, 19, 19, 18, 18, 18,17, 17, 17, 17, 16, 16, 16, 15, 15, 14</a:t>
            </a:r>
          </a:p>
          <a:p>
            <a:r>
              <a:rPr lang="en-GB" dirty="0" smtClean="0"/>
              <a:t>Eve was one of the two people who scored 19. What is her Z score?</a:t>
            </a:r>
          </a:p>
          <a:p>
            <a:r>
              <a:rPr lang="en-GB" dirty="0" smtClean="0"/>
              <a:t>Frank was the person who scored 14. What is his Z score?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306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dataset in the MidtermPercentiles.xlsx </a:t>
            </a:r>
            <a:r>
              <a:rPr lang="en-GB" dirty="0" err="1"/>
              <a:t>datafile</a:t>
            </a:r>
            <a:r>
              <a:rPr lang="en-GB" dirty="0"/>
              <a:t> calculate the following: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42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27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-0.5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1.2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–0.5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1.2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571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ym typeface="Wingdings" panose="05000000000000000000" pitchFamily="2" charset="2"/>
              </a:rPr>
              <a:t>Today’s material looked at the normal curve and how data is represented using it</a:t>
            </a:r>
          </a:p>
          <a:p>
            <a:pPr lvl="1"/>
            <a:r>
              <a:rPr lang="en-GB" dirty="0" smtClean="0"/>
              <a:t>The normal curve</a:t>
            </a:r>
          </a:p>
          <a:p>
            <a:pPr lvl="1"/>
            <a:r>
              <a:rPr lang="en-GB" dirty="0" smtClean="0"/>
              <a:t>Percentiles</a:t>
            </a:r>
          </a:p>
          <a:p>
            <a:pPr lvl="1"/>
            <a:r>
              <a:rPr lang="en-GB" dirty="0" smtClean="0"/>
              <a:t>Standard scores</a:t>
            </a:r>
            <a:endParaRPr lang="en-GB" dirty="0"/>
          </a:p>
          <a:p>
            <a:r>
              <a:rPr lang="en-GB" dirty="0" smtClean="0"/>
              <a:t>Next session we’ll start looking at how we can display data effectively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Different types of data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chapters 6 and 7 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18469</TotalTime>
  <Words>1059</Words>
  <Application>Microsoft Office PowerPoint</Application>
  <PresentationFormat>On-screen Show (4:3)</PresentationFormat>
  <Paragraphs>160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Calibri</vt:lpstr>
      <vt:lpstr>Wingdings</vt:lpstr>
      <vt:lpstr>Cambria Math</vt:lpstr>
      <vt:lpstr>Symbol</vt:lpstr>
      <vt:lpstr>Century Gothic</vt:lpstr>
      <vt:lpstr>Wingdings 3</vt:lpstr>
      <vt:lpstr>Slice</vt:lpstr>
      <vt:lpstr>Data Analysis  and Visualisation</vt:lpstr>
      <vt:lpstr>Measures of central tendency</vt:lpstr>
      <vt:lpstr>PowerPoint Presentation</vt:lpstr>
      <vt:lpstr>percentiles</vt:lpstr>
      <vt:lpstr>percentiles</vt:lpstr>
      <vt:lpstr>exercise</vt:lpstr>
      <vt:lpstr>The normal curve</vt:lpstr>
      <vt:lpstr>The normal curve</vt:lpstr>
      <vt:lpstr>The Normal curve</vt:lpstr>
      <vt:lpstr>Exercise</vt:lpstr>
      <vt:lpstr>Standard scores</vt:lpstr>
      <vt:lpstr>Standard Scores</vt:lpstr>
      <vt:lpstr>Standard Scores</vt:lpstr>
      <vt:lpstr>Example</vt:lpstr>
      <vt:lpstr>exercise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139</cp:revision>
  <dcterms:created xsi:type="dcterms:W3CDTF">2017-06-08T10:43:23Z</dcterms:created>
  <dcterms:modified xsi:type="dcterms:W3CDTF">2017-09-04T15:15:30Z</dcterms:modified>
</cp:coreProperties>
</file>