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4369D6-DB64-4E32-8564-1B9AF54FEE7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D25EB6-4A44-4C01-A070-A727B28DCE17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sustainable enterprise is set to meet the needs of a growing market for responsible consumption while maintaining profitability and creating positive change.</a:t>
          </a:r>
        </a:p>
      </dgm:t>
    </dgm:pt>
    <dgm:pt modelId="{6B3F0E2B-EA60-45B0-AEE6-684A61BE6589}" type="parTrans" cxnId="{046BF03E-FAE3-45AB-B77B-49C4E61324CA}">
      <dgm:prSet/>
      <dgm:spPr/>
      <dgm:t>
        <a:bodyPr/>
        <a:lstStyle/>
        <a:p>
          <a:endParaRPr lang="en-US"/>
        </a:p>
      </dgm:t>
    </dgm:pt>
    <dgm:pt modelId="{DBD26F0C-C6FF-41D9-8010-026571C3825B}" type="sibTrans" cxnId="{046BF03E-FAE3-45AB-B77B-49C4E61324CA}">
      <dgm:prSet/>
      <dgm:spPr/>
      <dgm:t>
        <a:bodyPr/>
        <a:lstStyle/>
        <a:p>
          <a:endParaRPr lang="en-US"/>
        </a:p>
      </dgm:t>
    </dgm:pt>
    <dgm:pt modelId="{22F502DB-CFE7-48AB-A88B-275EBB04C5FE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Through innovative products, ethical operations, and community engagement, the company aims to lead by example and drive global sustainability forward.</a:t>
          </a:r>
        </a:p>
      </dgm:t>
    </dgm:pt>
    <dgm:pt modelId="{20DCC56E-6A3F-4044-8A31-E42FD1E32B8F}" type="parTrans" cxnId="{43933D33-58B2-43A0-AAB9-38DE145EA5DD}">
      <dgm:prSet/>
      <dgm:spPr/>
      <dgm:t>
        <a:bodyPr/>
        <a:lstStyle/>
        <a:p>
          <a:endParaRPr lang="en-US"/>
        </a:p>
      </dgm:t>
    </dgm:pt>
    <dgm:pt modelId="{91EB6884-56EF-4EA9-B5BB-E603E28652C7}" type="sibTrans" cxnId="{43933D33-58B2-43A0-AAB9-38DE145EA5DD}">
      <dgm:prSet/>
      <dgm:spPr/>
      <dgm:t>
        <a:bodyPr/>
        <a:lstStyle/>
        <a:p>
          <a:endParaRPr lang="en-US"/>
        </a:p>
      </dgm:t>
    </dgm:pt>
    <dgm:pt modelId="{818B67B7-78FD-44D0-8A00-1E968EC883D9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Call to Action: Join us in supporting a sustainable future through responsible business practices that benefit people, the planet, and profits.</a:t>
          </a:r>
        </a:p>
      </dgm:t>
    </dgm:pt>
    <dgm:pt modelId="{3F2CFCA2-A76E-410C-BB59-BAE57B12F06E}" type="parTrans" cxnId="{298D7B04-2CC1-4497-ACFD-5FCC10519570}">
      <dgm:prSet/>
      <dgm:spPr/>
      <dgm:t>
        <a:bodyPr/>
        <a:lstStyle/>
        <a:p>
          <a:endParaRPr lang="en-US"/>
        </a:p>
      </dgm:t>
    </dgm:pt>
    <dgm:pt modelId="{28F45746-D108-4718-9C5E-EB1866775273}" type="sibTrans" cxnId="{298D7B04-2CC1-4497-ACFD-5FCC10519570}">
      <dgm:prSet/>
      <dgm:spPr/>
      <dgm:t>
        <a:bodyPr/>
        <a:lstStyle/>
        <a:p>
          <a:endParaRPr lang="en-US"/>
        </a:p>
      </dgm:t>
    </dgm:pt>
    <dgm:pt modelId="{CAB56D69-F530-4346-9BDF-59179B5FB533}" type="pres">
      <dgm:prSet presAssocID="{354369D6-DB64-4E32-8564-1B9AF54FEE70}" presName="linear" presStyleCnt="0">
        <dgm:presLayoutVars>
          <dgm:animLvl val="lvl"/>
          <dgm:resizeHandles val="exact"/>
        </dgm:presLayoutVars>
      </dgm:prSet>
      <dgm:spPr/>
    </dgm:pt>
    <dgm:pt modelId="{2C254B65-6348-4A88-B33D-344361441031}" type="pres">
      <dgm:prSet presAssocID="{1AD25EB6-4A44-4C01-A070-A727B28DCE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AEC409-C868-48AF-8510-514BE9EC2FD6}" type="pres">
      <dgm:prSet presAssocID="{DBD26F0C-C6FF-41D9-8010-026571C3825B}" presName="spacer" presStyleCnt="0"/>
      <dgm:spPr/>
    </dgm:pt>
    <dgm:pt modelId="{4A8480FC-9721-4802-992F-E7C67CA65C57}" type="pres">
      <dgm:prSet presAssocID="{22F502DB-CFE7-48AB-A88B-275EBB04C5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2F0A20C-D53C-484D-9675-975A0C91A49D}" type="pres">
      <dgm:prSet presAssocID="{91EB6884-56EF-4EA9-B5BB-E603E28652C7}" presName="spacer" presStyleCnt="0"/>
      <dgm:spPr/>
    </dgm:pt>
    <dgm:pt modelId="{725F00FC-52DE-4C98-9AA5-3A1FD36AD058}" type="pres">
      <dgm:prSet presAssocID="{818B67B7-78FD-44D0-8A00-1E968EC883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98D7B04-2CC1-4497-ACFD-5FCC10519570}" srcId="{354369D6-DB64-4E32-8564-1B9AF54FEE70}" destId="{818B67B7-78FD-44D0-8A00-1E968EC883D9}" srcOrd="2" destOrd="0" parTransId="{3F2CFCA2-A76E-410C-BB59-BAE57B12F06E}" sibTransId="{28F45746-D108-4718-9C5E-EB1866775273}"/>
    <dgm:cxn modelId="{7A209512-A1C0-4BFF-B120-5B7D061B7913}" type="presOf" srcId="{818B67B7-78FD-44D0-8A00-1E968EC883D9}" destId="{725F00FC-52DE-4C98-9AA5-3A1FD36AD058}" srcOrd="0" destOrd="0" presId="urn:microsoft.com/office/officeart/2005/8/layout/vList2"/>
    <dgm:cxn modelId="{43933D33-58B2-43A0-AAB9-38DE145EA5DD}" srcId="{354369D6-DB64-4E32-8564-1B9AF54FEE70}" destId="{22F502DB-CFE7-48AB-A88B-275EBB04C5FE}" srcOrd="1" destOrd="0" parTransId="{20DCC56E-6A3F-4044-8A31-E42FD1E32B8F}" sibTransId="{91EB6884-56EF-4EA9-B5BB-E603E28652C7}"/>
    <dgm:cxn modelId="{046BF03E-FAE3-45AB-B77B-49C4E61324CA}" srcId="{354369D6-DB64-4E32-8564-1B9AF54FEE70}" destId="{1AD25EB6-4A44-4C01-A070-A727B28DCE17}" srcOrd="0" destOrd="0" parTransId="{6B3F0E2B-EA60-45B0-AEE6-684A61BE6589}" sibTransId="{DBD26F0C-C6FF-41D9-8010-026571C3825B}"/>
    <dgm:cxn modelId="{82F23D45-3437-4558-8195-AD49A092DFDF}" type="presOf" srcId="{1AD25EB6-4A44-4C01-A070-A727B28DCE17}" destId="{2C254B65-6348-4A88-B33D-344361441031}" srcOrd="0" destOrd="0" presId="urn:microsoft.com/office/officeart/2005/8/layout/vList2"/>
    <dgm:cxn modelId="{DBD5E780-0D99-464C-8821-188B51CBFA65}" type="presOf" srcId="{22F502DB-CFE7-48AB-A88B-275EBB04C5FE}" destId="{4A8480FC-9721-4802-992F-E7C67CA65C57}" srcOrd="0" destOrd="0" presId="urn:microsoft.com/office/officeart/2005/8/layout/vList2"/>
    <dgm:cxn modelId="{4F37C0AC-4259-40AC-A86F-89CA1B57D130}" type="presOf" srcId="{354369D6-DB64-4E32-8564-1B9AF54FEE70}" destId="{CAB56D69-F530-4346-9BDF-59179B5FB533}" srcOrd="0" destOrd="0" presId="urn:microsoft.com/office/officeart/2005/8/layout/vList2"/>
    <dgm:cxn modelId="{586C5E61-DC96-4598-B43A-7D30287BCC80}" type="presParOf" srcId="{CAB56D69-F530-4346-9BDF-59179B5FB533}" destId="{2C254B65-6348-4A88-B33D-344361441031}" srcOrd="0" destOrd="0" presId="urn:microsoft.com/office/officeart/2005/8/layout/vList2"/>
    <dgm:cxn modelId="{F8E5D4A2-BE2E-460F-B17A-485B0848B045}" type="presParOf" srcId="{CAB56D69-F530-4346-9BDF-59179B5FB533}" destId="{C5AEC409-C868-48AF-8510-514BE9EC2FD6}" srcOrd="1" destOrd="0" presId="urn:microsoft.com/office/officeart/2005/8/layout/vList2"/>
    <dgm:cxn modelId="{F3F2151A-5186-43B1-BCB1-D22E895FBC61}" type="presParOf" srcId="{CAB56D69-F530-4346-9BDF-59179B5FB533}" destId="{4A8480FC-9721-4802-992F-E7C67CA65C57}" srcOrd="2" destOrd="0" presId="urn:microsoft.com/office/officeart/2005/8/layout/vList2"/>
    <dgm:cxn modelId="{60C1B363-397C-4D94-BEDF-21E8F9CEF3C8}" type="presParOf" srcId="{CAB56D69-F530-4346-9BDF-59179B5FB533}" destId="{32F0A20C-D53C-484D-9675-975A0C91A49D}" srcOrd="3" destOrd="0" presId="urn:microsoft.com/office/officeart/2005/8/layout/vList2"/>
    <dgm:cxn modelId="{4F125FDA-9290-4C19-A53B-81CBF17DA563}" type="presParOf" srcId="{CAB56D69-F530-4346-9BDF-59179B5FB533}" destId="{725F00FC-52DE-4C98-9AA5-3A1FD36AD05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54B65-6348-4A88-B33D-344361441031}">
      <dsp:nvSpPr>
        <dsp:cNvPr id="0" name=""/>
        <dsp:cNvSpPr/>
      </dsp:nvSpPr>
      <dsp:spPr>
        <a:xfrm>
          <a:off x="0" y="756041"/>
          <a:ext cx="6912245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sustainable enterprise is set to meet the needs of a growing market for responsible consumption while maintaining profitability and creating positive change.</a:t>
          </a:r>
        </a:p>
      </dsp:txBody>
      <dsp:txXfrm>
        <a:off x="59399" y="815440"/>
        <a:ext cx="6793447" cy="1098002"/>
      </dsp:txXfrm>
    </dsp:sp>
    <dsp:sp modelId="{4A8480FC-9721-4802-992F-E7C67CA65C57}">
      <dsp:nvSpPr>
        <dsp:cNvPr id="0" name=""/>
        <dsp:cNvSpPr/>
      </dsp:nvSpPr>
      <dsp:spPr>
        <a:xfrm>
          <a:off x="0" y="2160041"/>
          <a:ext cx="6912245" cy="1216800"/>
        </a:xfrm>
        <a:prstGeom prst="roundRect">
          <a:avLst/>
        </a:prstGeom>
        <a:gradFill rotWithShape="0">
          <a:gsLst>
            <a:gs pos="0">
              <a:schemeClr val="accent2">
                <a:hueOff val="-2556499"/>
                <a:satOff val="-3410"/>
                <a:lumOff val="-10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556499"/>
                <a:satOff val="-3410"/>
                <a:lumOff val="-10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556499"/>
                <a:satOff val="-3410"/>
                <a:lumOff val="-10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Through innovative products, ethical operations, and community engagement, the company aims to lead by example and drive global sustainability forward.</a:t>
          </a:r>
        </a:p>
      </dsp:txBody>
      <dsp:txXfrm>
        <a:off x="59399" y="2219440"/>
        <a:ext cx="6793447" cy="1098002"/>
      </dsp:txXfrm>
    </dsp:sp>
    <dsp:sp modelId="{725F00FC-52DE-4C98-9AA5-3A1FD36AD058}">
      <dsp:nvSpPr>
        <dsp:cNvPr id="0" name=""/>
        <dsp:cNvSpPr/>
      </dsp:nvSpPr>
      <dsp:spPr>
        <a:xfrm>
          <a:off x="0" y="3564041"/>
          <a:ext cx="6912245" cy="1216800"/>
        </a:xfrm>
        <a:prstGeom prst="roundRect">
          <a:avLst/>
        </a:prstGeom>
        <a:gradFill rotWithShape="0">
          <a:gsLst>
            <a:gs pos="0">
              <a:schemeClr val="accent2">
                <a:hueOff val="-5112997"/>
                <a:satOff val="-6820"/>
                <a:lumOff val="-20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112997"/>
                <a:satOff val="-6820"/>
                <a:lumOff val="-20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112997"/>
                <a:satOff val="-6820"/>
                <a:lumOff val="-20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Call to Action: Join us in supporting a sustainable future through responsible business practices that benefit people, the planet, and profits.</a:t>
          </a:r>
        </a:p>
      </dsp:txBody>
      <dsp:txXfrm>
        <a:off x="59399" y="3623440"/>
        <a:ext cx="6793447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811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50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9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1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189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5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836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68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053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600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66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9510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17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43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353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0237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99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31CB264-97DE-4371-8965-A4B4A1A93638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9CB8DCA-259C-4E5B-BCE6-105080FB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6261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465/amr.2007.25275684" TargetMode="External"/><Relationship Id="rId13" Type="http://schemas.openxmlformats.org/officeDocument/2006/relationships/hyperlink" Target="https://doi.org/10.5267/j.msl.2020.1.015" TargetMode="External"/><Relationship Id="rId3" Type="http://schemas.openxmlformats.org/officeDocument/2006/relationships/hyperlink" Target="https://doi.org/10.1002/sd.447" TargetMode="External"/><Relationship Id="rId7" Type="http://schemas.openxmlformats.org/officeDocument/2006/relationships/hyperlink" Target="https://doi.org/10.1016/j.jclepro.2012.07.007" TargetMode="External"/><Relationship Id="rId12" Type="http://schemas.openxmlformats.org/officeDocument/2006/relationships/hyperlink" Target="https://doi.org/10.1002/bse.1803" TargetMode="External"/><Relationship Id="rId2" Type="http://schemas.openxmlformats.org/officeDocument/2006/relationships/hyperlink" Target="https://doi.org/10.1002/bse.20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jclepro.2013.11.039" TargetMode="External"/><Relationship Id="rId11" Type="http://schemas.openxmlformats.org/officeDocument/2006/relationships/hyperlink" Target="https://doi.org/10.1016/j.jclepro.2018.07.167" TargetMode="External"/><Relationship Id="rId5" Type="http://schemas.openxmlformats.org/officeDocument/2006/relationships/hyperlink" Target="https://doi.org/10.1016/j.jclepro.2015.04.119" TargetMode="External"/><Relationship Id="rId15" Type="http://schemas.openxmlformats.org/officeDocument/2006/relationships/hyperlink" Target="https://doi.org/10.3390/su11072254" TargetMode="External"/><Relationship Id="rId10" Type="http://schemas.openxmlformats.org/officeDocument/2006/relationships/hyperlink" Target="https://doi.org/10.1002/csr.77" TargetMode="External"/><Relationship Id="rId4" Type="http://schemas.openxmlformats.org/officeDocument/2006/relationships/hyperlink" Target="https://doi.org/10.1002/bse.1791" TargetMode="External"/><Relationship Id="rId9" Type="http://schemas.openxmlformats.org/officeDocument/2006/relationships/hyperlink" Target="https://doi.org/10.1016/j.jbusvent.2004.12.001" TargetMode="External"/><Relationship Id="rId14" Type="http://schemas.openxmlformats.org/officeDocument/2006/relationships/hyperlink" Target="https://doi.org/10.1016/j.jclepro.2016.11.1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058A2-16A2-188E-604D-54FD20E87F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rgbClr val="FFFF00"/>
                </a:solidFill>
                <a:latin typeface="Arial Black" panose="020B0A04020102020204" pitchFamily="34" charset="0"/>
              </a:rPr>
              <a:t>Sustainable Enterprise </a:t>
            </a:r>
            <a:endParaRPr lang="en-GB" sz="6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99EA0D-F503-C4C1-8BF0-B9FF6ED02B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B0F0"/>
                </a:solidFill>
                <a:latin typeface="Arial Black" panose="020B0A04020102020204" pitchFamily="34" charset="0"/>
              </a:rPr>
              <a:t>Presentation </a:t>
            </a:r>
            <a:endParaRPr lang="en-GB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6AEB5E-E236-FCBB-43A3-1BEDD42D93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775" r="-1" b="-1"/>
          <a:stretch/>
        </p:blipFill>
        <p:spPr>
          <a:xfrm>
            <a:off x="-3" y="10"/>
            <a:ext cx="7406640" cy="3443533"/>
          </a:xfrm>
          <a:prstGeom prst="rect">
            <a:avLst/>
          </a:prstGeom>
          <a:effectLst>
            <a:softEdge rad="1905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93A3E16-4287-1D08-3408-D9F5A62121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10" r="20930"/>
          <a:stretch/>
        </p:blipFill>
        <p:spPr>
          <a:xfrm>
            <a:off x="7567509" y="10"/>
            <a:ext cx="4624493" cy="3443533"/>
          </a:xfrm>
          <a:prstGeom prst="rect">
            <a:avLst/>
          </a:prstGeom>
          <a:effectLst>
            <a:softEdge rad="19050"/>
          </a:effectLst>
        </p:spPr>
      </p:pic>
    </p:spTree>
    <p:extLst>
      <p:ext uri="{BB962C8B-B14F-4D97-AF65-F5344CB8AC3E}">
        <p14:creationId xmlns:p14="http://schemas.microsoft.com/office/powerpoint/2010/main" val="1198799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A3005B-6527-04E1-AF70-002574527B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8" r="2731" b="-2"/>
          <a:stretch/>
        </p:blipFill>
        <p:spPr>
          <a:xfrm>
            <a:off x="7848600" y="10"/>
            <a:ext cx="4343400" cy="29079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352A22-961F-851B-175B-007286B27B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8" b="8178"/>
          <a:stretch/>
        </p:blipFill>
        <p:spPr>
          <a:xfrm>
            <a:off x="7901677" y="2907956"/>
            <a:ext cx="4290323" cy="3950043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7F9F02B-DB04-4B60-859E-78BED6F40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48600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15DEA-1559-AE7C-6BBB-B7037D0F2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662057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Introduction to Sustainable Enterprise Business Plan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D0588-5B7A-50CD-149E-6045E2569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83745"/>
            <a:ext cx="4894142" cy="379321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Focuses on eco-friendly products and services.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Prioritizes environmental, social, and economic sustainability.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Addresses growing demand for sustainable consumption.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Vision: Leading green business sector with innovative, eco-friendly products.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14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F7B2F-E2EF-62F8-A69C-60665A3AE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51" y="347968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Key Features of the Sustainable Business Model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Rounded Rectangle 17">
            <a:extLst>
              <a:ext uri="{FF2B5EF4-FFF2-40B4-BE49-F238E27FC236}">
                <a16:creationId xmlns:a16="http://schemas.microsoft.com/office/drawing/2014/main" id="{A3D7CE67-7491-4B2E-AD0A-1BD9AB688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3429886" cy="3896139"/>
          </a:xfrm>
          <a:prstGeom prst="roundRect">
            <a:avLst>
              <a:gd name="adj" fmla="val 2028"/>
            </a:avLst>
          </a:prstGeom>
          <a:solidFill>
            <a:schemeClr val="tx1"/>
          </a:solidFill>
          <a:ln>
            <a:solidFill>
              <a:schemeClr val="accent1">
                <a:shade val="50000"/>
              </a:schemeClr>
            </a:solidFill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CC08A4-A5FB-94D7-41A0-717B3A8E6C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33" r="4" b="12658"/>
          <a:stretch/>
        </p:blipFill>
        <p:spPr>
          <a:xfrm>
            <a:off x="1131173" y="2252257"/>
            <a:ext cx="2843942" cy="15634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49126E-6787-6032-E112-831B3CE25B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57" r="759" b="4"/>
          <a:stretch/>
        </p:blipFill>
        <p:spPr>
          <a:xfrm>
            <a:off x="1131172" y="3976572"/>
            <a:ext cx="2843942" cy="15475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BC026-325B-EA2F-AB3C-1CE74F62E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2718" y="2252257"/>
            <a:ext cx="6601081" cy="392470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Sustainability: Emphasizing renewable energy sources, waste reduction, and responsible sourcing of materials.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Responsibility: Engaging with local communities, creating fair job opportunities, and promoting education on sustainability.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Economic Viability: Developing a scalable and profitable model that balances sustainability and growth, ensuring long-term financial stability.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Innovation: Focused on creating unique, eco-friendly products and offering services that contribute to reducing global consumption and carbon footprints.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238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406A03-E6FE-F874-4DC6-2DF1B79DAF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490" r="1" b="128"/>
          <a:stretch/>
        </p:blipFill>
        <p:spPr>
          <a:xfrm>
            <a:off x="7848600" y="10"/>
            <a:ext cx="4343400" cy="29079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2A5BF65-A68C-4F7D-35FF-B9EC8BFC2F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23" r="34000" b="-1"/>
          <a:stretch/>
        </p:blipFill>
        <p:spPr>
          <a:xfrm>
            <a:off x="7848600" y="2907956"/>
            <a:ext cx="4343400" cy="3950043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7F9F02B-DB04-4B60-859E-78BED6F40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48600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154DB-5D90-7713-BC3F-5DB742F2B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662057" cy="132556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Target Market and Competitive Advantage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D5209-35DE-6BA6-0AB4-05AD52129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6184314" cy="4351338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Target Market: Eco-conscious consumers, corporations, and communities interested in reducing their environmental footprint.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Competitive Advantage: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Brand Identity: Committed to sustainability at every level of operation.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Circular Economy: Products designed for reuse, recycling, and longevity, reducing waste.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Customer Engagement: A loyalty program rewarding sustainable consumer behavior, fostering long-term relationships.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182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27D27D-ADC8-78FB-69D8-8F8D792B6D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68" r="1857" b="-3"/>
          <a:stretch/>
        </p:blipFill>
        <p:spPr>
          <a:xfrm>
            <a:off x="20" y="1"/>
            <a:ext cx="4343380" cy="2926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850AD2-6C05-A024-D053-C05B0AAC26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77" r="37839" b="-1"/>
          <a:stretch/>
        </p:blipFill>
        <p:spPr>
          <a:xfrm>
            <a:off x="20" y="2926080"/>
            <a:ext cx="4343380" cy="393192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0AFE09-C432-44D9-ADEF-CA287E692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3400" y="1"/>
            <a:ext cx="7848600" cy="6858000"/>
          </a:xfrm>
          <a:prstGeom prst="rect">
            <a:avLst/>
          </a:prstGeom>
          <a:ln>
            <a:noFill/>
          </a:ln>
          <a:effectLst>
            <a:outerShdw blurRad="139700" dist="50800" dir="108000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F77E8-A7DE-99D9-E79B-8B38E283A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2628" y="365125"/>
            <a:ext cx="6651171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</a:rPr>
              <a:t>Justification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2AB2B-29E6-C4CB-FC67-ECDA5AFE8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8" y="2686443"/>
            <a:ext cx="6768738" cy="349051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Growing market demand for eco-friendly products aligning with global sustainability goals.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Strategic financial management focusing on innovation, cost-effective operations, and sustainability initiatives.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Clear vision and leadership based on ethical foundation and market adaptability.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Commitment to social good and global environmental challenges for increased brand loyalty and societal impact.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770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19B3503-D505-49AA-97C1-B299D58DB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7746" y="0"/>
            <a:ext cx="812425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  <a:effectLst>
            <a:innerShdw blurRad="139700" dist="50800" dir="5400000">
              <a:prstClr val="black">
                <a:alpha val="2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39A2319-946A-4C65-9B7C-1F86E9B1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067747" cy="685799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9D753-5425-B01A-4CEA-C447933C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77" y="2068588"/>
            <a:ext cx="3413309" cy="444954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Conclusion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endParaRPr lang="en-GB" sz="4400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128350-EC9E-5470-5055-253ECA3DC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220016"/>
              </p:ext>
            </p:extLst>
          </p:nvPr>
        </p:nvGraphicFramePr>
        <p:xfrm>
          <a:off x="4662106" y="640075"/>
          <a:ext cx="6912245" cy="5536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6914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B28B3-0FE9-0712-E529-EC79924F5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936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C220F-BFA1-739D-0AE1-09896FC85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54" y="1078360"/>
            <a:ext cx="11571890" cy="5612525"/>
          </a:xfrm>
        </p:spPr>
        <p:txBody>
          <a:bodyPr>
            <a:normAutofit fontScale="40000" lnSpcReduction="20000"/>
          </a:bodyPr>
          <a:lstStyle/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(3), 282–300.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https://doi.org/10.1002/bse.2020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Baumgartner, R. J., &amp; Ebner, D. (2010). Corporate sustainability strategies: Sustainability profiles and maturity levels.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Development, 18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(2), 76–89.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https://doi.org/10.1002/sd.447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Beckmann, M., Hielscher, S., &amp; Pies, I. (2014). Commitment strategies for sustainability: How business firms can transform trade-offs into win–win outcomes.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(1), 18–37.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https://doi.org/10.1002/bse.1791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Blok, V., Long, T. B.,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Gaziulusoy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A. I.,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Ciliz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N., Lozano, R.,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Huisingh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Csutora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M., &amp; Boks, C. (2015). From best practices to bridges for a more sustainable future: Advances and challenges in the transition to global sustainable production and consumption.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108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19–30.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https://doi.org/10.1016/j.jclepro.2015.04.119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N. M. P., Short, S. W., Rana, P., &amp; Evans, S. (2014). A literature and practice review to develop sustainable business model archetypes.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65,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42–56.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https://doi.org/10.1016/j.jclepro.2013.11.039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Boons, F., &amp;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-Freund, F. (2013). Business models for sustainable innovation: State-of-the-art and steps towards a research agenda.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45,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9–19.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https://doi.org/10.1016/j.jclepro.2012.07.007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Campbell, J. L. (2007). Why would corporations behave in socially responsible ways? An institutional theory of corporate social responsibility.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Review, 32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(3), 946–967.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https://doi.org/10.5465/amr.2007.25275684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Cohen, B., &amp; Winn, M. I. (2007). Market imperfections, opportunity, and sustainable entrepreneurship.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(1), 29–49.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https://doi.org/10.1016/j.jbusvent.2004.12.001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Castka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Balzarova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M. A., Bamber, C. J., &amp; Sharp, J. M. (2004). How can SMEs effectively implement the CSR agenda? A UK case study perspective.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11(3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), 140–149.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https://doi.org/10.1002/csr.77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198,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1345–1355.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https://doi.org/10.1016/j.jclepro.2018.07.167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(3), 173–187.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https://doi.org/10.1002/bse.1803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A., &amp; Adhi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 (2020). Sustainable development toward sustainable enterprise.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(2), 657–668.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https://doi.org/10.5267/j.msl.2020.1.015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Liu, X., &amp; Zhang, C. (2017). Corporate governance, social responsibility information disclosure, and enterprise value in China.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142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1075–1084.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https://doi.org/10.1016/j.jclepro.2016.11.114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Packer, H., Swartz, W., Ota, Y., &amp; Bailey, M. J. S. (2019). Corporate social responsibility (CSR) practices of the largest seafood suppliers in the wild capture fisheries sector: From vision to action. </a:t>
            </a:r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1(7), 2254.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https://doi.org/10.3390/su11072254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19232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50</TotalTime>
  <Words>1052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Corbel</vt:lpstr>
      <vt:lpstr>Depth</vt:lpstr>
      <vt:lpstr>Sustainable Enterprise </vt:lpstr>
      <vt:lpstr>Introduction to Sustainable Enterprise Business Plan</vt:lpstr>
      <vt:lpstr>Key Features of the Sustainable Business Model</vt:lpstr>
      <vt:lpstr>Target Market and Competitive Advantage</vt:lpstr>
      <vt:lpstr>Justification for Success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2025-03-05T22:25:04Z</dcterms:created>
  <dcterms:modified xsi:type="dcterms:W3CDTF">2025-03-05T23:15:50Z</dcterms:modified>
</cp:coreProperties>
</file>