
<file path=[Content_Types].xml><?xml version="1.0" encoding="utf-8"?>
<Types xmlns="http://schemas.openxmlformats.org/package/2006/content-types">
  <Default ContentType="application/xml" Extension="xml"/>
  <Default ContentType="image/png" Extension="png"/>
  <Default ContentType="image/jpeg" Extension="jpe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10.xml"/>
  <Override ContentType="application/vnd.openxmlformats-officedocument.presentationml.notesSlide+xml" PartName="/ppt/notesSlides/notesSlide4.xml"/>
  <Override ContentType="application/vnd.openxmlformats-officedocument.presentationml.slideMaster+xml" PartName="/ppt/slideMasters/slideMaster1.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13.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1.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Lst>
  <p:sldSz cy="6858000" cx="12192000"/>
  <p:notesSz cx="6858000" cy="9144000"/>
  <p:defaultTextStyle>
    <a:defPPr lvl="0">
      <a:defRPr lang="ru-RU"/>
    </a:defPPr>
    <a:lvl1pPr defTabSz="914400" eaLnBrk="1" hangingPunct="1" latinLnBrk="0" lvl="0" marL="0" rtl="0" algn="l">
      <a:defRPr kern="1200" sz="1800">
        <a:solidFill>
          <a:schemeClr val="tx1"/>
        </a:solidFill>
        <a:latin typeface="+mn-lt"/>
        <a:ea typeface="+mn-ea"/>
        <a:cs typeface="+mn-cs"/>
      </a:defRPr>
    </a:lvl1pPr>
    <a:lvl2pPr defTabSz="914400" eaLnBrk="1" hangingPunct="1" latinLnBrk="0" lvl="1" marL="457200" rtl="0" algn="l">
      <a:defRPr kern="1200" sz="1800">
        <a:solidFill>
          <a:schemeClr val="tx1"/>
        </a:solidFill>
        <a:latin typeface="+mn-lt"/>
        <a:ea typeface="+mn-ea"/>
        <a:cs typeface="+mn-cs"/>
      </a:defRPr>
    </a:lvl2pPr>
    <a:lvl3pPr defTabSz="914400" eaLnBrk="1" hangingPunct="1" latinLnBrk="0" lvl="2" marL="914400" rtl="0" algn="l">
      <a:defRPr kern="1200" sz="1800">
        <a:solidFill>
          <a:schemeClr val="tx1"/>
        </a:solidFill>
        <a:latin typeface="+mn-lt"/>
        <a:ea typeface="+mn-ea"/>
        <a:cs typeface="+mn-cs"/>
      </a:defRPr>
    </a:lvl3pPr>
    <a:lvl4pPr defTabSz="914400" eaLnBrk="1" hangingPunct="1" latinLnBrk="0" lvl="3" marL="1371600" rtl="0" algn="l">
      <a:defRPr kern="1200" sz="1800">
        <a:solidFill>
          <a:schemeClr val="tx1"/>
        </a:solidFill>
        <a:latin typeface="+mn-lt"/>
        <a:ea typeface="+mn-ea"/>
        <a:cs typeface="+mn-cs"/>
      </a:defRPr>
    </a:lvl4pPr>
    <a:lvl5pPr defTabSz="914400" eaLnBrk="1" hangingPunct="1" latinLnBrk="0" lvl="4" marL="1828800" rtl="0" algn="l">
      <a:defRPr kern="1200" sz="1800">
        <a:solidFill>
          <a:schemeClr val="tx1"/>
        </a:solidFill>
        <a:latin typeface="+mn-lt"/>
        <a:ea typeface="+mn-ea"/>
        <a:cs typeface="+mn-cs"/>
      </a:defRPr>
    </a:lvl5pPr>
    <a:lvl6pPr defTabSz="914400" eaLnBrk="1" hangingPunct="1" latinLnBrk="0" lvl="5" marL="2286000" rtl="0" algn="l">
      <a:defRPr kern="1200" sz="1800">
        <a:solidFill>
          <a:schemeClr val="tx1"/>
        </a:solidFill>
        <a:latin typeface="+mn-lt"/>
        <a:ea typeface="+mn-ea"/>
        <a:cs typeface="+mn-cs"/>
      </a:defRPr>
    </a:lvl6pPr>
    <a:lvl7pPr defTabSz="914400" eaLnBrk="1" hangingPunct="1" latinLnBrk="0" lvl="6" marL="2743200" rtl="0" algn="l">
      <a:defRPr kern="1200" sz="1800">
        <a:solidFill>
          <a:schemeClr val="tx1"/>
        </a:solidFill>
        <a:latin typeface="+mn-lt"/>
        <a:ea typeface="+mn-ea"/>
        <a:cs typeface="+mn-cs"/>
      </a:defRPr>
    </a:lvl7pPr>
    <a:lvl8pPr defTabSz="914400" eaLnBrk="1" hangingPunct="1" latinLnBrk="0" lvl="7" marL="3200400" rtl="0" algn="l">
      <a:defRPr kern="1200" sz="1800">
        <a:solidFill>
          <a:schemeClr val="tx1"/>
        </a:solidFill>
        <a:latin typeface="+mn-lt"/>
        <a:ea typeface="+mn-ea"/>
        <a:cs typeface="+mn-cs"/>
      </a:defRPr>
    </a:lvl8pPr>
    <a:lvl9pPr defTabSz="914400" eaLnBrk="1" hangingPunct="1" latinLnBrk="0" lvl="8" marL="3657600" rtl="0" algn="l">
      <a:defRPr kern="1200" sz="1800">
        <a:solidFill>
          <a:schemeClr val="tx1"/>
        </a:solidFill>
        <a:latin typeface="+mn-lt"/>
        <a:ea typeface="+mn-ea"/>
        <a:cs typeface="+mn-cs"/>
      </a:defRPr>
    </a:lvl9pPr>
  </p:defaultTextStyle>
</p:presentation>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1.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6" Type="http://schemas.openxmlformats.org/officeDocument/2006/relationships/slide" Target="slides/slide2.xml"/><Relationship Id="rId18" Type="http://schemas.openxmlformats.org/officeDocument/2006/relationships/slide" Target="slides/slide14.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Верхний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a:p>
        </p:txBody>
      </p:sp>
      <p:sp>
        <p:nvSpPr>
          <p:cNvPr id="3" name="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649D3C-23EF-4876-AB09-889300F276FE}" type="datetimeFigureOut">
              <a:rPr lang="ru-RU" smtClean="0"/>
              <a:t>23.02.2023</a:t>
            </a:fld>
            <a:endParaRPr lang="ru-RU"/>
          </a:p>
        </p:txBody>
      </p:sp>
      <p:sp>
        <p:nvSpPr>
          <p:cNvPr id="4" name="Образ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u-RU"/>
          </a:p>
        </p:txBody>
      </p:sp>
      <p:sp>
        <p:nvSpPr>
          <p:cNvPr id="5" name="Замет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ru-RU"/>
          </a:p>
        </p:txBody>
      </p:sp>
      <p:sp>
        <p:nvSpPr>
          <p:cNvPr id="6" name="Нижний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a:p>
        </p:txBody>
      </p:sp>
      <p:sp>
        <p:nvSpPr>
          <p:cNvPr id="7" name="Номер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EA1B23-EAA3-486B-9D2E-86776E2CA6E2}" type="slidenum">
              <a:rPr lang="ru-RU" smtClean="0"/>
              <a:t>‹#›</a:t>
            </a:fld>
            <a:endParaRPr lang="ru-RU"/>
          </a:p>
        </p:txBody>
      </p:sp>
    </p:spTree>
    <p:extLst>
      <p:ext uri="{BB962C8B-B14F-4D97-AF65-F5344CB8AC3E}">
        <p14:creationId xmlns:p14="http://schemas.microsoft.com/office/powerpoint/2010/main" val="38364952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fld id="{CCEA1B23-EAA3-486B-9D2E-86776E2CA6E2}" type="slidenum">
              <a:rPr lang="ru-RU" smtClean="0"/>
              <a:t>1</a:t>
            </a:fld>
            <a:endParaRPr lang="ru-RU"/>
          </a:p>
        </p:txBody>
      </p:sp>
    </p:spTree>
    <p:extLst>
      <p:ext uri="{BB962C8B-B14F-4D97-AF65-F5344CB8AC3E}">
        <p14:creationId xmlns:p14="http://schemas.microsoft.com/office/powerpoint/2010/main" val="41058886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r>
              <a:rPr lang="en-US" dirty="0" smtClean="0"/>
              <a:t>Musical.ly</a:t>
            </a:r>
            <a:r>
              <a:rPr lang="en-US" baseline="0" dirty="0" smtClean="0"/>
              <a:t> was founded in 2014 in Shanghai with main users from North America.</a:t>
            </a:r>
          </a:p>
          <a:p>
            <a:endParaRPr lang="en-US" baseline="0" dirty="0" smtClean="0"/>
          </a:p>
          <a:p>
            <a:r>
              <a:rPr lang="en-US" dirty="0" err="1" smtClean="0"/>
              <a:t>Douyin</a:t>
            </a:r>
            <a:r>
              <a:rPr lang="en-US" dirty="0" smtClean="0"/>
              <a:t>,</a:t>
            </a:r>
            <a:r>
              <a:rPr lang="en-US" baseline="0" dirty="0" smtClean="0"/>
              <a:t> on the other hand, was founded in 2016 with main users in China and Thailand.</a:t>
            </a:r>
          </a:p>
          <a:p>
            <a:endParaRPr lang="en-US" baseline="0" dirty="0" smtClean="0"/>
          </a:p>
          <a:p>
            <a:r>
              <a:rPr lang="en-US" baseline="0" dirty="0" smtClean="0"/>
              <a:t>Consequent acquisitions and mergers within ByteDance led to the creation of a social media app with a global appeal whilst maintaining the functions of Musical.ly and </a:t>
            </a:r>
            <a:r>
              <a:rPr lang="en-US" baseline="0" dirty="0" err="1" smtClean="0"/>
              <a:t>Douyin</a:t>
            </a:r>
            <a:r>
              <a:rPr lang="en-US" baseline="0" dirty="0" smtClean="0"/>
              <a:t> in TikTok such as lip-synching to popular sounds and music and creating sing-along short videos.</a:t>
            </a:r>
          </a:p>
          <a:p>
            <a:endParaRPr lang="en-US" baseline="0" dirty="0" smtClean="0"/>
          </a:p>
          <a:p>
            <a:r>
              <a:rPr lang="en-US" baseline="0" dirty="0" smtClean="0"/>
              <a:t>In 2020, Oracle purchased a 12.5% stake in TikTok to create TikTok Global following the app’s attainment of 1 billion downloads worldwide. All American operations are run under TikTok Global.</a:t>
            </a:r>
            <a:endParaRPr lang="ru-RU" dirty="0"/>
          </a:p>
        </p:txBody>
      </p:sp>
      <p:sp>
        <p:nvSpPr>
          <p:cNvPr id="4" name="Номер слайда 3"/>
          <p:cNvSpPr>
            <a:spLocks noGrp="1"/>
          </p:cNvSpPr>
          <p:nvPr>
            <p:ph type="sldNum" sz="quarter" idx="10"/>
          </p:nvPr>
        </p:nvSpPr>
        <p:spPr/>
        <p:txBody>
          <a:bodyPr/>
          <a:lstStyle/>
          <a:p>
            <a:fld id="{CCEA1B23-EAA3-486B-9D2E-86776E2CA6E2}" type="slidenum">
              <a:rPr lang="ru-RU" smtClean="0"/>
              <a:t>2</a:t>
            </a:fld>
            <a:endParaRPr lang="ru-RU"/>
          </a:p>
        </p:txBody>
      </p:sp>
    </p:spTree>
    <p:extLst>
      <p:ext uri="{BB962C8B-B14F-4D97-AF65-F5344CB8AC3E}">
        <p14:creationId xmlns:p14="http://schemas.microsoft.com/office/powerpoint/2010/main" val="41109015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r>
              <a:rPr lang="en-US" dirty="0" smtClean="0"/>
              <a:t>Unprecedented growth of TikTok within 4 years of operation despite many</a:t>
            </a:r>
            <a:r>
              <a:rPr lang="en-US" baseline="0" dirty="0" smtClean="0"/>
              <a:t> obstacles such as censorship in many countries does not hinder the app and its organizational management to re-invent strategies to remain relevant to the rest of the world. Some of these strategies will be expounded in the subsequent report of TikTok’s change management case study.</a:t>
            </a:r>
            <a:endParaRPr lang="ru-RU" dirty="0"/>
          </a:p>
        </p:txBody>
      </p:sp>
      <p:sp>
        <p:nvSpPr>
          <p:cNvPr id="4" name="Номер слайда 3"/>
          <p:cNvSpPr>
            <a:spLocks noGrp="1"/>
          </p:cNvSpPr>
          <p:nvPr>
            <p:ph type="sldNum" sz="quarter" idx="10"/>
          </p:nvPr>
        </p:nvSpPr>
        <p:spPr/>
        <p:txBody>
          <a:bodyPr/>
          <a:lstStyle/>
          <a:p>
            <a:fld id="{CCEA1B23-EAA3-486B-9D2E-86776E2CA6E2}" type="slidenum">
              <a:rPr lang="ru-RU" smtClean="0"/>
              <a:t>4</a:t>
            </a:fld>
            <a:endParaRPr lang="ru-RU"/>
          </a:p>
        </p:txBody>
      </p:sp>
    </p:spTree>
    <p:extLst>
      <p:ext uri="{BB962C8B-B14F-4D97-AF65-F5344CB8AC3E}">
        <p14:creationId xmlns:p14="http://schemas.microsoft.com/office/powerpoint/2010/main" val="27460699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dirty="0"/>
          </a:p>
        </p:txBody>
      </p:sp>
      <p:sp>
        <p:nvSpPr>
          <p:cNvPr id="4" name="Номер слайда 3"/>
          <p:cNvSpPr>
            <a:spLocks noGrp="1"/>
          </p:cNvSpPr>
          <p:nvPr>
            <p:ph type="sldNum" sz="quarter" idx="10"/>
          </p:nvPr>
        </p:nvSpPr>
        <p:spPr/>
        <p:txBody>
          <a:bodyPr/>
          <a:lstStyle/>
          <a:p>
            <a:fld id="{CCEA1B23-EAA3-486B-9D2E-86776E2CA6E2}" type="slidenum">
              <a:rPr lang="ru-RU" smtClean="0"/>
              <a:t>6</a:t>
            </a:fld>
            <a:endParaRPr lang="ru-RU"/>
          </a:p>
        </p:txBody>
      </p:sp>
    </p:spTree>
    <p:extLst>
      <p:ext uri="{BB962C8B-B14F-4D97-AF65-F5344CB8AC3E}">
        <p14:creationId xmlns:p14="http://schemas.microsoft.com/office/powerpoint/2010/main" val="19526841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r>
              <a:rPr lang="en-US" dirty="0" smtClean="0"/>
              <a:t>The inconsistency</a:t>
            </a:r>
            <a:r>
              <a:rPr lang="en-US" baseline="0" dirty="0" smtClean="0"/>
              <a:t> in the figure above shows a gap which a change management framework can bridge to maintain monthly visits irrespective of the quarter.</a:t>
            </a:r>
            <a:endParaRPr lang="ru-RU" dirty="0"/>
          </a:p>
        </p:txBody>
      </p:sp>
      <p:sp>
        <p:nvSpPr>
          <p:cNvPr id="4" name="Номер слайда 3"/>
          <p:cNvSpPr>
            <a:spLocks noGrp="1"/>
          </p:cNvSpPr>
          <p:nvPr>
            <p:ph type="sldNum" sz="quarter" idx="10"/>
          </p:nvPr>
        </p:nvSpPr>
        <p:spPr/>
        <p:txBody>
          <a:bodyPr/>
          <a:lstStyle/>
          <a:p>
            <a:fld id="{CCEA1B23-EAA3-486B-9D2E-86776E2CA6E2}" type="slidenum">
              <a:rPr lang="ru-RU" smtClean="0"/>
              <a:t>7</a:t>
            </a:fld>
            <a:endParaRPr lang="ru-RU"/>
          </a:p>
        </p:txBody>
      </p:sp>
    </p:spTree>
    <p:extLst>
      <p:ext uri="{BB962C8B-B14F-4D97-AF65-F5344CB8AC3E}">
        <p14:creationId xmlns:p14="http://schemas.microsoft.com/office/powerpoint/2010/main" val="39339318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r>
              <a:rPr lang="en-US" dirty="0" smtClean="0"/>
              <a:t>A change management model suggested to TikTok in the case study will determine whether the company’s consumer spending</a:t>
            </a:r>
            <a:r>
              <a:rPr lang="en-US" baseline="0" dirty="0" smtClean="0"/>
              <a:t> is consistent to its ideas of change relative to the driving factors.</a:t>
            </a:r>
            <a:endParaRPr lang="ru-RU" dirty="0"/>
          </a:p>
        </p:txBody>
      </p:sp>
      <p:sp>
        <p:nvSpPr>
          <p:cNvPr id="4" name="Номер слайда 3"/>
          <p:cNvSpPr>
            <a:spLocks noGrp="1"/>
          </p:cNvSpPr>
          <p:nvPr>
            <p:ph type="sldNum" sz="quarter" idx="10"/>
          </p:nvPr>
        </p:nvSpPr>
        <p:spPr/>
        <p:txBody>
          <a:bodyPr/>
          <a:lstStyle/>
          <a:p>
            <a:fld id="{CCEA1B23-EAA3-486B-9D2E-86776E2CA6E2}" type="slidenum">
              <a:rPr lang="ru-RU" smtClean="0"/>
              <a:t>8</a:t>
            </a:fld>
            <a:endParaRPr lang="ru-RU"/>
          </a:p>
        </p:txBody>
      </p:sp>
    </p:spTree>
    <p:extLst>
      <p:ext uri="{BB962C8B-B14F-4D97-AF65-F5344CB8AC3E}">
        <p14:creationId xmlns:p14="http://schemas.microsoft.com/office/powerpoint/2010/main" val="17784595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r>
              <a:rPr lang="en-US" dirty="0" smtClean="0"/>
              <a:t>The figure</a:t>
            </a:r>
            <a:r>
              <a:rPr lang="en-US" baseline="0" dirty="0" smtClean="0"/>
              <a:t> above is a projection of what the company expects to make from revenues all factors considered. However, the proposition of a suitable change management model, especially using </a:t>
            </a:r>
            <a:r>
              <a:rPr lang="en-US" baseline="0" dirty="0" err="1" smtClean="0"/>
              <a:t>Beckhard</a:t>
            </a:r>
            <a:r>
              <a:rPr lang="en-US" baseline="0" dirty="0" smtClean="0"/>
              <a:t> and Harris formula can foretell whether the estimates are coherent, subjective to which relevant changes can be made to ensure good returns on investments.</a:t>
            </a:r>
            <a:endParaRPr lang="ru-RU" dirty="0"/>
          </a:p>
        </p:txBody>
      </p:sp>
      <p:sp>
        <p:nvSpPr>
          <p:cNvPr id="4" name="Номер слайда 3"/>
          <p:cNvSpPr>
            <a:spLocks noGrp="1"/>
          </p:cNvSpPr>
          <p:nvPr>
            <p:ph type="sldNum" sz="quarter" idx="10"/>
          </p:nvPr>
        </p:nvSpPr>
        <p:spPr/>
        <p:txBody>
          <a:bodyPr/>
          <a:lstStyle/>
          <a:p>
            <a:fld id="{CCEA1B23-EAA3-486B-9D2E-86776E2CA6E2}" type="slidenum">
              <a:rPr lang="ru-RU" smtClean="0"/>
              <a:t>9</a:t>
            </a:fld>
            <a:endParaRPr lang="ru-RU"/>
          </a:p>
        </p:txBody>
      </p:sp>
    </p:spTree>
    <p:extLst>
      <p:ext uri="{BB962C8B-B14F-4D97-AF65-F5344CB8AC3E}">
        <p14:creationId xmlns:p14="http://schemas.microsoft.com/office/powerpoint/2010/main" val="25765142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A thorough literature examination of TikTok’s change scenario over the past few years equates to </a:t>
            </a:r>
            <a:r>
              <a:rPr lang="en-US" dirty="0" err="1" smtClean="0"/>
              <a:t>Kotter’s</a:t>
            </a:r>
            <a:r>
              <a:rPr lang="en-US" dirty="0" smtClean="0"/>
              <a:t> eight step approach, </a:t>
            </a:r>
            <a:r>
              <a:rPr lang="en-US" dirty="0" err="1" smtClean="0"/>
              <a:t>Lewin</a:t>
            </a:r>
            <a:r>
              <a:rPr lang="en-US" dirty="0" smtClean="0"/>
              <a:t>, three-step model, </a:t>
            </a:r>
            <a:r>
              <a:rPr lang="en-US" dirty="0" err="1" smtClean="0"/>
              <a:t>Beckhard</a:t>
            </a:r>
            <a:r>
              <a:rPr lang="en-US" dirty="0" smtClean="0"/>
              <a:t> and Harris, change formula and Bullock and Batten, planned change model</a:t>
            </a:r>
            <a:r>
              <a:rPr lang="en-US" baseline="0" dirty="0" smtClean="0"/>
              <a:t> as summarized in Cameron and Green (2015). In the report, each model with be discussed with reference to TikTok’s actions which inform the application of the mentioned models of change management.</a:t>
            </a:r>
            <a:endParaRPr lang="en-US" dirty="0" smtClean="0"/>
          </a:p>
        </p:txBody>
      </p:sp>
      <p:sp>
        <p:nvSpPr>
          <p:cNvPr id="4" name="Номер слайда 3"/>
          <p:cNvSpPr>
            <a:spLocks noGrp="1"/>
          </p:cNvSpPr>
          <p:nvPr>
            <p:ph type="sldNum" sz="quarter" idx="10"/>
          </p:nvPr>
        </p:nvSpPr>
        <p:spPr/>
        <p:txBody>
          <a:bodyPr/>
          <a:lstStyle/>
          <a:p>
            <a:fld id="{CCEA1B23-EAA3-486B-9D2E-86776E2CA6E2}" type="slidenum">
              <a:rPr lang="ru-RU" smtClean="0"/>
              <a:t>10</a:t>
            </a:fld>
            <a:endParaRPr lang="ru-RU"/>
          </a:p>
        </p:txBody>
      </p:sp>
    </p:spTree>
    <p:extLst>
      <p:ext uri="{BB962C8B-B14F-4D97-AF65-F5344CB8AC3E}">
        <p14:creationId xmlns:p14="http://schemas.microsoft.com/office/powerpoint/2010/main" val="42021251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r>
              <a:rPr lang="en-US" dirty="0" smtClean="0"/>
              <a:t>With respective to the findings of TikTok change processes for adaption in the social media</a:t>
            </a:r>
            <a:r>
              <a:rPr lang="en-US" baseline="0" dirty="0" smtClean="0"/>
              <a:t> industry, four models of change management stand out. </a:t>
            </a:r>
          </a:p>
          <a:p>
            <a:endParaRPr lang="en-US" baseline="0" dirty="0" smtClean="0"/>
          </a:p>
          <a:p>
            <a:r>
              <a:rPr lang="en-US" baseline="0" dirty="0" smtClean="0"/>
              <a:t>The </a:t>
            </a:r>
            <a:r>
              <a:rPr lang="en-US" baseline="0" dirty="0" err="1" smtClean="0"/>
              <a:t>Kotter’s</a:t>
            </a:r>
            <a:r>
              <a:rPr lang="en-US" baseline="0" dirty="0" smtClean="0"/>
              <a:t> eight step approach seeks to enable an organization conduct small-scale or large-scale changes. The premise of the model is to have initial steps coherent to the change </a:t>
            </a:r>
            <a:r>
              <a:rPr lang="en-US" baseline="0" dirty="0" err="1" smtClean="0"/>
              <a:t>programme</a:t>
            </a:r>
            <a:r>
              <a:rPr lang="en-US" baseline="0" dirty="0" smtClean="0"/>
              <a:t> in order to set linear changes rather than cyclical (Cameron and Green, 2015). From the statistical findings of TikTok’s growth, the progression of linear using this model will create consistency in terms of gaining and maintaining monthly active users, consumer spending and earning revenues.</a:t>
            </a:r>
          </a:p>
          <a:p>
            <a:endParaRPr lang="en-US" baseline="0" dirty="0" smtClean="0"/>
          </a:p>
          <a:p>
            <a:r>
              <a:rPr lang="en-US" baseline="0" dirty="0" smtClean="0"/>
              <a:t>The </a:t>
            </a:r>
            <a:r>
              <a:rPr lang="en-US" baseline="0" dirty="0" err="1" smtClean="0"/>
              <a:t>Lewin</a:t>
            </a:r>
            <a:r>
              <a:rPr lang="en-US" baseline="0" dirty="0" smtClean="0"/>
              <a:t>, three-step model agrees to </a:t>
            </a:r>
            <a:r>
              <a:rPr lang="en-US" baseline="0" dirty="0" err="1" smtClean="0"/>
              <a:t>Kotter’s</a:t>
            </a:r>
            <a:r>
              <a:rPr lang="en-US" baseline="0" dirty="0" smtClean="0"/>
              <a:t> premise, which is it to initiate change processes earlier with a lot of reliance on discussions on current and end state discussions as vital tools of leading to the desired change (Cameron and Green, 2015).</a:t>
            </a:r>
            <a:endParaRPr lang="ru-RU" dirty="0"/>
          </a:p>
        </p:txBody>
      </p:sp>
      <p:sp>
        <p:nvSpPr>
          <p:cNvPr id="4" name="Номер слайда 3"/>
          <p:cNvSpPr>
            <a:spLocks noGrp="1"/>
          </p:cNvSpPr>
          <p:nvPr>
            <p:ph type="sldNum" sz="quarter" idx="10"/>
          </p:nvPr>
        </p:nvSpPr>
        <p:spPr/>
        <p:txBody>
          <a:bodyPr/>
          <a:lstStyle/>
          <a:p>
            <a:fld id="{CCEA1B23-EAA3-486B-9D2E-86776E2CA6E2}" type="slidenum">
              <a:rPr lang="ru-RU" smtClean="0"/>
              <a:t>11</a:t>
            </a:fld>
            <a:endParaRPr lang="ru-RU"/>
          </a:p>
        </p:txBody>
      </p:sp>
    </p:spTree>
    <p:extLst>
      <p:ext uri="{BB962C8B-B14F-4D97-AF65-F5344CB8AC3E}">
        <p14:creationId xmlns:p14="http://schemas.microsoft.com/office/powerpoint/2010/main" val="23814423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r>
              <a:rPr lang="en-US" dirty="0" err="1" smtClean="0"/>
              <a:t>Beckhard</a:t>
            </a:r>
            <a:r>
              <a:rPr lang="en-US" baseline="0" dirty="0" smtClean="0"/>
              <a:t> and Harris, change formula is extremely crucial for TikTok as it measures its success against incumbents in the social media industry with the same consumer market. As such, any driver of change with respect to the driving factor of digitization should be analyzed so as to identify resistance factors to change (Cameron and Green, 2015).</a:t>
            </a:r>
          </a:p>
          <a:p>
            <a:endParaRPr lang="en-US" baseline="0" dirty="0" smtClean="0"/>
          </a:p>
          <a:p>
            <a:r>
              <a:rPr lang="en-US" baseline="0" dirty="0" smtClean="0"/>
              <a:t>Bullock and Batten, planned change model is essential to assess TikTok’s business structure, of which external elements play a big role (influencers, content creators, and advertising brands). This model will analyze how isolated, less complex but vital changes can be effected to ensure its business units and/or sub-systems work agreeably with the proposed changes (Cameron and Green, 2015).</a:t>
            </a:r>
            <a:endParaRPr lang="ru-RU" dirty="0"/>
          </a:p>
        </p:txBody>
      </p:sp>
      <p:sp>
        <p:nvSpPr>
          <p:cNvPr id="4" name="Номер слайда 3"/>
          <p:cNvSpPr>
            <a:spLocks noGrp="1"/>
          </p:cNvSpPr>
          <p:nvPr>
            <p:ph type="sldNum" sz="quarter" idx="10"/>
          </p:nvPr>
        </p:nvSpPr>
        <p:spPr/>
        <p:txBody>
          <a:bodyPr/>
          <a:lstStyle/>
          <a:p>
            <a:fld id="{CCEA1B23-EAA3-486B-9D2E-86776E2CA6E2}" type="slidenum">
              <a:rPr lang="ru-RU" smtClean="0"/>
              <a:t>12</a:t>
            </a:fld>
            <a:endParaRPr lang="ru-RU"/>
          </a:p>
        </p:txBody>
      </p:sp>
    </p:spTree>
    <p:extLst>
      <p:ext uri="{BB962C8B-B14F-4D97-AF65-F5344CB8AC3E}">
        <p14:creationId xmlns:p14="http://schemas.microsoft.com/office/powerpoint/2010/main" val="21678520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Титульный слайд">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ru-RU" smtClean="0"/>
              <a:t>Образец заголовка</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ru-RU" smtClean="0"/>
              <a:t>Образец подзаголовка</a:t>
            </a:r>
            <a:endParaRPr lang="en-US" dirty="0"/>
          </a:p>
        </p:txBody>
      </p:sp>
      <p:sp>
        <p:nvSpPr>
          <p:cNvPr id="4" name="Date Placeholder 3"/>
          <p:cNvSpPr>
            <a:spLocks noGrp="1"/>
          </p:cNvSpPr>
          <p:nvPr>
            <p:ph type="dt" sz="half" idx="10"/>
          </p:nvPr>
        </p:nvSpPr>
        <p:spPr/>
        <p:txBody>
          <a:bodyPr/>
          <a:lstStyle/>
          <a:p>
            <a:fld id="{0BA18C80-4744-4C2F-B23E-5F0952A2CF5D}" type="datetimeFigureOut">
              <a:rPr lang="ru-RU" smtClean="0"/>
              <a:t>22.02.2023</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D50EEC8F-3FF7-4D69-AA53-E78E36F4FCEE}" type="slidenum">
              <a:rPr lang="ru-RU" smtClean="0"/>
              <a:t>‹#›</a:t>
            </a:fld>
            <a:endParaRPr lang="ru-RU"/>
          </a:p>
        </p:txBody>
      </p:sp>
    </p:spTree>
    <p:extLst>
      <p:ext uri="{BB962C8B-B14F-4D97-AF65-F5344CB8AC3E}">
        <p14:creationId xmlns:p14="http://schemas.microsoft.com/office/powerpoint/2010/main" val="23800650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smtClean="0"/>
              <a:t>Образец заголовка</a:t>
            </a:r>
            <a:endParaRPr lang="en-US" dirty="0"/>
          </a:p>
        </p:txBody>
      </p:sp>
      <p:sp>
        <p:nvSpPr>
          <p:cNvPr id="3" name="Content Placeholder 2"/>
          <p:cNvSpPr>
            <a:spLocks noGrp="1"/>
          </p:cNvSpPr>
          <p:nvPr>
            <p:ph idx="1"/>
          </p:nvPr>
        </p:nvSpPr>
        <p:spPr/>
        <p:txBody>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Date Placeholder 3"/>
          <p:cNvSpPr>
            <a:spLocks noGrp="1"/>
          </p:cNvSpPr>
          <p:nvPr>
            <p:ph type="dt" sz="half" idx="10"/>
          </p:nvPr>
        </p:nvSpPr>
        <p:spPr/>
        <p:txBody>
          <a:bodyPr/>
          <a:lstStyle/>
          <a:p>
            <a:fld id="{0BA18C80-4744-4C2F-B23E-5F0952A2CF5D}" type="datetimeFigureOut">
              <a:rPr lang="ru-RU" smtClean="0"/>
              <a:t>22.02.2023</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D50EEC8F-3FF7-4D69-AA53-E78E36F4FCEE}" type="slidenum">
              <a:rPr lang="ru-RU" smtClean="0"/>
              <a:t>‹#›</a:t>
            </a:fld>
            <a:endParaRPr lang="ru-RU"/>
          </a:p>
        </p:txBody>
      </p:sp>
    </p:spTree>
    <p:extLst>
      <p:ext uri="{BB962C8B-B14F-4D97-AF65-F5344CB8AC3E}">
        <p14:creationId xmlns:p14="http://schemas.microsoft.com/office/powerpoint/2010/main" val="2043343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ru-RU" smtClean="0"/>
              <a:t>Образец заголовка</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smtClean="0"/>
              <a:t>Образец текста</a:t>
            </a:r>
          </a:p>
        </p:txBody>
      </p:sp>
      <p:sp>
        <p:nvSpPr>
          <p:cNvPr id="4" name="Date Placeholder 3"/>
          <p:cNvSpPr>
            <a:spLocks noGrp="1"/>
          </p:cNvSpPr>
          <p:nvPr>
            <p:ph type="dt" sz="half" idx="10"/>
          </p:nvPr>
        </p:nvSpPr>
        <p:spPr/>
        <p:txBody>
          <a:bodyPr/>
          <a:lstStyle/>
          <a:p>
            <a:fld id="{0BA18C80-4744-4C2F-B23E-5F0952A2CF5D}" type="datetimeFigureOut">
              <a:rPr lang="ru-RU" smtClean="0"/>
              <a:t>22.02.2023</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D50EEC8F-3FF7-4D69-AA53-E78E36F4FCEE}" type="slidenum">
              <a:rPr lang="ru-RU" smtClean="0"/>
              <a:t>‹#›</a:t>
            </a:fld>
            <a:endParaRPr lang="ru-RU"/>
          </a:p>
        </p:txBody>
      </p:sp>
    </p:spTree>
    <p:extLst>
      <p:ext uri="{BB962C8B-B14F-4D97-AF65-F5344CB8AC3E}">
        <p14:creationId xmlns:p14="http://schemas.microsoft.com/office/powerpoint/2010/main" val="514272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smtClean="0"/>
              <a:t>Образец заголовка</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5" name="Date Placeholder 4"/>
          <p:cNvSpPr>
            <a:spLocks noGrp="1"/>
          </p:cNvSpPr>
          <p:nvPr>
            <p:ph type="dt" sz="half" idx="10"/>
          </p:nvPr>
        </p:nvSpPr>
        <p:spPr/>
        <p:txBody>
          <a:bodyPr/>
          <a:lstStyle/>
          <a:p>
            <a:fld id="{0BA18C80-4744-4C2F-B23E-5F0952A2CF5D}" type="datetimeFigureOut">
              <a:rPr lang="ru-RU" smtClean="0"/>
              <a:t>22.02.2023</a:t>
            </a:fld>
            <a:endParaRPr lang="ru-RU"/>
          </a:p>
        </p:txBody>
      </p:sp>
      <p:sp>
        <p:nvSpPr>
          <p:cNvPr id="6" name="Footer Placeholder 5"/>
          <p:cNvSpPr>
            <a:spLocks noGrp="1"/>
          </p:cNvSpPr>
          <p:nvPr>
            <p:ph type="ftr" sz="quarter" idx="11"/>
          </p:nvPr>
        </p:nvSpPr>
        <p:spPr/>
        <p:txBody>
          <a:bodyPr/>
          <a:lstStyle/>
          <a:p>
            <a:endParaRPr lang="ru-RU"/>
          </a:p>
        </p:txBody>
      </p:sp>
      <p:sp>
        <p:nvSpPr>
          <p:cNvPr id="7" name="Slide Number Placeholder 6"/>
          <p:cNvSpPr>
            <a:spLocks noGrp="1"/>
          </p:cNvSpPr>
          <p:nvPr>
            <p:ph type="sldNum" sz="quarter" idx="12"/>
          </p:nvPr>
        </p:nvSpPr>
        <p:spPr/>
        <p:txBody>
          <a:bodyPr/>
          <a:lstStyle/>
          <a:p>
            <a:fld id="{D50EEC8F-3FF7-4D69-AA53-E78E36F4FCEE}" type="slidenum">
              <a:rPr lang="ru-RU" smtClean="0"/>
              <a:t>‹#›</a:t>
            </a:fld>
            <a:endParaRPr lang="ru-RU"/>
          </a:p>
        </p:txBody>
      </p:sp>
    </p:spTree>
    <p:extLst>
      <p:ext uri="{BB962C8B-B14F-4D97-AF65-F5344CB8AC3E}">
        <p14:creationId xmlns:p14="http://schemas.microsoft.com/office/powerpoint/2010/main" val="2374961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ru-RU" smtClean="0"/>
              <a:t>Образец заголовка</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7" name="Date Placeholder 6"/>
          <p:cNvSpPr>
            <a:spLocks noGrp="1"/>
          </p:cNvSpPr>
          <p:nvPr>
            <p:ph type="dt" sz="half" idx="10"/>
          </p:nvPr>
        </p:nvSpPr>
        <p:spPr/>
        <p:txBody>
          <a:bodyPr/>
          <a:lstStyle/>
          <a:p>
            <a:fld id="{0BA18C80-4744-4C2F-B23E-5F0952A2CF5D}" type="datetimeFigureOut">
              <a:rPr lang="ru-RU" smtClean="0"/>
              <a:t>22.02.2023</a:t>
            </a:fld>
            <a:endParaRPr lang="ru-RU"/>
          </a:p>
        </p:txBody>
      </p:sp>
      <p:sp>
        <p:nvSpPr>
          <p:cNvPr id="8" name="Footer Placeholder 7"/>
          <p:cNvSpPr>
            <a:spLocks noGrp="1"/>
          </p:cNvSpPr>
          <p:nvPr>
            <p:ph type="ftr" sz="quarter" idx="11"/>
          </p:nvPr>
        </p:nvSpPr>
        <p:spPr/>
        <p:txBody>
          <a:bodyPr/>
          <a:lstStyle/>
          <a:p>
            <a:endParaRPr lang="ru-RU"/>
          </a:p>
        </p:txBody>
      </p:sp>
      <p:sp>
        <p:nvSpPr>
          <p:cNvPr id="9" name="Slide Number Placeholder 8"/>
          <p:cNvSpPr>
            <a:spLocks noGrp="1"/>
          </p:cNvSpPr>
          <p:nvPr>
            <p:ph type="sldNum" sz="quarter" idx="12"/>
          </p:nvPr>
        </p:nvSpPr>
        <p:spPr/>
        <p:txBody>
          <a:bodyPr/>
          <a:lstStyle/>
          <a:p>
            <a:fld id="{D50EEC8F-3FF7-4D69-AA53-E78E36F4FCEE}" type="slidenum">
              <a:rPr lang="ru-RU" smtClean="0"/>
              <a:t>‹#›</a:t>
            </a:fld>
            <a:endParaRPr lang="ru-RU"/>
          </a:p>
        </p:txBody>
      </p:sp>
    </p:spTree>
    <p:extLst>
      <p:ext uri="{BB962C8B-B14F-4D97-AF65-F5344CB8AC3E}">
        <p14:creationId xmlns:p14="http://schemas.microsoft.com/office/powerpoint/2010/main" val="22265031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ru-RU" smtClean="0"/>
              <a:t>Образец заголовка</a:t>
            </a:r>
            <a:endParaRPr lang="en-US" dirty="0"/>
          </a:p>
        </p:txBody>
      </p:sp>
      <p:sp>
        <p:nvSpPr>
          <p:cNvPr id="3" name="Date Placeholder 2"/>
          <p:cNvSpPr>
            <a:spLocks noGrp="1"/>
          </p:cNvSpPr>
          <p:nvPr>
            <p:ph type="dt" sz="half" idx="10"/>
          </p:nvPr>
        </p:nvSpPr>
        <p:spPr/>
        <p:txBody>
          <a:bodyPr/>
          <a:lstStyle/>
          <a:p>
            <a:fld id="{0BA18C80-4744-4C2F-B23E-5F0952A2CF5D}" type="datetimeFigureOut">
              <a:rPr lang="ru-RU" smtClean="0"/>
              <a:t>22.02.2023</a:t>
            </a:fld>
            <a:endParaRPr lang="ru-RU"/>
          </a:p>
        </p:txBody>
      </p:sp>
      <p:sp>
        <p:nvSpPr>
          <p:cNvPr id="4" name="Footer Placeholder 3"/>
          <p:cNvSpPr>
            <a:spLocks noGrp="1"/>
          </p:cNvSpPr>
          <p:nvPr>
            <p:ph type="ftr" sz="quarter" idx="11"/>
          </p:nvPr>
        </p:nvSpPr>
        <p:spPr/>
        <p:txBody>
          <a:bodyPr/>
          <a:lstStyle/>
          <a:p>
            <a:endParaRPr lang="ru-RU"/>
          </a:p>
        </p:txBody>
      </p:sp>
      <p:sp>
        <p:nvSpPr>
          <p:cNvPr id="5" name="Slide Number Placeholder 4"/>
          <p:cNvSpPr>
            <a:spLocks noGrp="1"/>
          </p:cNvSpPr>
          <p:nvPr>
            <p:ph type="sldNum" sz="quarter" idx="12"/>
          </p:nvPr>
        </p:nvSpPr>
        <p:spPr/>
        <p:txBody>
          <a:bodyPr/>
          <a:lstStyle/>
          <a:p>
            <a:fld id="{D50EEC8F-3FF7-4D69-AA53-E78E36F4FCEE}" type="slidenum">
              <a:rPr lang="ru-RU" smtClean="0"/>
              <a:t>‹#›</a:t>
            </a:fld>
            <a:endParaRPr lang="ru-RU"/>
          </a:p>
        </p:txBody>
      </p:sp>
    </p:spTree>
    <p:extLst>
      <p:ext uri="{BB962C8B-B14F-4D97-AF65-F5344CB8AC3E}">
        <p14:creationId xmlns:p14="http://schemas.microsoft.com/office/powerpoint/2010/main" val="4055319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A18C80-4744-4C2F-B23E-5F0952A2CF5D}" type="datetimeFigureOut">
              <a:rPr lang="ru-RU" smtClean="0"/>
              <a:t>22.02.2023</a:t>
            </a:fld>
            <a:endParaRPr lang="ru-RU"/>
          </a:p>
        </p:txBody>
      </p:sp>
      <p:sp>
        <p:nvSpPr>
          <p:cNvPr id="3" name="Footer Placeholder 2"/>
          <p:cNvSpPr>
            <a:spLocks noGrp="1"/>
          </p:cNvSpPr>
          <p:nvPr>
            <p:ph type="ftr" sz="quarter" idx="11"/>
          </p:nvPr>
        </p:nvSpPr>
        <p:spPr/>
        <p:txBody>
          <a:bodyPr/>
          <a:lstStyle/>
          <a:p>
            <a:endParaRPr lang="ru-RU"/>
          </a:p>
        </p:txBody>
      </p:sp>
      <p:sp>
        <p:nvSpPr>
          <p:cNvPr id="4" name="Slide Number Placeholder 3"/>
          <p:cNvSpPr>
            <a:spLocks noGrp="1"/>
          </p:cNvSpPr>
          <p:nvPr>
            <p:ph type="sldNum" sz="quarter" idx="12"/>
          </p:nvPr>
        </p:nvSpPr>
        <p:spPr/>
        <p:txBody>
          <a:bodyPr/>
          <a:lstStyle/>
          <a:p>
            <a:fld id="{D50EEC8F-3FF7-4D69-AA53-E78E36F4FCEE}" type="slidenum">
              <a:rPr lang="ru-RU" smtClean="0"/>
              <a:t>‹#›</a:t>
            </a:fld>
            <a:endParaRPr lang="ru-RU"/>
          </a:p>
        </p:txBody>
      </p:sp>
    </p:spTree>
    <p:extLst>
      <p:ext uri="{BB962C8B-B14F-4D97-AF65-F5344CB8AC3E}">
        <p14:creationId xmlns:p14="http://schemas.microsoft.com/office/powerpoint/2010/main" val="26961284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ru-RU" smtClean="0"/>
              <a:t>Образец заголовка</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ru-RU" smtClean="0"/>
              <a:t>Образец текста</a:t>
            </a:r>
          </a:p>
        </p:txBody>
      </p:sp>
      <p:sp>
        <p:nvSpPr>
          <p:cNvPr id="5" name="Date Placeholder 4"/>
          <p:cNvSpPr>
            <a:spLocks noGrp="1"/>
          </p:cNvSpPr>
          <p:nvPr>
            <p:ph type="dt" sz="half" idx="10"/>
          </p:nvPr>
        </p:nvSpPr>
        <p:spPr/>
        <p:txBody>
          <a:bodyPr/>
          <a:lstStyle/>
          <a:p>
            <a:fld id="{0BA18C80-4744-4C2F-B23E-5F0952A2CF5D}" type="datetimeFigureOut">
              <a:rPr lang="ru-RU" smtClean="0"/>
              <a:t>22.02.2023</a:t>
            </a:fld>
            <a:endParaRPr lang="ru-RU"/>
          </a:p>
        </p:txBody>
      </p:sp>
      <p:sp>
        <p:nvSpPr>
          <p:cNvPr id="6" name="Footer Placeholder 5"/>
          <p:cNvSpPr>
            <a:spLocks noGrp="1"/>
          </p:cNvSpPr>
          <p:nvPr>
            <p:ph type="ftr" sz="quarter" idx="11"/>
          </p:nvPr>
        </p:nvSpPr>
        <p:spPr/>
        <p:txBody>
          <a:bodyPr/>
          <a:lstStyle/>
          <a:p>
            <a:endParaRPr lang="ru-RU"/>
          </a:p>
        </p:txBody>
      </p:sp>
      <p:sp>
        <p:nvSpPr>
          <p:cNvPr id="7" name="Slide Number Placeholder 6"/>
          <p:cNvSpPr>
            <a:spLocks noGrp="1"/>
          </p:cNvSpPr>
          <p:nvPr>
            <p:ph type="sldNum" sz="quarter" idx="12"/>
          </p:nvPr>
        </p:nvSpPr>
        <p:spPr/>
        <p:txBody>
          <a:bodyPr/>
          <a:lstStyle/>
          <a:p>
            <a:fld id="{D50EEC8F-3FF7-4D69-AA53-E78E36F4FCEE}" type="slidenum">
              <a:rPr lang="ru-RU" smtClean="0"/>
              <a:t>‹#›</a:t>
            </a:fld>
            <a:endParaRPr lang="ru-RU"/>
          </a:p>
        </p:txBody>
      </p:sp>
    </p:spTree>
    <p:extLst>
      <p:ext uri="{BB962C8B-B14F-4D97-AF65-F5344CB8AC3E}">
        <p14:creationId xmlns:p14="http://schemas.microsoft.com/office/powerpoint/2010/main" val="693425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ru-RU" smtClean="0"/>
              <a:t>Образец заголовка</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u-RU" smtClean="0"/>
              <a:t>Вставка рисунка</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smtClean="0"/>
              <a:t>Образец текста</a:t>
            </a:r>
          </a:p>
        </p:txBody>
      </p:sp>
      <p:sp>
        <p:nvSpPr>
          <p:cNvPr id="6" name="Footer Placeholder 5"/>
          <p:cNvSpPr>
            <a:spLocks noGrp="1"/>
          </p:cNvSpPr>
          <p:nvPr>
            <p:ph type="ftr" sz="quarter" idx="11"/>
          </p:nvPr>
        </p:nvSpPr>
        <p:spPr/>
        <p:txBody>
          <a:bodyPr/>
          <a:lstStyle/>
          <a:p>
            <a:endParaRPr lang="ru-RU"/>
          </a:p>
        </p:txBody>
      </p:sp>
      <p:sp>
        <p:nvSpPr>
          <p:cNvPr id="7" name="Slide Number Placeholder 6"/>
          <p:cNvSpPr>
            <a:spLocks noGrp="1"/>
          </p:cNvSpPr>
          <p:nvPr>
            <p:ph type="sldNum" sz="quarter" idx="12"/>
          </p:nvPr>
        </p:nvSpPr>
        <p:spPr/>
        <p:txBody>
          <a:bodyPr/>
          <a:lstStyle/>
          <a:p>
            <a:fld id="{D50EEC8F-3FF7-4D69-AA53-E78E36F4FCEE}" type="slidenum">
              <a:rPr lang="ru-RU" smtClean="0"/>
              <a:t>‹#›</a:t>
            </a:fld>
            <a:endParaRPr lang="ru-RU"/>
          </a:p>
        </p:txBody>
      </p:sp>
      <p:sp>
        <p:nvSpPr>
          <p:cNvPr id="5" name="Date Placeholder 4"/>
          <p:cNvSpPr>
            <a:spLocks noGrp="1"/>
          </p:cNvSpPr>
          <p:nvPr>
            <p:ph type="dt" sz="half" idx="10"/>
          </p:nvPr>
        </p:nvSpPr>
        <p:spPr/>
        <p:txBody>
          <a:bodyPr/>
          <a:lstStyle/>
          <a:p>
            <a:fld id="{0BA18C80-4744-4C2F-B23E-5F0952A2CF5D}" type="datetimeFigureOut">
              <a:rPr lang="ru-RU" smtClean="0"/>
              <a:t>22.02.2023</a:t>
            </a:fld>
            <a:endParaRPr lang="ru-RU"/>
          </a:p>
        </p:txBody>
      </p:sp>
    </p:spTree>
    <p:extLst>
      <p:ext uri="{BB962C8B-B14F-4D97-AF65-F5344CB8AC3E}">
        <p14:creationId xmlns:p14="http://schemas.microsoft.com/office/powerpoint/2010/main" val="994801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Заголовок и подпись">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ru-RU" smtClean="0"/>
              <a:t>Образец заголовка</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smtClean="0"/>
              <a:t>Образец текста</a:t>
            </a:r>
          </a:p>
        </p:txBody>
      </p:sp>
      <p:sp>
        <p:nvSpPr>
          <p:cNvPr id="4" name="Date Placeholder 3"/>
          <p:cNvSpPr>
            <a:spLocks noGrp="1"/>
          </p:cNvSpPr>
          <p:nvPr>
            <p:ph type="dt" sz="half" idx="10"/>
          </p:nvPr>
        </p:nvSpPr>
        <p:spPr/>
        <p:txBody>
          <a:bodyPr/>
          <a:lstStyle/>
          <a:p>
            <a:fld id="{0BA18C80-4744-4C2F-B23E-5F0952A2CF5D}" type="datetimeFigureOut">
              <a:rPr lang="ru-RU" smtClean="0"/>
              <a:t>22.02.2023</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D50EEC8F-3FF7-4D69-AA53-E78E36F4FCEE}" type="slidenum">
              <a:rPr lang="ru-RU" smtClean="0"/>
              <a:t>‹#›</a:t>
            </a:fld>
            <a:endParaRPr lang="ru-RU"/>
          </a:p>
        </p:txBody>
      </p:sp>
    </p:spTree>
    <p:extLst>
      <p:ext uri="{BB962C8B-B14F-4D97-AF65-F5344CB8AC3E}">
        <p14:creationId xmlns:p14="http://schemas.microsoft.com/office/powerpoint/2010/main" val="1806977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Цитата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ru-RU" smtClean="0"/>
              <a:t>Образец заголовка</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u-RU" smtClean="0"/>
              <a:t>Образец текста</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smtClean="0"/>
              <a:t>Образец текста</a:t>
            </a:r>
          </a:p>
        </p:txBody>
      </p:sp>
      <p:sp>
        <p:nvSpPr>
          <p:cNvPr id="4" name="Date Placeholder 3"/>
          <p:cNvSpPr>
            <a:spLocks noGrp="1"/>
          </p:cNvSpPr>
          <p:nvPr>
            <p:ph type="dt" sz="half" idx="10"/>
          </p:nvPr>
        </p:nvSpPr>
        <p:spPr/>
        <p:txBody>
          <a:bodyPr/>
          <a:lstStyle/>
          <a:p>
            <a:fld id="{0BA18C80-4744-4C2F-B23E-5F0952A2CF5D}" type="datetimeFigureOut">
              <a:rPr lang="ru-RU" smtClean="0"/>
              <a:t>22.02.2023</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D50EEC8F-3FF7-4D69-AA53-E78E36F4FCEE}" type="slidenum">
              <a:rPr lang="ru-RU" smtClean="0"/>
              <a:t>‹#›</a:t>
            </a:fld>
            <a:endParaRPr lang="ru-RU"/>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2459718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Карточка имени">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ru-RU" smtClean="0"/>
              <a:t>Образец заголовка</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smtClean="0"/>
              <a:t>Образец текста</a:t>
            </a:r>
          </a:p>
        </p:txBody>
      </p:sp>
      <p:sp>
        <p:nvSpPr>
          <p:cNvPr id="4" name="Date Placeholder 3"/>
          <p:cNvSpPr>
            <a:spLocks noGrp="1"/>
          </p:cNvSpPr>
          <p:nvPr>
            <p:ph type="dt" sz="half" idx="10"/>
          </p:nvPr>
        </p:nvSpPr>
        <p:spPr/>
        <p:txBody>
          <a:bodyPr/>
          <a:lstStyle/>
          <a:p>
            <a:fld id="{0BA18C80-4744-4C2F-B23E-5F0952A2CF5D}" type="datetimeFigureOut">
              <a:rPr lang="ru-RU" smtClean="0"/>
              <a:t>22.02.2023</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D50EEC8F-3FF7-4D69-AA53-E78E36F4FCEE}" type="slidenum">
              <a:rPr lang="ru-RU" smtClean="0"/>
              <a:t>‹#›</a:t>
            </a:fld>
            <a:endParaRPr lang="ru-RU"/>
          </a:p>
        </p:txBody>
      </p:sp>
    </p:spTree>
    <p:extLst>
      <p:ext uri="{BB962C8B-B14F-4D97-AF65-F5344CB8AC3E}">
        <p14:creationId xmlns:p14="http://schemas.microsoft.com/office/powerpoint/2010/main" val="34143881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Цитата карточки имени">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ru-RU" smtClean="0"/>
              <a:t>Образец заголовка</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u-RU" smtClean="0"/>
              <a:t>Образец текста</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smtClean="0"/>
              <a:t>Образец текста</a:t>
            </a:r>
          </a:p>
        </p:txBody>
      </p:sp>
      <p:sp>
        <p:nvSpPr>
          <p:cNvPr id="4" name="Date Placeholder 3"/>
          <p:cNvSpPr>
            <a:spLocks noGrp="1"/>
          </p:cNvSpPr>
          <p:nvPr>
            <p:ph type="dt" sz="half" idx="10"/>
          </p:nvPr>
        </p:nvSpPr>
        <p:spPr/>
        <p:txBody>
          <a:bodyPr/>
          <a:lstStyle/>
          <a:p>
            <a:fld id="{0BA18C80-4744-4C2F-B23E-5F0952A2CF5D}" type="datetimeFigureOut">
              <a:rPr lang="ru-RU" smtClean="0"/>
              <a:t>22.02.2023</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D50EEC8F-3FF7-4D69-AA53-E78E36F4FCEE}" type="slidenum">
              <a:rPr lang="ru-RU" smtClean="0"/>
              <a:t>‹#›</a:t>
            </a:fld>
            <a:endParaRPr lang="ru-RU"/>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032411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Истина или ложь">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ru-RU" smtClean="0"/>
              <a:t>Образец заголовка</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u-RU" smtClean="0"/>
              <a:t>Образец текста</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smtClean="0"/>
              <a:t>Образец текста</a:t>
            </a:r>
          </a:p>
        </p:txBody>
      </p:sp>
      <p:sp>
        <p:nvSpPr>
          <p:cNvPr id="4" name="Date Placeholder 3"/>
          <p:cNvSpPr>
            <a:spLocks noGrp="1"/>
          </p:cNvSpPr>
          <p:nvPr>
            <p:ph type="dt" sz="half" idx="10"/>
          </p:nvPr>
        </p:nvSpPr>
        <p:spPr/>
        <p:txBody>
          <a:bodyPr/>
          <a:lstStyle/>
          <a:p>
            <a:fld id="{0BA18C80-4744-4C2F-B23E-5F0952A2CF5D}" type="datetimeFigureOut">
              <a:rPr lang="ru-RU" smtClean="0"/>
              <a:t>22.02.2023</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D50EEC8F-3FF7-4D69-AA53-E78E36F4FCEE}" type="slidenum">
              <a:rPr lang="ru-RU" smtClean="0"/>
              <a:t>‹#›</a:t>
            </a:fld>
            <a:endParaRPr lang="ru-RU"/>
          </a:p>
        </p:txBody>
      </p:sp>
    </p:spTree>
    <p:extLst>
      <p:ext uri="{BB962C8B-B14F-4D97-AF65-F5344CB8AC3E}">
        <p14:creationId xmlns:p14="http://schemas.microsoft.com/office/powerpoint/2010/main" val="10759995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smtClean="0"/>
              <a:t>Образец заголовка</a:t>
            </a:r>
            <a:endParaRPr lang="en-US" dirty="0"/>
          </a:p>
        </p:txBody>
      </p:sp>
      <p:sp>
        <p:nvSpPr>
          <p:cNvPr id="3" name="Vertical Text Placeholder 2"/>
          <p:cNvSpPr>
            <a:spLocks noGrp="1"/>
          </p:cNvSpPr>
          <p:nvPr>
            <p:ph type="body" orient="vert" idx="1"/>
          </p:nvPr>
        </p:nvSpPr>
        <p:spPr/>
        <p:txBody>
          <a:bodyPr vert="eaVert"/>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Date Placeholder 3"/>
          <p:cNvSpPr>
            <a:spLocks noGrp="1"/>
          </p:cNvSpPr>
          <p:nvPr>
            <p:ph type="dt" sz="half" idx="10"/>
          </p:nvPr>
        </p:nvSpPr>
        <p:spPr/>
        <p:txBody>
          <a:bodyPr/>
          <a:lstStyle/>
          <a:p>
            <a:fld id="{0BA18C80-4744-4C2F-B23E-5F0952A2CF5D}" type="datetimeFigureOut">
              <a:rPr lang="ru-RU" smtClean="0"/>
              <a:t>22.02.2023</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D50EEC8F-3FF7-4D69-AA53-E78E36F4FCEE}" type="slidenum">
              <a:rPr lang="ru-RU" smtClean="0"/>
              <a:t>‹#›</a:t>
            </a:fld>
            <a:endParaRPr lang="ru-RU"/>
          </a:p>
        </p:txBody>
      </p:sp>
    </p:spTree>
    <p:extLst>
      <p:ext uri="{BB962C8B-B14F-4D97-AF65-F5344CB8AC3E}">
        <p14:creationId xmlns:p14="http://schemas.microsoft.com/office/powerpoint/2010/main" val="23778331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ru-RU" smtClean="0"/>
              <a:t>Образец заголовка</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Date Placeholder 3"/>
          <p:cNvSpPr>
            <a:spLocks noGrp="1"/>
          </p:cNvSpPr>
          <p:nvPr>
            <p:ph type="dt" sz="half" idx="10"/>
          </p:nvPr>
        </p:nvSpPr>
        <p:spPr/>
        <p:txBody>
          <a:bodyPr/>
          <a:lstStyle/>
          <a:p>
            <a:fld id="{0BA18C80-4744-4C2F-B23E-5F0952A2CF5D}" type="datetimeFigureOut">
              <a:rPr lang="ru-RU" smtClean="0"/>
              <a:t>22.02.2023</a:t>
            </a:fld>
            <a:endParaRPr lang="ru-RU"/>
          </a:p>
        </p:txBody>
      </p:sp>
      <p:sp>
        <p:nvSpPr>
          <p:cNvPr id="5" name="Footer Placeholder 4"/>
          <p:cNvSpPr>
            <a:spLocks noGrp="1"/>
          </p:cNvSpPr>
          <p:nvPr>
            <p:ph type="ftr" sz="quarter" idx="11"/>
          </p:nvPr>
        </p:nvSpPr>
        <p:spPr/>
        <p:txBody>
          <a:bodyPr/>
          <a:lstStyle/>
          <a:p>
            <a:endParaRPr lang="ru-RU"/>
          </a:p>
        </p:txBody>
      </p:sp>
      <p:sp>
        <p:nvSpPr>
          <p:cNvPr id="6" name="Slide Number Placeholder 5"/>
          <p:cNvSpPr>
            <a:spLocks noGrp="1"/>
          </p:cNvSpPr>
          <p:nvPr>
            <p:ph type="sldNum" sz="quarter" idx="12"/>
          </p:nvPr>
        </p:nvSpPr>
        <p:spPr/>
        <p:txBody>
          <a:bodyPr/>
          <a:lstStyle/>
          <a:p>
            <a:fld id="{D50EEC8F-3FF7-4D69-AA53-E78E36F4FCEE}" type="slidenum">
              <a:rPr lang="ru-RU" smtClean="0"/>
              <a:t>‹#›</a:t>
            </a:fld>
            <a:endParaRPr lang="ru-RU"/>
          </a:p>
        </p:txBody>
      </p:sp>
    </p:spTree>
    <p:extLst>
      <p:ext uri="{BB962C8B-B14F-4D97-AF65-F5344CB8AC3E}">
        <p14:creationId xmlns:p14="http://schemas.microsoft.com/office/powerpoint/2010/main" val="1246261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ru-RU" smtClean="0"/>
              <a:t>Образец заголовка</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ru-RU" smtClean="0"/>
              <a:t>Образец текста</a:t>
            </a:r>
          </a:p>
          <a:p>
            <a:pPr lvl="1"/>
            <a:r>
              <a:rPr lang="ru-RU" smtClean="0"/>
              <a:t>Второй уровень</a:t>
            </a:r>
          </a:p>
          <a:p>
            <a:pPr lvl="2"/>
            <a:r>
              <a:rPr lang="ru-RU" smtClean="0"/>
              <a:t>Третий уровень</a:t>
            </a:r>
          </a:p>
          <a:p>
            <a:pPr lvl="3"/>
            <a:r>
              <a:rPr lang="ru-RU" smtClean="0"/>
              <a:t>Четвертый уровень</a:t>
            </a:r>
          </a:p>
          <a:p>
            <a:pPr lvl="4"/>
            <a:r>
              <a:rPr lang="ru-RU" smtClean="0"/>
              <a:t>Пятый уровень</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BA18C80-4744-4C2F-B23E-5F0952A2CF5D}" type="datetimeFigureOut">
              <a:rPr lang="ru-RU" smtClean="0"/>
              <a:t>22.02.2023</a:t>
            </a:fld>
            <a:endParaRPr lang="ru-RU"/>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ru-RU"/>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0EEC8F-3FF7-4D69-AA53-E78E36F4FCEE}" type="slidenum">
              <a:rPr lang="ru-RU" smtClean="0"/>
              <a:t>‹#›</a:t>
            </a:fld>
            <a:endParaRPr lang="ru-RU"/>
          </a:p>
        </p:txBody>
      </p:sp>
    </p:spTree>
    <p:extLst>
      <p:ext uri="{BB962C8B-B14F-4D97-AF65-F5344CB8AC3E}">
        <p14:creationId xmlns:p14="http://schemas.microsoft.com/office/powerpoint/2010/main" val="2194315961"/>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cnbc.com/2020/08/24/tiktok-reveals-us-global-user-growth-numbers-for-first-time.html" TargetMode="External"/><Relationship Id="rId2" Type="http://schemas.openxmlformats.org/officeDocument/2006/relationships/hyperlink" Target="https://www.bloomberg.com/news/features/2022-06-23/tiktok-becomes-cash-machine-with-revenue-tripling-to-12-billion?leadSource=uverify%20wal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ctrTitle"/>
          </p:nvPr>
        </p:nvSpPr>
        <p:spPr/>
        <p:txBody>
          <a:bodyPr/>
          <a:lstStyle/>
          <a:p>
            <a:r>
              <a:rPr lang="en-US" dirty="0" smtClean="0"/>
              <a:t>TIKTOK ORGANIZATIONAL CHANGE CASE STUDY</a:t>
            </a:r>
            <a:endParaRPr lang="ru-RU" dirty="0"/>
          </a:p>
        </p:txBody>
      </p:sp>
      <p:sp>
        <p:nvSpPr>
          <p:cNvPr id="3" name="Подзаголовок 2"/>
          <p:cNvSpPr>
            <a:spLocks noGrp="1"/>
          </p:cNvSpPr>
          <p:nvPr>
            <p:ph type="subTitle" idx="1"/>
          </p:nvPr>
        </p:nvSpPr>
        <p:spPr/>
        <p:txBody>
          <a:bodyPr/>
          <a:lstStyle/>
          <a:p>
            <a:r>
              <a:rPr lang="en-US" dirty="0" smtClean="0"/>
              <a:t>RESEARCH PROPOSAL AND INITIAL FINDINGS </a:t>
            </a:r>
            <a:endParaRPr lang="ru-RU" dirty="0"/>
          </a:p>
        </p:txBody>
      </p:sp>
    </p:spTree>
    <p:extLst>
      <p:ext uri="{BB962C8B-B14F-4D97-AF65-F5344CB8AC3E}">
        <p14:creationId xmlns:p14="http://schemas.microsoft.com/office/powerpoint/2010/main" val="250923054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en-US" dirty="0" smtClean="0"/>
              <a:t>INTRODUCTION</a:t>
            </a:r>
            <a:endParaRPr lang="ru-RU" dirty="0"/>
          </a:p>
        </p:txBody>
      </p:sp>
      <p:sp>
        <p:nvSpPr>
          <p:cNvPr id="3" name="Объект 2"/>
          <p:cNvSpPr>
            <a:spLocks noGrp="1"/>
          </p:cNvSpPr>
          <p:nvPr>
            <p:ph idx="1"/>
          </p:nvPr>
        </p:nvSpPr>
        <p:spPr/>
        <p:txBody>
          <a:bodyPr>
            <a:normAutofit/>
          </a:bodyPr>
          <a:lstStyle/>
          <a:p>
            <a:r>
              <a:rPr lang="en-US" dirty="0" smtClean="0"/>
              <a:t>TikTok is a social media company, whose social media application provides a platform for users to create and share short-video forms in recorded or live stream capabilities.</a:t>
            </a:r>
          </a:p>
          <a:p>
            <a:r>
              <a:rPr lang="en-US" dirty="0" smtClean="0"/>
              <a:t>It operates as a subsidiary of ByteDance, a Chinese Company.</a:t>
            </a:r>
          </a:p>
          <a:p>
            <a:r>
              <a:rPr lang="en-US" dirty="0" smtClean="0"/>
              <a:t>It was created from a strategic acquisition of Musical.ly in 2018 and a subsequent merger of ByteDance Chinese app, </a:t>
            </a:r>
            <a:r>
              <a:rPr lang="en-US" dirty="0" err="1" smtClean="0"/>
              <a:t>Douyin</a:t>
            </a:r>
            <a:r>
              <a:rPr lang="en-US" dirty="0" smtClean="0"/>
              <a:t>.</a:t>
            </a:r>
            <a:endParaRPr lang="ru-RU" dirty="0" smtClean="0"/>
          </a:p>
          <a:p>
            <a:r>
              <a:rPr lang="en-US" dirty="0" smtClean="0"/>
              <a:t>Further strategic partnerships with Oracle led to the creation of a global division, TikTok Global.</a:t>
            </a:r>
          </a:p>
          <a:p>
            <a:r>
              <a:rPr lang="en-US" dirty="0" smtClean="0"/>
              <a:t>TikTok Inc. headquarters are in the USA, in Culver City.</a:t>
            </a:r>
            <a:endParaRPr lang="ru-RU" dirty="0" smtClean="0"/>
          </a:p>
        </p:txBody>
      </p:sp>
    </p:spTree>
    <p:extLst>
      <p:ext uri="{BB962C8B-B14F-4D97-AF65-F5344CB8AC3E}">
        <p14:creationId xmlns:p14="http://schemas.microsoft.com/office/powerpoint/2010/main" val="208192879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en-US" dirty="0" smtClean="0"/>
              <a:t>BACKGROUND</a:t>
            </a:r>
            <a:endParaRPr lang="ru-RU" dirty="0"/>
          </a:p>
        </p:txBody>
      </p:sp>
      <p:sp>
        <p:nvSpPr>
          <p:cNvPr id="3" name="Объект 2"/>
          <p:cNvSpPr>
            <a:spLocks noGrp="1"/>
          </p:cNvSpPr>
          <p:nvPr>
            <p:ph idx="1"/>
          </p:nvPr>
        </p:nvSpPr>
        <p:spPr/>
        <p:txBody>
          <a:bodyPr>
            <a:normAutofit/>
          </a:bodyPr>
          <a:lstStyle/>
          <a:p>
            <a:r>
              <a:rPr lang="en-US" dirty="0" smtClean="0"/>
              <a:t>Domination in the global social media scene was driven by American apps such as Facebook, </a:t>
            </a:r>
            <a:r>
              <a:rPr lang="en-US" dirty="0" err="1" smtClean="0"/>
              <a:t>Instagram</a:t>
            </a:r>
            <a:r>
              <a:rPr lang="en-US" dirty="0" smtClean="0"/>
              <a:t>, </a:t>
            </a:r>
            <a:r>
              <a:rPr lang="en-US" dirty="0" err="1" smtClean="0"/>
              <a:t>Whatsapp</a:t>
            </a:r>
            <a:r>
              <a:rPr lang="en-US" dirty="0" smtClean="0"/>
              <a:t> and Twitter.</a:t>
            </a:r>
          </a:p>
          <a:p>
            <a:r>
              <a:rPr lang="en-US" dirty="0" smtClean="0"/>
              <a:t>However, within less than a year of operations, one billion users had downloaded the app. In 2020, TikTok download surpassed the 2 billion download mark.</a:t>
            </a:r>
            <a:endParaRPr lang="ru-RU" dirty="0" smtClean="0"/>
          </a:p>
          <a:p>
            <a:r>
              <a:rPr lang="en-US" dirty="0" smtClean="0"/>
              <a:t>The sudden rise of the app, especially in the American market, made the app a subject of global politics in the Trump Administration (Sherman, 2020).</a:t>
            </a:r>
          </a:p>
          <a:p>
            <a:r>
              <a:rPr lang="en-US" dirty="0" smtClean="0"/>
              <a:t>Nonetheless, the application and its parent and partner companies continue to dominate the pandemic and post-pandemic years due to systematic adaptation strategies.</a:t>
            </a:r>
          </a:p>
          <a:p>
            <a:pPr marL="0" indent="0">
              <a:buNone/>
            </a:pPr>
            <a:endParaRPr lang="ru-RU" dirty="0"/>
          </a:p>
        </p:txBody>
      </p:sp>
    </p:spTree>
    <p:extLst>
      <p:ext uri="{BB962C8B-B14F-4D97-AF65-F5344CB8AC3E}">
        <p14:creationId xmlns:p14="http://schemas.microsoft.com/office/powerpoint/2010/main" val="32502341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en-US" dirty="0"/>
              <a:t>Current Statistical Information on TikTok’s Status in the Social Media Industry</a:t>
            </a:r>
            <a:endParaRPr lang="ru-RU" dirty="0"/>
          </a:p>
        </p:txBody>
      </p:sp>
      <p:pic>
        <p:nvPicPr>
          <p:cNvPr id="5" name="Объект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760913" y="1021556"/>
            <a:ext cx="4513262" cy="4513262"/>
          </a:xfrm>
        </p:spPr>
      </p:pic>
      <p:sp>
        <p:nvSpPr>
          <p:cNvPr id="4" name="Текст 3"/>
          <p:cNvSpPr>
            <a:spLocks noGrp="1"/>
          </p:cNvSpPr>
          <p:nvPr>
            <p:ph type="body" sz="half" idx="2"/>
          </p:nvPr>
        </p:nvSpPr>
        <p:spPr/>
        <p:txBody>
          <a:bodyPr/>
          <a:lstStyle/>
          <a:p>
            <a:pPr marL="285750" indent="-285750">
              <a:buFont typeface="Wingdings" panose="05000000000000000000" pitchFamily="2" charset="2"/>
              <a:buChar char="Ø"/>
            </a:pPr>
            <a:r>
              <a:rPr lang="en-US" dirty="0" smtClean="0"/>
              <a:t>Compared to other social media apps, the TikTok app growth has surpassed </a:t>
            </a:r>
            <a:r>
              <a:rPr lang="en-US" dirty="0" err="1" smtClean="0"/>
              <a:t>Instagram</a:t>
            </a:r>
            <a:r>
              <a:rPr lang="en-US" dirty="0" smtClean="0"/>
              <a:t>, </a:t>
            </a:r>
            <a:r>
              <a:rPr lang="en-US" dirty="0" err="1" smtClean="0"/>
              <a:t>WeChat</a:t>
            </a:r>
            <a:r>
              <a:rPr lang="en-US" dirty="0" smtClean="0"/>
              <a:t>, LinkedIn, </a:t>
            </a:r>
            <a:r>
              <a:rPr lang="en-US" dirty="0" err="1" smtClean="0"/>
              <a:t>Snapchat</a:t>
            </a:r>
            <a:r>
              <a:rPr lang="en-US" dirty="0" smtClean="0"/>
              <a:t> and Twitter despite being launched years after them.</a:t>
            </a:r>
          </a:p>
          <a:p>
            <a:pPr marL="285750" indent="-285750">
              <a:buFont typeface="Arial" panose="020B0604020202020204" pitchFamily="34" charset="0"/>
              <a:buChar char="•"/>
            </a:pPr>
            <a:r>
              <a:rPr lang="en-US" dirty="0" smtClean="0"/>
              <a:t>According to Sherman (2018), this represents a 800% growth of monthly active users (MAUs) since January 2018, a fete only Facebook shares and remains TikTok’s main competitor.</a:t>
            </a:r>
          </a:p>
          <a:p>
            <a:endParaRPr lang="ru-RU" dirty="0"/>
          </a:p>
        </p:txBody>
      </p:sp>
    </p:spTree>
    <p:extLst>
      <p:ext uri="{BB962C8B-B14F-4D97-AF65-F5344CB8AC3E}">
        <p14:creationId xmlns:p14="http://schemas.microsoft.com/office/powerpoint/2010/main" val="346888356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en-US" dirty="0" smtClean="0"/>
              <a:t>Objectives and Aims of the Case Study Report</a:t>
            </a:r>
            <a:endParaRPr lang="ru-RU" dirty="0"/>
          </a:p>
        </p:txBody>
      </p:sp>
      <p:sp>
        <p:nvSpPr>
          <p:cNvPr id="3" name="Объект 2"/>
          <p:cNvSpPr>
            <a:spLocks noGrp="1"/>
          </p:cNvSpPr>
          <p:nvPr>
            <p:ph idx="1"/>
          </p:nvPr>
        </p:nvSpPr>
        <p:spPr/>
        <p:txBody>
          <a:bodyPr>
            <a:normAutofit fontScale="92500" lnSpcReduction="10000"/>
          </a:bodyPr>
          <a:lstStyle/>
          <a:p>
            <a:r>
              <a:rPr lang="en-US" dirty="0" smtClean="0"/>
              <a:t>The objectives of the subsequent reportage of TikTok’s change management case study are to:-</a:t>
            </a:r>
          </a:p>
          <a:p>
            <a:pPr marL="400050" indent="-400050">
              <a:buFont typeface="+mj-lt"/>
              <a:buAutoNum type="romanLcPeriod"/>
            </a:pPr>
            <a:r>
              <a:rPr lang="en-US" dirty="0"/>
              <a:t>E</a:t>
            </a:r>
            <a:r>
              <a:rPr lang="en-US" dirty="0" smtClean="0"/>
              <a:t>xamine how TikTok can adapt to changes within its operating environment (social media industry)</a:t>
            </a:r>
          </a:p>
          <a:p>
            <a:pPr marL="400050" indent="-400050">
              <a:buFont typeface="+mj-lt"/>
              <a:buAutoNum type="romanLcPeriod"/>
            </a:pPr>
            <a:r>
              <a:rPr lang="en-US" dirty="0" smtClean="0"/>
              <a:t>Examine which model(s) of change management are appropriate for planned and emergent changes at TikTok</a:t>
            </a:r>
          </a:p>
          <a:p>
            <a:r>
              <a:rPr lang="en-US" dirty="0" smtClean="0"/>
              <a:t>In so doing, the report will aim to:-</a:t>
            </a:r>
          </a:p>
          <a:p>
            <a:pPr marL="400050" indent="-400050">
              <a:buFont typeface="+mj-lt"/>
              <a:buAutoNum type="romanLcPeriod"/>
            </a:pPr>
            <a:r>
              <a:rPr lang="en-US" dirty="0" smtClean="0"/>
              <a:t>Examine the driving change factors that prompt TikTok’s change management models</a:t>
            </a:r>
          </a:p>
          <a:p>
            <a:pPr marL="400050" indent="-400050">
              <a:buFont typeface="+mj-lt"/>
              <a:buAutoNum type="romanLcPeriod"/>
            </a:pPr>
            <a:r>
              <a:rPr lang="en-US" dirty="0" smtClean="0"/>
              <a:t>Investigate resistance factors to TikTok’s change management</a:t>
            </a:r>
          </a:p>
          <a:p>
            <a:pPr marL="400050" indent="-400050">
              <a:buFont typeface="+mj-lt"/>
              <a:buAutoNum type="romanLcPeriod"/>
            </a:pPr>
            <a:r>
              <a:rPr lang="en-US" dirty="0" smtClean="0"/>
              <a:t>Justify the reasoning behind the use of change management models to maintain domination globally.</a:t>
            </a:r>
          </a:p>
        </p:txBody>
      </p:sp>
    </p:spTree>
    <p:extLst>
      <p:ext uri="{BB962C8B-B14F-4D97-AF65-F5344CB8AC3E}">
        <p14:creationId xmlns:p14="http://schemas.microsoft.com/office/powerpoint/2010/main" val="9253400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en-US" dirty="0" smtClean="0"/>
              <a:t>Findings </a:t>
            </a:r>
            <a:endParaRPr lang="ru-RU" dirty="0"/>
          </a:p>
        </p:txBody>
      </p:sp>
      <p:sp>
        <p:nvSpPr>
          <p:cNvPr id="3" name="Объект 2"/>
          <p:cNvSpPr>
            <a:spLocks noGrp="1"/>
          </p:cNvSpPr>
          <p:nvPr>
            <p:ph idx="1"/>
          </p:nvPr>
        </p:nvSpPr>
        <p:spPr/>
        <p:txBody>
          <a:bodyPr>
            <a:normAutofit fontScale="92500" lnSpcReduction="20000"/>
          </a:bodyPr>
          <a:lstStyle/>
          <a:p>
            <a:r>
              <a:rPr lang="en-US" dirty="0" smtClean="0"/>
              <a:t>TikTok change management and subsequent success is largely attributed to its use of algorithm different from other apps.</a:t>
            </a:r>
          </a:p>
          <a:p>
            <a:r>
              <a:rPr lang="en-US" dirty="0" smtClean="0"/>
              <a:t>TikTok also invested in user accessibility where users, irrespective of their physical challenges, can use the app without difficulties.</a:t>
            </a:r>
          </a:p>
          <a:p>
            <a:r>
              <a:rPr lang="en-US" dirty="0" smtClean="0"/>
              <a:t>Another reason for changing to fit into the social media industry is customer engagement and responding to user feedback promptly with less bureaucracy (Green et al, 2022).</a:t>
            </a:r>
            <a:endParaRPr lang="en-US" dirty="0"/>
          </a:p>
          <a:p>
            <a:r>
              <a:rPr lang="en-US" dirty="0" smtClean="0"/>
              <a:t>Other research has pointed to TikTok adaptation to different approaches of marketing, which appeal most to its users (TikTok, 2021; D’Souza, 2021).</a:t>
            </a:r>
          </a:p>
          <a:p>
            <a:r>
              <a:rPr lang="en-US" dirty="0" smtClean="0"/>
              <a:t>Further, to resonate with issues brought about by geopolitics, TikTok sought to align itself with global and national courses depending on the most important social issue of concern taking place at the time.</a:t>
            </a:r>
          </a:p>
          <a:p>
            <a:r>
              <a:rPr lang="en-US" dirty="0" smtClean="0"/>
              <a:t>Other findings point to negative aspects facing the company such as censorship, geopolitics and user privacy concerns, which have cost the company a lot in legal and financial liabilities.</a:t>
            </a:r>
            <a:endParaRPr lang="ru-RU" dirty="0"/>
          </a:p>
        </p:txBody>
      </p:sp>
    </p:spTree>
    <p:extLst>
      <p:ext uri="{BB962C8B-B14F-4D97-AF65-F5344CB8AC3E}">
        <p14:creationId xmlns:p14="http://schemas.microsoft.com/office/powerpoint/2010/main" val="382960833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normAutofit/>
          </a:bodyPr>
          <a:lstStyle/>
          <a:p>
            <a:r>
              <a:rPr lang="en-US" dirty="0"/>
              <a:t>Summary of Findings (Statistics)</a:t>
            </a:r>
            <a:endParaRPr lang="ru-RU" dirty="0"/>
          </a:p>
        </p:txBody>
      </p:sp>
      <p:pic>
        <p:nvPicPr>
          <p:cNvPr id="10" name="Объект 9"/>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760913" y="1867793"/>
            <a:ext cx="4513262" cy="2820788"/>
          </a:xfrm>
        </p:spPr>
      </p:pic>
      <p:sp>
        <p:nvSpPr>
          <p:cNvPr id="9" name="Текст 8"/>
          <p:cNvSpPr>
            <a:spLocks noGrp="1"/>
          </p:cNvSpPr>
          <p:nvPr>
            <p:ph type="body" sz="half" idx="2"/>
          </p:nvPr>
        </p:nvSpPr>
        <p:spPr/>
        <p:txBody>
          <a:bodyPr>
            <a:normAutofit lnSpcReduction="10000"/>
          </a:bodyPr>
          <a:lstStyle/>
          <a:p>
            <a:pPr marL="285750" indent="-285750">
              <a:buFont typeface="Wingdings" panose="05000000000000000000" pitchFamily="2" charset="2"/>
              <a:buChar char="Ø"/>
            </a:pPr>
            <a:r>
              <a:rPr lang="en-US" dirty="0" smtClean="0"/>
              <a:t>The figure on the right depicts TikTok’s app growth in terms of yearly change of monthly visits by users. </a:t>
            </a:r>
            <a:endParaRPr lang="en-US" dirty="0"/>
          </a:p>
          <a:p>
            <a:pPr marL="285750" indent="-285750">
              <a:buFont typeface="Wingdings" panose="05000000000000000000" pitchFamily="2" charset="2"/>
              <a:buChar char="Ø"/>
            </a:pPr>
            <a:r>
              <a:rPr lang="en-US" dirty="0" smtClean="0"/>
              <a:t>The figure shows that the app has maintained more monthly visits compared to apps like Facebook, despite having the most number of users globally. Although inconsistent- since there’s a sharp drop in monthly visits from Year-over-Year (</a:t>
            </a:r>
            <a:r>
              <a:rPr lang="en-US" dirty="0" err="1" smtClean="0"/>
              <a:t>YoY</a:t>
            </a:r>
            <a:r>
              <a:rPr lang="en-US" dirty="0" smtClean="0"/>
              <a:t>) Jan 2021 to </a:t>
            </a:r>
            <a:r>
              <a:rPr lang="en-US" dirty="0" err="1" smtClean="0"/>
              <a:t>YoY</a:t>
            </a:r>
            <a:r>
              <a:rPr lang="en-US" dirty="0" smtClean="0"/>
              <a:t> May 2021, the app has maintained the lead in consistent monthly visit since.</a:t>
            </a:r>
            <a:endParaRPr lang="ru-RU" dirty="0"/>
          </a:p>
        </p:txBody>
      </p:sp>
    </p:spTree>
    <p:extLst>
      <p:ext uri="{BB962C8B-B14F-4D97-AF65-F5344CB8AC3E}">
        <p14:creationId xmlns:p14="http://schemas.microsoft.com/office/powerpoint/2010/main" val="163068536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en-US" dirty="0" smtClean="0"/>
              <a:t>Statistical Summary of Findings</a:t>
            </a:r>
            <a:endParaRPr lang="ru-RU" dirty="0"/>
          </a:p>
        </p:txBody>
      </p:sp>
      <p:pic>
        <p:nvPicPr>
          <p:cNvPr id="5" name="Объект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760913" y="1773767"/>
            <a:ext cx="4513262" cy="3008841"/>
          </a:xfrm>
        </p:spPr>
      </p:pic>
      <p:sp>
        <p:nvSpPr>
          <p:cNvPr id="4" name="Текст 3"/>
          <p:cNvSpPr>
            <a:spLocks noGrp="1"/>
          </p:cNvSpPr>
          <p:nvPr>
            <p:ph type="body" sz="half" idx="2"/>
          </p:nvPr>
        </p:nvSpPr>
        <p:spPr/>
        <p:txBody>
          <a:bodyPr/>
          <a:lstStyle/>
          <a:p>
            <a:pPr marL="285750" indent="-285750">
              <a:buFont typeface="Wingdings" panose="05000000000000000000" pitchFamily="2" charset="2"/>
              <a:buChar char="Ø"/>
            </a:pPr>
            <a:r>
              <a:rPr lang="en-US" dirty="0" smtClean="0"/>
              <a:t>The figure on the right depicts TikTok</a:t>
            </a:r>
            <a:r>
              <a:rPr lang="en-US" dirty="0"/>
              <a:t> </a:t>
            </a:r>
            <a:r>
              <a:rPr lang="en-US" dirty="0" smtClean="0"/>
              <a:t>Inc.’s consumer spending worldwide.</a:t>
            </a:r>
          </a:p>
          <a:p>
            <a:pPr marL="285750" indent="-285750">
              <a:buFont typeface="Wingdings" panose="05000000000000000000" pitchFamily="2" charset="2"/>
              <a:buChar char="Ø"/>
            </a:pPr>
            <a:r>
              <a:rPr lang="en-US" dirty="0" smtClean="0"/>
              <a:t>This shows that TikTok invests in its customers to deliver user interfaces that are easy to use and create content from. It depicts the company’s approach to planned change as it forecasts shifts in its customers needs.</a:t>
            </a:r>
            <a:endParaRPr lang="en-US" dirty="0"/>
          </a:p>
        </p:txBody>
      </p:sp>
    </p:spTree>
    <p:extLst>
      <p:ext uri="{BB962C8B-B14F-4D97-AF65-F5344CB8AC3E}">
        <p14:creationId xmlns:p14="http://schemas.microsoft.com/office/powerpoint/2010/main" val="202473494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753534" y="414338"/>
            <a:ext cx="8596668" cy="1320800"/>
          </a:xfrm>
        </p:spPr>
        <p:txBody>
          <a:bodyPr/>
          <a:lstStyle/>
          <a:p>
            <a:r>
              <a:rPr lang="en-US" dirty="0"/>
              <a:t>Summary of Findings (Statistics)</a:t>
            </a:r>
            <a:endParaRPr lang="ru-RU" dirty="0"/>
          </a:p>
        </p:txBody>
      </p:sp>
      <p:sp>
        <p:nvSpPr>
          <p:cNvPr id="8" name="Текст 7"/>
          <p:cNvSpPr>
            <a:spLocks noGrp="1"/>
          </p:cNvSpPr>
          <p:nvPr>
            <p:ph type="body" idx="1"/>
          </p:nvPr>
        </p:nvSpPr>
        <p:spPr>
          <a:xfrm>
            <a:off x="675745" y="1843088"/>
            <a:ext cx="5234518" cy="894157"/>
          </a:xfrm>
        </p:spPr>
        <p:txBody>
          <a:bodyPr/>
          <a:lstStyle/>
          <a:p>
            <a:r>
              <a:rPr lang="en-US" dirty="0" smtClean="0"/>
              <a:t>Expected revenue of TikTok from Ads</a:t>
            </a:r>
            <a:endParaRPr lang="ru-RU" dirty="0"/>
          </a:p>
        </p:txBody>
      </p:sp>
      <p:pic>
        <p:nvPicPr>
          <p:cNvPr id="7" name="Объект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76275" y="3140462"/>
            <a:ext cx="4184650" cy="2497950"/>
          </a:xfrm>
        </p:spPr>
      </p:pic>
      <p:sp>
        <p:nvSpPr>
          <p:cNvPr id="12" name="Объект 11"/>
          <p:cNvSpPr>
            <a:spLocks noGrp="1"/>
          </p:cNvSpPr>
          <p:nvPr>
            <p:ph sz="quarter" idx="4"/>
          </p:nvPr>
        </p:nvSpPr>
        <p:spPr/>
        <p:txBody>
          <a:bodyPr/>
          <a:lstStyle/>
          <a:p>
            <a:r>
              <a:rPr lang="en-US" dirty="0" smtClean="0"/>
              <a:t>Data from Bloomberg projects TikTok revenue from placed ads to triple, reaching YouTube’s capacity in such a short period of time (Huang, 2022).</a:t>
            </a:r>
          </a:p>
          <a:p>
            <a:r>
              <a:rPr lang="en-US" dirty="0" smtClean="0"/>
              <a:t>Green et al. (2022) and Li (2022) attribute this to the changes in marketing in TikTok unlike what other social media apps have been doing.</a:t>
            </a:r>
            <a:endParaRPr lang="ru-RU" dirty="0"/>
          </a:p>
        </p:txBody>
      </p:sp>
    </p:spTree>
    <p:extLst>
      <p:ext uri="{BB962C8B-B14F-4D97-AF65-F5344CB8AC3E}">
        <p14:creationId xmlns:p14="http://schemas.microsoft.com/office/powerpoint/2010/main" val="25122721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en-US" dirty="0" smtClean="0"/>
              <a:t>Models of Change Management relevant to TikTok</a:t>
            </a:r>
            <a:endParaRPr lang="ru-RU" dirty="0"/>
          </a:p>
        </p:txBody>
      </p:sp>
      <p:sp>
        <p:nvSpPr>
          <p:cNvPr id="3" name="Объект 2"/>
          <p:cNvSpPr>
            <a:spLocks noGrp="1"/>
          </p:cNvSpPr>
          <p:nvPr>
            <p:ph idx="1"/>
          </p:nvPr>
        </p:nvSpPr>
        <p:spPr/>
        <p:txBody>
          <a:bodyPr>
            <a:normAutofit lnSpcReduction="10000"/>
          </a:bodyPr>
          <a:lstStyle/>
          <a:p>
            <a:r>
              <a:rPr lang="en-US" dirty="0" smtClean="0"/>
              <a:t>Literature points to several models of change management currently in play at TikTok, </a:t>
            </a:r>
            <a:r>
              <a:rPr lang="en-US" dirty="0" err="1" smtClean="0"/>
              <a:t>Inc</a:t>
            </a:r>
            <a:r>
              <a:rPr lang="en-US" dirty="0" smtClean="0"/>
              <a:t>, which are driving the app’s users and revenue at high levels at par or beyond existing social media giants such as Facebook and YouTube.</a:t>
            </a:r>
          </a:p>
          <a:p>
            <a:r>
              <a:rPr lang="en-US" dirty="0" smtClean="0"/>
              <a:t>According to </a:t>
            </a:r>
            <a:r>
              <a:rPr lang="en-US" dirty="0" err="1" smtClean="0"/>
              <a:t>Peng</a:t>
            </a:r>
            <a:r>
              <a:rPr lang="en-US" dirty="0" smtClean="0"/>
              <a:t> (2021) and Wang (2022), TikTok uses a Business Model Canvas to facilitate its change processes by identifying opportunities, creating value and changing its market environment using three elements:</a:t>
            </a:r>
          </a:p>
          <a:p>
            <a:pPr marL="800100" lvl="1" indent="-400050">
              <a:buFont typeface="+mj-lt"/>
              <a:buAutoNum type="romanLcPeriod"/>
            </a:pPr>
            <a:r>
              <a:rPr lang="en-US" dirty="0" smtClean="0"/>
              <a:t>Transaction content</a:t>
            </a:r>
          </a:p>
          <a:p>
            <a:pPr marL="800100" lvl="1" indent="-400050">
              <a:buFont typeface="+mj-lt"/>
              <a:buAutoNum type="romanLcPeriod"/>
            </a:pPr>
            <a:r>
              <a:rPr lang="en-US" dirty="0" smtClean="0"/>
              <a:t>Transaction structure</a:t>
            </a:r>
          </a:p>
          <a:p>
            <a:pPr marL="800100" lvl="1" indent="-400050">
              <a:buFont typeface="+mj-lt"/>
              <a:buAutoNum type="romanLcPeriod"/>
            </a:pPr>
            <a:r>
              <a:rPr lang="en-US" dirty="0" smtClean="0"/>
              <a:t>Transaction governance</a:t>
            </a:r>
          </a:p>
          <a:p>
            <a:r>
              <a:rPr lang="en-US" dirty="0" smtClean="0"/>
              <a:t>In comparison to change management model, the case study report will examine how the model appeals to existing change management models and propose a suitable framework that encompasses TikTok’s business case for change.</a:t>
            </a:r>
          </a:p>
        </p:txBody>
      </p:sp>
    </p:spTree>
    <p:extLst>
      <p:ext uri="{BB962C8B-B14F-4D97-AF65-F5344CB8AC3E}">
        <p14:creationId xmlns:p14="http://schemas.microsoft.com/office/powerpoint/2010/main" val="164386365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Заголовок 3"/>
          <p:cNvSpPr>
            <a:spLocks noGrp="1"/>
          </p:cNvSpPr>
          <p:nvPr>
            <p:ph type="title"/>
          </p:nvPr>
        </p:nvSpPr>
        <p:spPr/>
        <p:txBody>
          <a:bodyPr/>
          <a:lstStyle/>
          <a:p>
            <a:r>
              <a:rPr lang="en-US" dirty="0" smtClean="0"/>
              <a:t>Models of Change Management</a:t>
            </a:r>
            <a:endParaRPr lang="ru-RU" dirty="0"/>
          </a:p>
        </p:txBody>
      </p:sp>
      <p:sp>
        <p:nvSpPr>
          <p:cNvPr id="5" name="Текст 4"/>
          <p:cNvSpPr>
            <a:spLocks noGrp="1"/>
          </p:cNvSpPr>
          <p:nvPr>
            <p:ph type="body" idx="1"/>
          </p:nvPr>
        </p:nvSpPr>
        <p:spPr/>
        <p:txBody>
          <a:bodyPr/>
          <a:lstStyle/>
          <a:p>
            <a:r>
              <a:rPr lang="en-US" dirty="0" err="1"/>
              <a:t>Kotter’s</a:t>
            </a:r>
            <a:r>
              <a:rPr lang="en-US" dirty="0"/>
              <a:t> eight step approach</a:t>
            </a:r>
            <a:endParaRPr lang="ru-RU" dirty="0"/>
          </a:p>
        </p:txBody>
      </p:sp>
      <p:pic>
        <p:nvPicPr>
          <p:cNvPr id="10" name="Объект 9"/>
          <p:cNvPicPr>
            <a:picLocks noGrp="1" noChangeAspect="1"/>
          </p:cNvPicPr>
          <p:nvPr>
            <p:ph sz="half" idx="2"/>
          </p:nvPr>
        </p:nvPicPr>
        <p:blipFill>
          <a:blip r:embed="rId3"/>
          <a:stretch>
            <a:fillRect/>
          </a:stretch>
        </p:blipFill>
        <p:spPr>
          <a:xfrm>
            <a:off x="914828" y="2736850"/>
            <a:ext cx="3707543" cy="3305175"/>
          </a:xfrm>
          <a:prstGeom prst="rect">
            <a:avLst/>
          </a:prstGeom>
        </p:spPr>
      </p:pic>
      <p:sp>
        <p:nvSpPr>
          <p:cNvPr id="7" name="Текст 6"/>
          <p:cNvSpPr>
            <a:spLocks noGrp="1"/>
          </p:cNvSpPr>
          <p:nvPr>
            <p:ph type="body" sz="quarter" idx="3"/>
          </p:nvPr>
        </p:nvSpPr>
        <p:spPr/>
        <p:txBody>
          <a:bodyPr/>
          <a:lstStyle/>
          <a:p>
            <a:r>
              <a:rPr lang="en-US" dirty="0" err="1"/>
              <a:t>Lewin</a:t>
            </a:r>
            <a:r>
              <a:rPr lang="en-US" dirty="0"/>
              <a:t>, three-step model</a:t>
            </a:r>
            <a:endParaRPr lang="ru-RU" dirty="0"/>
          </a:p>
        </p:txBody>
      </p:sp>
      <p:pic>
        <p:nvPicPr>
          <p:cNvPr id="9" name="Объект 8"/>
          <p:cNvPicPr>
            <a:picLocks noGrp="1" noChangeAspect="1"/>
          </p:cNvPicPr>
          <p:nvPr>
            <p:ph sz="quarter" idx="4"/>
          </p:nvPr>
        </p:nvPicPr>
        <p:blipFill>
          <a:blip r:embed="rId4"/>
          <a:stretch>
            <a:fillRect/>
          </a:stretch>
        </p:blipFill>
        <p:spPr>
          <a:xfrm>
            <a:off x="5352098" y="3293967"/>
            <a:ext cx="3657917" cy="2190940"/>
          </a:xfrm>
          <a:prstGeom prst="rect">
            <a:avLst/>
          </a:prstGeom>
        </p:spPr>
      </p:pic>
    </p:spTree>
    <p:extLst>
      <p:ext uri="{BB962C8B-B14F-4D97-AF65-F5344CB8AC3E}">
        <p14:creationId xmlns:p14="http://schemas.microsoft.com/office/powerpoint/2010/main" val="289179039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en-US" dirty="0" smtClean="0"/>
              <a:t>Models of Change Management</a:t>
            </a:r>
            <a:endParaRPr lang="ru-RU" dirty="0"/>
          </a:p>
        </p:txBody>
      </p:sp>
      <p:sp>
        <p:nvSpPr>
          <p:cNvPr id="4" name="Текст 3"/>
          <p:cNvSpPr>
            <a:spLocks noGrp="1"/>
          </p:cNvSpPr>
          <p:nvPr>
            <p:ph type="body" idx="1"/>
          </p:nvPr>
        </p:nvSpPr>
        <p:spPr/>
        <p:txBody>
          <a:bodyPr/>
          <a:lstStyle/>
          <a:p>
            <a:r>
              <a:rPr lang="en-US" dirty="0" err="1"/>
              <a:t>Beckhard</a:t>
            </a:r>
            <a:r>
              <a:rPr lang="en-US" dirty="0"/>
              <a:t> and Harris, change formula </a:t>
            </a:r>
            <a:endParaRPr lang="ru-RU" dirty="0"/>
          </a:p>
        </p:txBody>
      </p:sp>
      <p:pic>
        <p:nvPicPr>
          <p:cNvPr id="9" name="Объект 8"/>
          <p:cNvPicPr>
            <a:picLocks noGrp="1" noChangeAspect="1"/>
          </p:cNvPicPr>
          <p:nvPr>
            <p:ph sz="half" idx="2"/>
          </p:nvPr>
        </p:nvPicPr>
        <p:blipFill>
          <a:blip r:embed="rId3"/>
          <a:stretch>
            <a:fillRect/>
          </a:stretch>
        </p:blipFill>
        <p:spPr>
          <a:xfrm>
            <a:off x="715790" y="3294013"/>
            <a:ext cx="3981795" cy="1143099"/>
          </a:xfrm>
          <a:prstGeom prst="rect">
            <a:avLst/>
          </a:prstGeom>
        </p:spPr>
      </p:pic>
      <p:sp>
        <p:nvSpPr>
          <p:cNvPr id="6" name="Текст 5"/>
          <p:cNvSpPr>
            <a:spLocks noGrp="1"/>
          </p:cNvSpPr>
          <p:nvPr>
            <p:ph type="body" sz="quarter" idx="3"/>
          </p:nvPr>
        </p:nvSpPr>
        <p:spPr/>
        <p:txBody>
          <a:bodyPr/>
          <a:lstStyle/>
          <a:p>
            <a:r>
              <a:rPr lang="en-US" dirty="0"/>
              <a:t>Bullock and Batten, planned change model </a:t>
            </a:r>
            <a:endParaRPr lang="ru-RU" dirty="0"/>
          </a:p>
        </p:txBody>
      </p:sp>
      <p:pic>
        <p:nvPicPr>
          <p:cNvPr id="10" name="Объект 9"/>
          <p:cNvPicPr>
            <a:picLocks noGrp="1" noChangeAspect="1"/>
          </p:cNvPicPr>
          <p:nvPr>
            <p:ph sz="quarter" idx="4"/>
          </p:nvPr>
        </p:nvPicPr>
        <p:blipFill>
          <a:blip r:embed="rId4"/>
          <a:stretch>
            <a:fillRect/>
          </a:stretch>
        </p:blipFill>
        <p:spPr>
          <a:xfrm>
            <a:off x="5087938" y="3216371"/>
            <a:ext cx="4186237" cy="2346132"/>
          </a:xfrm>
          <a:prstGeom prst="rect">
            <a:avLst/>
          </a:prstGeom>
        </p:spPr>
      </p:pic>
    </p:spTree>
    <p:extLst>
      <p:ext uri="{BB962C8B-B14F-4D97-AF65-F5344CB8AC3E}">
        <p14:creationId xmlns:p14="http://schemas.microsoft.com/office/powerpoint/2010/main" val="13021367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en-US" dirty="0" smtClean="0"/>
              <a:t>Methodology</a:t>
            </a:r>
            <a:endParaRPr lang="ru-RU" dirty="0"/>
          </a:p>
        </p:txBody>
      </p:sp>
      <p:sp>
        <p:nvSpPr>
          <p:cNvPr id="3" name="Объект 2"/>
          <p:cNvSpPr>
            <a:spLocks noGrp="1"/>
          </p:cNvSpPr>
          <p:nvPr>
            <p:ph idx="1"/>
          </p:nvPr>
        </p:nvSpPr>
        <p:spPr/>
        <p:txBody>
          <a:bodyPr/>
          <a:lstStyle/>
          <a:p>
            <a:r>
              <a:rPr lang="en-US" dirty="0" smtClean="0"/>
              <a:t>The report will use primary data from TikTok’s company files and statements from its executive management, which is solely responsible for determining change processes.</a:t>
            </a:r>
          </a:p>
          <a:p>
            <a:r>
              <a:rPr lang="en-US" dirty="0" smtClean="0"/>
              <a:t>Further, evidence will be presented in the report in the form of tables and figures explicating the need for change and expected results after change, which will be essential to assess whether changes were effectiveness to the set objectives of TikTok.</a:t>
            </a:r>
          </a:p>
          <a:p>
            <a:r>
              <a:rPr lang="en-US" dirty="0" smtClean="0"/>
              <a:t>In addition, recent literature from credible sources (media news and peer-reviewed articles) will provide credible information on TikTok’s drivers for change and obstacles to changes, after which a suitable change management model will be proposed to encompass all aspects of change for the company.</a:t>
            </a:r>
            <a:endParaRPr lang="ru-RU" dirty="0"/>
          </a:p>
        </p:txBody>
      </p:sp>
    </p:spTree>
    <p:extLst>
      <p:ext uri="{BB962C8B-B14F-4D97-AF65-F5344CB8AC3E}">
        <p14:creationId xmlns:p14="http://schemas.microsoft.com/office/powerpoint/2010/main" val="308937209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en-US" dirty="0" smtClean="0"/>
              <a:t>Bibliography</a:t>
            </a:r>
            <a:endParaRPr lang="ru-RU" dirty="0"/>
          </a:p>
        </p:txBody>
      </p:sp>
      <p:sp>
        <p:nvSpPr>
          <p:cNvPr id="3" name="Объект 2"/>
          <p:cNvSpPr>
            <a:spLocks noGrp="1"/>
          </p:cNvSpPr>
          <p:nvPr>
            <p:ph idx="1"/>
          </p:nvPr>
        </p:nvSpPr>
        <p:spPr/>
        <p:txBody>
          <a:bodyPr>
            <a:normAutofit fontScale="85000" lnSpcReduction="20000"/>
          </a:bodyPr>
          <a:lstStyle/>
          <a:p>
            <a:r>
              <a:rPr lang="en-US" dirty="0" smtClean="0"/>
              <a:t>Cameron, E and Green, M. (2015) </a:t>
            </a:r>
            <a:r>
              <a:rPr lang="en-US" i="1" dirty="0" smtClean="0"/>
              <a:t>Making Sense of Change Management: A Complete Guide to the Models, Tools &amp; Techniques of Organizational Change. </a:t>
            </a:r>
            <a:r>
              <a:rPr lang="en-US" dirty="0" smtClean="0"/>
              <a:t>London: </a:t>
            </a:r>
            <a:r>
              <a:rPr lang="en-US" dirty="0" err="1" smtClean="0"/>
              <a:t>Kogan</a:t>
            </a:r>
            <a:r>
              <a:rPr lang="en-US" dirty="0" smtClean="0"/>
              <a:t> Page Publishers.</a:t>
            </a:r>
          </a:p>
          <a:p>
            <a:r>
              <a:rPr lang="en-US" dirty="0"/>
              <a:t>Green, D., Polk, X, L., Arnold, J., Chester, C. and Matthews, J. (2022) ‘The Rise of TikTok: A Case Study of the New Social Media Giant’, </a:t>
            </a:r>
            <a:r>
              <a:rPr lang="en-US" i="1" dirty="0"/>
              <a:t>Management and Economics Research Journal </a:t>
            </a:r>
            <a:r>
              <a:rPr lang="en-US" dirty="0"/>
              <a:t>8(1): 1-6</a:t>
            </a:r>
            <a:r>
              <a:rPr lang="en-US" dirty="0" smtClean="0"/>
              <a:t>.</a:t>
            </a:r>
          </a:p>
          <a:p>
            <a:r>
              <a:rPr lang="en-US" dirty="0" smtClean="0"/>
              <a:t>Huang, S. (2022) ‘</a:t>
            </a:r>
            <a:r>
              <a:rPr lang="en-US" dirty="0" err="1" smtClean="0"/>
              <a:t>TikTok</a:t>
            </a:r>
            <a:r>
              <a:rPr lang="en-US" dirty="0" smtClean="0"/>
              <a:t> Turns on the Money Machine’, </a:t>
            </a:r>
            <a:r>
              <a:rPr lang="en-US" i="1" dirty="0" smtClean="0"/>
              <a:t>Bloomberg. </a:t>
            </a:r>
            <a:r>
              <a:rPr lang="en-US" dirty="0" smtClean="0"/>
              <a:t>June 23, 2022. </a:t>
            </a:r>
            <a:r>
              <a:rPr lang="en-US" dirty="0">
                <a:hlinkClick r:id="rId2"/>
              </a:rPr>
              <a:t>TikTok Becomes Cash Machine With Revenue Tripling to $12 Billion </a:t>
            </a:r>
            <a:r>
              <a:rPr lang="en-US" dirty="0" smtClean="0">
                <a:hlinkClick r:id="rId2"/>
              </a:rPr>
              <a:t>– Bloomberg</a:t>
            </a:r>
            <a:endParaRPr lang="en-US" dirty="0" smtClean="0"/>
          </a:p>
          <a:p>
            <a:r>
              <a:rPr lang="en-US" dirty="0"/>
              <a:t>Li, Z. (2022) ‘Strategies behind TikTok’s Global Rise’, </a:t>
            </a:r>
            <a:r>
              <a:rPr lang="en-US" i="1" dirty="0"/>
              <a:t>Advances in Social Science, Education and Humanities Research </a:t>
            </a:r>
            <a:r>
              <a:rPr lang="en-US" dirty="0"/>
              <a:t>653: 282-288</a:t>
            </a:r>
            <a:r>
              <a:rPr lang="en-US" dirty="0" smtClean="0"/>
              <a:t>.</a:t>
            </a:r>
          </a:p>
          <a:p>
            <a:r>
              <a:rPr lang="en-US" dirty="0" err="1"/>
              <a:t>Peng</a:t>
            </a:r>
            <a:r>
              <a:rPr lang="en-US" dirty="0"/>
              <a:t>, Y. </a:t>
            </a:r>
            <a:r>
              <a:rPr lang="en-US"/>
              <a:t>(2021) ‘TikTok's Business Model Innovation and Development - Porter's Five Forces Model, Business Model Canvas and SWOT Analysis as Tools’, </a:t>
            </a:r>
            <a:r>
              <a:rPr lang="en-US" i="1"/>
              <a:t>Advances in Economics, Business and Management Research </a:t>
            </a:r>
            <a:r>
              <a:rPr lang="en-US"/>
              <a:t>185: </a:t>
            </a:r>
            <a:r>
              <a:rPr lang="en-US"/>
              <a:t>482-489</a:t>
            </a:r>
            <a:r>
              <a:rPr lang="en-US" smtClean="0"/>
              <a:t>.</a:t>
            </a:r>
            <a:endParaRPr lang="en-US" dirty="0" smtClean="0"/>
          </a:p>
          <a:p>
            <a:r>
              <a:rPr lang="en-US" dirty="0" smtClean="0"/>
              <a:t>Sherman, A. (2020) ‘</a:t>
            </a:r>
            <a:r>
              <a:rPr lang="en-US" dirty="0" err="1" smtClean="0"/>
              <a:t>TikTok</a:t>
            </a:r>
            <a:r>
              <a:rPr lang="en-US" dirty="0" smtClean="0"/>
              <a:t> reveals detailed user numbers for the first time’, </a:t>
            </a:r>
            <a:r>
              <a:rPr lang="en-US" i="1" dirty="0" smtClean="0"/>
              <a:t>CNBC. </a:t>
            </a:r>
            <a:r>
              <a:rPr lang="en-US" dirty="0" smtClean="0"/>
              <a:t>August 24, 2020. </a:t>
            </a:r>
            <a:r>
              <a:rPr lang="en-US" dirty="0">
                <a:hlinkClick r:id="rId3"/>
              </a:rPr>
              <a:t>TikTok reveals U.S., global user growth numbers for first time (cnbc.com</a:t>
            </a:r>
            <a:r>
              <a:rPr lang="en-US" dirty="0" smtClean="0">
                <a:hlinkClick r:id="rId3"/>
              </a:rPr>
              <a:t>)</a:t>
            </a:r>
            <a:endParaRPr lang="en-US" dirty="0" smtClean="0"/>
          </a:p>
          <a:p>
            <a:r>
              <a:rPr lang="en-US" dirty="0" smtClean="0"/>
              <a:t>Wang, Y. (2022) ‘Research on Organizational Management Adaptability of TikTok in Business’, </a:t>
            </a:r>
            <a:r>
              <a:rPr lang="en-US" i="1" dirty="0" smtClean="0"/>
              <a:t>BCP Business &amp; Management </a:t>
            </a:r>
            <a:r>
              <a:rPr lang="en-US" dirty="0" smtClean="0"/>
              <a:t>34(2022): 249-254.</a:t>
            </a:r>
            <a:endParaRPr lang="en-US" dirty="0"/>
          </a:p>
        </p:txBody>
      </p:sp>
    </p:spTree>
    <p:extLst>
      <p:ext uri="{BB962C8B-B14F-4D97-AF65-F5344CB8AC3E}">
        <p14:creationId xmlns:p14="http://schemas.microsoft.com/office/powerpoint/2010/main" val="3691518420"/>
      </p:ext>
    </p:extLst>
  </p:cSld>
  <p:clrMapOvr>
    <a:masterClrMapping/>
  </p:clrMapOvr>
  <p:timing>
    <p:tnLst>
      <p:par>
        <p:cTn id="1" dur="indefinite" restart="never" nodeType="tmRoot"/>
      </p:par>
    </p:tnLst>
  </p:timing>
</p:sld>
</file>

<file path=ppt/theme/theme1.xml><?xml version="1.0" encoding="utf-8"?>
<a:theme xmlns:a="http://schemas.openxmlformats.org/drawingml/2006/main" name="Грань">
  <a:themeElements>
    <a:clrScheme name="Грань">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Грань">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Грань">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Тема Office">
  <a:themeElements>
    <a:clrScheme name="Стандартная">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Стандартная">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