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736" r:id="rId5"/>
    <p:sldMasterId id="2147483666" r:id="rId6"/>
  </p:sldMasterIdLst>
  <p:notesMasterIdLst>
    <p:notesMasterId r:id="rId29"/>
  </p:notesMasterIdLst>
  <p:sldIdLst>
    <p:sldId id="259" r:id="rId7"/>
    <p:sldId id="260" r:id="rId8"/>
    <p:sldId id="261" r:id="rId9"/>
    <p:sldId id="275" r:id="rId10"/>
    <p:sldId id="264" r:id="rId11"/>
    <p:sldId id="276" r:id="rId12"/>
    <p:sldId id="277" r:id="rId13"/>
    <p:sldId id="278" r:id="rId14"/>
    <p:sldId id="266" r:id="rId15"/>
    <p:sldId id="280" r:id="rId16"/>
    <p:sldId id="283" r:id="rId17"/>
    <p:sldId id="269" r:id="rId18"/>
    <p:sldId id="281" r:id="rId19"/>
    <p:sldId id="270" r:id="rId20"/>
    <p:sldId id="271" r:id="rId21"/>
    <p:sldId id="284" r:id="rId22"/>
    <p:sldId id="282" r:id="rId23"/>
    <p:sldId id="272" r:id="rId24"/>
    <p:sldId id="279" r:id="rId25"/>
    <p:sldId id="285" r:id="rId26"/>
    <p:sldId id="257" r:id="rId27"/>
    <p:sldId id="25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F4C577-4D25-4CB4-A463-AD52B8B1CF38}" v="22" dt="2026-09-14T08:32:42.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02"/>
    <p:restoredTop sz="93220" autoAdjust="0"/>
  </p:normalViewPr>
  <p:slideViewPr>
    <p:cSldViewPr snapToGrid="0" snapToObjects="1">
      <p:cViewPr>
        <p:scale>
          <a:sx n="75" d="100"/>
          <a:sy n="75" d="100"/>
        </p:scale>
        <p:origin x="54"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1.xml"/><Relationship Id="rId21" Type="http://schemas.openxmlformats.org/officeDocument/2006/relationships/slide" Target="slides/slide15.xml"/><Relationship Id="rId34" Type="http://schemas.microsoft.com/office/2016/11/relationships/changesInfo" Target="changesInfos/changesInfo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u Academic" userId="1c8f60c04643d64b" providerId="LiveId" clId="{08672D6D-4B5B-42D9-B5C7-2D554DBB9608}"/>
    <pc:docChg chg="undo custSel delSld modSld">
      <pc:chgData name="Beau Academic" userId="1c8f60c04643d64b" providerId="LiveId" clId="{08672D6D-4B5B-42D9-B5C7-2D554DBB9608}" dt="2026-09-14T08:32:44.070" v="538" actId="20577"/>
      <pc:docMkLst>
        <pc:docMk/>
      </pc:docMkLst>
      <pc:sldChg chg="modSp mod">
        <pc:chgData name="Beau Academic" userId="1c8f60c04643d64b" providerId="LiveId" clId="{08672D6D-4B5B-42D9-B5C7-2D554DBB9608}" dt="2026-09-14T08:32:44.070" v="538" actId="20577"/>
        <pc:sldMkLst>
          <pc:docMk/>
          <pc:sldMk cId="487237466" sldId="260"/>
        </pc:sldMkLst>
        <pc:spChg chg="mod">
          <ac:chgData name="Beau Academic" userId="1c8f60c04643d64b" providerId="LiveId" clId="{08672D6D-4B5B-42D9-B5C7-2D554DBB9608}" dt="2026-09-14T08:32:44.070" v="538" actId="20577"/>
          <ac:spMkLst>
            <pc:docMk/>
            <pc:sldMk cId="487237466" sldId="260"/>
            <ac:spMk id="3" creationId="{8596135E-1523-289E-4640-686FB840FA7A}"/>
          </ac:spMkLst>
        </pc:spChg>
      </pc:sldChg>
      <pc:sldChg chg="del">
        <pc:chgData name="Beau Academic" userId="1c8f60c04643d64b" providerId="LiveId" clId="{08672D6D-4B5B-42D9-B5C7-2D554DBB9608}" dt="2026-09-14T08:11:43.889" v="396" actId="47"/>
        <pc:sldMkLst>
          <pc:docMk/>
          <pc:sldMk cId="3625621194" sldId="263"/>
        </pc:sldMkLst>
      </pc:sldChg>
      <pc:sldChg chg="modSp mod">
        <pc:chgData name="Beau Academic" userId="1c8f60c04643d64b" providerId="LiveId" clId="{08672D6D-4B5B-42D9-B5C7-2D554DBB9608}" dt="2026-09-14T07:49:30.008" v="60" actId="2711"/>
        <pc:sldMkLst>
          <pc:docMk/>
          <pc:sldMk cId="751613890" sldId="264"/>
        </pc:sldMkLst>
        <pc:spChg chg="mod">
          <ac:chgData name="Beau Academic" userId="1c8f60c04643d64b" providerId="LiveId" clId="{08672D6D-4B5B-42D9-B5C7-2D554DBB9608}" dt="2026-09-14T07:44:47.409" v="52" actId="20577"/>
          <ac:spMkLst>
            <pc:docMk/>
            <pc:sldMk cId="751613890" sldId="264"/>
            <ac:spMk id="2" creationId="{3C637C4B-077C-CFB8-2CDA-BAE1CE844AE0}"/>
          </ac:spMkLst>
        </pc:spChg>
        <pc:spChg chg="mod">
          <ac:chgData name="Beau Academic" userId="1c8f60c04643d64b" providerId="LiveId" clId="{08672D6D-4B5B-42D9-B5C7-2D554DBB9608}" dt="2026-09-14T07:49:30.008" v="60" actId="2711"/>
          <ac:spMkLst>
            <pc:docMk/>
            <pc:sldMk cId="751613890" sldId="264"/>
            <ac:spMk id="5" creationId="{1FA97BED-36FE-B8CF-C034-8A572BA76137}"/>
          </ac:spMkLst>
        </pc:spChg>
      </pc:sldChg>
      <pc:sldChg chg="addSp modSp mod">
        <pc:chgData name="Beau Academic" userId="1c8f60c04643d64b" providerId="LiveId" clId="{08672D6D-4B5B-42D9-B5C7-2D554DBB9608}" dt="2026-09-14T08:27:48.455" v="473" actId="1076"/>
        <pc:sldMkLst>
          <pc:docMk/>
          <pc:sldMk cId="3850523429" sldId="269"/>
        </pc:sldMkLst>
        <pc:spChg chg="mod">
          <ac:chgData name="Beau Academic" userId="1c8f60c04643d64b" providerId="LiveId" clId="{08672D6D-4B5B-42D9-B5C7-2D554DBB9608}" dt="2026-09-14T08:27:48.455" v="473" actId="1076"/>
          <ac:spMkLst>
            <pc:docMk/>
            <pc:sldMk cId="3850523429" sldId="269"/>
            <ac:spMk id="7" creationId="{2F263BB5-4A30-C3B6-761D-1022164CB9EC}"/>
          </ac:spMkLst>
        </pc:spChg>
        <pc:spChg chg="mod">
          <ac:chgData name="Beau Academic" userId="1c8f60c04643d64b" providerId="LiveId" clId="{08672D6D-4B5B-42D9-B5C7-2D554DBB9608}" dt="2026-09-14T08:27:44.664" v="472" actId="1076"/>
          <ac:spMkLst>
            <pc:docMk/>
            <pc:sldMk cId="3850523429" sldId="269"/>
            <ac:spMk id="9" creationId="{E978B387-220C-2940-6899-30CEC7B3AE91}"/>
          </ac:spMkLst>
        </pc:spChg>
        <pc:spChg chg="mod">
          <ac:chgData name="Beau Academic" userId="1c8f60c04643d64b" providerId="LiveId" clId="{08672D6D-4B5B-42D9-B5C7-2D554DBB9608}" dt="2026-09-14T08:27:38.664" v="470" actId="1076"/>
          <ac:spMkLst>
            <pc:docMk/>
            <pc:sldMk cId="3850523429" sldId="269"/>
            <ac:spMk id="11" creationId="{F18F7F45-E50D-1E39-4EF2-3275E6520797}"/>
          </ac:spMkLst>
        </pc:spChg>
        <pc:picChg chg="add mod">
          <ac:chgData name="Beau Academic" userId="1c8f60c04643d64b" providerId="LiveId" clId="{08672D6D-4B5B-42D9-B5C7-2D554DBB9608}" dt="2026-09-14T08:27:32.112" v="468" actId="1076"/>
          <ac:picMkLst>
            <pc:docMk/>
            <pc:sldMk cId="3850523429" sldId="269"/>
            <ac:picMk id="4" creationId="{DF77DA1F-008C-440C-0410-91EBC45DCC7F}"/>
          </ac:picMkLst>
        </pc:picChg>
      </pc:sldChg>
      <pc:sldChg chg="addSp delSp modSp mod">
        <pc:chgData name="Beau Academic" userId="1c8f60c04643d64b" providerId="LiveId" clId="{08672D6D-4B5B-42D9-B5C7-2D554DBB9608}" dt="2026-09-14T08:15:02.604" v="451" actId="1076"/>
        <pc:sldMkLst>
          <pc:docMk/>
          <pc:sldMk cId="2412393918" sldId="272"/>
        </pc:sldMkLst>
        <pc:spChg chg="mod">
          <ac:chgData name="Beau Academic" userId="1c8f60c04643d64b" providerId="LiveId" clId="{08672D6D-4B5B-42D9-B5C7-2D554DBB9608}" dt="2026-09-14T08:13:42.388" v="440" actId="1076"/>
          <ac:spMkLst>
            <pc:docMk/>
            <pc:sldMk cId="2412393918" sldId="272"/>
            <ac:spMk id="6" creationId="{4CADD5E4-2A9A-7C42-044F-1C87BE8DEF29}"/>
          </ac:spMkLst>
        </pc:spChg>
        <pc:graphicFrameChg chg="mod modGraphic">
          <ac:chgData name="Beau Academic" userId="1c8f60c04643d64b" providerId="LiveId" clId="{08672D6D-4B5B-42D9-B5C7-2D554DBB9608}" dt="2026-09-14T08:14:59.047" v="450" actId="14100"/>
          <ac:graphicFrameMkLst>
            <pc:docMk/>
            <pc:sldMk cId="2412393918" sldId="272"/>
            <ac:graphicFrameMk id="4" creationId="{9DD79F61-8BC6-DF38-7F15-232F2F52663B}"/>
          </ac:graphicFrameMkLst>
        </pc:graphicFrameChg>
        <pc:picChg chg="add mod modCrop">
          <ac:chgData name="Beau Academic" userId="1c8f60c04643d64b" providerId="LiveId" clId="{08672D6D-4B5B-42D9-B5C7-2D554DBB9608}" dt="2026-09-14T08:15:02.604" v="451" actId="1076"/>
          <ac:picMkLst>
            <pc:docMk/>
            <pc:sldMk cId="2412393918" sldId="272"/>
            <ac:picMk id="5" creationId="{17DD873F-CC36-1D0F-35F6-BEB868F0CEB4}"/>
          </ac:picMkLst>
        </pc:picChg>
        <pc:picChg chg="del">
          <ac:chgData name="Beau Academic" userId="1c8f60c04643d64b" providerId="LiveId" clId="{08672D6D-4B5B-42D9-B5C7-2D554DBB9608}" dt="2026-09-14T08:14:45.017" v="446" actId="478"/>
          <ac:picMkLst>
            <pc:docMk/>
            <pc:sldMk cId="2412393918" sldId="272"/>
            <ac:picMk id="10" creationId="{F245E782-B37E-31CD-2509-C9921C0B9508}"/>
          </ac:picMkLst>
        </pc:picChg>
      </pc:sldChg>
      <pc:sldChg chg="delSp modSp mod">
        <pc:chgData name="Beau Academic" userId="1c8f60c04643d64b" providerId="LiveId" clId="{08672D6D-4B5B-42D9-B5C7-2D554DBB9608}" dt="2026-09-13T22:59:18.065" v="40" actId="478"/>
        <pc:sldMkLst>
          <pc:docMk/>
          <pc:sldMk cId="1293246026" sldId="275"/>
        </pc:sldMkLst>
        <pc:spChg chg="mod">
          <ac:chgData name="Beau Academic" userId="1c8f60c04643d64b" providerId="LiveId" clId="{08672D6D-4B5B-42D9-B5C7-2D554DBB9608}" dt="2026-09-13T22:58:02.173" v="13" actId="20577"/>
          <ac:spMkLst>
            <pc:docMk/>
            <pc:sldMk cId="1293246026" sldId="275"/>
            <ac:spMk id="2" creationId="{CF1F9A93-A44B-D0A4-28C6-C7399E1DBFBD}"/>
          </ac:spMkLst>
        </pc:spChg>
        <pc:spChg chg="mod">
          <ac:chgData name="Beau Academic" userId="1c8f60c04643d64b" providerId="LiveId" clId="{08672D6D-4B5B-42D9-B5C7-2D554DBB9608}" dt="2026-09-13T22:58:40.864" v="37" actId="14100"/>
          <ac:spMkLst>
            <pc:docMk/>
            <pc:sldMk cId="1293246026" sldId="275"/>
            <ac:spMk id="3" creationId="{98E06B95-FF13-18B9-B3C2-E7162D83300A}"/>
          </ac:spMkLst>
        </pc:spChg>
        <pc:spChg chg="mod">
          <ac:chgData name="Beau Academic" userId="1c8f60c04643d64b" providerId="LiveId" clId="{08672D6D-4B5B-42D9-B5C7-2D554DBB9608}" dt="2026-09-13T22:59:08.876" v="39" actId="2711"/>
          <ac:spMkLst>
            <pc:docMk/>
            <pc:sldMk cId="1293246026" sldId="275"/>
            <ac:spMk id="6" creationId="{7594095A-7C75-7834-DD61-EE042A117B8B}"/>
          </ac:spMkLst>
        </pc:spChg>
        <pc:spChg chg="del">
          <ac:chgData name="Beau Academic" userId="1c8f60c04643d64b" providerId="LiveId" clId="{08672D6D-4B5B-42D9-B5C7-2D554DBB9608}" dt="2026-09-13T22:59:18.065" v="40" actId="478"/>
          <ac:spMkLst>
            <pc:docMk/>
            <pc:sldMk cId="1293246026" sldId="275"/>
            <ac:spMk id="7" creationId="{3E5E5CA2-E313-8CFA-D209-61904ACD96DE}"/>
          </ac:spMkLst>
        </pc:spChg>
      </pc:sldChg>
      <pc:sldChg chg="addSp delSp modSp mod">
        <pc:chgData name="Beau Academic" userId="1c8f60c04643d64b" providerId="LiveId" clId="{08672D6D-4B5B-42D9-B5C7-2D554DBB9608}" dt="2026-09-14T08:12:12.237" v="402" actId="1076"/>
        <pc:sldMkLst>
          <pc:docMk/>
          <pc:sldMk cId="729914627" sldId="277"/>
        </pc:sldMkLst>
        <pc:spChg chg="mod">
          <ac:chgData name="Beau Academic" userId="1c8f60c04643d64b" providerId="LiveId" clId="{08672D6D-4B5B-42D9-B5C7-2D554DBB9608}" dt="2026-09-14T07:54:49.187" v="76" actId="14100"/>
          <ac:spMkLst>
            <pc:docMk/>
            <pc:sldMk cId="729914627" sldId="277"/>
            <ac:spMk id="5" creationId="{47AEBC75-2CF4-E7F4-2143-D8354320D629}"/>
          </ac:spMkLst>
        </pc:spChg>
        <pc:picChg chg="add mod">
          <ac:chgData name="Beau Academic" userId="1c8f60c04643d64b" providerId="LiveId" clId="{08672D6D-4B5B-42D9-B5C7-2D554DBB9608}" dt="2026-09-14T08:12:12.237" v="402" actId="1076"/>
          <ac:picMkLst>
            <pc:docMk/>
            <pc:sldMk cId="729914627" sldId="277"/>
            <ac:picMk id="3" creationId="{649AEB6D-797F-F540-A0AA-AE6790D00529}"/>
          </ac:picMkLst>
        </pc:picChg>
        <pc:picChg chg="del mod">
          <ac:chgData name="Beau Academic" userId="1c8f60c04643d64b" providerId="LiveId" clId="{08672D6D-4B5B-42D9-B5C7-2D554DBB9608}" dt="2026-09-14T08:12:02.819" v="397" actId="478"/>
          <ac:picMkLst>
            <pc:docMk/>
            <pc:sldMk cId="729914627" sldId="277"/>
            <ac:picMk id="12" creationId="{0DE959E4-B411-D16D-1328-3D4CE71CBF3C}"/>
          </ac:picMkLst>
        </pc:picChg>
      </pc:sldChg>
      <pc:sldChg chg="addSp delSp modSp mod">
        <pc:chgData name="Beau Academic" userId="1c8f60c04643d64b" providerId="LiveId" clId="{08672D6D-4B5B-42D9-B5C7-2D554DBB9608}" dt="2026-09-14T08:05:26.500" v="372" actId="1076"/>
        <pc:sldMkLst>
          <pc:docMk/>
          <pc:sldMk cId="2378191946" sldId="278"/>
        </pc:sldMkLst>
        <pc:spChg chg="mod">
          <ac:chgData name="Beau Academic" userId="1c8f60c04643d64b" providerId="LiveId" clId="{08672D6D-4B5B-42D9-B5C7-2D554DBB9608}" dt="2026-09-14T08:05:18.926" v="371" actId="1076"/>
          <ac:spMkLst>
            <pc:docMk/>
            <pc:sldMk cId="2378191946" sldId="278"/>
            <ac:spMk id="5" creationId="{6CEA96A0-AC80-FC21-A8D1-4478B3C51893}"/>
          </ac:spMkLst>
        </pc:spChg>
        <pc:spChg chg="mod">
          <ac:chgData name="Beau Academic" userId="1c8f60c04643d64b" providerId="LiveId" clId="{08672D6D-4B5B-42D9-B5C7-2D554DBB9608}" dt="2026-09-14T08:05:26.500" v="372" actId="1076"/>
          <ac:spMkLst>
            <pc:docMk/>
            <pc:sldMk cId="2378191946" sldId="278"/>
            <ac:spMk id="6" creationId="{70366A71-AD44-5F6A-6548-3DCC0E5BC928}"/>
          </ac:spMkLst>
        </pc:spChg>
        <pc:picChg chg="add mod">
          <ac:chgData name="Beau Academic" userId="1c8f60c04643d64b" providerId="LiveId" clId="{08672D6D-4B5B-42D9-B5C7-2D554DBB9608}" dt="2026-09-14T08:01:57.731" v="80" actId="1076"/>
          <ac:picMkLst>
            <pc:docMk/>
            <pc:sldMk cId="2378191946" sldId="278"/>
            <ac:picMk id="3" creationId="{37F918B2-3C4D-A6EB-35FE-5566E63AC0AE}"/>
          </ac:picMkLst>
        </pc:picChg>
        <pc:picChg chg="del">
          <ac:chgData name="Beau Academic" userId="1c8f60c04643d64b" providerId="LiveId" clId="{08672D6D-4B5B-42D9-B5C7-2D554DBB9608}" dt="2026-09-14T08:01:52.791" v="77" actId="478"/>
          <ac:picMkLst>
            <pc:docMk/>
            <pc:sldMk cId="2378191946" sldId="278"/>
            <ac:picMk id="8" creationId="{680DE9E3-B85E-974D-0AD6-F8C0D3A8B586}"/>
          </ac:picMkLst>
        </pc:picChg>
      </pc:sldChg>
      <pc:sldChg chg="addSp delSp modSp mod">
        <pc:chgData name="Beau Academic" userId="1c8f60c04643d64b" providerId="LiveId" clId="{08672D6D-4B5B-42D9-B5C7-2D554DBB9608}" dt="2026-09-14T08:12:42.295" v="415" actId="20577"/>
        <pc:sldMkLst>
          <pc:docMk/>
          <pc:sldMk cId="3496398556" sldId="282"/>
        </pc:sldMkLst>
        <pc:spChg chg="mod">
          <ac:chgData name="Beau Academic" userId="1c8f60c04643d64b" providerId="LiveId" clId="{08672D6D-4B5B-42D9-B5C7-2D554DBB9608}" dt="2026-09-14T08:09:14.608" v="390" actId="27636"/>
          <ac:spMkLst>
            <pc:docMk/>
            <pc:sldMk cId="3496398556" sldId="282"/>
            <ac:spMk id="9" creationId="{D9C4BCA0-CDE5-F13E-0840-57345B462125}"/>
          </ac:spMkLst>
        </pc:spChg>
        <pc:spChg chg="mod">
          <ac:chgData name="Beau Academic" userId="1c8f60c04643d64b" providerId="LiveId" clId="{08672D6D-4B5B-42D9-B5C7-2D554DBB9608}" dt="2026-09-14T08:12:42.295" v="415" actId="20577"/>
          <ac:spMkLst>
            <pc:docMk/>
            <pc:sldMk cId="3496398556" sldId="282"/>
            <ac:spMk id="19" creationId="{4BF4735E-9474-9F54-8391-1DF85A1A9B52}"/>
          </ac:spMkLst>
        </pc:spChg>
        <pc:picChg chg="add mod">
          <ac:chgData name="Beau Academic" userId="1c8f60c04643d64b" providerId="LiveId" clId="{08672D6D-4B5B-42D9-B5C7-2D554DBB9608}" dt="2026-09-14T08:09:45.692" v="395" actId="1076"/>
          <ac:picMkLst>
            <pc:docMk/>
            <pc:sldMk cId="3496398556" sldId="282"/>
            <ac:picMk id="3" creationId="{F13E7D99-39FA-3AFD-3567-FDA6FFD96963}"/>
          </ac:picMkLst>
        </pc:picChg>
        <pc:picChg chg="del">
          <ac:chgData name="Beau Academic" userId="1c8f60c04643d64b" providerId="LiveId" clId="{08672D6D-4B5B-42D9-B5C7-2D554DBB9608}" dt="2026-09-14T08:09:33.431" v="391" actId="478"/>
          <ac:picMkLst>
            <pc:docMk/>
            <pc:sldMk cId="3496398556" sldId="282"/>
            <ac:picMk id="17" creationId="{B42F9D1D-581B-9C73-F54D-220B6991DF85}"/>
          </ac:picMkLst>
        </pc:picChg>
      </pc:sldChg>
      <pc:sldChg chg="modSp mod">
        <pc:chgData name="Beau Academic" userId="1c8f60c04643d64b" providerId="LiveId" clId="{08672D6D-4B5B-42D9-B5C7-2D554DBB9608}" dt="2026-09-14T08:17:15.456" v="465" actId="2711"/>
        <pc:sldMkLst>
          <pc:docMk/>
          <pc:sldMk cId="1551499971" sldId="285"/>
        </pc:sldMkLst>
        <pc:spChg chg="mod">
          <ac:chgData name="Beau Academic" userId="1c8f60c04643d64b" providerId="LiveId" clId="{08672D6D-4B5B-42D9-B5C7-2D554DBB9608}" dt="2026-09-14T08:15:52.681" v="452"/>
          <ac:spMkLst>
            <pc:docMk/>
            <pc:sldMk cId="1551499971" sldId="285"/>
            <ac:spMk id="2" creationId="{638080F8-BDB5-9405-A6C0-6C83C2D46D3C}"/>
          </ac:spMkLst>
        </pc:spChg>
        <pc:spChg chg="mod">
          <ac:chgData name="Beau Academic" userId="1c8f60c04643d64b" providerId="LiveId" clId="{08672D6D-4B5B-42D9-B5C7-2D554DBB9608}" dt="2026-09-14T08:17:15.456" v="465" actId="2711"/>
          <ac:spMkLst>
            <pc:docMk/>
            <pc:sldMk cId="1551499971" sldId="285"/>
            <ac:spMk id="3" creationId="{9902902E-A9C9-1DAB-5291-AA486268D56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E20804-71CC-4AB8-9403-93A252CEE6BB}" type="datetimeFigureOut">
              <a:rPr lang="en-GB" smtClean="0"/>
              <a:t>13/09/2026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F65E15-F15E-4E03-9220-C46CB14F39D6}" type="slidenum">
              <a:rPr lang="en-GB" smtClean="0"/>
              <a:t>‹#›</a:t>
            </a:fld>
            <a:endParaRPr lang="en-GB"/>
          </a:p>
        </p:txBody>
      </p:sp>
    </p:spTree>
    <p:extLst>
      <p:ext uri="{BB962C8B-B14F-4D97-AF65-F5344CB8AC3E}">
        <p14:creationId xmlns:p14="http://schemas.microsoft.com/office/powerpoint/2010/main" val="1821463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F65E15-F15E-4E03-9220-C46CB14F39D6}" type="slidenum">
              <a:rPr lang="en-GB" smtClean="0"/>
              <a:t>2</a:t>
            </a:fld>
            <a:endParaRPr lang="en-GB"/>
          </a:p>
        </p:txBody>
      </p:sp>
    </p:spTree>
    <p:extLst>
      <p:ext uri="{BB962C8B-B14F-4D97-AF65-F5344CB8AC3E}">
        <p14:creationId xmlns:p14="http://schemas.microsoft.com/office/powerpoint/2010/main" val="3196364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F65E15-F15E-4E03-9220-C46CB14F39D6}" type="slidenum">
              <a:rPr lang="en-GB" smtClean="0"/>
              <a:t>4</a:t>
            </a:fld>
            <a:endParaRPr lang="en-GB"/>
          </a:p>
        </p:txBody>
      </p:sp>
    </p:spTree>
    <p:extLst>
      <p:ext uri="{BB962C8B-B14F-4D97-AF65-F5344CB8AC3E}">
        <p14:creationId xmlns:p14="http://schemas.microsoft.com/office/powerpoint/2010/main" val="1257977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https://www.youtube.com/watch?v=K7GDb8u_AEI </a:t>
            </a:r>
          </a:p>
        </p:txBody>
      </p:sp>
      <p:sp>
        <p:nvSpPr>
          <p:cNvPr id="4" name="Slide Number Placeholder 3"/>
          <p:cNvSpPr>
            <a:spLocks noGrp="1"/>
          </p:cNvSpPr>
          <p:nvPr>
            <p:ph type="sldNum" sz="quarter" idx="5"/>
          </p:nvPr>
        </p:nvSpPr>
        <p:spPr/>
        <p:txBody>
          <a:bodyPr/>
          <a:lstStyle/>
          <a:p>
            <a:fld id="{DEF65E15-F15E-4E03-9220-C46CB14F39D6}" type="slidenum">
              <a:rPr lang="en-GB" smtClean="0"/>
              <a:t>6</a:t>
            </a:fld>
            <a:endParaRPr lang="en-GB"/>
          </a:p>
        </p:txBody>
      </p:sp>
    </p:spTree>
    <p:extLst>
      <p:ext uri="{BB962C8B-B14F-4D97-AF65-F5344CB8AC3E}">
        <p14:creationId xmlns:p14="http://schemas.microsoft.com/office/powerpoint/2010/main" val="87813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9/13/2026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video" Target="https://www.youtube.com/embed/K7GDb8u_AEI?feature=oembed" TargetMode="External"/><Relationship Id="rId5" Type="http://schemas.openxmlformats.org/officeDocument/2006/relationships/hyperlink" Target="https://www.youtube.com/watch?v=K7GDb8u_AEI" TargetMode="External"/><Relationship Id="rId4" Type="http://schemas.openxmlformats.org/officeDocument/2006/relationships/image" Target="../media/image25.jpeg"/></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8.xml"/><Relationship Id="rId1" Type="http://schemas.openxmlformats.org/officeDocument/2006/relationships/video" Target="https://www.youtube.com/embed/uk-JuzGlSgs?feature=oembed"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29.sv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8.xml"/><Relationship Id="rId1" Type="http://schemas.openxmlformats.org/officeDocument/2006/relationships/video" Target="https://www.youtube.com/embed/JAd4WNbcs-s?feature=oembed"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6.sv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a:xfrm>
            <a:off x="694048" y="2300321"/>
            <a:ext cx="10803903" cy="1659481"/>
          </a:xfrm>
        </p:spPr>
        <p:txBody>
          <a:bodyPr/>
          <a:lstStyle/>
          <a:p>
            <a:pPr marL="0" indent="0" algn="ctr">
              <a:buNone/>
            </a:pPr>
            <a:r>
              <a:rPr lang="en-GB" sz="4800" b="1" dirty="0">
                <a:solidFill>
                  <a:schemeClr val="bg1"/>
                </a:solidFill>
              </a:rPr>
              <a:t>Essential Skills </a:t>
            </a:r>
          </a:p>
          <a:p>
            <a:pPr marL="0" indent="0" algn="ctr">
              <a:buNone/>
            </a:pPr>
            <a:r>
              <a:rPr lang="en-GB" sz="4000" dirty="0">
                <a:solidFill>
                  <a:schemeClr val="bg1"/>
                </a:solidFill>
                <a:latin typeface="Arial" panose="020B0604020202020204" pitchFamily="34" charset="0"/>
                <a:cs typeface="Arial" panose="020B0604020202020204" pitchFamily="34" charset="0"/>
              </a:rPr>
              <a:t>Working with Others</a:t>
            </a:r>
            <a:endParaRPr lang="en-GB" sz="4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p:txBody>
          <a:bodyPr/>
          <a:lstStyle/>
          <a:p>
            <a:r>
              <a:rPr lang="en-GB" dirty="0"/>
              <a:t>During this session we will…</a:t>
            </a:r>
          </a:p>
        </p:txBody>
      </p:sp>
      <p:sp>
        <p:nvSpPr>
          <p:cNvPr id="3" name="Content Placeholder 2">
            <a:extLst>
              <a:ext uri="{FF2B5EF4-FFF2-40B4-BE49-F238E27FC236}">
                <a16:creationId xmlns:a16="http://schemas.microsoft.com/office/drawing/2014/main" id="{8596135E-1523-289E-4640-686FB840FA7A}"/>
              </a:ext>
            </a:extLst>
          </p:cNvPr>
          <p:cNvSpPr>
            <a:spLocks noGrp="1"/>
          </p:cNvSpPr>
          <p:nvPr>
            <p:ph idx="1"/>
          </p:nvPr>
        </p:nvSpPr>
        <p:spPr>
          <a:xfrm>
            <a:off x="1036947" y="1833739"/>
            <a:ext cx="10376119" cy="3599907"/>
          </a:xfrm>
        </p:spPr>
        <p:txBody>
          <a:bodyPr>
            <a:normAutofit/>
          </a:bodyPr>
          <a:lstStyle/>
          <a:p>
            <a:pPr lvl="0"/>
            <a:r>
              <a:rPr lang="en-GB" dirty="0">
                <a:latin typeface="Arial" panose="020B0604020202020204" pitchFamily="34" charset="0"/>
                <a:cs typeface="Arial" panose="020B0604020202020204" pitchFamily="34" charset="0"/>
              </a:rPr>
              <a:t>evaluate behaviours that influence team effectiveness,  </a:t>
            </a:r>
          </a:p>
          <a:p>
            <a:pPr lvl="0"/>
            <a:r>
              <a:rPr lang="en-GB" dirty="0">
                <a:latin typeface="Arial" panose="020B0604020202020204" pitchFamily="34" charset="0"/>
                <a:cs typeface="Arial" panose="020B0604020202020204" pitchFamily="34" charset="0"/>
              </a:rPr>
              <a:t>explain the difference between individual contribution and effective collaboration</a:t>
            </a:r>
          </a:p>
          <a:p>
            <a:pPr lvl="0"/>
            <a:r>
              <a:rPr lang="en-GB" dirty="0">
                <a:latin typeface="Arial" panose="020B0604020202020204" pitchFamily="34" charset="0"/>
                <a:cs typeface="Arial" panose="020B0604020202020204" pitchFamily="34" charset="0"/>
              </a:rPr>
              <a:t>evaluate when to support, challenge, intervene, seek advice or escalate; </a:t>
            </a:r>
          </a:p>
          <a:p>
            <a:pPr lvl="0"/>
            <a:r>
              <a:rPr lang="en-GB" dirty="0">
                <a:latin typeface="Arial" panose="020B0604020202020204" pitchFamily="34" charset="0"/>
                <a:cs typeface="Arial" panose="020B0604020202020204" pitchFamily="34" charset="0"/>
              </a:rPr>
              <a:t>use professional communication to influence team situations appropriately;</a:t>
            </a:r>
          </a:p>
          <a:p>
            <a:pPr lvl="0"/>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7237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4B222-B726-65C9-E1D3-6D7BA0ED66A8}"/>
              </a:ext>
            </a:extLst>
          </p:cNvPr>
          <p:cNvSpPr>
            <a:spLocks noGrp="1"/>
          </p:cNvSpPr>
          <p:nvPr>
            <p:ph type="title"/>
          </p:nvPr>
        </p:nvSpPr>
        <p:spPr>
          <a:xfrm>
            <a:off x="2925138" y="99661"/>
            <a:ext cx="8974882" cy="1325563"/>
          </a:xfrm>
        </p:spPr>
        <p:txBody>
          <a:bodyPr/>
          <a:lstStyle/>
          <a:p>
            <a:r>
              <a:rPr lang="en-GB" dirty="0"/>
              <a:t>Who Would You Want on Your Team?</a:t>
            </a:r>
          </a:p>
        </p:txBody>
      </p:sp>
      <p:sp>
        <p:nvSpPr>
          <p:cNvPr id="3" name="Content Placeholder 2">
            <a:extLst>
              <a:ext uri="{FF2B5EF4-FFF2-40B4-BE49-F238E27FC236}">
                <a16:creationId xmlns:a16="http://schemas.microsoft.com/office/drawing/2014/main" id="{E5F87B2F-978C-9F3F-559A-9152509BD3F4}"/>
              </a:ext>
            </a:extLst>
          </p:cNvPr>
          <p:cNvSpPr>
            <a:spLocks noGrp="1"/>
          </p:cNvSpPr>
          <p:nvPr>
            <p:ph idx="1"/>
          </p:nvPr>
        </p:nvSpPr>
        <p:spPr>
          <a:xfrm>
            <a:off x="888772" y="1258792"/>
            <a:ext cx="7956222" cy="671390"/>
          </a:xfrm>
        </p:spPr>
        <p:txBody>
          <a:bodyPr/>
          <a:lstStyle/>
          <a:p>
            <a:r>
              <a:rPr lang="en-GB" dirty="0">
                <a:latin typeface="Arial" panose="020B0604020202020204" pitchFamily="34" charset="0"/>
                <a:cs typeface="Arial" panose="020B0604020202020204" pitchFamily="34" charset="0"/>
              </a:rPr>
              <a:t>Remember our candidates from week 1? </a:t>
            </a:r>
          </a:p>
        </p:txBody>
      </p:sp>
      <p:sp>
        <p:nvSpPr>
          <p:cNvPr id="7" name="TextBox 6">
            <a:extLst>
              <a:ext uri="{FF2B5EF4-FFF2-40B4-BE49-F238E27FC236}">
                <a16:creationId xmlns:a16="http://schemas.microsoft.com/office/drawing/2014/main" id="{7C4A1A65-45F2-C41E-C816-EDCB883CDD53}"/>
              </a:ext>
            </a:extLst>
          </p:cNvPr>
          <p:cNvSpPr txBox="1"/>
          <p:nvPr/>
        </p:nvSpPr>
        <p:spPr>
          <a:xfrm>
            <a:off x="9645157" y="1606159"/>
            <a:ext cx="2527299" cy="2862322"/>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Alex, Morgan, Sam, Taylor, Jordan and Casey have now been working together for several months.</a:t>
            </a:r>
          </a:p>
          <a:p>
            <a:r>
              <a:rPr lang="en-GB" sz="2000" dirty="0">
                <a:latin typeface="Arial" panose="020B0604020202020204" pitchFamily="34" charset="0"/>
                <a:cs typeface="Arial" panose="020B0604020202020204" pitchFamily="34" charset="0"/>
              </a:rPr>
              <a:t>Jordan has recently been appointed Team Coordinator.</a:t>
            </a:r>
          </a:p>
        </p:txBody>
      </p:sp>
      <p:grpSp>
        <p:nvGrpSpPr>
          <p:cNvPr id="12" name="Group 11">
            <a:extLst>
              <a:ext uri="{FF2B5EF4-FFF2-40B4-BE49-F238E27FC236}">
                <a16:creationId xmlns:a16="http://schemas.microsoft.com/office/drawing/2014/main" id="{88DE5729-9758-7533-50EB-7A91F04375A2}"/>
              </a:ext>
            </a:extLst>
          </p:cNvPr>
          <p:cNvGrpSpPr/>
          <p:nvPr/>
        </p:nvGrpSpPr>
        <p:grpSpPr>
          <a:xfrm>
            <a:off x="885205" y="1829352"/>
            <a:ext cx="8601695" cy="736269"/>
            <a:chOff x="1292016" y="2761488"/>
            <a:chExt cx="7896750" cy="895227"/>
          </a:xfrm>
        </p:grpSpPr>
        <p:sp>
          <p:nvSpPr>
            <p:cNvPr id="9" name="Rectangle: Rounded Corners 8">
              <a:extLst>
                <a:ext uri="{FF2B5EF4-FFF2-40B4-BE49-F238E27FC236}">
                  <a16:creationId xmlns:a16="http://schemas.microsoft.com/office/drawing/2014/main" id="{B0E96833-5BED-8E5D-85BB-9AF21E7803AA}"/>
                </a:ext>
              </a:extLst>
            </p:cNvPr>
            <p:cNvSpPr/>
            <p:nvPr/>
          </p:nvSpPr>
          <p:spPr>
            <a:xfrm>
              <a:off x="2048256" y="2761488"/>
              <a:ext cx="7140510" cy="8863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Alex — The Expert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Highly capable, high standards, prefers working independently.</a:t>
              </a:r>
            </a:p>
          </p:txBody>
        </p:sp>
        <p:pic>
          <p:nvPicPr>
            <p:cNvPr id="11" name="Picture 10">
              <a:extLst>
                <a:ext uri="{FF2B5EF4-FFF2-40B4-BE49-F238E27FC236}">
                  <a16:creationId xmlns:a16="http://schemas.microsoft.com/office/drawing/2014/main" id="{41917538-B367-86E6-F59D-55D5731E0CB2}"/>
                </a:ext>
              </a:extLst>
            </p:cNvPr>
            <p:cNvPicPr>
              <a:picLocks noChangeAspect="1"/>
            </p:cNvPicPr>
            <p:nvPr/>
          </p:nvPicPr>
          <p:blipFill>
            <a:blip r:embed="rId2"/>
            <a:stretch>
              <a:fillRect/>
            </a:stretch>
          </p:blipFill>
          <p:spPr>
            <a:xfrm>
              <a:off x="1292016" y="2887526"/>
              <a:ext cx="756240" cy="769189"/>
            </a:xfrm>
            <a:prstGeom prst="rect">
              <a:avLst/>
            </a:prstGeom>
          </p:spPr>
        </p:pic>
      </p:grpSp>
      <p:grpSp>
        <p:nvGrpSpPr>
          <p:cNvPr id="30" name="Group 29">
            <a:extLst>
              <a:ext uri="{FF2B5EF4-FFF2-40B4-BE49-F238E27FC236}">
                <a16:creationId xmlns:a16="http://schemas.microsoft.com/office/drawing/2014/main" id="{021206DC-A233-140C-8F93-B88E05B18229}"/>
              </a:ext>
            </a:extLst>
          </p:cNvPr>
          <p:cNvGrpSpPr/>
          <p:nvPr/>
        </p:nvGrpSpPr>
        <p:grpSpPr>
          <a:xfrm>
            <a:off x="893892" y="2635402"/>
            <a:ext cx="8593007" cy="867881"/>
            <a:chOff x="893893" y="2741243"/>
            <a:chExt cx="7500299" cy="867881"/>
          </a:xfrm>
        </p:grpSpPr>
        <p:pic>
          <p:nvPicPr>
            <p:cNvPr id="14" name="Picture 13">
              <a:extLst>
                <a:ext uri="{FF2B5EF4-FFF2-40B4-BE49-F238E27FC236}">
                  <a16:creationId xmlns:a16="http://schemas.microsoft.com/office/drawing/2014/main" id="{3E5019CB-C93B-A245-C589-7134892B1C75}"/>
                </a:ext>
              </a:extLst>
            </p:cNvPr>
            <p:cNvPicPr>
              <a:picLocks noChangeAspect="1"/>
            </p:cNvPicPr>
            <p:nvPr/>
          </p:nvPicPr>
          <p:blipFill>
            <a:blip r:embed="rId3"/>
            <a:stretch>
              <a:fillRect/>
            </a:stretch>
          </p:blipFill>
          <p:spPr>
            <a:xfrm>
              <a:off x="893893" y="2758567"/>
              <a:ext cx="796245" cy="769189"/>
            </a:xfrm>
            <a:prstGeom prst="rect">
              <a:avLst/>
            </a:prstGeom>
          </p:spPr>
        </p:pic>
        <p:sp>
          <p:nvSpPr>
            <p:cNvPr id="15" name="Rectangle: Rounded Corners 14">
              <a:extLst>
                <a:ext uri="{FF2B5EF4-FFF2-40B4-BE49-F238E27FC236}">
                  <a16:creationId xmlns:a16="http://schemas.microsoft.com/office/drawing/2014/main" id="{0E5138A6-0D36-7C7E-723D-492C00AC237B}"/>
                </a:ext>
              </a:extLst>
            </p:cNvPr>
            <p:cNvSpPr/>
            <p:nvPr/>
          </p:nvSpPr>
          <p:spPr>
            <a:xfrm>
              <a:off x="1651447" y="2741243"/>
              <a:ext cx="6742745" cy="86788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buNone/>
              </a:pPr>
              <a:r>
                <a:rPr lang="en-GB" b="1" dirty="0">
                  <a:latin typeface="Arial" panose="020B0604020202020204" pitchFamily="34" charset="0"/>
                  <a:cs typeface="Arial" panose="020B0604020202020204" pitchFamily="34" charset="0"/>
                </a:rPr>
                <a:t>Morgan — The Enthusiast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Energetic, volunteers for tasks, Morgan's energy can quickly move the group towards action.</a:t>
              </a:r>
            </a:p>
          </p:txBody>
        </p:sp>
      </p:grpSp>
      <p:grpSp>
        <p:nvGrpSpPr>
          <p:cNvPr id="21" name="Group 20">
            <a:extLst>
              <a:ext uri="{FF2B5EF4-FFF2-40B4-BE49-F238E27FC236}">
                <a16:creationId xmlns:a16="http://schemas.microsoft.com/office/drawing/2014/main" id="{C831EC4E-B541-91E9-8DA2-659C5B5592FA}"/>
              </a:ext>
            </a:extLst>
          </p:cNvPr>
          <p:cNvGrpSpPr/>
          <p:nvPr/>
        </p:nvGrpSpPr>
        <p:grpSpPr>
          <a:xfrm>
            <a:off x="875204" y="3487149"/>
            <a:ext cx="8611695" cy="865069"/>
            <a:chOff x="939561" y="4659640"/>
            <a:chExt cx="8333891" cy="867824"/>
          </a:xfrm>
        </p:grpSpPr>
        <p:pic>
          <p:nvPicPr>
            <p:cNvPr id="19" name="Picture 18">
              <a:extLst>
                <a:ext uri="{FF2B5EF4-FFF2-40B4-BE49-F238E27FC236}">
                  <a16:creationId xmlns:a16="http://schemas.microsoft.com/office/drawing/2014/main" id="{EBC9D722-577A-2AEC-99F0-8264CAA89BF0}"/>
                </a:ext>
              </a:extLst>
            </p:cNvPr>
            <p:cNvPicPr>
              <a:picLocks noChangeAspect="1"/>
            </p:cNvPicPr>
            <p:nvPr/>
          </p:nvPicPr>
          <p:blipFill>
            <a:blip r:embed="rId4"/>
            <a:stretch>
              <a:fillRect/>
            </a:stretch>
          </p:blipFill>
          <p:spPr>
            <a:xfrm>
              <a:off x="939561" y="4659640"/>
              <a:ext cx="796245" cy="781635"/>
            </a:xfrm>
            <a:prstGeom prst="rect">
              <a:avLst/>
            </a:prstGeom>
          </p:spPr>
        </p:pic>
        <p:sp>
          <p:nvSpPr>
            <p:cNvPr id="20" name="Rectangle: Rounded Corners 19">
              <a:extLst>
                <a:ext uri="{FF2B5EF4-FFF2-40B4-BE49-F238E27FC236}">
                  <a16:creationId xmlns:a16="http://schemas.microsoft.com/office/drawing/2014/main" id="{5D19EAB7-D631-3148-592A-2177993AEE3E}"/>
                </a:ext>
              </a:extLst>
            </p:cNvPr>
            <p:cNvSpPr/>
            <p:nvPr/>
          </p:nvSpPr>
          <p:spPr>
            <a:xfrm>
              <a:off x="1713912" y="4745829"/>
              <a:ext cx="7559540" cy="7816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Sam — The Quiet Professional</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Reliable and thoughtful, but when Sam raises a concern, colleagues usually listen because previous concerns have proved important.</a:t>
              </a:r>
            </a:p>
          </p:txBody>
        </p:sp>
      </p:grpSp>
      <p:grpSp>
        <p:nvGrpSpPr>
          <p:cNvPr id="25" name="Group 24">
            <a:extLst>
              <a:ext uri="{FF2B5EF4-FFF2-40B4-BE49-F238E27FC236}">
                <a16:creationId xmlns:a16="http://schemas.microsoft.com/office/drawing/2014/main" id="{CAB388D3-8DAA-BE1F-C5ED-E51201F8CD03}"/>
              </a:ext>
            </a:extLst>
          </p:cNvPr>
          <p:cNvGrpSpPr/>
          <p:nvPr/>
        </p:nvGrpSpPr>
        <p:grpSpPr>
          <a:xfrm>
            <a:off x="875204" y="4314730"/>
            <a:ext cx="8587249" cy="1110569"/>
            <a:chOff x="971365" y="5544510"/>
            <a:chExt cx="7690798" cy="1110569"/>
          </a:xfrm>
        </p:grpSpPr>
        <p:pic>
          <p:nvPicPr>
            <p:cNvPr id="23" name="Picture 22">
              <a:extLst>
                <a:ext uri="{FF2B5EF4-FFF2-40B4-BE49-F238E27FC236}">
                  <a16:creationId xmlns:a16="http://schemas.microsoft.com/office/drawing/2014/main" id="{5FCEC799-1206-54C5-E5AD-F2955D4DCB33}"/>
                </a:ext>
              </a:extLst>
            </p:cNvPr>
            <p:cNvPicPr>
              <a:picLocks noChangeAspect="1"/>
            </p:cNvPicPr>
            <p:nvPr/>
          </p:nvPicPr>
          <p:blipFill>
            <a:blip r:embed="rId5"/>
            <a:stretch>
              <a:fillRect/>
            </a:stretch>
          </p:blipFill>
          <p:spPr>
            <a:xfrm>
              <a:off x="971365" y="5544510"/>
              <a:ext cx="764441" cy="769189"/>
            </a:xfrm>
            <a:prstGeom prst="rect">
              <a:avLst/>
            </a:prstGeom>
          </p:spPr>
        </p:pic>
        <p:sp>
          <p:nvSpPr>
            <p:cNvPr id="24" name="Rectangle: Rounded Corners 23">
              <a:extLst>
                <a:ext uri="{FF2B5EF4-FFF2-40B4-BE49-F238E27FC236}">
                  <a16:creationId xmlns:a16="http://schemas.microsoft.com/office/drawing/2014/main" id="{C4DE1C0B-CF45-26F7-3B8F-BA0DAFF1FB4C}"/>
                </a:ext>
              </a:extLst>
            </p:cNvPr>
            <p:cNvSpPr/>
            <p:nvPr/>
          </p:nvSpPr>
          <p:spPr>
            <a:xfrm>
              <a:off x="1745715" y="5627527"/>
              <a:ext cx="6916448" cy="102755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buNone/>
              </a:pPr>
              <a:r>
                <a:rPr lang="en-GB" b="1" dirty="0">
                  <a:latin typeface="Arial" panose="020B0604020202020204" pitchFamily="34" charset="0"/>
                  <a:cs typeface="Arial" panose="020B0604020202020204" pitchFamily="34" charset="0"/>
                </a:rPr>
                <a:t>Taylor — The Independent Worker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Works efficiently alone, but is reluctant to ask for help, has strong relationships with experienced colleagues outside the immediate team</a:t>
              </a:r>
            </a:p>
          </p:txBody>
        </p:sp>
      </p:grpSp>
      <p:grpSp>
        <p:nvGrpSpPr>
          <p:cNvPr id="29" name="Group 28">
            <a:extLst>
              <a:ext uri="{FF2B5EF4-FFF2-40B4-BE49-F238E27FC236}">
                <a16:creationId xmlns:a16="http://schemas.microsoft.com/office/drawing/2014/main" id="{1BE11D14-D6C9-5383-A8D0-52AB5F5FF1DA}"/>
              </a:ext>
            </a:extLst>
          </p:cNvPr>
          <p:cNvGrpSpPr/>
          <p:nvPr/>
        </p:nvGrpSpPr>
        <p:grpSpPr>
          <a:xfrm>
            <a:off x="875203" y="5083919"/>
            <a:ext cx="8611695" cy="937544"/>
            <a:chOff x="888772" y="6031210"/>
            <a:chExt cx="7969790" cy="859850"/>
          </a:xfrm>
        </p:grpSpPr>
        <p:pic>
          <p:nvPicPr>
            <p:cNvPr id="27" name="Picture 26">
              <a:extLst>
                <a:ext uri="{FF2B5EF4-FFF2-40B4-BE49-F238E27FC236}">
                  <a16:creationId xmlns:a16="http://schemas.microsoft.com/office/drawing/2014/main" id="{39C77A28-5B59-BB47-1F7D-04BC4075074D}"/>
                </a:ext>
              </a:extLst>
            </p:cNvPr>
            <p:cNvPicPr>
              <a:picLocks noChangeAspect="1"/>
            </p:cNvPicPr>
            <p:nvPr/>
          </p:nvPicPr>
          <p:blipFill>
            <a:blip r:embed="rId6"/>
            <a:stretch>
              <a:fillRect/>
            </a:stretch>
          </p:blipFill>
          <p:spPr>
            <a:xfrm>
              <a:off x="888772" y="6031210"/>
              <a:ext cx="800163" cy="805102"/>
            </a:xfrm>
            <a:prstGeom prst="rect">
              <a:avLst/>
            </a:prstGeom>
          </p:spPr>
        </p:pic>
        <p:sp>
          <p:nvSpPr>
            <p:cNvPr id="28" name="Rectangle: Rounded Corners 27">
              <a:extLst>
                <a:ext uri="{FF2B5EF4-FFF2-40B4-BE49-F238E27FC236}">
                  <a16:creationId xmlns:a16="http://schemas.microsoft.com/office/drawing/2014/main" id="{CCBA9B3A-7F7A-D7A9-8DA3-C16CE611E2F4}"/>
                </a:ext>
              </a:extLst>
            </p:cNvPr>
            <p:cNvSpPr/>
            <p:nvPr/>
          </p:nvSpPr>
          <p:spPr>
            <a:xfrm>
              <a:off x="1670136" y="6225520"/>
              <a:ext cx="7188426" cy="6655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Jordan — The Team Player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Supportive and encouraging, but may avoid disagreement.</a:t>
              </a:r>
            </a:p>
          </p:txBody>
        </p:sp>
      </p:grpSp>
      <p:pic>
        <p:nvPicPr>
          <p:cNvPr id="32" name="Picture 31">
            <a:extLst>
              <a:ext uri="{FF2B5EF4-FFF2-40B4-BE49-F238E27FC236}">
                <a16:creationId xmlns:a16="http://schemas.microsoft.com/office/drawing/2014/main" id="{75C1981F-67B9-9274-39DA-FC8CEBD63F00}"/>
              </a:ext>
            </a:extLst>
          </p:cNvPr>
          <p:cNvPicPr>
            <a:picLocks noChangeAspect="1"/>
          </p:cNvPicPr>
          <p:nvPr/>
        </p:nvPicPr>
        <p:blipFill>
          <a:blip r:embed="rId7"/>
          <a:stretch>
            <a:fillRect/>
          </a:stretch>
        </p:blipFill>
        <p:spPr>
          <a:xfrm>
            <a:off x="908613" y="6012922"/>
            <a:ext cx="755967" cy="770598"/>
          </a:xfrm>
          <a:prstGeom prst="rect">
            <a:avLst/>
          </a:prstGeom>
        </p:spPr>
      </p:pic>
      <p:sp>
        <p:nvSpPr>
          <p:cNvPr id="33" name="Rectangle: Rounded Corners 32">
            <a:extLst>
              <a:ext uri="{FF2B5EF4-FFF2-40B4-BE49-F238E27FC236}">
                <a16:creationId xmlns:a16="http://schemas.microsoft.com/office/drawing/2014/main" id="{6A2A997F-A6F3-2F3D-8EB0-2BAFC12302B9}"/>
              </a:ext>
            </a:extLst>
          </p:cNvPr>
          <p:cNvSpPr/>
          <p:nvPr/>
        </p:nvSpPr>
        <p:spPr>
          <a:xfrm>
            <a:off x="1697991" y="6117980"/>
            <a:ext cx="7767398" cy="66554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b="1" dirty="0">
                <a:latin typeface="Arial" panose="020B0604020202020204" pitchFamily="34" charset="0"/>
                <a:cs typeface="Arial" panose="020B0604020202020204" pitchFamily="34" charset="0"/>
              </a:rPr>
              <a:t>Casey — The Learner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Less experienced, asks questions and responds well to feedback</a:t>
            </a:r>
            <a:endParaRPr lang="en-GB" dirty="0"/>
          </a:p>
        </p:txBody>
      </p:sp>
      <p:sp>
        <p:nvSpPr>
          <p:cNvPr id="8" name="TextBox 7">
            <a:extLst>
              <a:ext uri="{FF2B5EF4-FFF2-40B4-BE49-F238E27FC236}">
                <a16:creationId xmlns:a16="http://schemas.microsoft.com/office/drawing/2014/main" id="{D131612A-357D-4F59-3E6B-9FDA084E8ECD}"/>
              </a:ext>
            </a:extLst>
          </p:cNvPr>
          <p:cNvSpPr txBox="1"/>
          <p:nvPr/>
        </p:nvSpPr>
        <p:spPr>
          <a:xfrm>
            <a:off x="9854706" y="5015011"/>
            <a:ext cx="2108200" cy="1015663"/>
          </a:xfrm>
          <a:prstGeom prst="rect">
            <a:avLst/>
          </a:prstGeom>
          <a:ln w="57150"/>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latin typeface="Arial" panose="020B0604020202020204" pitchFamily="34" charset="0"/>
                <a:cs typeface="Arial" panose="020B0604020202020204" pitchFamily="34" charset="0"/>
              </a:rPr>
              <a:t>Who has the most </a:t>
            </a:r>
            <a:r>
              <a:rPr lang="en-GB" sz="2000" i="1" dirty="0">
                <a:latin typeface="Arial" panose="020B0604020202020204" pitchFamily="34" charset="0"/>
                <a:cs typeface="Arial" panose="020B0604020202020204" pitchFamily="34" charset="0"/>
              </a:rPr>
              <a:t>influence</a:t>
            </a:r>
            <a:r>
              <a:rPr lang="en-GB" sz="2000" dirty="0">
                <a:latin typeface="Arial" panose="020B0604020202020204" pitchFamily="34" charset="0"/>
                <a:cs typeface="Arial" panose="020B0604020202020204" pitchFamily="34" charset="0"/>
              </a:rPr>
              <a:t> in this team?</a:t>
            </a:r>
          </a:p>
        </p:txBody>
      </p:sp>
    </p:spTree>
    <p:extLst>
      <p:ext uri="{BB962C8B-B14F-4D97-AF65-F5344CB8AC3E}">
        <p14:creationId xmlns:p14="http://schemas.microsoft.com/office/powerpoint/2010/main" val="2080739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F9A93-A44B-D0A4-28C6-C7399E1DBFBD}"/>
              </a:ext>
            </a:extLst>
          </p:cNvPr>
          <p:cNvSpPr>
            <a:spLocks noGrp="1"/>
          </p:cNvSpPr>
          <p:nvPr>
            <p:ph type="title"/>
          </p:nvPr>
        </p:nvSpPr>
        <p:spPr/>
        <p:txBody>
          <a:bodyPr/>
          <a:lstStyle/>
          <a:p>
            <a:r>
              <a:rPr lang="en-GB" dirty="0"/>
              <a:t>Influence </a:t>
            </a:r>
          </a:p>
        </p:txBody>
      </p:sp>
      <p:sp>
        <p:nvSpPr>
          <p:cNvPr id="3" name="Content Placeholder 2">
            <a:extLst>
              <a:ext uri="{FF2B5EF4-FFF2-40B4-BE49-F238E27FC236}">
                <a16:creationId xmlns:a16="http://schemas.microsoft.com/office/drawing/2014/main" id="{98E06B95-FF13-18B9-B3C2-E7162D83300A}"/>
              </a:ext>
            </a:extLst>
          </p:cNvPr>
          <p:cNvSpPr>
            <a:spLocks noGrp="1"/>
          </p:cNvSpPr>
          <p:nvPr>
            <p:ph idx="1"/>
          </p:nvPr>
        </p:nvSpPr>
        <p:spPr>
          <a:xfrm>
            <a:off x="752363" y="1449955"/>
            <a:ext cx="7350237" cy="709045"/>
          </a:xfrm>
          <a:prstGeom prst="round2DiagRect">
            <a:avLst>
              <a:gd name="adj1" fmla="val 17726"/>
              <a:gd name="adj2" fmla="val 0"/>
            </a:avLst>
          </a:prstGeom>
          <a:ln w="38100">
            <a:solidFill>
              <a:schemeClr val="accent2">
                <a:lumMod val="75000"/>
              </a:schemeClr>
            </a:solidFill>
          </a:ln>
        </p:spPr>
        <p:txBody>
          <a:bodyPr>
            <a:normAutofit/>
          </a:bodyPr>
          <a:lstStyle/>
          <a:p>
            <a:pPr marL="0" indent="0">
              <a:buNone/>
            </a:pPr>
            <a:r>
              <a:rPr lang="en-GB" sz="3200" dirty="0"/>
              <a:t>Who has the most influence in this team?</a:t>
            </a:r>
            <a:endParaRPr lang="en-GB" sz="3200" b="1" dirty="0">
              <a:latin typeface="Arial" panose="020B060402020202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A708EDC3-9560-DFB8-2D61-A9715C923DC1}"/>
              </a:ext>
            </a:extLst>
          </p:cNvPr>
          <p:cNvSpPr txBox="1"/>
          <p:nvPr/>
        </p:nvSpPr>
        <p:spPr>
          <a:xfrm>
            <a:off x="3048000" y="-25548163"/>
            <a:ext cx="6096000" cy="4401205"/>
          </a:xfrm>
          <a:prstGeom prst="rect">
            <a:avLst/>
          </a:prstGeom>
          <a:noFill/>
        </p:spPr>
        <p:txBody>
          <a:bodyPr wrap="square">
            <a:spAutoFit/>
          </a:bodyPr>
          <a:lstStyle/>
          <a:p>
            <a:pPr lvl="0"/>
            <a:r>
              <a:rPr lang="en-GB" sz="2000" dirty="0">
                <a:latin typeface="Arial" panose="020B0604020202020204" pitchFamily="34" charset="0"/>
                <a:cs typeface="Arial" panose="020B0604020202020204" pitchFamily="34" charset="0"/>
              </a:rPr>
              <a:t>Your team has been asked to develop a </a:t>
            </a:r>
            <a:r>
              <a:rPr lang="en-GB" sz="2000" b="1" dirty="0">
                <a:latin typeface="Arial" panose="020B0604020202020204" pitchFamily="34" charset="0"/>
                <a:cs typeface="Arial" panose="020B0604020202020204" pitchFamily="34" charset="0"/>
              </a:rPr>
              <a:t>New Starter Welcome Pack and first-week experience</a:t>
            </a:r>
            <a:r>
              <a:rPr lang="en-GB" sz="2000" dirty="0">
                <a:latin typeface="Arial" panose="020B0604020202020204" pitchFamily="34" charset="0"/>
                <a:cs typeface="Arial" panose="020B0604020202020204" pitchFamily="34" charset="0"/>
              </a:rPr>
              <a:t> that will make joining the organisation easier.</a:t>
            </a:r>
          </a:p>
          <a:p>
            <a:r>
              <a:rPr lang="en-GB" sz="2000" b="1" dirty="0">
                <a:latin typeface="Arial" panose="020B0604020202020204" pitchFamily="34" charset="0"/>
                <a:cs typeface="Arial" panose="020B0604020202020204" pitchFamily="34" charset="0"/>
              </a:rPr>
              <a:t>Your team will need to:</a:t>
            </a:r>
          </a:p>
          <a:p>
            <a:pPr lvl="0"/>
            <a:r>
              <a:rPr lang="en-GB" sz="2000" dirty="0">
                <a:latin typeface="Arial" panose="020B0604020202020204" pitchFamily="34" charset="0"/>
                <a:cs typeface="Arial" panose="020B0604020202020204" pitchFamily="34" charset="0"/>
              </a:rPr>
              <a:t>find out what new employees need; </a:t>
            </a:r>
          </a:p>
          <a:p>
            <a:pPr lvl="0"/>
            <a:r>
              <a:rPr lang="en-GB" sz="2000" dirty="0">
                <a:latin typeface="Arial" panose="020B0604020202020204" pitchFamily="34" charset="0"/>
                <a:cs typeface="Arial" panose="020B0604020202020204" pitchFamily="34" charset="0"/>
              </a:rPr>
              <a:t>review the information currently given to new starters; </a:t>
            </a:r>
          </a:p>
          <a:p>
            <a:pPr lvl="0"/>
            <a:r>
              <a:rPr lang="en-GB" sz="2000" dirty="0">
                <a:latin typeface="Arial" panose="020B0604020202020204" pitchFamily="34" charset="0"/>
                <a:cs typeface="Arial" panose="020B0604020202020204" pitchFamily="34" charset="0"/>
              </a:rPr>
              <a:t>identify problems and possible improvements; </a:t>
            </a:r>
          </a:p>
          <a:p>
            <a:pPr lvl="0"/>
            <a:r>
              <a:rPr lang="en-GB" sz="2000" dirty="0">
                <a:latin typeface="Arial" panose="020B0604020202020204" pitchFamily="34" charset="0"/>
                <a:cs typeface="Arial" panose="020B0604020202020204" pitchFamily="34" charset="0"/>
              </a:rPr>
              <a:t>generate ideas; </a:t>
            </a:r>
          </a:p>
          <a:p>
            <a:pPr lvl="0"/>
            <a:r>
              <a:rPr lang="en-GB" sz="2000" dirty="0">
                <a:latin typeface="Arial" panose="020B0604020202020204" pitchFamily="34" charset="0"/>
                <a:cs typeface="Arial" panose="020B0604020202020204" pitchFamily="34" charset="0"/>
              </a:rPr>
              <a:t>decide what should be included in the welcome pack; </a:t>
            </a:r>
          </a:p>
          <a:p>
            <a:pPr lvl="0"/>
            <a:r>
              <a:rPr lang="en-GB" sz="2000" dirty="0">
                <a:latin typeface="Arial" panose="020B0604020202020204" pitchFamily="34" charset="0"/>
                <a:cs typeface="Arial" panose="020B0604020202020204" pitchFamily="34" charset="0"/>
              </a:rPr>
              <a:t>create a simple first-week plan; </a:t>
            </a:r>
          </a:p>
          <a:p>
            <a:pPr lvl="0"/>
            <a:r>
              <a:rPr lang="en-GB" sz="2000" dirty="0">
                <a:latin typeface="Arial" panose="020B0604020202020204" pitchFamily="34" charset="0"/>
                <a:cs typeface="Arial" panose="020B0604020202020204" pitchFamily="34" charset="0"/>
              </a:rPr>
              <a:t>produce the new resource; </a:t>
            </a:r>
          </a:p>
          <a:p>
            <a:pPr lvl="0"/>
            <a:r>
              <a:rPr lang="en-GB" sz="2000" dirty="0">
                <a:latin typeface="Arial" panose="020B0604020202020204" pitchFamily="34" charset="0"/>
                <a:cs typeface="Arial" panose="020B0604020202020204" pitchFamily="34" charset="0"/>
              </a:rPr>
              <a:t>present your recommendations to a manager.</a:t>
            </a:r>
          </a:p>
        </p:txBody>
      </p:sp>
      <p:sp>
        <p:nvSpPr>
          <p:cNvPr id="6" name="TextBox 5">
            <a:extLst>
              <a:ext uri="{FF2B5EF4-FFF2-40B4-BE49-F238E27FC236}">
                <a16:creationId xmlns:a16="http://schemas.microsoft.com/office/drawing/2014/main" id="{7594095A-7C75-7834-DD61-EE042A117B8B}"/>
              </a:ext>
            </a:extLst>
          </p:cNvPr>
          <p:cNvSpPr txBox="1"/>
          <p:nvPr/>
        </p:nvSpPr>
        <p:spPr>
          <a:xfrm>
            <a:off x="752363" y="2733193"/>
            <a:ext cx="11083079" cy="2145268"/>
          </a:xfrm>
          <a:prstGeom prst="round2DiagRect">
            <a:avLst/>
          </a:prstGeom>
          <a:noFill/>
          <a:ln w="57150">
            <a:solidFill>
              <a:schemeClr val="accent1">
                <a:lumMod val="60000"/>
                <a:lumOff val="40000"/>
              </a:schemeClr>
            </a:solidFill>
          </a:ln>
        </p:spPr>
        <p:txBody>
          <a:bodyPr wrap="square" rtlCol="0">
            <a:spAutoFit/>
          </a:bodyPr>
          <a:lstStyle/>
          <a:p>
            <a:r>
              <a:rPr lang="en-GB" sz="2000" dirty="0">
                <a:latin typeface="Arial" panose="020B0604020202020204" pitchFamily="34" charset="0"/>
                <a:cs typeface="Arial" panose="020B0604020202020204" pitchFamily="34" charset="0"/>
              </a:rPr>
              <a:t>Does Jordan automatically have the most influence because Jordan has the formal role?</a:t>
            </a:r>
          </a:p>
          <a:p>
            <a:r>
              <a:rPr lang="en-GB" sz="2000" dirty="0">
                <a:latin typeface="Arial" panose="020B0604020202020204" pitchFamily="34" charset="0"/>
                <a:cs typeface="Arial" panose="020B0604020202020204" pitchFamily="34" charset="0"/>
              </a:rPr>
              <a:t>Does expertise create influence?</a:t>
            </a:r>
          </a:p>
          <a:p>
            <a:r>
              <a:rPr lang="en-GB" sz="2000" dirty="0">
                <a:latin typeface="Arial" panose="020B0604020202020204" pitchFamily="34" charset="0"/>
                <a:cs typeface="Arial" panose="020B0604020202020204" pitchFamily="34" charset="0"/>
              </a:rPr>
              <a:t>Does confidence create influence?</a:t>
            </a:r>
          </a:p>
          <a:p>
            <a:r>
              <a:rPr lang="en-GB" sz="2000" dirty="0">
                <a:latin typeface="Arial" panose="020B0604020202020204" pitchFamily="34" charset="0"/>
                <a:cs typeface="Arial" panose="020B0604020202020204" pitchFamily="34" charset="0"/>
              </a:rPr>
              <a:t>Can asking a good question influence a decision?</a:t>
            </a:r>
          </a:p>
          <a:p>
            <a:r>
              <a:rPr lang="en-GB" sz="2000" dirty="0">
                <a:latin typeface="Arial" panose="020B0604020202020204" pitchFamily="34" charset="0"/>
                <a:cs typeface="Arial" panose="020B0604020202020204" pitchFamily="34" charset="0"/>
              </a:rPr>
              <a:t>Can someone influence a team without speaking very much?</a:t>
            </a:r>
          </a:p>
          <a:p>
            <a:r>
              <a:rPr lang="en-GB" sz="2000" dirty="0">
                <a:latin typeface="Arial" panose="020B0604020202020204" pitchFamily="34" charset="0"/>
                <a:cs typeface="Arial" panose="020B0604020202020204" pitchFamily="34" charset="0"/>
              </a:rPr>
              <a:t>Can influence be positive or negative?</a:t>
            </a:r>
          </a:p>
        </p:txBody>
      </p:sp>
      <p:pic>
        <p:nvPicPr>
          <p:cNvPr id="45" name="Picture 44">
            <a:extLst>
              <a:ext uri="{FF2B5EF4-FFF2-40B4-BE49-F238E27FC236}">
                <a16:creationId xmlns:a16="http://schemas.microsoft.com/office/drawing/2014/main" id="{C13E40FC-8E90-1E5A-E772-AD920EAB189C}"/>
              </a:ext>
            </a:extLst>
          </p:cNvPr>
          <p:cNvPicPr>
            <a:picLocks noChangeAspect="1"/>
          </p:cNvPicPr>
          <p:nvPr/>
        </p:nvPicPr>
        <p:blipFill>
          <a:blip r:embed="rId3"/>
          <a:stretch>
            <a:fillRect/>
          </a:stretch>
        </p:blipFill>
        <p:spPr>
          <a:xfrm>
            <a:off x="616611" y="5652431"/>
            <a:ext cx="11575389" cy="1168203"/>
          </a:xfrm>
          <a:prstGeom prst="rect">
            <a:avLst/>
          </a:prstGeom>
        </p:spPr>
      </p:pic>
    </p:spTree>
    <p:extLst>
      <p:ext uri="{BB962C8B-B14F-4D97-AF65-F5344CB8AC3E}">
        <p14:creationId xmlns:p14="http://schemas.microsoft.com/office/powerpoint/2010/main" val="1293246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37C4B-077C-CFB8-2CDA-BAE1CE844AE0}"/>
              </a:ext>
            </a:extLst>
          </p:cNvPr>
          <p:cNvSpPr>
            <a:spLocks noGrp="1"/>
          </p:cNvSpPr>
          <p:nvPr>
            <p:ph type="title"/>
          </p:nvPr>
        </p:nvSpPr>
        <p:spPr>
          <a:xfrm>
            <a:off x="2808515" y="95609"/>
            <a:ext cx="9004055" cy="1325563"/>
          </a:xfrm>
        </p:spPr>
        <p:txBody>
          <a:bodyPr>
            <a:normAutofit/>
          </a:bodyPr>
          <a:lstStyle/>
          <a:p>
            <a:r>
              <a:rPr lang="en-GB" sz="4000" dirty="0"/>
              <a:t> From Contribution to Collaboration</a:t>
            </a:r>
            <a:endParaRPr lang="en-GB" sz="4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FA97BED-36FE-B8CF-C034-8A572BA76137}"/>
              </a:ext>
            </a:extLst>
          </p:cNvPr>
          <p:cNvSpPr txBox="1"/>
          <p:nvPr/>
        </p:nvSpPr>
        <p:spPr>
          <a:xfrm>
            <a:off x="769482" y="1431849"/>
            <a:ext cx="10127118" cy="2826306"/>
          </a:xfrm>
          <a:prstGeom prst="round2DiagRect">
            <a:avLst/>
          </a:prstGeom>
          <a:noFill/>
          <a:ln w="57150">
            <a:solidFill>
              <a:schemeClr val="tx1"/>
            </a:solidFill>
          </a:ln>
        </p:spPr>
        <p:txBody>
          <a:bodyPr wrap="square">
            <a:spAutoFit/>
          </a:bodyPr>
          <a:lstStyle/>
          <a:p>
            <a:pPr>
              <a:buNone/>
            </a:pPr>
            <a:r>
              <a:rPr lang="en-GB" sz="2000" dirty="0">
                <a:latin typeface="Arial" panose="020B0604020202020204" pitchFamily="34" charset="0"/>
                <a:cs typeface="Arial" panose="020B0604020202020204" pitchFamily="34" charset="0"/>
              </a:rPr>
              <a:t>In a professional team, completing your own work is important, but it is not always enough. Your work may provide information that someone else needs, your decisions may affect another person's task, or a delay may prevent the whole team from moving forward. </a:t>
            </a:r>
          </a:p>
          <a:p>
            <a:pPr>
              <a:buNone/>
            </a:pP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You may not be the manager or have formal authority, but you can still </a:t>
            </a:r>
            <a:r>
              <a:rPr lang="en-GB" sz="2000" u="sng" dirty="0">
                <a:latin typeface="Arial" panose="020B0604020202020204" pitchFamily="34" charset="0"/>
                <a:cs typeface="Arial" panose="020B0604020202020204" pitchFamily="34" charset="0"/>
              </a:rPr>
              <a:t>influence</a:t>
            </a:r>
            <a:r>
              <a:rPr lang="en-GB" sz="2000" dirty="0">
                <a:latin typeface="Arial" panose="020B0604020202020204" pitchFamily="34" charset="0"/>
                <a:cs typeface="Arial" panose="020B0604020202020204" pitchFamily="34" charset="0"/>
              </a:rPr>
              <a:t> what happens through the questions you ask, the evidence you share, the way you challenge, the support you offer and how you respond to others.</a:t>
            </a:r>
          </a:p>
        </p:txBody>
      </p:sp>
      <p:pic>
        <p:nvPicPr>
          <p:cNvPr id="7" name="Picture 6">
            <a:extLst>
              <a:ext uri="{FF2B5EF4-FFF2-40B4-BE49-F238E27FC236}">
                <a16:creationId xmlns:a16="http://schemas.microsoft.com/office/drawing/2014/main" id="{18FAD4B5-8CAE-8F2C-E1C4-D0DB13A2AC17}"/>
              </a:ext>
            </a:extLst>
          </p:cNvPr>
          <p:cNvPicPr>
            <a:picLocks noChangeAspect="1"/>
          </p:cNvPicPr>
          <p:nvPr/>
        </p:nvPicPr>
        <p:blipFill>
          <a:blip r:embed="rId2"/>
          <a:srcRect r="66011"/>
          <a:stretch>
            <a:fillRect/>
          </a:stretch>
        </p:blipFill>
        <p:spPr>
          <a:xfrm>
            <a:off x="12942057" y="1039900"/>
            <a:ext cx="1653456" cy="3221755"/>
          </a:xfrm>
          <a:prstGeom prst="rect">
            <a:avLst/>
          </a:prstGeom>
        </p:spPr>
      </p:pic>
      <p:grpSp>
        <p:nvGrpSpPr>
          <p:cNvPr id="9" name="Group 8">
            <a:extLst>
              <a:ext uri="{FF2B5EF4-FFF2-40B4-BE49-F238E27FC236}">
                <a16:creationId xmlns:a16="http://schemas.microsoft.com/office/drawing/2014/main" id="{FDB37AB4-B6E7-7636-4DFB-22814CC47DEF}"/>
              </a:ext>
            </a:extLst>
          </p:cNvPr>
          <p:cNvGrpSpPr/>
          <p:nvPr/>
        </p:nvGrpSpPr>
        <p:grpSpPr>
          <a:xfrm>
            <a:off x="797770" y="4454902"/>
            <a:ext cx="11181218" cy="2307489"/>
            <a:chOff x="666064" y="2744480"/>
            <a:chExt cx="8505149" cy="2307489"/>
          </a:xfrm>
        </p:grpSpPr>
        <p:sp>
          <p:nvSpPr>
            <p:cNvPr id="11" name="Free-form: Shape 10">
              <a:extLst>
                <a:ext uri="{FF2B5EF4-FFF2-40B4-BE49-F238E27FC236}">
                  <a16:creationId xmlns:a16="http://schemas.microsoft.com/office/drawing/2014/main" id="{431C40C0-8919-394F-6DC5-B0B375BEB190}"/>
                </a:ext>
              </a:extLst>
            </p:cNvPr>
            <p:cNvSpPr/>
            <p:nvPr/>
          </p:nvSpPr>
          <p:spPr>
            <a:xfrm>
              <a:off x="2808514" y="2744480"/>
              <a:ext cx="6283213" cy="899404"/>
            </a:xfrm>
            <a:custGeom>
              <a:avLst/>
              <a:gdLst>
                <a:gd name="csX0" fmla="*/ 0 w 8637931"/>
                <a:gd name="csY0" fmla="*/ 0 h 583740"/>
                <a:gd name="csX1" fmla="*/ 8637931 w 8637931"/>
                <a:gd name="csY1" fmla="*/ 0 h 583740"/>
                <a:gd name="csX2" fmla="*/ 8637931 w 8637931"/>
                <a:gd name="csY2" fmla="*/ 583740 h 583740"/>
                <a:gd name="csX3" fmla="*/ 0 w 8637931"/>
                <a:gd name="csY3" fmla="*/ 583740 h 583740"/>
                <a:gd name="csX4" fmla="*/ 0 w 8637931"/>
                <a:gd name="csY4" fmla="*/ 0 h 583740"/>
              </a:gdLst>
              <a:ahLst/>
              <a:cxnLst>
                <a:cxn ang="0">
                  <a:pos x="csX0" y="csY0"/>
                </a:cxn>
                <a:cxn ang="0">
                  <a:pos x="csX1" y="csY1"/>
                </a:cxn>
                <a:cxn ang="0">
                  <a:pos x="csX2" y="csY2"/>
                </a:cxn>
                <a:cxn ang="0">
                  <a:pos x="csX3" y="csY3"/>
                </a:cxn>
                <a:cxn ang="0">
                  <a:pos x="csX4" y="csY4"/>
                </a:cxn>
              </a:cxnLst>
              <a:rect l="l" t="t" r="r" b="b"/>
              <a:pathLst>
                <a:path w="8637931" h="583740">
                  <a:moveTo>
                    <a:pt x="0" y="0"/>
                  </a:moveTo>
                  <a:lnTo>
                    <a:pt x="8637931" y="0"/>
                  </a:lnTo>
                  <a:lnTo>
                    <a:pt x="8637931" y="583740"/>
                  </a:lnTo>
                  <a:lnTo>
                    <a:pt x="0" y="583740"/>
                  </a:lnTo>
                  <a:lnTo>
                    <a:pt x="0" y="0"/>
                  </a:lnTo>
                  <a:close/>
                </a:path>
              </a:pathLst>
            </a:custGeom>
            <a:ln w="19050">
              <a:solidFill>
                <a:schemeClr val="accent1">
                  <a:lumMod val="60000"/>
                  <a:lumOff val="40000"/>
                </a:schemeClr>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74254" tIns="30480" rIns="170688" bIns="30480" numCol="1" spcCol="1270" anchor="t" anchorCtr="0">
              <a:noAutofit/>
            </a:bodyPr>
            <a:lstStyle/>
            <a:p>
              <a:pPr marL="171450" lvl="1" indent="-171450" defTabSz="844550">
                <a:lnSpc>
                  <a:spcPct val="100000"/>
                </a:lnSpc>
                <a:spcBef>
                  <a:spcPct val="0"/>
                </a:spcBef>
                <a:spcAft>
                  <a:spcPct val="20000"/>
                </a:spcAft>
                <a:buNone/>
              </a:pPr>
              <a:r>
                <a:rPr lang="en-GB" sz="2000" dirty="0">
                  <a:latin typeface="Arial" panose="020B0604020202020204" pitchFamily="34" charset="0"/>
                  <a:cs typeface="Arial" panose="020B0604020202020204" pitchFamily="34" charset="0"/>
                </a:rPr>
                <a:t>You might contribute an idea, complete a task, ask a useful question,</a:t>
              </a:r>
            </a:p>
            <a:p>
              <a:pPr marL="171450" lvl="1" indent="-171450" defTabSz="844550">
                <a:lnSpc>
                  <a:spcPct val="100000"/>
                </a:lnSpc>
                <a:spcBef>
                  <a:spcPct val="0"/>
                </a:spcBef>
                <a:spcAft>
                  <a:spcPct val="20000"/>
                </a:spcAft>
                <a:buNone/>
              </a:pPr>
              <a:r>
                <a:rPr lang="en-GB" sz="2000" dirty="0">
                  <a:latin typeface="Arial" panose="020B0604020202020204" pitchFamily="34" charset="0"/>
                  <a:cs typeface="Arial" panose="020B0604020202020204" pitchFamily="34" charset="0"/>
                </a:rPr>
                <a:t>solve a problem or support a colleague.</a:t>
              </a:r>
              <a:endParaRPr lang="en-GB" sz="1900" kern="1200" dirty="0">
                <a:latin typeface="Arial" panose="020B0604020202020204"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D01AE335-1C3D-CE32-DE32-1F747191F0EE}"/>
                </a:ext>
              </a:extLst>
            </p:cNvPr>
            <p:cNvSpPr/>
            <p:nvPr/>
          </p:nvSpPr>
          <p:spPr>
            <a:xfrm>
              <a:off x="2808514" y="3819065"/>
              <a:ext cx="6362699" cy="1232904"/>
            </a:xfrm>
            <a:custGeom>
              <a:avLst/>
              <a:gdLst>
                <a:gd name="csX0" fmla="*/ 0 w 8637931"/>
                <a:gd name="csY0" fmla="*/ 0 h 583740"/>
                <a:gd name="csX1" fmla="*/ 8637931 w 8637931"/>
                <a:gd name="csY1" fmla="*/ 0 h 583740"/>
                <a:gd name="csX2" fmla="*/ 8637931 w 8637931"/>
                <a:gd name="csY2" fmla="*/ 583740 h 583740"/>
                <a:gd name="csX3" fmla="*/ 0 w 8637931"/>
                <a:gd name="csY3" fmla="*/ 583740 h 583740"/>
                <a:gd name="csX4" fmla="*/ 0 w 8637931"/>
                <a:gd name="csY4" fmla="*/ 0 h 583740"/>
              </a:gdLst>
              <a:ahLst/>
              <a:cxnLst>
                <a:cxn ang="0">
                  <a:pos x="csX0" y="csY0"/>
                </a:cxn>
                <a:cxn ang="0">
                  <a:pos x="csX1" y="csY1"/>
                </a:cxn>
                <a:cxn ang="0">
                  <a:pos x="csX2" y="csY2"/>
                </a:cxn>
                <a:cxn ang="0">
                  <a:pos x="csX3" y="csY3"/>
                </a:cxn>
                <a:cxn ang="0">
                  <a:pos x="csX4" y="csY4"/>
                </a:cxn>
              </a:cxnLst>
              <a:rect l="l" t="t" r="r" b="b"/>
              <a:pathLst>
                <a:path w="8637931" h="583740">
                  <a:moveTo>
                    <a:pt x="0" y="0"/>
                  </a:moveTo>
                  <a:lnTo>
                    <a:pt x="8637931" y="0"/>
                  </a:lnTo>
                  <a:lnTo>
                    <a:pt x="8637931" y="583740"/>
                  </a:lnTo>
                  <a:lnTo>
                    <a:pt x="0" y="583740"/>
                  </a:lnTo>
                  <a:lnTo>
                    <a:pt x="0" y="0"/>
                  </a:lnTo>
                  <a:close/>
                </a:path>
              </a:pathLst>
            </a:custGeom>
            <a:ln w="28575"/>
          </p:spPr>
          <p:style>
            <a:lnRef idx="2">
              <a:schemeClr val="accent6"/>
            </a:lnRef>
            <a:fillRef idx="1">
              <a:schemeClr val="lt1"/>
            </a:fillRef>
            <a:effectRef idx="0">
              <a:schemeClr val="accent6"/>
            </a:effectRef>
            <a:fontRef idx="minor">
              <a:schemeClr val="dk1"/>
            </a:fontRef>
          </p:style>
          <p:txBody>
            <a:bodyPr spcFirstLastPara="0" vert="horz" wrap="square" lIns="274254" tIns="30480" rIns="170688" bIns="30480" numCol="1" spcCol="1270" anchor="t" anchorCtr="0">
              <a:noAutofit/>
            </a:bodyPr>
            <a:lstStyle/>
            <a:p>
              <a:pPr marL="171450" lvl="1" indent="-171450" defTabSz="844550">
                <a:spcBef>
                  <a:spcPct val="0"/>
                </a:spcBef>
                <a:spcAft>
                  <a:spcPct val="20000"/>
                </a:spcAft>
              </a:pPr>
              <a:r>
                <a:rPr lang="en-GB" sz="2000" dirty="0">
                  <a:latin typeface="Arial" panose="020B0604020202020204" pitchFamily="34" charset="0"/>
                  <a:cs typeface="Arial" panose="020B0604020202020204" pitchFamily="34" charset="0"/>
                </a:rPr>
                <a:t>Collaboration means recognising that our individual contributions need</a:t>
              </a:r>
            </a:p>
            <a:p>
              <a:pPr marL="171450" lvl="1" indent="-171450" defTabSz="844550">
                <a:spcBef>
                  <a:spcPct val="0"/>
                </a:spcBef>
                <a:spcAft>
                  <a:spcPct val="20000"/>
                </a:spcAft>
              </a:pPr>
              <a:r>
                <a:rPr lang="en-GB" sz="2000" dirty="0">
                  <a:latin typeface="Arial" panose="020B0604020202020204" pitchFamily="34" charset="0"/>
                  <a:cs typeface="Arial" panose="020B0604020202020204" pitchFamily="34" charset="0"/>
                </a:rPr>
                <a:t>to connect. We may need to share information, coordinate our work,</a:t>
              </a:r>
            </a:p>
            <a:p>
              <a:pPr marL="171450" lvl="1" indent="-171450" defTabSz="844550">
                <a:spcBef>
                  <a:spcPct val="0"/>
                </a:spcBef>
                <a:spcAft>
                  <a:spcPct val="20000"/>
                </a:spcAft>
              </a:pPr>
              <a:r>
                <a:rPr lang="en-GB" sz="2000" dirty="0">
                  <a:latin typeface="Arial" panose="020B0604020202020204" pitchFamily="34" charset="0"/>
                  <a:cs typeface="Arial" panose="020B0604020202020204" pitchFamily="34" charset="0"/>
                </a:rPr>
                <a:t>respond to changes and consider what other people need from us.</a:t>
              </a:r>
              <a:endParaRPr lang="en-GB" sz="1900" kern="1200" dirty="0">
                <a:latin typeface="Arial" panose="020B0604020202020204" pitchFamily="34" charset="0"/>
                <a:cs typeface="Arial" panose="020B0604020202020204" pitchFamily="34" charset="0"/>
              </a:endParaRPr>
            </a:p>
          </p:txBody>
        </p:sp>
        <p:sp>
          <p:nvSpPr>
            <p:cNvPr id="12" name="Free-form: Shape 11">
              <a:extLst>
                <a:ext uri="{FF2B5EF4-FFF2-40B4-BE49-F238E27FC236}">
                  <a16:creationId xmlns:a16="http://schemas.microsoft.com/office/drawing/2014/main" id="{750F456A-AE04-995B-A72B-09397BB7C22B}"/>
                </a:ext>
              </a:extLst>
            </p:cNvPr>
            <p:cNvSpPr/>
            <p:nvPr/>
          </p:nvSpPr>
          <p:spPr>
            <a:xfrm>
              <a:off x="666064" y="4021013"/>
              <a:ext cx="2221936" cy="470757"/>
            </a:xfrm>
            <a:custGeom>
              <a:avLst/>
              <a:gdLst>
                <a:gd name="csX0" fmla="*/ 0 w 8637931"/>
                <a:gd name="csY0" fmla="*/ 154443 h 926639"/>
                <a:gd name="csX1" fmla="*/ 154443 w 8637931"/>
                <a:gd name="csY1" fmla="*/ 0 h 926639"/>
                <a:gd name="csX2" fmla="*/ 8483488 w 8637931"/>
                <a:gd name="csY2" fmla="*/ 0 h 926639"/>
                <a:gd name="csX3" fmla="*/ 8637931 w 8637931"/>
                <a:gd name="csY3" fmla="*/ 154443 h 926639"/>
                <a:gd name="csX4" fmla="*/ 8637931 w 8637931"/>
                <a:gd name="csY4" fmla="*/ 772196 h 926639"/>
                <a:gd name="csX5" fmla="*/ 8483488 w 8637931"/>
                <a:gd name="csY5" fmla="*/ 926639 h 926639"/>
                <a:gd name="csX6" fmla="*/ 154443 w 8637931"/>
                <a:gd name="csY6" fmla="*/ 926639 h 926639"/>
                <a:gd name="csX7" fmla="*/ 0 w 8637931"/>
                <a:gd name="csY7" fmla="*/ 772196 h 926639"/>
                <a:gd name="csX8" fmla="*/ 0 w 8637931"/>
                <a:gd name="csY8" fmla="*/ 154443 h 9266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637931" h="926639">
                  <a:moveTo>
                    <a:pt x="0" y="154443"/>
                  </a:moveTo>
                  <a:cubicBezTo>
                    <a:pt x="0" y="69146"/>
                    <a:pt x="69146" y="0"/>
                    <a:pt x="154443" y="0"/>
                  </a:cubicBezTo>
                  <a:lnTo>
                    <a:pt x="8483488" y="0"/>
                  </a:lnTo>
                  <a:cubicBezTo>
                    <a:pt x="8568785" y="0"/>
                    <a:pt x="8637931" y="69146"/>
                    <a:pt x="8637931" y="154443"/>
                  </a:cubicBezTo>
                  <a:lnTo>
                    <a:pt x="8637931" y="772196"/>
                  </a:lnTo>
                  <a:cubicBezTo>
                    <a:pt x="8637931" y="857493"/>
                    <a:pt x="8568785" y="926639"/>
                    <a:pt x="8483488" y="926639"/>
                  </a:cubicBezTo>
                  <a:lnTo>
                    <a:pt x="154443" y="926639"/>
                  </a:lnTo>
                  <a:cubicBezTo>
                    <a:pt x="69146" y="926639"/>
                    <a:pt x="0" y="857493"/>
                    <a:pt x="0" y="772196"/>
                  </a:cubicBezTo>
                  <a:lnTo>
                    <a:pt x="0" y="15444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6675" tIns="136675" rIns="136675" bIns="136675" numCol="1" spcCol="1270" anchor="ctr" anchorCtr="0">
              <a:noAutofit/>
            </a:bodyPr>
            <a:lstStyle/>
            <a:p>
              <a:pPr lvl="0" defTabSz="1066800">
                <a:spcBef>
                  <a:spcPct val="0"/>
                </a:spcBef>
                <a:spcAft>
                  <a:spcPct val="35000"/>
                </a:spcAft>
              </a:pPr>
              <a:r>
                <a:rPr lang="en-GB" sz="2400" dirty="0"/>
                <a:t>Collaboration</a:t>
              </a:r>
              <a:endParaRPr lang="en-GB" sz="2400" kern="1200" dirty="0"/>
            </a:p>
          </p:txBody>
        </p:sp>
        <p:sp>
          <p:nvSpPr>
            <p:cNvPr id="10" name="Free-form: Shape 9">
              <a:extLst>
                <a:ext uri="{FF2B5EF4-FFF2-40B4-BE49-F238E27FC236}">
                  <a16:creationId xmlns:a16="http://schemas.microsoft.com/office/drawing/2014/main" id="{ED8239EA-C304-E581-2F72-888B04953A96}"/>
                </a:ext>
              </a:extLst>
            </p:cNvPr>
            <p:cNvSpPr/>
            <p:nvPr/>
          </p:nvSpPr>
          <p:spPr>
            <a:xfrm>
              <a:off x="666064" y="3009295"/>
              <a:ext cx="2221932" cy="431232"/>
            </a:xfrm>
            <a:custGeom>
              <a:avLst/>
              <a:gdLst>
                <a:gd name="csX0" fmla="*/ 0 w 8637931"/>
                <a:gd name="csY0" fmla="*/ 154443 h 926639"/>
                <a:gd name="csX1" fmla="*/ 154443 w 8637931"/>
                <a:gd name="csY1" fmla="*/ 0 h 926639"/>
                <a:gd name="csX2" fmla="*/ 8483488 w 8637931"/>
                <a:gd name="csY2" fmla="*/ 0 h 926639"/>
                <a:gd name="csX3" fmla="*/ 8637931 w 8637931"/>
                <a:gd name="csY3" fmla="*/ 154443 h 926639"/>
                <a:gd name="csX4" fmla="*/ 8637931 w 8637931"/>
                <a:gd name="csY4" fmla="*/ 772196 h 926639"/>
                <a:gd name="csX5" fmla="*/ 8483488 w 8637931"/>
                <a:gd name="csY5" fmla="*/ 926639 h 926639"/>
                <a:gd name="csX6" fmla="*/ 154443 w 8637931"/>
                <a:gd name="csY6" fmla="*/ 926639 h 926639"/>
                <a:gd name="csX7" fmla="*/ 0 w 8637931"/>
                <a:gd name="csY7" fmla="*/ 772196 h 926639"/>
                <a:gd name="csX8" fmla="*/ 0 w 8637931"/>
                <a:gd name="csY8" fmla="*/ 154443 h 9266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637931" h="926639">
                  <a:moveTo>
                    <a:pt x="0" y="154443"/>
                  </a:moveTo>
                  <a:cubicBezTo>
                    <a:pt x="0" y="69146"/>
                    <a:pt x="69146" y="0"/>
                    <a:pt x="154443" y="0"/>
                  </a:cubicBezTo>
                  <a:lnTo>
                    <a:pt x="8483488" y="0"/>
                  </a:lnTo>
                  <a:cubicBezTo>
                    <a:pt x="8568785" y="0"/>
                    <a:pt x="8637931" y="69146"/>
                    <a:pt x="8637931" y="154443"/>
                  </a:cubicBezTo>
                  <a:lnTo>
                    <a:pt x="8637931" y="772196"/>
                  </a:lnTo>
                  <a:cubicBezTo>
                    <a:pt x="8637931" y="857493"/>
                    <a:pt x="8568785" y="926639"/>
                    <a:pt x="8483488" y="926639"/>
                  </a:cubicBezTo>
                  <a:lnTo>
                    <a:pt x="154443" y="926639"/>
                  </a:lnTo>
                  <a:cubicBezTo>
                    <a:pt x="69146" y="926639"/>
                    <a:pt x="0" y="857493"/>
                    <a:pt x="0" y="772196"/>
                  </a:cubicBezTo>
                  <a:lnTo>
                    <a:pt x="0" y="15444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6675" tIns="136675" rIns="136675" bIns="136675" numCol="1" spcCol="1270" anchor="ctr" anchorCtr="0">
              <a:noAutofit/>
            </a:bodyPr>
            <a:lstStyle/>
            <a:p>
              <a:pPr lvl="0" defTabSz="1066800">
                <a:spcBef>
                  <a:spcPct val="0"/>
                </a:spcBef>
                <a:spcAft>
                  <a:spcPct val="35000"/>
                </a:spcAft>
              </a:pPr>
              <a:r>
                <a:rPr lang="en-GB" sz="2400" dirty="0"/>
                <a:t>Contribution</a:t>
              </a:r>
              <a:endParaRPr lang="en-GB" sz="2400" kern="1200" dirty="0"/>
            </a:p>
          </p:txBody>
        </p:sp>
      </p:grpSp>
      <p:pic>
        <p:nvPicPr>
          <p:cNvPr id="20" name="Picture 19">
            <a:extLst>
              <a:ext uri="{FF2B5EF4-FFF2-40B4-BE49-F238E27FC236}">
                <a16:creationId xmlns:a16="http://schemas.microsoft.com/office/drawing/2014/main" id="{1B16C5B2-8391-0245-02ED-CEC4ABB2D1EA}"/>
              </a:ext>
            </a:extLst>
          </p:cNvPr>
          <p:cNvPicPr>
            <a:picLocks noChangeAspect="1"/>
          </p:cNvPicPr>
          <p:nvPr/>
        </p:nvPicPr>
        <p:blipFill>
          <a:blip r:embed="rId2"/>
          <a:srcRect l="33634" r="32378"/>
          <a:stretch>
            <a:fillRect/>
          </a:stretch>
        </p:blipFill>
        <p:spPr>
          <a:xfrm>
            <a:off x="14168930" y="2970385"/>
            <a:ext cx="1653456" cy="3221755"/>
          </a:xfrm>
          <a:prstGeom prst="rect">
            <a:avLst/>
          </a:prstGeom>
        </p:spPr>
      </p:pic>
      <p:pic>
        <p:nvPicPr>
          <p:cNvPr id="22" name="Picture 21">
            <a:extLst>
              <a:ext uri="{FF2B5EF4-FFF2-40B4-BE49-F238E27FC236}">
                <a16:creationId xmlns:a16="http://schemas.microsoft.com/office/drawing/2014/main" id="{783AB096-262A-4DAF-3491-DE948EA47504}"/>
              </a:ext>
            </a:extLst>
          </p:cNvPr>
          <p:cNvPicPr>
            <a:picLocks noChangeAspect="1"/>
          </p:cNvPicPr>
          <p:nvPr/>
        </p:nvPicPr>
        <p:blipFill>
          <a:blip r:embed="rId2"/>
          <a:srcRect l="66011"/>
          <a:stretch>
            <a:fillRect/>
          </a:stretch>
        </p:blipFill>
        <p:spPr>
          <a:xfrm>
            <a:off x="10683309" y="1496106"/>
            <a:ext cx="1428596" cy="2783615"/>
          </a:xfrm>
          <a:prstGeom prst="rect">
            <a:avLst/>
          </a:prstGeom>
        </p:spPr>
      </p:pic>
    </p:spTree>
    <p:extLst>
      <p:ext uri="{BB962C8B-B14F-4D97-AF65-F5344CB8AC3E}">
        <p14:creationId xmlns:p14="http://schemas.microsoft.com/office/powerpoint/2010/main" val="751613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Fit in at The Workplace">
            <a:hlinkClick r:id="" action="ppaction://media"/>
            <a:extLst>
              <a:ext uri="{FF2B5EF4-FFF2-40B4-BE49-F238E27FC236}">
                <a16:creationId xmlns:a16="http://schemas.microsoft.com/office/drawing/2014/main" id="{F386C361-884C-03D7-BCAB-27FFF3668CFD}"/>
              </a:ext>
            </a:extLst>
          </p:cNvPr>
          <p:cNvPicPr>
            <a:picLocks noGrp="1" noRot="1" noChangeAspect="1"/>
          </p:cNvPicPr>
          <p:nvPr>
            <p:ph idx="1"/>
            <a:videoFile r:link="rId1"/>
          </p:nvPr>
        </p:nvPicPr>
        <p:blipFill>
          <a:blip r:embed="rId4"/>
          <a:stretch>
            <a:fillRect/>
          </a:stretch>
        </p:blipFill>
        <p:spPr>
          <a:xfrm>
            <a:off x="1926771" y="864286"/>
            <a:ext cx="9809617" cy="5542864"/>
          </a:xfrm>
          <a:prstGeom prst="rect">
            <a:avLst/>
          </a:prstGeom>
        </p:spPr>
      </p:pic>
      <p:sp>
        <p:nvSpPr>
          <p:cNvPr id="6" name="TextBox 5">
            <a:extLst>
              <a:ext uri="{FF2B5EF4-FFF2-40B4-BE49-F238E27FC236}">
                <a16:creationId xmlns:a16="http://schemas.microsoft.com/office/drawing/2014/main" id="{994B054F-3B96-0203-4424-603DE5FC29F4}"/>
              </a:ext>
            </a:extLst>
          </p:cNvPr>
          <p:cNvSpPr txBox="1"/>
          <p:nvPr/>
        </p:nvSpPr>
        <p:spPr>
          <a:xfrm>
            <a:off x="731838" y="6395873"/>
            <a:ext cx="6096000" cy="369332"/>
          </a:xfrm>
          <a:prstGeom prst="rect">
            <a:avLst/>
          </a:prstGeom>
          <a:noFill/>
        </p:spPr>
        <p:txBody>
          <a:bodyPr wrap="square">
            <a:spAutoFit/>
          </a:bodyPr>
          <a:lstStyle/>
          <a:p>
            <a:r>
              <a:rPr lang="en-GB" dirty="0">
                <a:hlinkClick r:id="rId5"/>
              </a:rPr>
              <a:t>How To Fit in at The Workplace</a:t>
            </a:r>
            <a:endParaRPr lang="en-GB" dirty="0"/>
          </a:p>
        </p:txBody>
      </p:sp>
    </p:spTree>
    <p:extLst>
      <p:ext uri="{BB962C8B-B14F-4D97-AF65-F5344CB8AC3E}">
        <p14:creationId xmlns:p14="http://schemas.microsoft.com/office/powerpoint/2010/main" val="25124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AEBC75-2CF4-E7F4-2143-D8354320D629}"/>
              </a:ext>
            </a:extLst>
          </p:cNvPr>
          <p:cNvSpPr txBox="1"/>
          <p:nvPr/>
        </p:nvSpPr>
        <p:spPr>
          <a:xfrm>
            <a:off x="767442" y="1500138"/>
            <a:ext cx="6052421" cy="5262979"/>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Scenario 1</a:t>
            </a:r>
          </a:p>
          <a:p>
            <a:r>
              <a:rPr lang="en-GB" sz="2000" dirty="0">
                <a:latin typeface="Arial" panose="020B0604020202020204" pitchFamily="34" charset="0"/>
                <a:cs typeface="Arial" panose="020B0604020202020204" pitchFamily="34" charset="0"/>
              </a:rPr>
              <a:t>Alex has worked in the organisation for 12 years and recommends using the same approach used successfully on several previous projects.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Casey has been with the organisation for six months but has found recent information suggesting that circumstances have changed.</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Alex says:</a:t>
            </a:r>
          </a:p>
          <a:p>
            <a:r>
              <a:rPr lang="en-GB" sz="2000" i="1" dirty="0">
                <a:latin typeface="Arial" panose="020B0604020202020204" pitchFamily="34" charset="0"/>
                <a:cs typeface="Arial" panose="020B0604020202020204" pitchFamily="34" charset="0"/>
              </a:rPr>
              <a:t>“We've done this many times before. I know what works.”</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might collaboration look like?</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assertive response could Casey make?</a:t>
            </a:r>
          </a:p>
          <a:p>
            <a:endParaRPr lang="en-GB" dirty="0"/>
          </a:p>
          <a:p>
            <a:endParaRPr lang="en-GB" dirty="0"/>
          </a:p>
        </p:txBody>
      </p:sp>
      <p:sp>
        <p:nvSpPr>
          <p:cNvPr id="6" name="Title 1">
            <a:extLst>
              <a:ext uri="{FF2B5EF4-FFF2-40B4-BE49-F238E27FC236}">
                <a16:creationId xmlns:a16="http://schemas.microsoft.com/office/drawing/2014/main" id="{B2C4A3CC-A0C7-FED1-CC00-4495D02AA86E}"/>
              </a:ext>
            </a:extLst>
          </p:cNvPr>
          <p:cNvSpPr>
            <a:spLocks noGrp="1"/>
          </p:cNvSpPr>
          <p:nvPr>
            <p:ph type="title"/>
          </p:nvPr>
        </p:nvSpPr>
        <p:spPr>
          <a:xfrm>
            <a:off x="3779838" y="365125"/>
            <a:ext cx="7956550" cy="1325563"/>
          </a:xfrm>
        </p:spPr>
        <p:txBody>
          <a:bodyPr/>
          <a:lstStyle/>
          <a:p>
            <a:r>
              <a:rPr lang="en-GB" dirty="0"/>
              <a:t>Scenario discussion</a:t>
            </a:r>
          </a:p>
        </p:txBody>
      </p:sp>
      <p:pic>
        <p:nvPicPr>
          <p:cNvPr id="3" name="Picture 2">
            <a:extLst>
              <a:ext uri="{FF2B5EF4-FFF2-40B4-BE49-F238E27FC236}">
                <a16:creationId xmlns:a16="http://schemas.microsoft.com/office/drawing/2014/main" id="{649AEB6D-797F-F540-A0AA-AE6790D00529}"/>
              </a:ext>
            </a:extLst>
          </p:cNvPr>
          <p:cNvPicPr>
            <a:picLocks noChangeAspect="1"/>
          </p:cNvPicPr>
          <p:nvPr/>
        </p:nvPicPr>
        <p:blipFill>
          <a:blip r:embed="rId2"/>
          <a:stretch>
            <a:fillRect/>
          </a:stretch>
        </p:blipFill>
        <p:spPr>
          <a:xfrm>
            <a:off x="6999288" y="2392732"/>
            <a:ext cx="4737100" cy="3152803"/>
          </a:xfrm>
          <a:prstGeom prst="rect">
            <a:avLst/>
          </a:prstGeom>
        </p:spPr>
      </p:pic>
    </p:spTree>
    <p:extLst>
      <p:ext uri="{BB962C8B-B14F-4D97-AF65-F5344CB8AC3E}">
        <p14:creationId xmlns:p14="http://schemas.microsoft.com/office/powerpoint/2010/main" val="729914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EA96A0-AC80-FC21-A8D1-4478B3C51893}"/>
              </a:ext>
            </a:extLst>
          </p:cNvPr>
          <p:cNvSpPr txBox="1"/>
          <p:nvPr/>
        </p:nvSpPr>
        <p:spPr>
          <a:xfrm>
            <a:off x="7240578" y="1279788"/>
            <a:ext cx="4639365" cy="5293757"/>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Scenario 2</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One highly capable team member repeatedly works additional hours to correct other people's mistakes. Deadlines are being met, so the manager believes the team is performing well.</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Is the team performing well?</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could the long-term impact of this type of behaviour be?</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How could team contributions be monitored or managed differently? </a:t>
            </a:r>
          </a:p>
          <a:p>
            <a:endParaRPr lang="en-GB" dirty="0"/>
          </a:p>
        </p:txBody>
      </p:sp>
      <p:sp>
        <p:nvSpPr>
          <p:cNvPr id="6" name="Title 1">
            <a:extLst>
              <a:ext uri="{FF2B5EF4-FFF2-40B4-BE49-F238E27FC236}">
                <a16:creationId xmlns:a16="http://schemas.microsoft.com/office/drawing/2014/main" id="{70366A71-AD44-5F6A-6548-3DCC0E5BC928}"/>
              </a:ext>
            </a:extLst>
          </p:cNvPr>
          <p:cNvSpPr>
            <a:spLocks noGrp="1"/>
          </p:cNvSpPr>
          <p:nvPr>
            <p:ph type="title"/>
          </p:nvPr>
        </p:nvSpPr>
        <p:spPr>
          <a:xfrm>
            <a:off x="3081757" y="188649"/>
            <a:ext cx="7956550" cy="1325563"/>
          </a:xfrm>
        </p:spPr>
        <p:txBody>
          <a:bodyPr/>
          <a:lstStyle/>
          <a:p>
            <a:r>
              <a:rPr lang="en-GB" dirty="0"/>
              <a:t>Scenario discussion</a:t>
            </a:r>
          </a:p>
        </p:txBody>
      </p:sp>
      <p:pic>
        <p:nvPicPr>
          <p:cNvPr id="3" name="Picture 2">
            <a:extLst>
              <a:ext uri="{FF2B5EF4-FFF2-40B4-BE49-F238E27FC236}">
                <a16:creationId xmlns:a16="http://schemas.microsoft.com/office/drawing/2014/main" id="{37F918B2-3C4D-A6EB-35FE-5566E63AC0AE}"/>
              </a:ext>
            </a:extLst>
          </p:cNvPr>
          <p:cNvPicPr>
            <a:picLocks noChangeAspect="1"/>
          </p:cNvPicPr>
          <p:nvPr/>
        </p:nvPicPr>
        <p:blipFill>
          <a:blip r:embed="rId2"/>
          <a:stretch>
            <a:fillRect/>
          </a:stretch>
        </p:blipFill>
        <p:spPr>
          <a:xfrm>
            <a:off x="680190" y="2336800"/>
            <a:ext cx="6199295" cy="2983176"/>
          </a:xfrm>
          <a:prstGeom prst="rect">
            <a:avLst/>
          </a:prstGeom>
        </p:spPr>
      </p:pic>
    </p:spTree>
    <p:extLst>
      <p:ext uri="{BB962C8B-B14F-4D97-AF65-F5344CB8AC3E}">
        <p14:creationId xmlns:p14="http://schemas.microsoft.com/office/powerpoint/2010/main" val="2378191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035B4-6F90-9668-DC5C-BA4746687691}"/>
              </a:ext>
            </a:extLst>
          </p:cNvPr>
          <p:cNvSpPr>
            <a:spLocks noGrp="1"/>
          </p:cNvSpPr>
          <p:nvPr>
            <p:ph type="title"/>
          </p:nvPr>
        </p:nvSpPr>
        <p:spPr>
          <a:xfrm>
            <a:off x="2832100" y="365125"/>
            <a:ext cx="8904270" cy="1325563"/>
          </a:xfrm>
        </p:spPr>
        <p:txBody>
          <a:bodyPr/>
          <a:lstStyle/>
          <a:p>
            <a:r>
              <a:rPr lang="en-GB" dirty="0"/>
              <a:t>Mini-sort activity : Does This Help Collaboration?</a:t>
            </a:r>
          </a:p>
        </p:txBody>
      </p:sp>
      <p:sp>
        <p:nvSpPr>
          <p:cNvPr id="5" name="Rectangle: Rounded Corners 4">
            <a:extLst>
              <a:ext uri="{FF2B5EF4-FFF2-40B4-BE49-F238E27FC236}">
                <a16:creationId xmlns:a16="http://schemas.microsoft.com/office/drawing/2014/main" id="{36C25395-9C1A-447F-C1F5-036C7E84CE32}"/>
              </a:ext>
            </a:extLst>
          </p:cNvPr>
          <p:cNvSpPr/>
          <p:nvPr/>
        </p:nvSpPr>
        <p:spPr>
          <a:xfrm>
            <a:off x="1951348" y="2103307"/>
            <a:ext cx="3243943" cy="118314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endParaRPr lang="en-GB" b="1" dirty="0"/>
          </a:p>
          <a:p>
            <a:pPr algn="ctr"/>
            <a:r>
              <a:rPr lang="en-GB" sz="2400" b="1" dirty="0">
                <a:latin typeface="Arial" panose="020B0604020202020204" pitchFamily="34" charset="0"/>
                <a:cs typeface="Arial" panose="020B0604020202020204" pitchFamily="34" charset="0"/>
              </a:rPr>
              <a:t>HELPS COLLABORATION</a:t>
            </a:r>
          </a:p>
          <a:p>
            <a:pPr algn="ctr"/>
            <a:endParaRPr lang="en-GB" sz="2400" b="1"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667C5832-1E6F-459C-464E-0E1965BB8C92}"/>
              </a:ext>
            </a:extLst>
          </p:cNvPr>
          <p:cNvSpPr/>
          <p:nvPr/>
        </p:nvSpPr>
        <p:spPr>
          <a:xfrm>
            <a:off x="6555181" y="2194051"/>
            <a:ext cx="3243943" cy="1183141"/>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2400" b="1" dirty="0">
                <a:latin typeface="Arial" panose="020B0604020202020204" pitchFamily="34" charset="0"/>
                <a:cs typeface="Arial" panose="020B0604020202020204" pitchFamily="34" charset="0"/>
              </a:rPr>
              <a:t>HINDERS COLLABORATION</a:t>
            </a:r>
          </a:p>
          <a:p>
            <a:pPr algn="ctr"/>
            <a:endParaRPr lang="en-GB" sz="2000"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071549E-9BFF-24B5-4494-E4E2148A44F6}"/>
              </a:ext>
            </a:extLst>
          </p:cNvPr>
          <p:cNvSpPr txBox="1"/>
          <p:nvPr/>
        </p:nvSpPr>
        <p:spPr>
          <a:xfrm>
            <a:off x="3671291" y="5689251"/>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ask another colleague for help</a:t>
            </a:r>
          </a:p>
        </p:txBody>
      </p:sp>
      <p:sp>
        <p:nvSpPr>
          <p:cNvPr id="17" name="TextBox 16">
            <a:extLst>
              <a:ext uri="{FF2B5EF4-FFF2-40B4-BE49-F238E27FC236}">
                <a16:creationId xmlns:a16="http://schemas.microsoft.com/office/drawing/2014/main" id="{A22CF3ED-18E1-AF88-0856-5E8B2A8D015C}"/>
              </a:ext>
            </a:extLst>
          </p:cNvPr>
          <p:cNvSpPr txBox="1"/>
          <p:nvPr/>
        </p:nvSpPr>
        <p:spPr>
          <a:xfrm>
            <a:off x="8177152" y="4630352"/>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finish my own task early</a:t>
            </a:r>
          </a:p>
        </p:txBody>
      </p:sp>
      <p:sp>
        <p:nvSpPr>
          <p:cNvPr id="19" name="TextBox 18">
            <a:extLst>
              <a:ext uri="{FF2B5EF4-FFF2-40B4-BE49-F238E27FC236}">
                <a16:creationId xmlns:a16="http://schemas.microsoft.com/office/drawing/2014/main" id="{3374CFD0-1D3F-488A-8303-81081EEA1EB3}"/>
              </a:ext>
            </a:extLst>
          </p:cNvPr>
          <p:cNvSpPr txBox="1"/>
          <p:nvPr/>
        </p:nvSpPr>
        <p:spPr>
          <a:xfrm>
            <a:off x="1321464" y="3627112"/>
            <a:ext cx="3785423"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complete another person's work because it is quicker</a:t>
            </a:r>
          </a:p>
        </p:txBody>
      </p:sp>
      <p:sp>
        <p:nvSpPr>
          <p:cNvPr id="21" name="TextBox 20">
            <a:extLst>
              <a:ext uri="{FF2B5EF4-FFF2-40B4-BE49-F238E27FC236}">
                <a16:creationId xmlns:a16="http://schemas.microsoft.com/office/drawing/2014/main" id="{40B4BD60-4BB5-6B09-DDD0-4DF3B162512D}"/>
              </a:ext>
            </a:extLst>
          </p:cNvPr>
          <p:cNvSpPr txBox="1"/>
          <p:nvPr/>
        </p:nvSpPr>
        <p:spPr>
          <a:xfrm>
            <a:off x="6509658" y="5738552"/>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refuse additional work</a:t>
            </a:r>
          </a:p>
        </p:txBody>
      </p:sp>
      <p:sp>
        <p:nvSpPr>
          <p:cNvPr id="23" name="TextBox 22">
            <a:extLst>
              <a:ext uri="{FF2B5EF4-FFF2-40B4-BE49-F238E27FC236}">
                <a16:creationId xmlns:a16="http://schemas.microsoft.com/office/drawing/2014/main" id="{FF152830-4CAF-7FEC-8731-06066459FF0E}"/>
              </a:ext>
            </a:extLst>
          </p:cNvPr>
          <p:cNvSpPr txBox="1"/>
          <p:nvPr/>
        </p:nvSpPr>
        <p:spPr>
          <a:xfrm>
            <a:off x="4617235" y="4617281"/>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change an agreed approach</a:t>
            </a:r>
          </a:p>
        </p:txBody>
      </p:sp>
      <p:sp>
        <p:nvSpPr>
          <p:cNvPr id="25" name="TextBox 24">
            <a:extLst>
              <a:ext uri="{FF2B5EF4-FFF2-40B4-BE49-F238E27FC236}">
                <a16:creationId xmlns:a16="http://schemas.microsoft.com/office/drawing/2014/main" id="{525260C7-7955-397F-3C9C-61B7DAF19D19}"/>
              </a:ext>
            </a:extLst>
          </p:cNvPr>
          <p:cNvSpPr txBox="1"/>
          <p:nvPr/>
        </p:nvSpPr>
        <p:spPr>
          <a:xfrm>
            <a:off x="7339777" y="3627112"/>
            <a:ext cx="3268352"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share unfinished work for feedback</a:t>
            </a:r>
          </a:p>
        </p:txBody>
      </p:sp>
      <p:sp>
        <p:nvSpPr>
          <p:cNvPr id="27" name="TextBox 26">
            <a:extLst>
              <a:ext uri="{FF2B5EF4-FFF2-40B4-BE49-F238E27FC236}">
                <a16:creationId xmlns:a16="http://schemas.microsoft.com/office/drawing/2014/main" id="{62A880E2-D8B3-F7A4-C100-6E20C0B552E6}"/>
              </a:ext>
            </a:extLst>
          </p:cNvPr>
          <p:cNvSpPr txBox="1"/>
          <p:nvPr/>
        </p:nvSpPr>
        <p:spPr>
          <a:xfrm>
            <a:off x="9274629" y="5710859"/>
            <a:ext cx="2667000" cy="1015663"/>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tell the team they cannot meet an agreed deadline</a:t>
            </a:r>
          </a:p>
        </p:txBody>
      </p:sp>
      <p:sp>
        <p:nvSpPr>
          <p:cNvPr id="29" name="TextBox 28">
            <a:extLst>
              <a:ext uri="{FF2B5EF4-FFF2-40B4-BE49-F238E27FC236}">
                <a16:creationId xmlns:a16="http://schemas.microsoft.com/office/drawing/2014/main" id="{15E05D33-3936-DB7F-0755-BBD9E9C4D0BC}"/>
              </a:ext>
            </a:extLst>
          </p:cNvPr>
          <p:cNvSpPr txBox="1"/>
          <p:nvPr/>
        </p:nvSpPr>
        <p:spPr>
          <a:xfrm>
            <a:off x="906320" y="5634324"/>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challenge the group's decision</a:t>
            </a:r>
          </a:p>
        </p:txBody>
      </p:sp>
      <p:sp>
        <p:nvSpPr>
          <p:cNvPr id="31" name="TextBox 30">
            <a:extLst>
              <a:ext uri="{FF2B5EF4-FFF2-40B4-BE49-F238E27FC236}">
                <a16:creationId xmlns:a16="http://schemas.microsoft.com/office/drawing/2014/main" id="{C1F66DF0-BB7F-1A73-D5BD-D718EC51A1E9}"/>
              </a:ext>
            </a:extLst>
          </p:cNvPr>
          <p:cNvSpPr txBox="1"/>
          <p:nvPr/>
        </p:nvSpPr>
        <p:spPr>
          <a:xfrm>
            <a:off x="1113148" y="4713281"/>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I offer to take over an unfinished task</a:t>
            </a:r>
          </a:p>
        </p:txBody>
      </p:sp>
      <p:sp>
        <p:nvSpPr>
          <p:cNvPr id="32" name="TextBox 31">
            <a:extLst>
              <a:ext uri="{FF2B5EF4-FFF2-40B4-BE49-F238E27FC236}">
                <a16:creationId xmlns:a16="http://schemas.microsoft.com/office/drawing/2014/main" id="{F7130EEB-3999-8A67-24DD-018E110EAB66}"/>
              </a:ext>
            </a:extLst>
          </p:cNvPr>
          <p:cNvSpPr txBox="1"/>
          <p:nvPr/>
        </p:nvSpPr>
        <p:spPr>
          <a:xfrm>
            <a:off x="1103834" y="1595314"/>
            <a:ext cx="10632536"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Read the behaviours listed below: sort these into the relevant categories of fitting in. </a:t>
            </a:r>
          </a:p>
        </p:txBody>
      </p:sp>
    </p:spTree>
    <p:extLst>
      <p:ext uri="{BB962C8B-B14F-4D97-AF65-F5344CB8AC3E}">
        <p14:creationId xmlns:p14="http://schemas.microsoft.com/office/powerpoint/2010/main" val="872094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A64221C-CECA-7B6C-6F3C-123AB8AB1A59}"/>
              </a:ext>
            </a:extLst>
          </p:cNvPr>
          <p:cNvSpPr>
            <a:spLocks noGrp="1"/>
          </p:cNvSpPr>
          <p:nvPr>
            <p:ph type="title"/>
          </p:nvPr>
        </p:nvSpPr>
        <p:spPr>
          <a:xfrm>
            <a:off x="3083152" y="365124"/>
            <a:ext cx="8564561" cy="1325563"/>
          </a:xfrm>
        </p:spPr>
        <p:txBody>
          <a:bodyPr/>
          <a:lstStyle/>
          <a:p>
            <a:r>
              <a:rPr lang="en-GB" dirty="0"/>
              <a:t>The impacts of your behaviours</a:t>
            </a:r>
          </a:p>
        </p:txBody>
      </p:sp>
      <p:sp>
        <p:nvSpPr>
          <p:cNvPr id="6" name="TextBox 5">
            <a:extLst>
              <a:ext uri="{FF2B5EF4-FFF2-40B4-BE49-F238E27FC236}">
                <a16:creationId xmlns:a16="http://schemas.microsoft.com/office/drawing/2014/main" id="{88D2E29A-2688-B060-6FFA-68859504AB4F}"/>
              </a:ext>
            </a:extLst>
          </p:cNvPr>
          <p:cNvSpPr txBox="1"/>
          <p:nvPr/>
        </p:nvSpPr>
        <p:spPr>
          <a:xfrm>
            <a:off x="834119" y="1900411"/>
            <a:ext cx="2170338" cy="347787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Example behaviour – Being Late for work.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Poor time keeping can become a major drain for team morale. So why do people do it?</a:t>
            </a:r>
          </a:p>
        </p:txBody>
      </p:sp>
      <p:pic>
        <p:nvPicPr>
          <p:cNvPr id="7" name="Online Media 6" title="Why some people are always late - BBC REEL">
            <a:hlinkClick r:id="" action="ppaction://media"/>
            <a:extLst>
              <a:ext uri="{FF2B5EF4-FFF2-40B4-BE49-F238E27FC236}">
                <a16:creationId xmlns:a16="http://schemas.microsoft.com/office/drawing/2014/main" id="{2181667C-052B-0005-37FB-AB035256D9CC}"/>
              </a:ext>
            </a:extLst>
          </p:cNvPr>
          <p:cNvPicPr>
            <a:picLocks noRot="1" noChangeAspect="1"/>
          </p:cNvPicPr>
          <p:nvPr>
            <a:videoFile r:link="rId1"/>
          </p:nvPr>
        </p:nvPicPr>
        <p:blipFill>
          <a:blip r:embed="rId3"/>
          <a:stretch>
            <a:fillRect/>
          </a:stretch>
        </p:blipFill>
        <p:spPr>
          <a:xfrm>
            <a:off x="3372983" y="1890742"/>
            <a:ext cx="7984898" cy="4511478"/>
          </a:xfrm>
          <a:prstGeom prst="rect">
            <a:avLst/>
          </a:prstGeom>
        </p:spPr>
      </p:pic>
    </p:spTree>
    <p:extLst>
      <p:ext uri="{BB962C8B-B14F-4D97-AF65-F5344CB8AC3E}">
        <p14:creationId xmlns:p14="http://schemas.microsoft.com/office/powerpoint/2010/main" val="392737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302FA-D6B1-5D46-5A62-6C05D7C02DE8}"/>
              </a:ext>
            </a:extLst>
          </p:cNvPr>
          <p:cNvSpPr>
            <a:spLocks noGrp="1"/>
          </p:cNvSpPr>
          <p:nvPr>
            <p:ph type="title"/>
          </p:nvPr>
        </p:nvSpPr>
        <p:spPr>
          <a:xfrm>
            <a:off x="3780148" y="365125"/>
            <a:ext cx="7956222" cy="1325563"/>
          </a:xfrm>
        </p:spPr>
        <p:txBody>
          <a:bodyPr anchor="ctr">
            <a:normAutofit/>
          </a:bodyPr>
          <a:lstStyle/>
          <a:p>
            <a:r>
              <a:rPr lang="en-GB" sz="4800" dirty="0"/>
              <a:t>Reflect</a:t>
            </a:r>
          </a:p>
        </p:txBody>
      </p:sp>
      <p:sp>
        <p:nvSpPr>
          <p:cNvPr id="3" name="Content Placeholder 2">
            <a:extLst>
              <a:ext uri="{FF2B5EF4-FFF2-40B4-BE49-F238E27FC236}">
                <a16:creationId xmlns:a16="http://schemas.microsoft.com/office/drawing/2014/main" id="{D63A3520-1D02-162F-4C6A-8B029436633F}"/>
              </a:ext>
            </a:extLst>
          </p:cNvPr>
          <p:cNvSpPr>
            <a:spLocks noGrp="1"/>
          </p:cNvSpPr>
          <p:nvPr>
            <p:ph idx="1"/>
          </p:nvPr>
        </p:nvSpPr>
        <p:spPr>
          <a:xfrm>
            <a:off x="1487324" y="2492634"/>
            <a:ext cx="6005297" cy="3333230"/>
          </a:xfrm>
        </p:spPr>
        <p:txBody>
          <a:bodyPr>
            <a:normAutofit fontScale="92500" lnSpcReduction="10000"/>
          </a:bodyPr>
          <a:lstStyle/>
          <a:p>
            <a:r>
              <a:rPr lang="en-GB" dirty="0"/>
              <a:t>How do you approach time keeping?</a:t>
            </a:r>
          </a:p>
          <a:p>
            <a:endParaRPr lang="en-GB" dirty="0"/>
          </a:p>
          <a:p>
            <a:r>
              <a:rPr lang="en-GB" dirty="0"/>
              <a:t>How do you feel if a colleague is late? </a:t>
            </a:r>
          </a:p>
          <a:p>
            <a:r>
              <a:rPr lang="en-GB" dirty="0"/>
              <a:t>How can poor time keeping affect collaboration?</a:t>
            </a:r>
          </a:p>
          <a:p>
            <a:endParaRPr lang="en-GB" dirty="0"/>
          </a:p>
          <a:p>
            <a:r>
              <a:rPr lang="en-GB" dirty="0"/>
              <a:t>What reasons might someone have for being late frequently? </a:t>
            </a:r>
          </a:p>
        </p:txBody>
      </p:sp>
      <p:pic>
        <p:nvPicPr>
          <p:cNvPr id="5" name="Graphic 4" descr="Clock outline">
            <a:extLst>
              <a:ext uri="{FF2B5EF4-FFF2-40B4-BE49-F238E27FC236}">
                <a16:creationId xmlns:a16="http://schemas.microsoft.com/office/drawing/2014/main" id="{2D2EAE07-5B5E-2D96-45B6-F37E0716827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853509" y="2217819"/>
            <a:ext cx="3882861" cy="3882861"/>
          </a:xfrm>
          <a:prstGeom prst="rect">
            <a:avLst/>
          </a:prstGeom>
        </p:spPr>
      </p:pic>
    </p:spTree>
    <p:extLst>
      <p:ext uri="{BB962C8B-B14F-4D97-AF65-F5344CB8AC3E}">
        <p14:creationId xmlns:p14="http://schemas.microsoft.com/office/powerpoint/2010/main" val="2146178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B8775-F9D8-874B-9D35-D8BCF0C9ECC4}"/>
              </a:ext>
            </a:extLst>
          </p:cNvPr>
          <p:cNvSpPr>
            <a:spLocks noGrp="1"/>
          </p:cNvSpPr>
          <p:nvPr>
            <p:ph type="title"/>
          </p:nvPr>
        </p:nvSpPr>
        <p:spPr/>
        <p:txBody>
          <a:bodyPr/>
          <a:lstStyle/>
          <a:p>
            <a:r>
              <a:rPr lang="en-GB" dirty="0"/>
              <a:t>The Team Trust Account</a:t>
            </a:r>
          </a:p>
        </p:txBody>
      </p:sp>
      <p:sp>
        <p:nvSpPr>
          <p:cNvPr id="7" name="TextBox 6">
            <a:extLst>
              <a:ext uri="{FF2B5EF4-FFF2-40B4-BE49-F238E27FC236}">
                <a16:creationId xmlns:a16="http://schemas.microsoft.com/office/drawing/2014/main" id="{2F263BB5-4A30-C3B6-761D-1022164CB9EC}"/>
              </a:ext>
            </a:extLst>
          </p:cNvPr>
          <p:cNvSpPr txBox="1"/>
          <p:nvPr/>
        </p:nvSpPr>
        <p:spPr>
          <a:xfrm>
            <a:off x="947056" y="1690688"/>
            <a:ext cx="5733144" cy="3416320"/>
          </a:xfrm>
          <a:prstGeom prst="rect">
            <a:avLst/>
          </a:prstGeom>
          <a:noFill/>
        </p:spPr>
        <p:txBody>
          <a:bodyPr wrap="square">
            <a:spAutoFit/>
          </a:bodyPr>
          <a:lstStyle/>
          <a:p>
            <a:pPr>
              <a:buNone/>
            </a:pPr>
            <a:r>
              <a:rPr lang="en-GB" dirty="0">
                <a:latin typeface="Arial" panose="020B0604020202020204" pitchFamily="34" charset="0"/>
                <a:cs typeface="Arial" panose="020B0604020202020204" pitchFamily="34" charset="0"/>
              </a:rPr>
              <a:t>Trust in a team is built through what people repeatedly do, not simply what they say.</a:t>
            </a:r>
          </a:p>
          <a:p>
            <a:pPr>
              <a:buNone/>
            </a:pPr>
            <a:endParaRPr lang="en-GB" dirty="0">
              <a:latin typeface="Arial" panose="020B0604020202020204" pitchFamily="34" charset="0"/>
              <a:cs typeface="Arial" panose="020B0604020202020204" pitchFamily="34" charset="0"/>
            </a:endParaRPr>
          </a:p>
          <a:p>
            <a:pPr>
              <a:buNone/>
            </a:pPr>
            <a:r>
              <a:rPr lang="en-GB" dirty="0">
                <a:latin typeface="Arial" panose="020B0604020202020204" pitchFamily="34" charset="0"/>
                <a:cs typeface="Arial" panose="020B0604020202020204" pitchFamily="34" charset="0"/>
              </a:rPr>
              <a:t>Imagine that every working relationship has a Team Trust Account. Our everyday behaviour can either add to it (deposit) or take away from it (withdraw).</a:t>
            </a:r>
          </a:p>
          <a:p>
            <a:pPr>
              <a:buNone/>
            </a:pPr>
            <a:endParaRPr lang="en-GB" dirty="0">
              <a:latin typeface="Arial" panose="020B0604020202020204" pitchFamily="34" charset="0"/>
              <a:cs typeface="Arial" panose="020B0604020202020204" pitchFamily="34" charset="0"/>
            </a:endParaRPr>
          </a:p>
          <a:p>
            <a:pPr>
              <a:buNone/>
            </a:pPr>
            <a:r>
              <a:rPr lang="en-GB" dirty="0">
                <a:latin typeface="Arial" panose="020B0604020202020204" pitchFamily="34" charset="0"/>
                <a:cs typeface="Arial" panose="020B0604020202020204" pitchFamily="34" charset="0"/>
              </a:rPr>
              <a:t>Not every deposit or withdrawal is the same size.</a:t>
            </a:r>
          </a:p>
          <a:p>
            <a:pPr>
              <a:buNone/>
            </a:pPr>
            <a:r>
              <a:rPr lang="en-GB" dirty="0">
                <a:latin typeface="Arial" panose="020B0604020202020204" pitchFamily="34" charset="0"/>
                <a:cs typeface="Arial" panose="020B0604020202020204" pitchFamily="34" charset="0"/>
              </a:rPr>
              <a:t>Being five minutes late once is different from repeatedly missing deadlines. Making an honest mistake is different from discovering a mistake and hiding it.</a:t>
            </a:r>
          </a:p>
        </p:txBody>
      </p:sp>
      <p:sp>
        <p:nvSpPr>
          <p:cNvPr id="9" name="TextBox 8">
            <a:extLst>
              <a:ext uri="{FF2B5EF4-FFF2-40B4-BE49-F238E27FC236}">
                <a16:creationId xmlns:a16="http://schemas.microsoft.com/office/drawing/2014/main" id="{E978B387-220C-2940-6899-30CEC7B3AE91}"/>
              </a:ext>
            </a:extLst>
          </p:cNvPr>
          <p:cNvSpPr txBox="1"/>
          <p:nvPr/>
        </p:nvSpPr>
        <p:spPr>
          <a:xfrm>
            <a:off x="947056" y="5416573"/>
            <a:ext cx="5565260" cy="510778"/>
          </a:xfrm>
          <a:prstGeom prst="round2DiagRect">
            <a:avLst/>
          </a:prstGeom>
          <a:noFill/>
          <a:ln w="38100">
            <a:solidFill>
              <a:srgbClr val="002060"/>
            </a:solidFill>
          </a:ln>
        </p:spPr>
        <p:txBody>
          <a:bodyPr wrap="square">
            <a:spAutoFit/>
          </a:bodyPr>
          <a:lstStyle/>
          <a:p>
            <a:pPr>
              <a:buNone/>
            </a:pPr>
            <a:r>
              <a:rPr lang="en-GB" sz="2400" dirty="0">
                <a:latin typeface="Arial" panose="020B0604020202020204" pitchFamily="34" charset="0"/>
                <a:cs typeface="Arial" panose="020B0604020202020204" pitchFamily="34" charset="0"/>
              </a:rPr>
              <a:t>Deposits are behaviours that build trust</a:t>
            </a:r>
          </a:p>
        </p:txBody>
      </p:sp>
      <p:sp>
        <p:nvSpPr>
          <p:cNvPr id="11" name="TextBox 10">
            <a:extLst>
              <a:ext uri="{FF2B5EF4-FFF2-40B4-BE49-F238E27FC236}">
                <a16:creationId xmlns:a16="http://schemas.microsoft.com/office/drawing/2014/main" id="{F18F7F45-E50D-1E39-4EF2-3275E6520797}"/>
              </a:ext>
            </a:extLst>
          </p:cNvPr>
          <p:cNvSpPr txBox="1"/>
          <p:nvPr/>
        </p:nvSpPr>
        <p:spPr>
          <a:xfrm>
            <a:off x="5070136" y="6020547"/>
            <a:ext cx="6793560" cy="510778"/>
          </a:xfrm>
          <a:prstGeom prst="round2DiagRect">
            <a:avLst/>
          </a:prstGeom>
          <a:noFill/>
          <a:ln w="38100">
            <a:solidFill>
              <a:srgbClr val="FF0000"/>
            </a:solidFill>
          </a:ln>
        </p:spPr>
        <p:txBody>
          <a:bodyPr wrap="square">
            <a:spAutoFit/>
          </a:bodyPr>
          <a:lstStyle/>
          <a:p>
            <a:pPr>
              <a:buNone/>
            </a:pPr>
            <a:r>
              <a:rPr lang="en-GB" sz="2400" dirty="0">
                <a:latin typeface="Arial" panose="020B0604020202020204" pitchFamily="34" charset="0"/>
                <a:cs typeface="Arial" panose="020B0604020202020204" pitchFamily="34" charset="0"/>
              </a:rPr>
              <a:t>Withdrawals are behaviours that reduce trust. </a:t>
            </a:r>
          </a:p>
        </p:txBody>
      </p:sp>
      <p:pic>
        <p:nvPicPr>
          <p:cNvPr id="4" name="Picture 3">
            <a:extLst>
              <a:ext uri="{FF2B5EF4-FFF2-40B4-BE49-F238E27FC236}">
                <a16:creationId xmlns:a16="http://schemas.microsoft.com/office/drawing/2014/main" id="{DF77DA1F-008C-440C-0410-91EBC45DCC7F}"/>
              </a:ext>
            </a:extLst>
          </p:cNvPr>
          <p:cNvPicPr>
            <a:picLocks noChangeAspect="1"/>
          </p:cNvPicPr>
          <p:nvPr/>
        </p:nvPicPr>
        <p:blipFill>
          <a:blip r:embed="rId2"/>
          <a:stretch>
            <a:fillRect/>
          </a:stretch>
        </p:blipFill>
        <p:spPr>
          <a:xfrm>
            <a:off x="7046295" y="1690688"/>
            <a:ext cx="4690075" cy="2766208"/>
          </a:xfrm>
          <a:prstGeom prst="rect">
            <a:avLst/>
          </a:prstGeom>
        </p:spPr>
      </p:pic>
    </p:spTree>
    <p:extLst>
      <p:ext uri="{BB962C8B-B14F-4D97-AF65-F5344CB8AC3E}">
        <p14:creationId xmlns:p14="http://schemas.microsoft.com/office/powerpoint/2010/main" val="3850523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33ECB-46BC-04C6-6CCC-DDE200144B11}"/>
              </a:ext>
            </a:extLst>
          </p:cNvPr>
          <p:cNvSpPr>
            <a:spLocks noGrp="1"/>
          </p:cNvSpPr>
          <p:nvPr>
            <p:ph type="title"/>
          </p:nvPr>
        </p:nvSpPr>
        <p:spPr/>
        <p:txBody>
          <a:bodyPr/>
          <a:lstStyle/>
          <a:p>
            <a:r>
              <a:rPr lang="en-GB" dirty="0"/>
              <a:t>The impacts of your behaviours</a:t>
            </a:r>
          </a:p>
        </p:txBody>
      </p:sp>
      <p:pic>
        <p:nvPicPr>
          <p:cNvPr id="4" name="Online Media 3" title="Admitting You're Wrong at Work: Tips for Professional Accountability">
            <a:hlinkClick r:id="" action="ppaction://media"/>
            <a:extLst>
              <a:ext uri="{FF2B5EF4-FFF2-40B4-BE49-F238E27FC236}">
                <a16:creationId xmlns:a16="http://schemas.microsoft.com/office/drawing/2014/main" id="{E5330164-7C56-C4EA-A649-A7D828419760}"/>
              </a:ext>
            </a:extLst>
          </p:cNvPr>
          <p:cNvPicPr>
            <a:picLocks noGrp="1" noRot="1" noChangeAspect="1"/>
          </p:cNvPicPr>
          <p:nvPr>
            <p:ph idx="1"/>
            <a:videoFile r:link="rId1"/>
          </p:nvPr>
        </p:nvPicPr>
        <p:blipFill>
          <a:blip r:embed="rId3"/>
          <a:stretch>
            <a:fillRect/>
          </a:stretch>
        </p:blipFill>
        <p:spPr>
          <a:xfrm>
            <a:off x="3779838" y="1911350"/>
            <a:ext cx="7956550" cy="4495800"/>
          </a:xfrm>
          <a:prstGeom prst="rect">
            <a:avLst/>
          </a:prstGeom>
        </p:spPr>
      </p:pic>
      <p:sp>
        <p:nvSpPr>
          <p:cNvPr id="5" name="TextBox 4">
            <a:extLst>
              <a:ext uri="{FF2B5EF4-FFF2-40B4-BE49-F238E27FC236}">
                <a16:creationId xmlns:a16="http://schemas.microsoft.com/office/drawing/2014/main" id="{CE3AC51C-85E2-6B67-78C5-5C0303949DDB}"/>
              </a:ext>
            </a:extLst>
          </p:cNvPr>
          <p:cNvSpPr txBox="1"/>
          <p:nvPr/>
        </p:nvSpPr>
        <p:spPr>
          <a:xfrm>
            <a:off x="1055913" y="3045396"/>
            <a:ext cx="2394857" cy="163121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Admitting mistakes at work is important and helps you develop trust from your team. </a:t>
            </a:r>
          </a:p>
        </p:txBody>
      </p:sp>
    </p:spTree>
    <p:extLst>
      <p:ext uri="{BB962C8B-B14F-4D97-AF65-F5344CB8AC3E}">
        <p14:creationId xmlns:p14="http://schemas.microsoft.com/office/powerpoint/2010/main" val="167498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3E10D-3724-48C3-3913-4C141991C8DC}"/>
              </a:ext>
            </a:extLst>
          </p:cNvPr>
          <p:cNvSpPr>
            <a:spLocks noGrp="1"/>
          </p:cNvSpPr>
          <p:nvPr>
            <p:ph type="title"/>
          </p:nvPr>
        </p:nvSpPr>
        <p:spPr/>
        <p:txBody>
          <a:bodyPr/>
          <a:lstStyle/>
          <a:p>
            <a:r>
              <a:rPr lang="en-GB" dirty="0"/>
              <a:t>Deposit or withdrawal?</a:t>
            </a:r>
          </a:p>
        </p:txBody>
      </p:sp>
      <p:sp>
        <p:nvSpPr>
          <p:cNvPr id="4" name="TextBox 3">
            <a:extLst>
              <a:ext uri="{FF2B5EF4-FFF2-40B4-BE49-F238E27FC236}">
                <a16:creationId xmlns:a16="http://schemas.microsoft.com/office/drawing/2014/main" id="{99A10A1E-50B8-9657-D803-C6D609A108D2}"/>
              </a:ext>
            </a:extLst>
          </p:cNvPr>
          <p:cNvSpPr txBox="1"/>
          <p:nvPr/>
        </p:nvSpPr>
        <p:spPr>
          <a:xfrm>
            <a:off x="732148" y="1615454"/>
            <a:ext cx="10624457"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For each of the behaviours listed below, decide if they are a </a:t>
            </a:r>
            <a:r>
              <a:rPr lang="en-GB" sz="2000" u="sng" dirty="0">
                <a:latin typeface="Arial" panose="020B0604020202020204" pitchFamily="34" charset="0"/>
                <a:cs typeface="Arial" panose="020B0604020202020204" pitchFamily="34" charset="0"/>
              </a:rPr>
              <a:t>deposit or withdrawal </a:t>
            </a:r>
            <a:r>
              <a:rPr lang="en-GB" sz="2000" dirty="0">
                <a:latin typeface="Arial" panose="020B0604020202020204" pitchFamily="34" charset="0"/>
                <a:cs typeface="Arial" panose="020B0604020202020204" pitchFamily="34" charset="0"/>
              </a:rPr>
              <a:t>from the team trust account.  Think about how significant the impact on trust will be. </a:t>
            </a:r>
          </a:p>
        </p:txBody>
      </p:sp>
      <p:sp>
        <p:nvSpPr>
          <p:cNvPr id="8" name="TextBox 7">
            <a:extLst>
              <a:ext uri="{FF2B5EF4-FFF2-40B4-BE49-F238E27FC236}">
                <a16:creationId xmlns:a16="http://schemas.microsoft.com/office/drawing/2014/main" id="{BBDD755F-C95C-4E64-320E-73B3C631FE48}"/>
              </a:ext>
            </a:extLst>
          </p:cNvPr>
          <p:cNvSpPr txBox="1"/>
          <p:nvPr/>
        </p:nvSpPr>
        <p:spPr>
          <a:xfrm>
            <a:off x="731821" y="5222346"/>
            <a:ext cx="6096000" cy="369332"/>
          </a:xfrm>
          <a:prstGeom prst="rect">
            <a:avLst/>
          </a:prstGeom>
          <a:noFill/>
          <a:ln w="28575">
            <a:solidFill>
              <a:srgbClr val="FFC000"/>
            </a:solidFill>
          </a:ln>
        </p:spPr>
        <p:txBody>
          <a:bodyPr wrap="square">
            <a:spAutoFit/>
          </a:bodyPr>
          <a:lstStyle/>
          <a:p>
            <a:r>
              <a:rPr lang="en-GB" i="1" dirty="0"/>
              <a:t>6. You complete your work by the agreed deadline.</a:t>
            </a:r>
          </a:p>
        </p:txBody>
      </p:sp>
      <p:sp>
        <p:nvSpPr>
          <p:cNvPr id="10" name="TextBox 9">
            <a:extLst>
              <a:ext uri="{FF2B5EF4-FFF2-40B4-BE49-F238E27FC236}">
                <a16:creationId xmlns:a16="http://schemas.microsoft.com/office/drawing/2014/main" id="{ECACA6D8-9CBB-5A68-0374-86FD03B62777}"/>
              </a:ext>
            </a:extLst>
          </p:cNvPr>
          <p:cNvSpPr txBox="1"/>
          <p:nvPr/>
        </p:nvSpPr>
        <p:spPr>
          <a:xfrm>
            <a:off x="731821" y="3176459"/>
            <a:ext cx="6096000" cy="369332"/>
          </a:xfrm>
          <a:prstGeom prst="rect">
            <a:avLst/>
          </a:prstGeom>
          <a:noFill/>
          <a:ln w="28575">
            <a:solidFill>
              <a:srgbClr val="00B050"/>
            </a:solidFill>
          </a:ln>
        </p:spPr>
        <p:txBody>
          <a:bodyPr wrap="square">
            <a:spAutoFit/>
          </a:bodyPr>
          <a:lstStyle/>
          <a:p>
            <a:r>
              <a:rPr lang="en-GB" i="1" dirty="0"/>
              <a:t>2. You realise you will miss a deadline and tell the team early.</a:t>
            </a:r>
          </a:p>
        </p:txBody>
      </p:sp>
      <p:sp>
        <p:nvSpPr>
          <p:cNvPr id="14" name="TextBox 13">
            <a:extLst>
              <a:ext uri="{FF2B5EF4-FFF2-40B4-BE49-F238E27FC236}">
                <a16:creationId xmlns:a16="http://schemas.microsoft.com/office/drawing/2014/main" id="{382486BE-EF7B-C529-840C-F9F1FA33D9BF}"/>
              </a:ext>
            </a:extLst>
          </p:cNvPr>
          <p:cNvSpPr txBox="1"/>
          <p:nvPr/>
        </p:nvSpPr>
        <p:spPr>
          <a:xfrm>
            <a:off x="732147" y="5706118"/>
            <a:ext cx="6096000" cy="369332"/>
          </a:xfrm>
          <a:prstGeom prst="rect">
            <a:avLst/>
          </a:prstGeom>
          <a:noFill/>
          <a:ln w="38100">
            <a:solidFill>
              <a:schemeClr val="tx1"/>
            </a:solidFill>
          </a:ln>
        </p:spPr>
        <p:txBody>
          <a:bodyPr wrap="square">
            <a:spAutoFit/>
          </a:bodyPr>
          <a:lstStyle/>
          <a:p>
            <a:r>
              <a:rPr lang="en-GB" dirty="0"/>
              <a:t>7. You give someone credit for their idea.</a:t>
            </a:r>
          </a:p>
        </p:txBody>
      </p:sp>
      <p:sp>
        <p:nvSpPr>
          <p:cNvPr id="16" name="TextBox 15">
            <a:extLst>
              <a:ext uri="{FF2B5EF4-FFF2-40B4-BE49-F238E27FC236}">
                <a16:creationId xmlns:a16="http://schemas.microsoft.com/office/drawing/2014/main" id="{5BA57A66-7481-F42B-B559-61A4C5759A1B}"/>
              </a:ext>
            </a:extLst>
          </p:cNvPr>
          <p:cNvSpPr txBox="1"/>
          <p:nvPr/>
        </p:nvSpPr>
        <p:spPr>
          <a:xfrm>
            <a:off x="731821" y="4217154"/>
            <a:ext cx="6789105" cy="369332"/>
          </a:xfrm>
          <a:prstGeom prst="rect">
            <a:avLst/>
          </a:prstGeom>
          <a:noFill/>
          <a:ln w="38100">
            <a:solidFill>
              <a:schemeClr val="accent5">
                <a:lumMod val="50000"/>
              </a:schemeClr>
            </a:solidFill>
          </a:ln>
        </p:spPr>
        <p:txBody>
          <a:bodyPr wrap="square">
            <a:spAutoFit/>
          </a:bodyPr>
          <a:lstStyle/>
          <a:p>
            <a:r>
              <a:rPr lang="en-GB" i="1" dirty="0"/>
              <a:t>4. You take credit for an idea that originally came from a colleague.</a:t>
            </a:r>
          </a:p>
        </p:txBody>
      </p:sp>
      <p:sp>
        <p:nvSpPr>
          <p:cNvPr id="18" name="TextBox 17">
            <a:extLst>
              <a:ext uri="{FF2B5EF4-FFF2-40B4-BE49-F238E27FC236}">
                <a16:creationId xmlns:a16="http://schemas.microsoft.com/office/drawing/2014/main" id="{D21BAED5-249B-F432-DCA3-4F2FA660950F}"/>
              </a:ext>
            </a:extLst>
          </p:cNvPr>
          <p:cNvSpPr txBox="1"/>
          <p:nvPr/>
        </p:nvSpPr>
        <p:spPr>
          <a:xfrm>
            <a:off x="731821" y="3672595"/>
            <a:ext cx="6096000" cy="369332"/>
          </a:xfrm>
          <a:prstGeom prst="rect">
            <a:avLst/>
          </a:prstGeom>
          <a:noFill/>
          <a:ln w="28575">
            <a:solidFill>
              <a:srgbClr val="C00000"/>
            </a:solidFill>
          </a:ln>
        </p:spPr>
        <p:txBody>
          <a:bodyPr wrap="square">
            <a:spAutoFit/>
          </a:bodyPr>
          <a:lstStyle/>
          <a:p>
            <a:r>
              <a:rPr lang="en-GB" dirty="0"/>
              <a:t>3. You regularly arrive late and expect the team to wait for you</a:t>
            </a:r>
          </a:p>
        </p:txBody>
      </p:sp>
      <p:sp>
        <p:nvSpPr>
          <p:cNvPr id="20" name="TextBox 19">
            <a:extLst>
              <a:ext uri="{FF2B5EF4-FFF2-40B4-BE49-F238E27FC236}">
                <a16:creationId xmlns:a16="http://schemas.microsoft.com/office/drawing/2014/main" id="{B47154FA-10D5-C5B3-050E-8DB8680628F5}"/>
              </a:ext>
            </a:extLst>
          </p:cNvPr>
          <p:cNvSpPr txBox="1"/>
          <p:nvPr/>
        </p:nvSpPr>
        <p:spPr>
          <a:xfrm>
            <a:off x="732147" y="6197025"/>
            <a:ext cx="6501165" cy="369332"/>
          </a:xfrm>
          <a:prstGeom prst="rect">
            <a:avLst/>
          </a:prstGeom>
          <a:noFill/>
          <a:ln w="28575">
            <a:solidFill>
              <a:schemeClr val="accent2">
                <a:lumMod val="60000"/>
                <a:lumOff val="40000"/>
              </a:schemeClr>
            </a:solidFill>
          </a:ln>
        </p:spPr>
        <p:txBody>
          <a:bodyPr wrap="square">
            <a:spAutoFit/>
          </a:bodyPr>
          <a:lstStyle/>
          <a:p>
            <a:r>
              <a:rPr lang="en-GB" i="1" dirty="0"/>
              <a:t>8. You interrupt the same colleague repeatedly during meetings.</a:t>
            </a:r>
          </a:p>
        </p:txBody>
      </p:sp>
      <p:sp>
        <p:nvSpPr>
          <p:cNvPr id="22" name="TextBox 21">
            <a:extLst>
              <a:ext uri="{FF2B5EF4-FFF2-40B4-BE49-F238E27FC236}">
                <a16:creationId xmlns:a16="http://schemas.microsoft.com/office/drawing/2014/main" id="{27F62237-80A4-7A16-3B1F-39896C4D0125}"/>
              </a:ext>
            </a:extLst>
          </p:cNvPr>
          <p:cNvSpPr txBox="1"/>
          <p:nvPr/>
        </p:nvSpPr>
        <p:spPr>
          <a:xfrm>
            <a:off x="731821" y="2664477"/>
            <a:ext cx="9635319" cy="369332"/>
          </a:xfrm>
          <a:prstGeom prst="rect">
            <a:avLst/>
          </a:prstGeom>
          <a:noFill/>
          <a:ln w="28575">
            <a:solidFill>
              <a:schemeClr val="accent1"/>
            </a:solidFill>
          </a:ln>
        </p:spPr>
        <p:txBody>
          <a:bodyPr wrap="square">
            <a:spAutoFit/>
          </a:bodyPr>
          <a:lstStyle/>
          <a:p>
            <a:r>
              <a:rPr lang="en-GB" dirty="0"/>
              <a:t>1. You agree to help a colleague but then complete the whole task for them without discussing it.</a:t>
            </a:r>
          </a:p>
        </p:txBody>
      </p:sp>
      <p:sp>
        <p:nvSpPr>
          <p:cNvPr id="24" name="TextBox 23">
            <a:extLst>
              <a:ext uri="{FF2B5EF4-FFF2-40B4-BE49-F238E27FC236}">
                <a16:creationId xmlns:a16="http://schemas.microsoft.com/office/drawing/2014/main" id="{39EE3B93-38A8-C8E6-EEAD-285B0C92239F}"/>
              </a:ext>
            </a:extLst>
          </p:cNvPr>
          <p:cNvSpPr txBox="1"/>
          <p:nvPr/>
        </p:nvSpPr>
        <p:spPr>
          <a:xfrm>
            <a:off x="731821" y="4722632"/>
            <a:ext cx="7118119" cy="369332"/>
          </a:xfrm>
          <a:prstGeom prst="rect">
            <a:avLst/>
          </a:prstGeom>
          <a:noFill/>
          <a:ln w="28575">
            <a:solidFill>
              <a:schemeClr val="tx1"/>
            </a:solidFill>
          </a:ln>
        </p:spPr>
        <p:txBody>
          <a:bodyPr wrap="square">
            <a:spAutoFit/>
          </a:bodyPr>
          <a:lstStyle/>
          <a:p>
            <a:r>
              <a:rPr lang="en-GB" dirty="0"/>
              <a:t>5. You change an agreed plan without checking with the rest of the team</a:t>
            </a:r>
          </a:p>
        </p:txBody>
      </p:sp>
      <p:pic>
        <p:nvPicPr>
          <p:cNvPr id="26" name="Picture 25">
            <a:extLst>
              <a:ext uri="{FF2B5EF4-FFF2-40B4-BE49-F238E27FC236}">
                <a16:creationId xmlns:a16="http://schemas.microsoft.com/office/drawing/2014/main" id="{912FFE01-EA61-3DC2-401A-AFD722CE6DA8}"/>
              </a:ext>
            </a:extLst>
          </p:cNvPr>
          <p:cNvPicPr>
            <a:picLocks noChangeAspect="1"/>
          </p:cNvPicPr>
          <p:nvPr/>
        </p:nvPicPr>
        <p:blipFill>
          <a:blip r:embed="rId2"/>
          <a:stretch>
            <a:fillRect/>
          </a:stretch>
        </p:blipFill>
        <p:spPr>
          <a:xfrm>
            <a:off x="8090933" y="3608458"/>
            <a:ext cx="3730952" cy="2495565"/>
          </a:xfrm>
          <a:prstGeom prst="rect">
            <a:avLst/>
          </a:prstGeom>
        </p:spPr>
      </p:pic>
    </p:spTree>
    <p:extLst>
      <p:ext uri="{BB962C8B-B14F-4D97-AF65-F5344CB8AC3E}">
        <p14:creationId xmlns:p14="http://schemas.microsoft.com/office/powerpoint/2010/main" val="1222486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0C316-B617-EB73-F658-3D22F6D69AA0}"/>
              </a:ext>
            </a:extLst>
          </p:cNvPr>
          <p:cNvSpPr>
            <a:spLocks noGrp="1"/>
          </p:cNvSpPr>
          <p:nvPr>
            <p:ph type="title"/>
          </p:nvPr>
        </p:nvSpPr>
        <p:spPr/>
        <p:txBody>
          <a:bodyPr/>
          <a:lstStyle/>
          <a:p>
            <a:r>
              <a:rPr lang="en-GB" dirty="0"/>
              <a:t>The impacts of your behaviours</a:t>
            </a:r>
          </a:p>
        </p:txBody>
      </p:sp>
      <p:sp>
        <p:nvSpPr>
          <p:cNvPr id="3" name="Content Placeholder 2">
            <a:extLst>
              <a:ext uri="{FF2B5EF4-FFF2-40B4-BE49-F238E27FC236}">
                <a16:creationId xmlns:a16="http://schemas.microsoft.com/office/drawing/2014/main" id="{95F0EC2E-9EF8-A6E6-04B2-049D512ADD0F}"/>
              </a:ext>
            </a:extLst>
          </p:cNvPr>
          <p:cNvSpPr>
            <a:spLocks noGrp="1"/>
          </p:cNvSpPr>
          <p:nvPr>
            <p:ph idx="1"/>
          </p:nvPr>
        </p:nvSpPr>
        <p:spPr>
          <a:xfrm>
            <a:off x="727284" y="1554681"/>
            <a:ext cx="10940666" cy="1093421"/>
          </a:xfrm>
        </p:spPr>
        <p:txBody>
          <a:bodyPr/>
          <a:lstStyle/>
          <a:p>
            <a:pPr marL="0" indent="0">
              <a:buNone/>
            </a:pPr>
            <a:r>
              <a:rPr lang="en-GB" dirty="0"/>
              <a:t>If you make a withdrawal, can you put something back?</a:t>
            </a:r>
          </a:p>
        </p:txBody>
      </p:sp>
      <p:sp>
        <p:nvSpPr>
          <p:cNvPr id="11" name="TextBox 10">
            <a:extLst>
              <a:ext uri="{FF2B5EF4-FFF2-40B4-BE49-F238E27FC236}">
                <a16:creationId xmlns:a16="http://schemas.microsoft.com/office/drawing/2014/main" id="{5B053BD1-A094-66AF-69A1-07671C772178}"/>
              </a:ext>
            </a:extLst>
          </p:cNvPr>
          <p:cNvSpPr txBox="1"/>
          <p:nvPr/>
        </p:nvSpPr>
        <p:spPr>
          <a:xfrm>
            <a:off x="727284" y="2104614"/>
            <a:ext cx="10600592" cy="1631216"/>
          </a:xfrm>
          <a:prstGeom prst="rect">
            <a:avLst/>
          </a:prstGeom>
          <a:noFill/>
        </p:spPr>
        <p:txBody>
          <a:bodyPr wrap="square">
            <a:spAutoFit/>
          </a:bodyPr>
          <a:lstStyle/>
          <a:p>
            <a:pPr>
              <a:buNone/>
            </a:pPr>
            <a:r>
              <a:rPr lang="en-GB" sz="2000" dirty="0">
                <a:latin typeface="Arial" panose="020B0604020202020204" pitchFamily="34" charset="0"/>
                <a:cs typeface="Arial" panose="020B0604020202020204" pitchFamily="34" charset="0"/>
              </a:rPr>
              <a:t>Being professional does not mean never getting things wrong. What matters is what you do next.  When your behaviour has affected another person or the team, use this sequence:</a:t>
            </a:r>
          </a:p>
          <a:p>
            <a:pPr>
              <a:buNone/>
            </a:pP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a:t>
            </a:r>
            <a:endParaRPr lang="en-GB" sz="2000" b="1" dirty="0">
              <a:latin typeface="Arial" panose="020B0604020202020204" pitchFamily="34" charset="0"/>
              <a:cs typeface="Arial" panose="020B0604020202020204" pitchFamily="34" charset="0"/>
            </a:endParaRPr>
          </a:p>
          <a:p>
            <a:pPr>
              <a:buNone/>
            </a:pPr>
            <a:endParaRPr lang="en-GB" sz="20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C3D72552-25B8-A0CD-9CB0-3E7C26E0513A}"/>
              </a:ext>
            </a:extLst>
          </p:cNvPr>
          <p:cNvPicPr>
            <a:picLocks noChangeAspect="1"/>
          </p:cNvPicPr>
          <p:nvPr/>
        </p:nvPicPr>
        <p:blipFill>
          <a:blip r:embed="rId2"/>
          <a:stretch>
            <a:fillRect/>
          </a:stretch>
        </p:blipFill>
        <p:spPr>
          <a:xfrm>
            <a:off x="981620" y="3429000"/>
            <a:ext cx="10516293" cy="1891748"/>
          </a:xfrm>
          <a:prstGeom prst="rect">
            <a:avLst/>
          </a:prstGeom>
        </p:spPr>
      </p:pic>
    </p:spTree>
    <p:extLst>
      <p:ext uri="{BB962C8B-B14F-4D97-AF65-F5344CB8AC3E}">
        <p14:creationId xmlns:p14="http://schemas.microsoft.com/office/powerpoint/2010/main" val="69279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0C66C5-FEF6-2813-EDEE-73601E0406AF}"/>
              </a:ext>
            </a:extLst>
          </p:cNvPr>
          <p:cNvPicPr>
            <a:picLocks noChangeAspect="1"/>
          </p:cNvPicPr>
          <p:nvPr/>
        </p:nvPicPr>
        <p:blipFill>
          <a:blip r:embed="rId2"/>
          <a:stretch>
            <a:fillRect/>
          </a:stretch>
        </p:blipFill>
        <p:spPr>
          <a:xfrm>
            <a:off x="981620" y="1264685"/>
            <a:ext cx="10516293" cy="1891748"/>
          </a:xfrm>
          <a:prstGeom prst="rect">
            <a:avLst/>
          </a:prstGeom>
        </p:spPr>
      </p:pic>
      <p:grpSp>
        <p:nvGrpSpPr>
          <p:cNvPr id="3" name="Group 2">
            <a:extLst>
              <a:ext uri="{FF2B5EF4-FFF2-40B4-BE49-F238E27FC236}">
                <a16:creationId xmlns:a16="http://schemas.microsoft.com/office/drawing/2014/main" id="{75E723CF-E89A-855D-6860-4FCA6C33BA9C}"/>
              </a:ext>
            </a:extLst>
          </p:cNvPr>
          <p:cNvGrpSpPr/>
          <p:nvPr/>
        </p:nvGrpSpPr>
        <p:grpSpPr>
          <a:xfrm>
            <a:off x="981620" y="3429000"/>
            <a:ext cx="10664280" cy="3004771"/>
            <a:chOff x="981620" y="3881206"/>
            <a:chExt cx="10664280" cy="2552565"/>
          </a:xfrm>
        </p:grpSpPr>
        <p:sp>
          <p:nvSpPr>
            <p:cNvPr id="4" name="Free-form: Shape 3">
              <a:extLst>
                <a:ext uri="{FF2B5EF4-FFF2-40B4-BE49-F238E27FC236}">
                  <a16:creationId xmlns:a16="http://schemas.microsoft.com/office/drawing/2014/main" id="{84F7C69D-7DCB-030C-9A5E-78E479A27AFB}"/>
                </a:ext>
              </a:extLst>
            </p:cNvPr>
            <p:cNvSpPr/>
            <p:nvPr/>
          </p:nvSpPr>
          <p:spPr>
            <a:xfrm>
              <a:off x="4521200" y="3881206"/>
              <a:ext cx="7124700" cy="51996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None/>
              </a:pPr>
              <a:r>
                <a:rPr lang="en-GB" sz="1600" kern="1200" dirty="0">
                  <a:latin typeface="Arial" panose="020B0604020202020204" pitchFamily="34" charset="0"/>
                  <a:cs typeface="Arial" panose="020B0604020202020204" pitchFamily="34" charset="0"/>
                </a:rPr>
                <a:t>Be clear about what happened. Take responsibility rather than ignoring it or making excuses.</a:t>
              </a:r>
              <a:endParaRPr lang="en-GB" sz="1600" kern="1200" dirty="0"/>
            </a:p>
          </p:txBody>
        </p:sp>
        <p:sp>
          <p:nvSpPr>
            <p:cNvPr id="6" name="Free-form: Shape 5">
              <a:extLst>
                <a:ext uri="{FF2B5EF4-FFF2-40B4-BE49-F238E27FC236}">
                  <a16:creationId xmlns:a16="http://schemas.microsoft.com/office/drawing/2014/main" id="{EA2FC08B-AFD6-141B-DAC0-355DBF0DB370}"/>
                </a:ext>
              </a:extLst>
            </p:cNvPr>
            <p:cNvSpPr/>
            <p:nvPr/>
          </p:nvSpPr>
          <p:spPr>
            <a:xfrm>
              <a:off x="981620" y="3881206"/>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Acknowledge:</a:t>
              </a:r>
              <a:endParaRPr lang="en-GB" sz="2400" kern="1200" dirty="0"/>
            </a:p>
          </p:txBody>
        </p:sp>
        <p:sp>
          <p:nvSpPr>
            <p:cNvPr id="7" name="Free-form: Shape 6">
              <a:extLst>
                <a:ext uri="{FF2B5EF4-FFF2-40B4-BE49-F238E27FC236}">
                  <a16:creationId xmlns:a16="http://schemas.microsoft.com/office/drawing/2014/main" id="{D8B170D0-38DB-44B1-4C80-FFC4866CBA14}"/>
                </a:ext>
              </a:extLst>
            </p:cNvPr>
            <p:cNvSpPr/>
            <p:nvPr/>
          </p:nvSpPr>
          <p:spPr>
            <a:xfrm>
              <a:off x="4521200" y="4401173"/>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Recognise the impact your behaviour had on someone else. A meaningful apology is more than simply saying “sorry.”</a:t>
              </a:r>
            </a:p>
          </p:txBody>
        </p:sp>
        <p:sp>
          <p:nvSpPr>
            <p:cNvPr id="8" name="Free-form: Shape 7">
              <a:extLst>
                <a:ext uri="{FF2B5EF4-FFF2-40B4-BE49-F238E27FC236}">
                  <a16:creationId xmlns:a16="http://schemas.microsoft.com/office/drawing/2014/main" id="{CB8A35A1-F167-1F1E-C470-75549B9C8300}"/>
                </a:ext>
              </a:extLst>
            </p:cNvPr>
            <p:cNvSpPr/>
            <p:nvPr/>
          </p:nvSpPr>
          <p:spPr>
            <a:xfrm>
              <a:off x="981620" y="4401173"/>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Apologise:</a:t>
              </a:r>
              <a:endParaRPr lang="en-GB"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BBEAFA9D-45CB-934E-BD7B-634196A119F0}"/>
                </a:ext>
              </a:extLst>
            </p:cNvPr>
            <p:cNvSpPr/>
            <p:nvPr/>
          </p:nvSpPr>
          <p:spPr>
            <a:xfrm>
              <a:off x="4521200" y="4921140"/>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Ask what you can do now to put the situation right. Focus on practical action.</a:t>
              </a:r>
            </a:p>
          </p:txBody>
        </p:sp>
        <p:sp>
          <p:nvSpPr>
            <p:cNvPr id="11" name="Free-form: Shape 10">
              <a:extLst>
                <a:ext uri="{FF2B5EF4-FFF2-40B4-BE49-F238E27FC236}">
                  <a16:creationId xmlns:a16="http://schemas.microsoft.com/office/drawing/2014/main" id="{B8E12B9E-3D82-CD69-9854-EEE73595F184}"/>
                </a:ext>
              </a:extLst>
            </p:cNvPr>
            <p:cNvSpPr/>
            <p:nvPr/>
          </p:nvSpPr>
          <p:spPr>
            <a:xfrm>
              <a:off x="981620" y="4921140"/>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Correct:</a:t>
              </a:r>
              <a:endParaRPr lang="en-GB" sz="2400" kern="1200" dirty="0">
                <a:latin typeface="Arial" panose="020B0604020202020204" pitchFamily="34" charset="0"/>
                <a:cs typeface="Arial" panose="020B0604020202020204" pitchFamily="34" charset="0"/>
              </a:endParaRPr>
            </a:p>
          </p:txBody>
        </p:sp>
        <p:sp>
          <p:nvSpPr>
            <p:cNvPr id="12" name="Free-form: Shape 11">
              <a:extLst>
                <a:ext uri="{FF2B5EF4-FFF2-40B4-BE49-F238E27FC236}">
                  <a16:creationId xmlns:a16="http://schemas.microsoft.com/office/drawing/2014/main" id="{8E8918D8-DC31-1D23-E65B-4E8AB6B0C03D}"/>
                </a:ext>
              </a:extLst>
            </p:cNvPr>
            <p:cNvSpPr/>
            <p:nvPr/>
          </p:nvSpPr>
          <p:spPr>
            <a:xfrm>
              <a:off x="4521200" y="5441107"/>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Make sure the people affected know what is happening next. Don't leave them guessing.</a:t>
              </a:r>
            </a:p>
          </p:txBody>
        </p:sp>
        <p:sp>
          <p:nvSpPr>
            <p:cNvPr id="13" name="Free-form: Shape 12">
              <a:extLst>
                <a:ext uri="{FF2B5EF4-FFF2-40B4-BE49-F238E27FC236}">
                  <a16:creationId xmlns:a16="http://schemas.microsoft.com/office/drawing/2014/main" id="{45FF44BD-8C2F-B5C5-AAD2-038E7F2D23F3}"/>
                </a:ext>
              </a:extLst>
            </p:cNvPr>
            <p:cNvSpPr/>
            <p:nvPr/>
          </p:nvSpPr>
          <p:spPr>
            <a:xfrm>
              <a:off x="981620" y="5441107"/>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Communicate:</a:t>
              </a:r>
              <a:endParaRPr lang="en-GB" sz="2400" kern="1200" dirty="0">
                <a:latin typeface="Arial" panose="020B0604020202020204" pitchFamily="34" charset="0"/>
                <a:cs typeface="Arial" panose="020B0604020202020204" pitchFamily="34" charset="0"/>
              </a:endParaRPr>
            </a:p>
          </p:txBody>
        </p:sp>
        <p:sp>
          <p:nvSpPr>
            <p:cNvPr id="14" name="Free-form: Shape 13">
              <a:extLst>
                <a:ext uri="{FF2B5EF4-FFF2-40B4-BE49-F238E27FC236}">
                  <a16:creationId xmlns:a16="http://schemas.microsoft.com/office/drawing/2014/main" id="{1C12D850-4CC5-48FE-F89E-E9ED78D1DB91}"/>
                </a:ext>
              </a:extLst>
            </p:cNvPr>
            <p:cNvSpPr/>
            <p:nvPr/>
          </p:nvSpPr>
          <p:spPr>
            <a:xfrm>
              <a:off x="4521200" y="5961074"/>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200" b="1" kern="1200" dirty="0">
                  <a:latin typeface="Arial" panose="020B0604020202020204" pitchFamily="34" charset="0"/>
                  <a:cs typeface="Arial" panose="020B0604020202020204" pitchFamily="34" charset="0"/>
                </a:rPr>
                <a:t> </a:t>
              </a:r>
              <a:r>
                <a:rPr lang="en-GB" sz="1600" kern="1200" dirty="0">
                  <a:latin typeface="Arial" panose="020B0604020202020204" pitchFamily="34" charset="0"/>
                  <a:cs typeface="Arial" panose="020B0604020202020204" pitchFamily="34" charset="0"/>
                </a:rPr>
                <a:t>Show what you will do differently in future. This is where trust really starts to be rebuilt</a:t>
              </a:r>
              <a:endParaRPr lang="en-GB" sz="1200" kern="1200" dirty="0">
                <a:latin typeface="Arial" panose="020B0604020202020204" pitchFamily="34" charset="0"/>
                <a:cs typeface="Arial" panose="020B0604020202020204" pitchFamily="34" charset="0"/>
              </a:endParaRPr>
            </a:p>
          </p:txBody>
        </p:sp>
        <p:sp>
          <p:nvSpPr>
            <p:cNvPr id="15" name="Free-form: Shape 14">
              <a:extLst>
                <a:ext uri="{FF2B5EF4-FFF2-40B4-BE49-F238E27FC236}">
                  <a16:creationId xmlns:a16="http://schemas.microsoft.com/office/drawing/2014/main" id="{0758FD9E-DBB3-6C15-96E8-8AE6DDA7F7AA}"/>
                </a:ext>
              </a:extLst>
            </p:cNvPr>
            <p:cNvSpPr/>
            <p:nvPr/>
          </p:nvSpPr>
          <p:spPr>
            <a:xfrm>
              <a:off x="981620" y="5961074"/>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Change the behaviour:</a:t>
              </a:r>
              <a:endParaRPr lang="en-GB" sz="24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6173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22087EF2-DE5E-B332-8CCF-A123CA8BF3DC}"/>
              </a:ext>
            </a:extLst>
          </p:cNvPr>
          <p:cNvSpPr>
            <a:spLocks noGrp="1"/>
          </p:cNvSpPr>
          <p:nvPr>
            <p:ph type="title"/>
          </p:nvPr>
        </p:nvSpPr>
        <p:spPr>
          <a:xfrm>
            <a:off x="3780148" y="365125"/>
            <a:ext cx="7956222" cy="1325563"/>
          </a:xfrm>
        </p:spPr>
        <p:txBody>
          <a:bodyPr anchor="ctr">
            <a:normAutofit/>
          </a:bodyPr>
          <a:lstStyle/>
          <a:p>
            <a:r>
              <a:rPr lang="en-GB" dirty="0"/>
              <a:t>Discussion Scenario</a:t>
            </a:r>
          </a:p>
        </p:txBody>
      </p:sp>
      <p:sp>
        <p:nvSpPr>
          <p:cNvPr id="9" name="TextBox 8">
            <a:extLst>
              <a:ext uri="{FF2B5EF4-FFF2-40B4-BE49-F238E27FC236}">
                <a16:creationId xmlns:a16="http://schemas.microsoft.com/office/drawing/2014/main" id="{D9C4BCA0-CDE5-F13E-0840-57345B462125}"/>
              </a:ext>
            </a:extLst>
          </p:cNvPr>
          <p:cNvSpPr txBox="1"/>
          <p:nvPr/>
        </p:nvSpPr>
        <p:spPr>
          <a:xfrm>
            <a:off x="647846" y="1690688"/>
            <a:ext cx="7008200" cy="3877598"/>
          </a:xfrm>
          <a:prstGeom prst="rect">
            <a:avLst/>
          </a:prstGeom>
        </p:spPr>
        <p:txBody>
          <a:bodyPr vert="horz" lIns="91440" tIns="45720" rIns="91440" bIns="45720" rtlCol="0">
            <a:normAutofit fontScale="92500" lnSpcReduction="20000"/>
          </a:bodyPr>
          <a:lstStyle/>
          <a:p>
            <a:pPr>
              <a:lnSpc>
                <a:spcPct val="90000"/>
              </a:lnSpc>
              <a:spcBef>
                <a:spcPts val="1000"/>
              </a:spcBef>
            </a:pPr>
            <a:r>
              <a:rPr lang="en-US" sz="2000" b="1" kern="1200" dirty="0">
                <a:latin typeface="Arial" panose="020B0604020202020204" pitchFamily="34" charset="0"/>
                <a:cs typeface="Arial" panose="020B0604020202020204" pitchFamily="34" charset="0"/>
              </a:rPr>
              <a:t>Scenario: Casey makes a withdrawal</a:t>
            </a:r>
          </a:p>
          <a:p>
            <a:pPr marL="228600" indent="-228600">
              <a:lnSpc>
                <a:spcPct val="90000"/>
              </a:lnSpc>
              <a:spcBef>
                <a:spcPts val="1000"/>
              </a:spcBef>
              <a:buFont typeface="Arial" panose="020B0604020202020204" pitchFamily="34" charset="0"/>
              <a:buChar char="•"/>
            </a:pPr>
            <a:endParaRPr lang="en-US" sz="2000" b="1" kern="12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Casey is working on a shared team document. While checking some information, Casey notices that they have entered an important figure incorrectly.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The document has already been sent to another colleague who is using the information to complete their part of the work.</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Casey feels embarrassed about the mistake and hopes it will not make much difference, so does not tell anyone. Later, the colleague discovers the error and realises that some of their own work will now need to be corrected.</a:t>
            </a:r>
          </a:p>
          <a:p>
            <a:pPr>
              <a:lnSpc>
                <a:spcPct val="90000"/>
              </a:lnSpc>
              <a:spcBef>
                <a:spcPts val="1000"/>
              </a:spcBef>
            </a:pPr>
            <a:r>
              <a:rPr lang="en-US" sz="2000" kern="1200" dirty="0">
                <a:latin typeface="Arial" panose="020B0604020202020204" pitchFamily="34" charset="0"/>
                <a:cs typeface="Arial" panose="020B0604020202020204" pitchFamily="34" charset="0"/>
              </a:rPr>
              <a:t>.</a:t>
            </a:r>
          </a:p>
          <a:p>
            <a:pPr marL="228600" indent="-228600">
              <a:lnSpc>
                <a:spcPct val="90000"/>
              </a:lnSpc>
              <a:spcBef>
                <a:spcPts val="1000"/>
              </a:spcBef>
              <a:buFont typeface="Arial" panose="020B0604020202020204" pitchFamily="34" charset="0"/>
              <a:buChar char="•"/>
            </a:pPr>
            <a:endParaRPr lang="en-US" sz="2000" kern="12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4BF4735E-9474-9F54-8391-1DF85A1A9B52}"/>
              </a:ext>
            </a:extLst>
          </p:cNvPr>
          <p:cNvSpPr txBox="1"/>
          <p:nvPr/>
        </p:nvSpPr>
        <p:spPr>
          <a:xfrm>
            <a:off x="845308" y="5568286"/>
            <a:ext cx="7008201" cy="707886"/>
          </a:xfrm>
          <a:prstGeom prst="rect">
            <a:avLst/>
          </a:prstGeom>
          <a:noFill/>
        </p:spPr>
        <p:txBody>
          <a:bodyPr wrap="square">
            <a:spAutoFit/>
          </a:bodyPr>
          <a:lstStyle/>
          <a:p>
            <a:pPr>
              <a:buNone/>
            </a:pPr>
            <a:r>
              <a:rPr lang="en-GB" sz="2000" b="1" dirty="0">
                <a:latin typeface="Arial" panose="020B0604020202020204" pitchFamily="34" charset="0"/>
                <a:cs typeface="Arial" panose="020B0604020202020204" pitchFamily="34" charset="0"/>
              </a:rPr>
              <a:t>What has Casey done that may have made a withdrawal from the Team Trust Account?</a:t>
            </a:r>
            <a:endParaRPr lang="en-GB" sz="2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13E7D99-39FA-3AFD-3567-FDA6FFD96963}"/>
              </a:ext>
            </a:extLst>
          </p:cNvPr>
          <p:cNvPicPr>
            <a:picLocks noChangeAspect="1"/>
          </p:cNvPicPr>
          <p:nvPr/>
        </p:nvPicPr>
        <p:blipFill>
          <a:blip r:embed="rId2"/>
          <a:stretch>
            <a:fillRect/>
          </a:stretch>
        </p:blipFill>
        <p:spPr>
          <a:xfrm>
            <a:off x="7989954" y="2562232"/>
            <a:ext cx="3746416" cy="2498987"/>
          </a:xfrm>
          <a:prstGeom prst="rect">
            <a:avLst/>
          </a:prstGeom>
        </p:spPr>
      </p:pic>
    </p:spTree>
    <p:extLst>
      <p:ext uri="{BB962C8B-B14F-4D97-AF65-F5344CB8AC3E}">
        <p14:creationId xmlns:p14="http://schemas.microsoft.com/office/powerpoint/2010/main" val="3496398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FD190-2705-3052-FC41-B0FB75C0D4C8}"/>
              </a:ext>
            </a:extLst>
          </p:cNvPr>
          <p:cNvSpPr>
            <a:spLocks noGrp="1"/>
          </p:cNvSpPr>
          <p:nvPr>
            <p:ph type="title"/>
          </p:nvPr>
        </p:nvSpPr>
        <p:spPr/>
        <p:txBody>
          <a:bodyPr/>
          <a:lstStyle/>
          <a:p>
            <a:r>
              <a:rPr lang="en-GB" dirty="0"/>
              <a:t>Discussion</a:t>
            </a:r>
          </a:p>
        </p:txBody>
      </p:sp>
      <p:graphicFrame>
        <p:nvGraphicFramePr>
          <p:cNvPr id="4" name="Content Placeholder 3">
            <a:extLst>
              <a:ext uri="{FF2B5EF4-FFF2-40B4-BE49-F238E27FC236}">
                <a16:creationId xmlns:a16="http://schemas.microsoft.com/office/drawing/2014/main" id="{9DD79F61-8BC6-DF38-7F15-232F2F52663B}"/>
              </a:ext>
            </a:extLst>
          </p:cNvPr>
          <p:cNvGraphicFramePr>
            <a:graphicFrameLocks noGrp="1"/>
          </p:cNvGraphicFramePr>
          <p:nvPr>
            <p:ph idx="1"/>
            <p:extLst>
              <p:ext uri="{D42A27DB-BD31-4B8C-83A1-F6EECF244321}">
                <p14:modId xmlns:p14="http://schemas.microsoft.com/office/powerpoint/2010/main" val="4111010744"/>
              </p:ext>
            </p:extLst>
          </p:nvPr>
        </p:nvGraphicFramePr>
        <p:xfrm>
          <a:off x="1290872" y="2336651"/>
          <a:ext cx="8461731" cy="2468880"/>
        </p:xfrm>
        <a:graphic>
          <a:graphicData uri="http://schemas.openxmlformats.org/drawingml/2006/table">
            <a:tbl>
              <a:tblPr>
                <a:tableStyleId>{5C22544A-7EE6-4342-B048-85BDC9FD1C3A}</a:tableStyleId>
              </a:tblPr>
              <a:tblGrid>
                <a:gridCol w="3135716">
                  <a:extLst>
                    <a:ext uri="{9D8B030D-6E8A-4147-A177-3AD203B41FA5}">
                      <a16:colId xmlns:a16="http://schemas.microsoft.com/office/drawing/2014/main" val="129949805"/>
                    </a:ext>
                  </a:extLst>
                </a:gridCol>
                <a:gridCol w="5326015">
                  <a:extLst>
                    <a:ext uri="{9D8B030D-6E8A-4147-A177-3AD203B41FA5}">
                      <a16:colId xmlns:a16="http://schemas.microsoft.com/office/drawing/2014/main" val="946684605"/>
                    </a:ext>
                  </a:extLst>
                </a:gridCol>
              </a:tblGrid>
              <a:tr h="0">
                <a:tc>
                  <a:txBody>
                    <a:bodyPr/>
                    <a:lstStyle/>
                    <a:p>
                      <a:pPr algn="ctr">
                        <a:buNone/>
                      </a:pPr>
                      <a:r>
                        <a:rPr lang="en-GB" b="1" dirty="0"/>
                        <a:t>Stage</a:t>
                      </a:r>
                    </a:p>
                  </a:txBody>
                  <a:tcPr anchor="ctr">
                    <a:solidFill>
                      <a:schemeClr val="accent2">
                        <a:lumMod val="40000"/>
                        <a:lumOff val="60000"/>
                      </a:schemeClr>
                    </a:solidFill>
                  </a:tcPr>
                </a:tc>
                <a:tc>
                  <a:txBody>
                    <a:bodyPr/>
                    <a:lstStyle/>
                    <a:p>
                      <a:pPr algn="ctr">
                        <a:buNone/>
                      </a:pPr>
                      <a:r>
                        <a:rPr lang="en-GB" b="1" dirty="0"/>
                        <a:t>Question for Casey</a:t>
                      </a:r>
                    </a:p>
                  </a:txBody>
                  <a:tcPr anchor="ctr">
                    <a:solidFill>
                      <a:schemeClr val="accent2">
                        <a:lumMod val="40000"/>
                        <a:lumOff val="60000"/>
                      </a:schemeClr>
                    </a:solidFill>
                  </a:tcPr>
                </a:tc>
                <a:extLst>
                  <a:ext uri="{0D108BD9-81ED-4DB2-BD59-A6C34878D82A}">
                    <a16:rowId xmlns:a16="http://schemas.microsoft.com/office/drawing/2014/main" val="3212733281"/>
                  </a:ext>
                </a:extLst>
              </a:tr>
              <a:tr h="0">
                <a:tc>
                  <a:txBody>
                    <a:bodyPr/>
                    <a:lstStyle/>
                    <a:p>
                      <a:pPr>
                        <a:buNone/>
                      </a:pPr>
                      <a:r>
                        <a:rPr lang="en-GB"/>
                        <a:t>Acknowledge</a:t>
                      </a:r>
                    </a:p>
                  </a:txBody>
                  <a:tcPr anchor="ctr"/>
                </a:tc>
                <a:tc>
                  <a:txBody>
                    <a:bodyPr/>
                    <a:lstStyle/>
                    <a:p>
                      <a:pPr>
                        <a:buNone/>
                      </a:pPr>
                      <a:r>
                        <a:rPr lang="en-GB" dirty="0"/>
                        <a:t>What should Casey take responsibility for?</a:t>
                      </a:r>
                    </a:p>
                  </a:txBody>
                  <a:tcPr anchor="ctr"/>
                </a:tc>
                <a:extLst>
                  <a:ext uri="{0D108BD9-81ED-4DB2-BD59-A6C34878D82A}">
                    <a16:rowId xmlns:a16="http://schemas.microsoft.com/office/drawing/2014/main" val="2870869571"/>
                  </a:ext>
                </a:extLst>
              </a:tr>
              <a:tr h="0">
                <a:tc>
                  <a:txBody>
                    <a:bodyPr/>
                    <a:lstStyle/>
                    <a:p>
                      <a:pPr>
                        <a:buNone/>
                      </a:pPr>
                      <a:r>
                        <a:rPr lang="en-GB"/>
                        <a:t>Apologise</a:t>
                      </a:r>
                    </a:p>
                  </a:txBody>
                  <a:tcPr anchor="ctr"/>
                </a:tc>
                <a:tc>
                  <a:txBody>
                    <a:bodyPr/>
                    <a:lstStyle/>
                    <a:p>
                      <a:pPr>
                        <a:buNone/>
                      </a:pPr>
                      <a:r>
                        <a:rPr lang="en-GB" dirty="0"/>
                        <a:t>What impact should Casey recognise?</a:t>
                      </a:r>
                    </a:p>
                  </a:txBody>
                  <a:tcPr anchor="ctr"/>
                </a:tc>
                <a:extLst>
                  <a:ext uri="{0D108BD9-81ED-4DB2-BD59-A6C34878D82A}">
                    <a16:rowId xmlns:a16="http://schemas.microsoft.com/office/drawing/2014/main" val="3987384521"/>
                  </a:ext>
                </a:extLst>
              </a:tr>
              <a:tr h="0">
                <a:tc>
                  <a:txBody>
                    <a:bodyPr/>
                    <a:lstStyle/>
                    <a:p>
                      <a:pPr>
                        <a:buNone/>
                      </a:pPr>
                      <a:r>
                        <a:rPr lang="en-GB" dirty="0"/>
                        <a:t>Correct</a:t>
                      </a:r>
                    </a:p>
                  </a:txBody>
                  <a:tcPr anchor="ctr"/>
                </a:tc>
                <a:tc>
                  <a:txBody>
                    <a:bodyPr/>
                    <a:lstStyle/>
                    <a:p>
                      <a:pPr>
                        <a:buNone/>
                      </a:pPr>
                      <a:r>
                        <a:rPr lang="en-GB" dirty="0"/>
                        <a:t>What practical action could Casey take now?</a:t>
                      </a:r>
                    </a:p>
                  </a:txBody>
                  <a:tcPr anchor="ctr"/>
                </a:tc>
                <a:extLst>
                  <a:ext uri="{0D108BD9-81ED-4DB2-BD59-A6C34878D82A}">
                    <a16:rowId xmlns:a16="http://schemas.microsoft.com/office/drawing/2014/main" val="4070715891"/>
                  </a:ext>
                </a:extLst>
              </a:tr>
              <a:tr h="0">
                <a:tc>
                  <a:txBody>
                    <a:bodyPr/>
                    <a:lstStyle/>
                    <a:p>
                      <a:pPr>
                        <a:buNone/>
                      </a:pPr>
                      <a:r>
                        <a:rPr lang="en-GB"/>
                        <a:t>Communicate</a:t>
                      </a:r>
                    </a:p>
                  </a:txBody>
                  <a:tcPr anchor="ctr"/>
                </a:tc>
                <a:tc>
                  <a:txBody>
                    <a:bodyPr/>
                    <a:lstStyle/>
                    <a:p>
                      <a:pPr>
                        <a:buNone/>
                      </a:pPr>
                      <a:r>
                        <a:rPr lang="en-GB" dirty="0"/>
                        <a:t>Who needs to know, and what do they need to know?</a:t>
                      </a:r>
                    </a:p>
                  </a:txBody>
                  <a:tcPr anchor="ctr"/>
                </a:tc>
                <a:extLst>
                  <a:ext uri="{0D108BD9-81ED-4DB2-BD59-A6C34878D82A}">
                    <a16:rowId xmlns:a16="http://schemas.microsoft.com/office/drawing/2014/main" val="3098071851"/>
                  </a:ext>
                </a:extLst>
              </a:tr>
              <a:tr h="0">
                <a:tc>
                  <a:txBody>
                    <a:bodyPr/>
                    <a:lstStyle/>
                    <a:p>
                      <a:pPr>
                        <a:buNone/>
                      </a:pPr>
                      <a:r>
                        <a:rPr lang="en-GB"/>
                        <a:t>Change</a:t>
                      </a:r>
                    </a:p>
                  </a:txBody>
                  <a:tcPr anchor="ctr"/>
                </a:tc>
                <a:tc>
                  <a:txBody>
                    <a:bodyPr/>
                    <a:lstStyle/>
                    <a:p>
                      <a:pPr>
                        <a:buNone/>
                      </a:pPr>
                      <a:r>
                        <a:rPr lang="en-GB" dirty="0"/>
                        <a:t>What should Casey do differently if this happens again?</a:t>
                      </a:r>
                    </a:p>
                  </a:txBody>
                  <a:tcPr anchor="ctr"/>
                </a:tc>
                <a:extLst>
                  <a:ext uri="{0D108BD9-81ED-4DB2-BD59-A6C34878D82A}">
                    <a16:rowId xmlns:a16="http://schemas.microsoft.com/office/drawing/2014/main" val="3983045711"/>
                  </a:ext>
                </a:extLst>
              </a:tr>
            </a:tbl>
          </a:graphicData>
        </a:graphic>
      </p:graphicFrame>
      <p:sp>
        <p:nvSpPr>
          <p:cNvPr id="6" name="TextBox 5">
            <a:extLst>
              <a:ext uri="{FF2B5EF4-FFF2-40B4-BE49-F238E27FC236}">
                <a16:creationId xmlns:a16="http://schemas.microsoft.com/office/drawing/2014/main" id="{4CADD5E4-2A9A-7C42-044F-1C87BE8DEF29}"/>
              </a:ext>
            </a:extLst>
          </p:cNvPr>
          <p:cNvSpPr txBox="1"/>
          <p:nvPr/>
        </p:nvSpPr>
        <p:spPr>
          <a:xfrm>
            <a:off x="1290873" y="1321777"/>
            <a:ext cx="10445497" cy="1292662"/>
          </a:xfrm>
          <a:prstGeom prst="rect">
            <a:avLst/>
          </a:prstGeom>
          <a:noFill/>
        </p:spPr>
        <p:txBody>
          <a:bodyPr wrap="square">
            <a:spAutoFit/>
          </a:bodyPr>
          <a:lstStyle/>
          <a:p>
            <a:pPr>
              <a:lnSpc>
                <a:spcPct val="150000"/>
              </a:lnSpc>
              <a:buNone/>
            </a:pPr>
            <a:r>
              <a:rPr lang="en-GB" sz="2000" b="1" dirty="0">
                <a:latin typeface="Arial" panose="020B0604020202020204" pitchFamily="34" charset="0"/>
                <a:cs typeface="Arial" panose="020B0604020202020204" pitchFamily="34" charset="0"/>
              </a:rPr>
              <a:t>Evaluate what could Casey </a:t>
            </a:r>
            <a:r>
              <a:rPr lang="en-GB" sz="2000" b="1" u="sng" dirty="0">
                <a:latin typeface="Arial" panose="020B0604020202020204" pitchFamily="34" charset="0"/>
                <a:cs typeface="Arial" panose="020B0604020202020204" pitchFamily="34" charset="0"/>
              </a:rPr>
              <a:t>say or do </a:t>
            </a:r>
            <a:r>
              <a:rPr lang="en-GB" sz="2000" b="1" dirty="0">
                <a:latin typeface="Arial" panose="020B0604020202020204" pitchFamily="34" charset="0"/>
                <a:cs typeface="Arial" panose="020B0604020202020204" pitchFamily="34" charset="0"/>
              </a:rPr>
              <a:t>at each stage to start rebuilding trust? </a:t>
            </a:r>
          </a:p>
          <a:p>
            <a:pPr>
              <a:lnSpc>
                <a:spcPct val="150000"/>
              </a:lnSpc>
              <a:buNone/>
            </a:pPr>
            <a:r>
              <a:rPr lang="en-GB" sz="2000" b="1" dirty="0">
                <a:latin typeface="Arial" panose="020B0604020202020204" pitchFamily="34" charset="0"/>
                <a:cs typeface="Arial" panose="020B0604020202020204" pitchFamily="34" charset="0"/>
              </a:rPr>
              <a:t>Discuss as a group and develop a response. </a:t>
            </a:r>
            <a:endParaRPr lang="en-GB" sz="2000" dirty="0">
              <a:latin typeface="Arial" panose="020B0604020202020204" pitchFamily="34" charset="0"/>
              <a:cs typeface="Arial" panose="020B0604020202020204" pitchFamily="34" charset="0"/>
            </a:endParaRPr>
          </a:p>
          <a:p>
            <a:pPr>
              <a:buNone/>
            </a:pPr>
            <a:endParaRPr lang="en-GB" dirty="0"/>
          </a:p>
        </p:txBody>
      </p:sp>
      <p:pic>
        <p:nvPicPr>
          <p:cNvPr id="8" name="Picture 7">
            <a:extLst>
              <a:ext uri="{FF2B5EF4-FFF2-40B4-BE49-F238E27FC236}">
                <a16:creationId xmlns:a16="http://schemas.microsoft.com/office/drawing/2014/main" id="{30770B15-67AE-6B96-D439-9389054DD99A}"/>
              </a:ext>
            </a:extLst>
          </p:cNvPr>
          <p:cNvPicPr>
            <a:picLocks noChangeAspect="1"/>
          </p:cNvPicPr>
          <p:nvPr/>
        </p:nvPicPr>
        <p:blipFill>
          <a:blip r:embed="rId2"/>
          <a:stretch>
            <a:fillRect/>
          </a:stretch>
        </p:blipFill>
        <p:spPr>
          <a:xfrm>
            <a:off x="1405127" y="4913195"/>
            <a:ext cx="8028623" cy="1444248"/>
          </a:xfrm>
          <a:prstGeom prst="rect">
            <a:avLst/>
          </a:prstGeom>
        </p:spPr>
      </p:pic>
      <p:pic>
        <p:nvPicPr>
          <p:cNvPr id="5" name="Picture 4">
            <a:extLst>
              <a:ext uri="{FF2B5EF4-FFF2-40B4-BE49-F238E27FC236}">
                <a16:creationId xmlns:a16="http://schemas.microsoft.com/office/drawing/2014/main" id="{17DD873F-CC36-1D0F-35F6-BEB868F0CEB4}"/>
              </a:ext>
            </a:extLst>
          </p:cNvPr>
          <p:cNvPicPr>
            <a:picLocks noChangeAspect="1"/>
          </p:cNvPicPr>
          <p:nvPr/>
        </p:nvPicPr>
        <p:blipFill>
          <a:blip r:embed="rId3"/>
          <a:srcRect r="38687"/>
          <a:stretch>
            <a:fillRect/>
          </a:stretch>
        </p:blipFill>
        <p:spPr>
          <a:xfrm>
            <a:off x="9752604" y="2360376"/>
            <a:ext cx="2297046" cy="2498987"/>
          </a:xfrm>
          <a:prstGeom prst="rect">
            <a:avLst/>
          </a:prstGeom>
        </p:spPr>
      </p:pic>
    </p:spTree>
    <p:extLst>
      <p:ext uri="{BB962C8B-B14F-4D97-AF65-F5344CB8AC3E}">
        <p14:creationId xmlns:p14="http://schemas.microsoft.com/office/powerpoint/2010/main" val="2412393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8C290-0AFF-BBAC-6A5D-D6816AF71239}"/>
              </a:ext>
            </a:extLst>
          </p:cNvPr>
          <p:cNvSpPr>
            <a:spLocks noGrp="1"/>
          </p:cNvSpPr>
          <p:nvPr>
            <p:ph type="title"/>
          </p:nvPr>
        </p:nvSpPr>
        <p:spPr/>
        <p:txBody>
          <a:bodyPr/>
          <a:lstStyle/>
          <a:p>
            <a:r>
              <a:rPr lang="en-GB" dirty="0"/>
              <a:t>What Can I Control?</a:t>
            </a:r>
          </a:p>
        </p:txBody>
      </p:sp>
      <p:sp>
        <p:nvSpPr>
          <p:cNvPr id="6" name="Content Placeholder 5">
            <a:extLst>
              <a:ext uri="{FF2B5EF4-FFF2-40B4-BE49-F238E27FC236}">
                <a16:creationId xmlns:a16="http://schemas.microsoft.com/office/drawing/2014/main" id="{8E061B63-6DA6-1E08-F7BB-5FC91BCF8697}"/>
              </a:ext>
            </a:extLst>
          </p:cNvPr>
          <p:cNvSpPr>
            <a:spLocks noGrp="1"/>
          </p:cNvSpPr>
          <p:nvPr>
            <p:ph idx="1"/>
          </p:nvPr>
        </p:nvSpPr>
        <p:spPr>
          <a:xfrm>
            <a:off x="873175" y="1851001"/>
            <a:ext cx="5118192" cy="4809105"/>
          </a:xfrm>
          <a:prstGeom prst="round2DiagRect">
            <a:avLst/>
          </a:prstGeom>
          <a:ln w="28575">
            <a:solidFill>
              <a:schemeClr val="accent1">
                <a:lumMod val="75000"/>
              </a:schemeClr>
            </a:solidFill>
          </a:ln>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I can control…</a:t>
            </a:r>
          </a:p>
          <a:p>
            <a:pPr lvl="0"/>
            <a:r>
              <a:rPr lang="en-GB" dirty="0">
                <a:latin typeface="Arial" panose="020B0604020202020204" pitchFamily="34" charset="0"/>
                <a:cs typeface="Arial" panose="020B0604020202020204" pitchFamily="34" charset="0"/>
              </a:rPr>
              <a:t>my preparation; </a:t>
            </a:r>
          </a:p>
          <a:p>
            <a:pPr lvl="0"/>
            <a:r>
              <a:rPr lang="en-GB" dirty="0">
                <a:latin typeface="Arial" panose="020B0604020202020204" pitchFamily="34" charset="0"/>
                <a:cs typeface="Arial" panose="020B0604020202020204" pitchFamily="34" charset="0"/>
              </a:rPr>
              <a:t>my effort; </a:t>
            </a:r>
          </a:p>
          <a:p>
            <a:pPr lvl="0"/>
            <a:r>
              <a:rPr lang="en-GB" dirty="0">
                <a:latin typeface="Arial" panose="020B0604020202020204" pitchFamily="34" charset="0"/>
                <a:cs typeface="Arial" panose="020B0604020202020204" pitchFamily="34" charset="0"/>
              </a:rPr>
              <a:t>how I communicate; </a:t>
            </a:r>
          </a:p>
          <a:p>
            <a:pPr lvl="0"/>
            <a:r>
              <a:rPr lang="en-GB" dirty="0">
                <a:latin typeface="Arial" panose="020B0604020202020204" pitchFamily="34" charset="0"/>
                <a:cs typeface="Arial" panose="020B0604020202020204" pitchFamily="34" charset="0"/>
              </a:rPr>
              <a:t>whether I listen; </a:t>
            </a:r>
          </a:p>
          <a:p>
            <a:pPr lvl="0"/>
            <a:r>
              <a:rPr lang="en-GB" dirty="0">
                <a:latin typeface="Arial" panose="020B0604020202020204" pitchFamily="34" charset="0"/>
                <a:cs typeface="Arial" panose="020B0604020202020204" pitchFamily="34" charset="0"/>
              </a:rPr>
              <a:t>whether I ask questions; </a:t>
            </a:r>
          </a:p>
          <a:p>
            <a:pPr lvl="0"/>
            <a:r>
              <a:rPr lang="en-GB" dirty="0">
                <a:latin typeface="Arial" panose="020B0604020202020204" pitchFamily="34" charset="0"/>
                <a:cs typeface="Arial" panose="020B0604020202020204" pitchFamily="34" charset="0"/>
              </a:rPr>
              <a:t>whether I ask for help; </a:t>
            </a:r>
          </a:p>
          <a:p>
            <a:pPr lvl="0"/>
            <a:r>
              <a:rPr lang="en-GB" dirty="0">
                <a:latin typeface="Arial" panose="020B0604020202020204" pitchFamily="34" charset="0"/>
                <a:cs typeface="Arial" panose="020B0604020202020204" pitchFamily="34" charset="0"/>
              </a:rPr>
              <a:t>whether I keep commitments; </a:t>
            </a:r>
          </a:p>
          <a:p>
            <a:pPr lvl="0"/>
            <a:r>
              <a:rPr lang="en-GB" dirty="0">
                <a:latin typeface="Arial" panose="020B0604020202020204" pitchFamily="34" charset="0"/>
                <a:cs typeface="Arial" panose="020B0604020202020204" pitchFamily="34" charset="0"/>
              </a:rPr>
              <a:t>whether I include people; </a:t>
            </a:r>
          </a:p>
          <a:p>
            <a:pPr lvl="0"/>
            <a:r>
              <a:rPr lang="en-GB" dirty="0">
                <a:latin typeface="Arial" panose="020B0604020202020204" pitchFamily="34" charset="0"/>
                <a:cs typeface="Arial" panose="020B0604020202020204" pitchFamily="34" charset="0"/>
              </a:rPr>
              <a:t>whether I admit a mistake; </a:t>
            </a:r>
          </a:p>
          <a:p>
            <a:pPr lvl="0"/>
            <a:r>
              <a:rPr lang="en-GB" dirty="0">
                <a:latin typeface="Arial" panose="020B0604020202020204" pitchFamily="34" charset="0"/>
                <a:cs typeface="Arial" panose="020B0604020202020204" pitchFamily="34" charset="0"/>
              </a:rPr>
              <a:t>how I respond to difficulties.</a:t>
            </a:r>
          </a:p>
          <a:p>
            <a:pPr marL="0" indent="0">
              <a:buNone/>
            </a:pPr>
            <a:endParaRPr lang="en-GB" dirty="0">
              <a:latin typeface="Arial" panose="020B0604020202020204" pitchFamily="34" charset="0"/>
              <a:cs typeface="Arial" panose="020B0604020202020204" pitchFamily="34" charset="0"/>
            </a:endParaRPr>
          </a:p>
        </p:txBody>
      </p:sp>
      <p:sp>
        <p:nvSpPr>
          <p:cNvPr id="7" name="Content Placeholder 5">
            <a:extLst>
              <a:ext uri="{FF2B5EF4-FFF2-40B4-BE49-F238E27FC236}">
                <a16:creationId xmlns:a16="http://schemas.microsoft.com/office/drawing/2014/main" id="{85C4CE20-6C8F-F9AC-6FF5-6E38C060933A}"/>
              </a:ext>
            </a:extLst>
          </p:cNvPr>
          <p:cNvSpPr txBox="1">
            <a:spLocks/>
          </p:cNvSpPr>
          <p:nvPr/>
        </p:nvSpPr>
        <p:spPr>
          <a:xfrm>
            <a:off x="6945725" y="2014775"/>
            <a:ext cx="4790645" cy="4227345"/>
          </a:xfrm>
          <a:prstGeom prst="round2DiagRect">
            <a:avLst/>
          </a:prstGeom>
          <a:ln w="28575">
            <a:solidFill>
              <a:schemeClr val="accent1">
                <a:lumMod val="75000"/>
              </a:schemeClr>
            </a:solid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rPr>
              <a:t>I can influence but </a:t>
            </a:r>
            <a:r>
              <a:rPr lang="en-GB" u="sng" dirty="0">
                <a:latin typeface="Arial" panose="020B0604020202020204" pitchFamily="34" charset="0"/>
                <a:cs typeface="Arial" panose="020B0604020202020204" pitchFamily="34" charset="0"/>
              </a:rPr>
              <a:t>not</a:t>
            </a:r>
            <a:r>
              <a:rPr lang="en-GB" dirty="0">
                <a:latin typeface="Arial" panose="020B0604020202020204" pitchFamily="34" charset="0"/>
                <a:cs typeface="Arial" panose="020B0604020202020204" pitchFamily="34" charset="0"/>
              </a:rPr>
              <a:t> control…</a:t>
            </a:r>
          </a:p>
          <a:p>
            <a:pPr lvl="0"/>
            <a:r>
              <a:rPr lang="en-GB" dirty="0">
                <a:latin typeface="Arial" panose="020B0604020202020204" pitchFamily="34" charset="0"/>
                <a:cs typeface="Arial" panose="020B0604020202020204" pitchFamily="34" charset="0"/>
              </a:rPr>
              <a:t>whether everybody likes me; </a:t>
            </a:r>
          </a:p>
          <a:p>
            <a:pPr lvl="0"/>
            <a:r>
              <a:rPr lang="en-GB" dirty="0">
                <a:latin typeface="Arial" panose="020B0604020202020204" pitchFamily="34" charset="0"/>
                <a:cs typeface="Arial" panose="020B0604020202020204" pitchFamily="34" charset="0"/>
              </a:rPr>
              <a:t>other people's effort; </a:t>
            </a:r>
          </a:p>
          <a:p>
            <a:pPr lvl="0"/>
            <a:r>
              <a:rPr lang="en-GB" dirty="0">
                <a:latin typeface="Arial" panose="020B0604020202020204" pitchFamily="34" charset="0"/>
                <a:cs typeface="Arial" panose="020B0604020202020204" pitchFamily="34" charset="0"/>
              </a:rPr>
              <a:t>whether someone agrees with me; </a:t>
            </a:r>
          </a:p>
          <a:p>
            <a:pPr lvl="0"/>
            <a:r>
              <a:rPr lang="en-GB" dirty="0">
                <a:latin typeface="Arial" panose="020B0604020202020204" pitchFamily="34" charset="0"/>
                <a:cs typeface="Arial" panose="020B0604020202020204" pitchFamily="34" charset="0"/>
              </a:rPr>
              <a:t>another person's behaviour; </a:t>
            </a:r>
          </a:p>
          <a:p>
            <a:pPr lvl="0"/>
            <a:r>
              <a:rPr lang="en-GB" dirty="0">
                <a:latin typeface="Arial" panose="020B0604020202020204" pitchFamily="34" charset="0"/>
                <a:cs typeface="Arial" panose="020B0604020202020204" pitchFamily="34" charset="0"/>
              </a:rPr>
              <a:t>every team decision; </a:t>
            </a:r>
          </a:p>
          <a:p>
            <a:pPr lvl="0"/>
            <a:r>
              <a:rPr lang="en-GB" dirty="0">
                <a:latin typeface="Arial" panose="020B0604020202020204" pitchFamily="34" charset="0"/>
                <a:cs typeface="Arial" panose="020B0604020202020204" pitchFamily="34" charset="0"/>
              </a:rPr>
              <a:t>the entire workplace culture.</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p:txBody>
      </p:sp>
      <p:pic>
        <p:nvPicPr>
          <p:cNvPr id="9" name="Picture 8" descr="Casual woman writing on notepad">
            <a:extLst>
              <a:ext uri="{FF2B5EF4-FFF2-40B4-BE49-F238E27FC236}">
                <a16:creationId xmlns:a16="http://schemas.microsoft.com/office/drawing/2014/main" id="{A2437282-19A4-F63C-0A8C-05BDA9F614AC}"/>
              </a:ext>
            </a:extLst>
          </p:cNvPr>
          <p:cNvPicPr>
            <a:picLocks noChangeAspect="1"/>
          </p:cNvPicPr>
          <p:nvPr/>
        </p:nvPicPr>
        <p:blipFill>
          <a:blip r:embed="rId2"/>
          <a:stretch>
            <a:fillRect/>
          </a:stretch>
        </p:blipFill>
        <p:spPr>
          <a:xfrm>
            <a:off x="5991367" y="2541053"/>
            <a:ext cx="968619" cy="3429000"/>
          </a:xfrm>
          <a:prstGeom prst="rect">
            <a:avLst/>
          </a:prstGeom>
        </p:spPr>
      </p:pic>
    </p:spTree>
    <p:extLst>
      <p:ext uri="{BB962C8B-B14F-4D97-AF65-F5344CB8AC3E}">
        <p14:creationId xmlns:p14="http://schemas.microsoft.com/office/powerpoint/2010/main" val="2389082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80F8-BDB5-9405-A6C0-6C83C2D46D3C}"/>
              </a:ext>
            </a:extLst>
          </p:cNvPr>
          <p:cNvSpPr>
            <a:spLocks noGrp="1"/>
          </p:cNvSpPr>
          <p:nvPr>
            <p:ph type="title"/>
          </p:nvPr>
        </p:nvSpPr>
        <p:spPr/>
        <p:txBody>
          <a:bodyPr/>
          <a:lstStyle/>
          <a:p>
            <a:r>
              <a:rPr lang="en-GB" dirty="0"/>
              <a:t>My Professional Influence Profile</a:t>
            </a:r>
          </a:p>
        </p:txBody>
      </p:sp>
      <p:sp>
        <p:nvSpPr>
          <p:cNvPr id="3" name="Content Placeholder 2">
            <a:extLst>
              <a:ext uri="{FF2B5EF4-FFF2-40B4-BE49-F238E27FC236}">
                <a16:creationId xmlns:a16="http://schemas.microsoft.com/office/drawing/2014/main" id="{9902902E-A9C9-1DAB-5291-AA486268D56E}"/>
              </a:ext>
            </a:extLst>
          </p:cNvPr>
          <p:cNvSpPr>
            <a:spLocks noGrp="1"/>
          </p:cNvSpPr>
          <p:nvPr>
            <p:ph idx="1"/>
          </p:nvPr>
        </p:nvSpPr>
        <p:spPr>
          <a:xfrm>
            <a:off x="873173" y="2985685"/>
            <a:ext cx="10468115" cy="3005682"/>
          </a:xfrm>
        </p:spPr>
        <p:txBody>
          <a:bodyPr>
            <a:normAutofit lnSpcReduction="10000"/>
          </a:bodyPr>
          <a:lstStyle/>
          <a:p>
            <a:r>
              <a:rPr lang="en-GB" sz="2400" dirty="0">
                <a:latin typeface="Arial" panose="020B0604020202020204" pitchFamily="34" charset="0"/>
                <a:cs typeface="Arial" panose="020B0604020202020204" pitchFamily="34" charset="0"/>
              </a:rPr>
              <a:t>When I disagree with a team, I tend to…</a:t>
            </a:r>
          </a:p>
          <a:p>
            <a:r>
              <a:rPr lang="en-GB" sz="2400" dirty="0">
                <a:latin typeface="Arial" panose="020B0604020202020204" pitchFamily="34" charset="0"/>
                <a:cs typeface="Arial" panose="020B0604020202020204" pitchFamily="34" charset="0"/>
              </a:rPr>
              <a:t>A perspective I sometimes overlook is…</a:t>
            </a:r>
          </a:p>
          <a:p>
            <a:r>
              <a:rPr lang="en-GB" sz="2400" dirty="0">
                <a:latin typeface="Arial" panose="020B0604020202020204" pitchFamily="34" charset="0"/>
                <a:cs typeface="Arial" panose="020B0604020202020204" pitchFamily="34" charset="0"/>
              </a:rPr>
              <a:t>One way I can make it easier for other people to contribute is…</a:t>
            </a:r>
          </a:p>
          <a:p>
            <a:r>
              <a:rPr lang="en-GB" sz="2400" dirty="0">
                <a:latin typeface="Arial" panose="020B0604020202020204" pitchFamily="34" charset="0"/>
                <a:cs typeface="Arial" panose="020B0604020202020204" pitchFamily="34" charset="0"/>
              </a:rPr>
              <a:t>A situation where I should challenge rather than simply agree is…</a:t>
            </a:r>
          </a:p>
          <a:p>
            <a:r>
              <a:rPr lang="en-GB" sz="2400" dirty="0">
                <a:latin typeface="Arial" panose="020B0604020202020204" pitchFamily="34" charset="0"/>
                <a:cs typeface="Arial" panose="020B0604020202020204" pitchFamily="34" charset="0"/>
              </a:rPr>
              <a:t>A situation where I should seek advice rather than trying to solve everything myself is…</a:t>
            </a:r>
          </a:p>
          <a:p>
            <a:r>
              <a:rPr lang="en-GB" sz="2400" dirty="0">
                <a:latin typeface="Arial" panose="020B0604020202020204" pitchFamily="34" charset="0"/>
                <a:cs typeface="Arial" panose="020B0604020202020204" pitchFamily="34" charset="0"/>
              </a:rPr>
              <a:t>In my next professional role, I will positively influence a team by…</a:t>
            </a:r>
          </a:p>
        </p:txBody>
      </p:sp>
      <p:sp>
        <p:nvSpPr>
          <p:cNvPr id="4" name="TextBox 3">
            <a:extLst>
              <a:ext uri="{FF2B5EF4-FFF2-40B4-BE49-F238E27FC236}">
                <a16:creationId xmlns:a16="http://schemas.microsoft.com/office/drawing/2014/main" id="{1B0D6F86-3C98-F91B-8155-B0F5A4B178F1}"/>
              </a:ext>
            </a:extLst>
          </p:cNvPr>
          <p:cNvSpPr txBox="1"/>
          <p:nvPr/>
        </p:nvSpPr>
        <p:spPr>
          <a:xfrm>
            <a:off x="873173" y="1799870"/>
            <a:ext cx="10590945"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Take time to reflect and consider how you behave when working in a team. Try to complete the following sentences</a:t>
            </a:r>
            <a:r>
              <a:rPr lang="en-GB" dirty="0"/>
              <a:t>. </a:t>
            </a:r>
          </a:p>
        </p:txBody>
      </p:sp>
      <p:pic>
        <p:nvPicPr>
          <p:cNvPr id="6" name="Graphic 5" descr="Pen outline">
            <a:extLst>
              <a:ext uri="{FF2B5EF4-FFF2-40B4-BE49-F238E27FC236}">
                <a16:creationId xmlns:a16="http://schemas.microsoft.com/office/drawing/2014/main" id="{330A2773-EA44-ADCB-C00B-0D98F392BF8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142560" y="4734588"/>
            <a:ext cx="1758287" cy="1758287"/>
          </a:xfrm>
          <a:prstGeom prst="rect">
            <a:avLst/>
          </a:prstGeom>
        </p:spPr>
      </p:pic>
    </p:spTree>
    <p:extLst>
      <p:ext uri="{BB962C8B-B14F-4D97-AF65-F5344CB8AC3E}">
        <p14:creationId xmlns:p14="http://schemas.microsoft.com/office/powerpoint/2010/main" val="1551499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0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C2DCFA-149B-430D-8596-BC24F5C8AA48}">
  <ds:schemaRefs>
    <ds:schemaRef ds:uri="http://schemas.microsoft.com/sharepoint/v3/contenttype/forms"/>
  </ds:schemaRefs>
</ds:datastoreItem>
</file>

<file path=customXml/itemProps2.xml><?xml version="1.0" encoding="utf-8"?>
<ds:datastoreItem xmlns:ds="http://schemas.openxmlformats.org/officeDocument/2006/customXml" ds:itemID="{B423A366-52DD-4B0D-BE45-A2541ACCC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4854</TotalTime>
  <Words>1645</Words>
  <Application>Microsoft Office PowerPoint</Application>
  <PresentationFormat>Widescreen</PresentationFormat>
  <Paragraphs>186</Paragraphs>
  <Slides>22</Slides>
  <Notes>3</Notes>
  <HiddenSlides>0</HiddenSlides>
  <MMClips>3</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22</vt:i4>
      </vt:variant>
    </vt:vector>
  </HeadingPairs>
  <TitlesOfParts>
    <vt:vector size="30" baseType="lpstr">
      <vt:lpstr>Aptos</vt:lpstr>
      <vt:lpstr>Arial</vt:lpstr>
      <vt:lpstr>Calibri</vt:lpstr>
      <vt:lpstr>Calibri Light</vt:lpstr>
      <vt:lpstr>UWTSD Holding Page</vt:lpstr>
      <vt:lpstr>UWTSD Title Page 1</vt:lpstr>
      <vt:lpstr>UWTSD Text 4</vt:lpstr>
      <vt:lpstr>UWTSD Logo Variations place image in Background</vt:lpstr>
      <vt:lpstr>PowerPoint Presentation</vt:lpstr>
      <vt:lpstr>During this session we will…</vt:lpstr>
      <vt:lpstr>Who Would You Want on Your Team?</vt:lpstr>
      <vt:lpstr>Influence </vt:lpstr>
      <vt:lpstr> From Contribution to Collaboration</vt:lpstr>
      <vt:lpstr>PowerPoint Presentation</vt:lpstr>
      <vt:lpstr>Scenario discussion</vt:lpstr>
      <vt:lpstr>Scenario discussion</vt:lpstr>
      <vt:lpstr>Mini-sort activity : Does This Help Collaboration?</vt:lpstr>
      <vt:lpstr>The impacts of your behaviours</vt:lpstr>
      <vt:lpstr>Reflect</vt:lpstr>
      <vt:lpstr>The Team Trust Account</vt:lpstr>
      <vt:lpstr>The impacts of your behaviours</vt:lpstr>
      <vt:lpstr>Deposit or withdrawal?</vt:lpstr>
      <vt:lpstr>The impacts of your behaviours</vt:lpstr>
      <vt:lpstr>PowerPoint Presentation</vt:lpstr>
      <vt:lpstr>Discussion Scenario</vt:lpstr>
      <vt:lpstr>Discussion</vt:lpstr>
      <vt:lpstr>What Can I Control?</vt:lpstr>
      <vt:lpstr>My Professional Influence Profile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Beau Academic</cp:lastModifiedBy>
  <cp:revision>23</cp:revision>
  <dcterms:created xsi:type="dcterms:W3CDTF">2021-03-09T15:35:42Z</dcterms:created>
  <dcterms:modified xsi:type="dcterms:W3CDTF">2026-09-14T08:32:55Z</dcterms:modified>
</cp:coreProperties>
</file>