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</p:sldIdLst>
  <p:sldSz cx="21374100" cy="15113000"/>
  <p:notesSz cx="6858000" cy="9144000"/>
  <p:embeddedFontLst>
    <p:embeddedFont>
      <p:font typeface="Anton" charset="1" panose="00000500000000000000"/>
      <p:regular r:id="rId7"/>
    </p:embeddedFont>
    <p:embeddedFont>
      <p:font typeface="Poppins" charset="1" panose="00000500000000000000"/>
      <p:regular r:id="rId8"/>
    </p:embeddedFont>
    <p:embeddedFont>
      <p:font typeface="Poppins Bold" charset="1" panose="00000800000000000000"/>
      <p:regular r:id="rId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fonts/font7.fntdata" Type="http://schemas.openxmlformats.org/officeDocument/2006/relationships/font"/><Relationship Id="rId8" Target="fonts/font8.fntdata" Type="http://schemas.openxmlformats.org/officeDocument/2006/relationships/font"/><Relationship Id="rId9" Target="fonts/font9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7.png" Type="http://schemas.openxmlformats.org/officeDocument/2006/relationships/image"/><Relationship Id="rId9" Target="../media/image8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gradFill rotWithShape="true">
          <a:gsLst>
            <a:gs pos="0">
              <a:srgbClr val="7B2D9F">
                <a:alpha val="100000"/>
              </a:srgbClr>
            </a:gs>
            <a:gs pos="100000">
              <a:srgbClr val="FDD82E">
                <a:alpha val="100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8164084" y="-837056"/>
            <a:ext cx="5020392" cy="17016766"/>
            <a:chOff x="0" y="0"/>
            <a:chExt cx="899598" cy="3049212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99598" cy="3049213"/>
            </a:xfrm>
            <a:custGeom>
              <a:avLst/>
              <a:gdLst/>
              <a:ahLst/>
              <a:cxnLst/>
              <a:rect r="r" b="b" t="t" l="l"/>
              <a:pathLst>
                <a:path h="3049213" w="899598">
                  <a:moveTo>
                    <a:pt x="44721" y="0"/>
                  </a:moveTo>
                  <a:lnTo>
                    <a:pt x="854877" y="0"/>
                  </a:lnTo>
                  <a:cubicBezTo>
                    <a:pt x="879575" y="0"/>
                    <a:pt x="899598" y="20022"/>
                    <a:pt x="899598" y="44721"/>
                  </a:cubicBezTo>
                  <a:lnTo>
                    <a:pt x="899598" y="3004492"/>
                  </a:lnTo>
                  <a:cubicBezTo>
                    <a:pt x="899598" y="3029190"/>
                    <a:pt x="879575" y="3049213"/>
                    <a:pt x="854877" y="3049213"/>
                  </a:cubicBezTo>
                  <a:lnTo>
                    <a:pt x="44721" y="3049213"/>
                  </a:lnTo>
                  <a:cubicBezTo>
                    <a:pt x="20022" y="3049213"/>
                    <a:pt x="0" y="3029190"/>
                    <a:pt x="0" y="3004492"/>
                  </a:cubicBezTo>
                  <a:lnTo>
                    <a:pt x="0" y="44721"/>
                  </a:lnTo>
                  <a:cubicBezTo>
                    <a:pt x="0" y="20022"/>
                    <a:pt x="20022" y="0"/>
                    <a:pt x="44721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FFDE59">
                    <a:alpha val="100000"/>
                  </a:srgbClr>
                </a:gs>
                <a:gs pos="100000">
                  <a:srgbClr val="FF914D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4" id="4"/>
            <p:cNvSpPr txBox="true"/>
            <p:nvPr/>
          </p:nvSpPr>
          <p:spPr>
            <a:xfrm>
              <a:off x="0" y="-66675"/>
              <a:ext cx="899598" cy="311588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697"/>
                </a:lnSpc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0">
            <a:off x="490829" y="522087"/>
            <a:ext cx="4178411" cy="3395908"/>
          </a:xfrm>
          <a:custGeom>
            <a:avLst/>
            <a:gdLst/>
            <a:ahLst/>
            <a:cxnLst/>
            <a:rect r="r" b="b" t="t" l="l"/>
            <a:pathLst>
              <a:path h="3395908" w="4178411">
                <a:moveTo>
                  <a:pt x="0" y="0"/>
                </a:moveTo>
                <a:lnTo>
                  <a:pt x="4178411" y="0"/>
                </a:lnTo>
                <a:lnTo>
                  <a:pt x="4178411" y="3395908"/>
                </a:lnTo>
                <a:lnTo>
                  <a:pt x="0" y="33959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8859780" y="13862621"/>
            <a:ext cx="608655" cy="621548"/>
          </a:xfrm>
          <a:custGeom>
            <a:avLst/>
            <a:gdLst/>
            <a:ahLst/>
            <a:cxnLst/>
            <a:rect r="r" b="b" t="t" l="l"/>
            <a:pathLst>
              <a:path h="621548" w="608655">
                <a:moveTo>
                  <a:pt x="0" y="0"/>
                </a:moveTo>
                <a:lnTo>
                  <a:pt x="608655" y="0"/>
                </a:lnTo>
                <a:lnTo>
                  <a:pt x="608655" y="621548"/>
                </a:lnTo>
                <a:lnTo>
                  <a:pt x="0" y="62154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7" id="7"/>
          <p:cNvGrpSpPr/>
          <p:nvPr/>
        </p:nvGrpSpPr>
        <p:grpSpPr>
          <a:xfrm rot="0">
            <a:off x="507670" y="5316378"/>
            <a:ext cx="9428039" cy="6893239"/>
            <a:chOff x="0" y="0"/>
            <a:chExt cx="1689398" cy="1235191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689398" cy="1235191"/>
            </a:xfrm>
            <a:custGeom>
              <a:avLst/>
              <a:gdLst/>
              <a:ahLst/>
              <a:cxnLst/>
              <a:rect r="r" b="b" t="t" l="l"/>
              <a:pathLst>
                <a:path h="1235191" w="1689398">
                  <a:moveTo>
                    <a:pt x="23814" y="0"/>
                  </a:moveTo>
                  <a:lnTo>
                    <a:pt x="1665584" y="0"/>
                  </a:lnTo>
                  <a:cubicBezTo>
                    <a:pt x="1671900" y="0"/>
                    <a:pt x="1677957" y="2509"/>
                    <a:pt x="1682423" y="6975"/>
                  </a:cubicBezTo>
                  <a:cubicBezTo>
                    <a:pt x="1686889" y="11441"/>
                    <a:pt x="1689398" y="17498"/>
                    <a:pt x="1689398" y="23814"/>
                  </a:cubicBezTo>
                  <a:lnTo>
                    <a:pt x="1689398" y="1211377"/>
                  </a:lnTo>
                  <a:cubicBezTo>
                    <a:pt x="1689398" y="1217693"/>
                    <a:pt x="1686889" y="1223750"/>
                    <a:pt x="1682423" y="1228216"/>
                  </a:cubicBezTo>
                  <a:cubicBezTo>
                    <a:pt x="1677957" y="1232682"/>
                    <a:pt x="1671900" y="1235191"/>
                    <a:pt x="1665584" y="1235191"/>
                  </a:cubicBezTo>
                  <a:lnTo>
                    <a:pt x="23814" y="1235191"/>
                  </a:lnTo>
                  <a:cubicBezTo>
                    <a:pt x="10662" y="1235191"/>
                    <a:pt x="0" y="1224529"/>
                    <a:pt x="0" y="1211377"/>
                  </a:cubicBezTo>
                  <a:lnTo>
                    <a:pt x="0" y="23814"/>
                  </a:lnTo>
                  <a:cubicBezTo>
                    <a:pt x="0" y="10662"/>
                    <a:pt x="10662" y="0"/>
                    <a:pt x="23814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FFDE59">
                    <a:alpha val="100000"/>
                  </a:srgbClr>
                </a:gs>
                <a:gs pos="100000">
                  <a:srgbClr val="FF914D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9" id="9"/>
            <p:cNvSpPr txBox="true"/>
            <p:nvPr/>
          </p:nvSpPr>
          <p:spPr>
            <a:xfrm>
              <a:off x="0" y="-66675"/>
              <a:ext cx="1689398" cy="130186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697"/>
                </a:lnSpc>
              </a:pPr>
            </a:p>
          </p:txBody>
        </p:sp>
      </p:grpSp>
      <p:sp>
        <p:nvSpPr>
          <p:cNvPr name="Freeform 10" id="10"/>
          <p:cNvSpPr/>
          <p:nvPr/>
        </p:nvSpPr>
        <p:spPr>
          <a:xfrm flipH="false" flipV="false" rot="0">
            <a:off x="17564657" y="13719007"/>
            <a:ext cx="3459343" cy="3273403"/>
          </a:xfrm>
          <a:custGeom>
            <a:avLst/>
            <a:gdLst/>
            <a:ahLst/>
            <a:cxnLst/>
            <a:rect r="r" b="b" t="t" l="l"/>
            <a:pathLst>
              <a:path h="3273403" w="3459343">
                <a:moveTo>
                  <a:pt x="0" y="0"/>
                </a:moveTo>
                <a:lnTo>
                  <a:pt x="3459343" y="0"/>
                </a:lnTo>
                <a:lnTo>
                  <a:pt x="3459343" y="3273403"/>
                </a:lnTo>
                <a:lnTo>
                  <a:pt x="0" y="327340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18427113" y="968946"/>
            <a:ext cx="2596887" cy="2328662"/>
          </a:xfrm>
          <a:custGeom>
            <a:avLst/>
            <a:gdLst/>
            <a:ahLst/>
            <a:cxnLst/>
            <a:rect r="r" b="b" t="t" l="l"/>
            <a:pathLst>
              <a:path h="2328662" w="2596887">
                <a:moveTo>
                  <a:pt x="0" y="0"/>
                </a:moveTo>
                <a:lnTo>
                  <a:pt x="2596887" y="0"/>
                </a:lnTo>
                <a:lnTo>
                  <a:pt x="2596887" y="2328662"/>
                </a:lnTo>
                <a:lnTo>
                  <a:pt x="0" y="232866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9683" t="0" r="-9877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0541863" y="4491670"/>
            <a:ext cx="7016067" cy="8678570"/>
          </a:xfrm>
          <a:custGeom>
            <a:avLst/>
            <a:gdLst/>
            <a:ahLst/>
            <a:cxnLst/>
            <a:rect r="r" b="b" t="t" l="l"/>
            <a:pathLst>
              <a:path h="8678570" w="7016067">
                <a:moveTo>
                  <a:pt x="0" y="0"/>
                </a:moveTo>
                <a:lnTo>
                  <a:pt x="7016067" y="0"/>
                </a:lnTo>
                <a:lnTo>
                  <a:pt x="7016067" y="8678570"/>
                </a:lnTo>
                <a:lnTo>
                  <a:pt x="0" y="8678570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0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5716033" y="324237"/>
            <a:ext cx="9951933" cy="359593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4423"/>
              </a:lnSpc>
            </a:pPr>
            <a:r>
              <a:rPr lang="en-US" sz="10302">
                <a:gradFill>
                  <a:gsLst>
                    <a:gs pos="0">
                      <a:srgbClr val="FFDE59">
                        <a:alpha val="100000"/>
                      </a:srgbClr>
                    </a:gs>
                    <a:gs pos="100000">
                      <a:srgbClr val="FF914D">
                        <a:alpha val="100000"/>
                      </a:srgbClr>
                    </a:gs>
                  </a:gsLst>
                  <a:lin ang="0"/>
                </a:gradFill>
                <a:latin typeface="Anton"/>
                <a:ea typeface="Anton"/>
                <a:cs typeface="Anton"/>
                <a:sym typeface="Anton"/>
              </a:rPr>
              <a:t>HOW TO CREATE </a:t>
            </a:r>
          </a:p>
          <a:p>
            <a:pPr algn="l">
              <a:lnSpc>
                <a:spcPts val="14423"/>
              </a:lnSpc>
            </a:pPr>
            <a:r>
              <a:rPr lang="en-US" sz="10302">
                <a:gradFill>
                  <a:gsLst>
                    <a:gs pos="0">
                      <a:srgbClr val="FFDE59">
                        <a:alpha val="100000"/>
                      </a:srgbClr>
                    </a:gs>
                    <a:gs pos="100000">
                      <a:srgbClr val="FF914D">
                        <a:alpha val="100000"/>
                      </a:srgbClr>
                    </a:gs>
                  </a:gsLst>
                  <a:lin ang="0"/>
                </a:gradFill>
                <a:latin typeface="Anton"/>
                <a:ea typeface="Anton"/>
                <a:cs typeface="Anton"/>
                <a:sym typeface="Anton"/>
              </a:rPr>
              <a:t>A CHART IN EXCEL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9830385" y="13673535"/>
            <a:ext cx="7376727" cy="93304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97"/>
              </a:lnSpc>
            </a:pPr>
            <a:r>
              <a:rPr lang="en-US" sz="2640">
                <a:solidFill>
                  <a:srgbClr val="28183B"/>
                </a:solidFill>
                <a:latin typeface="Poppins"/>
                <a:ea typeface="Poppins"/>
                <a:cs typeface="Poppins"/>
                <a:sym typeface="Poppins"/>
              </a:rPr>
              <a:t>https://cdn.ablebits.com/_img-blog/graph-excel/make-chart-excel.png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787077" y="5696151"/>
            <a:ext cx="8869226" cy="606701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97"/>
              </a:lnSpc>
              <a:spcBef>
                <a:spcPct val="0"/>
              </a:spcBef>
            </a:pPr>
            <a:r>
              <a:rPr lang="en-US" b="true" sz="264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Step 1:</a:t>
            </a:r>
          </a:p>
          <a:p>
            <a:pPr algn="l">
              <a:lnSpc>
                <a:spcPts val="3697"/>
              </a:lnSpc>
              <a:spcBef>
                <a:spcPct val="0"/>
              </a:spcBef>
            </a:pPr>
            <a:r>
              <a:rPr lang="en-US" sz="264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Select the range of data for the chart.</a:t>
            </a:r>
          </a:p>
          <a:p>
            <a:pPr algn="l">
              <a:lnSpc>
                <a:spcPts val="3697"/>
              </a:lnSpc>
              <a:spcBef>
                <a:spcPct val="0"/>
              </a:spcBef>
            </a:pPr>
          </a:p>
          <a:p>
            <a:pPr algn="l">
              <a:lnSpc>
                <a:spcPts val="3697"/>
              </a:lnSpc>
              <a:spcBef>
                <a:spcPct val="0"/>
              </a:spcBef>
            </a:pPr>
            <a:r>
              <a:rPr lang="en-US" b="true" sz="264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Step 2:</a:t>
            </a:r>
          </a:p>
          <a:p>
            <a:pPr algn="l">
              <a:lnSpc>
                <a:spcPts val="3697"/>
              </a:lnSpc>
              <a:spcBef>
                <a:spcPct val="0"/>
              </a:spcBef>
            </a:pPr>
            <a:r>
              <a:rPr lang="en-US" sz="264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Select the Insert tab from the ribbon.</a:t>
            </a:r>
          </a:p>
          <a:p>
            <a:pPr algn="l">
              <a:lnSpc>
                <a:spcPts val="3697"/>
              </a:lnSpc>
              <a:spcBef>
                <a:spcPct val="0"/>
              </a:spcBef>
            </a:pPr>
          </a:p>
          <a:p>
            <a:pPr algn="l">
              <a:lnSpc>
                <a:spcPts val="3697"/>
              </a:lnSpc>
              <a:spcBef>
                <a:spcPct val="0"/>
              </a:spcBef>
            </a:pPr>
            <a:r>
              <a:rPr lang="en-US" b="true" sz="264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Step 3:</a:t>
            </a:r>
          </a:p>
          <a:p>
            <a:pPr algn="l">
              <a:lnSpc>
                <a:spcPts val="3697"/>
              </a:lnSpc>
              <a:spcBef>
                <a:spcPct val="0"/>
              </a:spcBef>
            </a:pPr>
            <a:r>
              <a:rPr lang="en-US" sz="264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Click on the Recommended Charts tab, </a:t>
            </a:r>
          </a:p>
          <a:p>
            <a:pPr algn="l">
              <a:lnSpc>
                <a:spcPts val="3697"/>
              </a:lnSpc>
              <a:spcBef>
                <a:spcPct val="0"/>
              </a:spcBef>
            </a:pPr>
            <a:r>
              <a:rPr lang="en-US" sz="264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Or choose a specific chart type.</a:t>
            </a:r>
          </a:p>
          <a:p>
            <a:pPr algn="l">
              <a:lnSpc>
                <a:spcPts val="3697"/>
              </a:lnSpc>
              <a:spcBef>
                <a:spcPct val="0"/>
              </a:spcBef>
            </a:pPr>
          </a:p>
          <a:p>
            <a:pPr algn="l">
              <a:lnSpc>
                <a:spcPts val="3697"/>
              </a:lnSpc>
              <a:spcBef>
                <a:spcPct val="0"/>
              </a:spcBef>
            </a:pPr>
            <a:r>
              <a:rPr lang="en-US" b="true" sz="264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Step 4:</a:t>
            </a:r>
          </a:p>
          <a:p>
            <a:pPr algn="l">
              <a:lnSpc>
                <a:spcPts val="3697"/>
              </a:lnSpc>
              <a:spcBef>
                <a:spcPct val="0"/>
              </a:spcBef>
            </a:pPr>
            <a:r>
              <a:rPr lang="en-US" sz="264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Select OK, and the chart will appear on the spreadsheet.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507670" y="13512750"/>
            <a:ext cx="4242673" cy="12260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873"/>
              </a:lnSpc>
            </a:pPr>
            <a:r>
              <a:rPr lang="en-US" sz="348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Irina Brinza</a:t>
            </a:r>
          </a:p>
          <a:p>
            <a:pPr algn="l">
              <a:lnSpc>
                <a:spcPts val="4873"/>
              </a:lnSpc>
              <a:spcBef>
                <a:spcPct val="0"/>
              </a:spcBef>
            </a:pPr>
            <a:r>
              <a:rPr lang="en-US" sz="348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Student ID: 2513846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DAG4mGKaT6c</dc:identifier>
  <dcterms:modified xsi:type="dcterms:W3CDTF">2011-08-01T06:04:30Z</dcterms:modified>
  <cp:revision>1</cp:revision>
  <dc:title>Red and Peach Illustrated Online Course Poster</dc:title>
</cp:coreProperties>
</file>