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3027218"/>
          </a:xfrm>
        </p:spPr>
        <p:txBody>
          <a:bodyPr/>
          <a:lstStyle/>
          <a:p>
            <a:pPr algn="ctr"/>
            <a:r>
              <a:rPr lang="en-GB" sz="4400" dirty="0" smtClean="0"/>
              <a:t>Design for Six-Sigma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67545"/>
            <a:ext cx="8825658" cy="2071255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By</a:t>
            </a:r>
          </a:p>
          <a:p>
            <a:pPr algn="ctr"/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70221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Design for Six-Sigma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PDCA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DMAIC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Road maps for DFSS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Basic failure modes and effects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Design FMEA and Process FMEA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06963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Design for Six-Sigma- PDCA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468582"/>
            <a:ext cx="10922434" cy="51677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PDCA defines the improvement cycle that underpins the three key six sigma improvement cycles, it stands for </a:t>
            </a:r>
            <a:r>
              <a:rPr lang="en-GB" sz="3200" b="1" dirty="0" smtClean="0"/>
              <a:t>Plan </a:t>
            </a:r>
            <a:r>
              <a:rPr lang="en-GB" sz="3200" dirty="0" smtClean="0"/>
              <a:t>&gt; </a:t>
            </a:r>
            <a:r>
              <a:rPr lang="en-GB" sz="3200" b="1" dirty="0" smtClean="0"/>
              <a:t>DO</a:t>
            </a:r>
            <a:r>
              <a:rPr lang="en-GB" sz="3200" dirty="0"/>
              <a:t> </a:t>
            </a:r>
            <a:r>
              <a:rPr lang="en-GB" sz="3200" dirty="0" smtClean="0"/>
              <a:t>&gt; </a:t>
            </a:r>
            <a:r>
              <a:rPr lang="en-GB" sz="3200" b="1" dirty="0" smtClean="0"/>
              <a:t>Check</a:t>
            </a:r>
            <a:r>
              <a:rPr lang="en-GB" sz="3200" dirty="0" smtClean="0"/>
              <a:t> &gt; </a:t>
            </a:r>
            <a:r>
              <a:rPr lang="en-GB" sz="3200" b="1" dirty="0" smtClean="0"/>
              <a:t>Act</a:t>
            </a:r>
            <a:endParaRPr lang="en-GB" sz="3200" dirty="0" smtClean="0"/>
          </a:p>
          <a:p>
            <a:r>
              <a:rPr lang="en-GB" sz="3200" dirty="0" smtClean="0"/>
              <a:t>Create a plan</a:t>
            </a:r>
          </a:p>
          <a:p>
            <a:r>
              <a:rPr lang="en-GB" sz="3200" dirty="0" smtClean="0"/>
              <a:t>Do the plan (executes)</a:t>
            </a:r>
          </a:p>
          <a:p>
            <a:r>
              <a:rPr lang="en-GB" sz="3200" dirty="0" smtClean="0"/>
              <a:t>Check the results</a:t>
            </a:r>
          </a:p>
          <a:p>
            <a:r>
              <a:rPr lang="en-GB" sz="3200" dirty="0" smtClean="0"/>
              <a:t>Act on the results by returning to the plan phase in order to plan whatever corrective action or improvement should be pursued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71790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DMAIC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1960418"/>
            <a:ext cx="11014364" cy="46066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Define</a:t>
            </a:r>
            <a:r>
              <a:rPr lang="en-GB" sz="3200" dirty="0" smtClean="0"/>
              <a:t> – Step is to clearly define the business problem, goals, potential resources, project scope and establish a high-level project time line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Measure</a:t>
            </a:r>
            <a:r>
              <a:rPr lang="en-GB" sz="3200" dirty="0" smtClean="0"/>
              <a:t> – Step is to objectively establish current baselines as the basis for improvement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Analyse</a:t>
            </a:r>
            <a:r>
              <a:rPr lang="en-GB" sz="3200" dirty="0" smtClean="0"/>
              <a:t> – Step is to analyse the collected data in order to identify and validate the actual root cause of the quality issues identified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12230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DMAIC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Improve</a:t>
            </a:r>
            <a:r>
              <a:rPr lang="en-GB" sz="3200" dirty="0" smtClean="0"/>
              <a:t> – step is to identify implement and test the solution(s) the root cause problem identified in the analyse phase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Control</a:t>
            </a:r>
            <a:r>
              <a:rPr lang="en-GB" sz="3200" dirty="0"/>
              <a:t> </a:t>
            </a:r>
            <a:r>
              <a:rPr lang="en-GB" sz="3200" dirty="0" smtClean="0"/>
              <a:t>– The purpose of this step is to create and execute a control plan as well as monitor the improvements to ensure continued and sustainable success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379537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4691"/>
            <a:ext cx="9404723" cy="997527"/>
          </a:xfrm>
        </p:spPr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3" y="1122218"/>
            <a:ext cx="11125200" cy="5410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DMADV composed of the following steps:</a:t>
            </a:r>
          </a:p>
          <a:p>
            <a:r>
              <a:rPr lang="en-GB" sz="3200" b="1" u="sng" dirty="0" smtClean="0"/>
              <a:t>Define</a:t>
            </a:r>
            <a:r>
              <a:rPr lang="en-GB" sz="3200" dirty="0" smtClean="0"/>
              <a:t> – Define design goals that are consistent with customer demands and the enterprise strategy</a:t>
            </a:r>
            <a:endParaRPr lang="en-GB" sz="3200" b="1" u="sng" dirty="0" smtClean="0"/>
          </a:p>
          <a:p>
            <a:r>
              <a:rPr lang="en-GB" sz="3200" b="1" u="sng" dirty="0" smtClean="0"/>
              <a:t>Measure</a:t>
            </a:r>
            <a:r>
              <a:rPr lang="en-GB" sz="3200" dirty="0" smtClean="0"/>
              <a:t> – Measure and identify CTQs, product capabilities, production process capability and risks</a:t>
            </a:r>
          </a:p>
          <a:p>
            <a:r>
              <a:rPr lang="en-GB" sz="3200" b="1" u="sng" dirty="0" smtClean="0"/>
              <a:t>Analyse</a:t>
            </a:r>
            <a:r>
              <a:rPr lang="en-GB" sz="3200" dirty="0" smtClean="0"/>
              <a:t> – Analyse to develop and design alternatives</a:t>
            </a:r>
            <a:endParaRPr lang="en-GB" sz="3200" b="1" u="sng" dirty="0" smtClean="0"/>
          </a:p>
          <a:p>
            <a:r>
              <a:rPr lang="en-GB" sz="3200" b="1" u="sng" dirty="0" smtClean="0"/>
              <a:t>Design</a:t>
            </a:r>
            <a:r>
              <a:rPr lang="en-GB" sz="3200" dirty="0" smtClean="0"/>
              <a:t> – Design an improved alternative, best suited per analysis in the previous step</a:t>
            </a:r>
            <a:endParaRPr lang="en-GB" sz="3200" b="1" u="sng" dirty="0" smtClean="0"/>
          </a:p>
          <a:p>
            <a:r>
              <a:rPr lang="en-GB" sz="3200" b="1" u="sng" dirty="0" smtClean="0"/>
              <a:t>Verify</a:t>
            </a:r>
            <a:r>
              <a:rPr lang="en-GB" sz="3200" dirty="0" smtClean="0"/>
              <a:t> – Verify the design, set up pilot runs, implement the production process and hand it over to the process owner(s)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01794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1618"/>
            <a:ext cx="9404723" cy="900546"/>
          </a:xfrm>
        </p:spPr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2" y="1032165"/>
            <a:ext cx="11402291" cy="5562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IDOV methodology stands for:</a:t>
            </a:r>
          </a:p>
          <a:p>
            <a:r>
              <a:rPr lang="en-GB" sz="3200" b="1" u="sng" dirty="0" smtClean="0"/>
              <a:t>Identification</a:t>
            </a:r>
            <a:r>
              <a:rPr lang="en-GB" sz="3200" dirty="0" smtClean="0"/>
              <a:t> – Identify the customer needs, create an effective business model, and establish the six sigma team</a:t>
            </a:r>
            <a:endParaRPr lang="en-GB" sz="3200" b="1" u="sng" dirty="0" smtClean="0"/>
          </a:p>
          <a:p>
            <a:r>
              <a:rPr lang="en-GB" sz="3200" b="1" u="sng" dirty="0" smtClean="0"/>
              <a:t>Design</a:t>
            </a:r>
            <a:r>
              <a:rPr lang="en-GB" sz="3200" dirty="0" smtClean="0"/>
              <a:t> – Use critical-to-quality (CTQ) metrics to design the processes</a:t>
            </a:r>
            <a:endParaRPr lang="en-GB" sz="3200" b="1" u="sng" dirty="0" smtClean="0"/>
          </a:p>
          <a:p>
            <a:r>
              <a:rPr lang="en-GB" sz="3200" b="1" u="sng" dirty="0" smtClean="0"/>
              <a:t>Optimisation</a:t>
            </a:r>
            <a:r>
              <a:rPr lang="en-GB" sz="3200" dirty="0" smtClean="0"/>
              <a:t> – Adjust the factors that impact the process quality until the optimum outputs are achieved</a:t>
            </a:r>
            <a:endParaRPr lang="en-GB" sz="3200" b="1" u="sng" dirty="0" smtClean="0"/>
          </a:p>
          <a:p>
            <a:r>
              <a:rPr lang="en-GB" sz="3200" b="1" u="sng" dirty="0" smtClean="0"/>
              <a:t>Validation</a:t>
            </a:r>
            <a:r>
              <a:rPr lang="en-GB" sz="3200" dirty="0" smtClean="0"/>
              <a:t> – Validate the new process and make any necessary adjustments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79875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Road Maps for DFSS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6" y="1378528"/>
            <a:ext cx="11083636" cy="51677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Both IDOV and DMADV have the same objectives</a:t>
            </a:r>
          </a:p>
          <a:p>
            <a:r>
              <a:rPr lang="en-GB" sz="3200" dirty="0" smtClean="0"/>
              <a:t>Overall goals are to reduce delivery time and development costs, as well as to increase effectiveness and better satisfy customers</a:t>
            </a:r>
          </a:p>
          <a:p>
            <a:r>
              <a:rPr lang="en-GB" sz="3200" dirty="0" smtClean="0"/>
              <a:t>Emphasises defect prevention rather than reduction</a:t>
            </a:r>
          </a:p>
          <a:p>
            <a:r>
              <a:rPr lang="en-GB" sz="3200" dirty="0" smtClean="0"/>
              <a:t>More concerned with the creation of new incremental improvement of old processes</a:t>
            </a:r>
          </a:p>
          <a:p>
            <a:r>
              <a:rPr lang="en-GB" sz="3200" dirty="0" smtClean="0"/>
              <a:t>Is best used for new product and process development because it includes a design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4271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Summary</a:t>
            </a:r>
          </a:p>
          <a:p>
            <a:r>
              <a:rPr lang="en-GB" sz="3200" dirty="0" smtClean="0"/>
              <a:t>Use DFSS for ‘greenfield’ and for existing processes that require a substantial overhaul and redesign</a:t>
            </a:r>
          </a:p>
          <a:p>
            <a:r>
              <a:rPr lang="en-GB" sz="3200" dirty="0" smtClean="0"/>
              <a:t>Use DMAIC when incremental improvement to </a:t>
            </a:r>
            <a:r>
              <a:rPr lang="en-GB" sz="3200" dirty="0" err="1" smtClean="0"/>
              <a:t>exisiting</a:t>
            </a:r>
            <a:r>
              <a:rPr lang="en-GB" sz="3200" dirty="0" smtClean="0"/>
              <a:t> processes is all that is necessary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73276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273" y="452718"/>
            <a:ext cx="10002982" cy="1400530"/>
          </a:xfrm>
        </p:spPr>
        <p:txBody>
          <a:bodyPr/>
          <a:lstStyle/>
          <a:p>
            <a:pPr algn="ctr"/>
            <a:r>
              <a:rPr lang="en-GB" sz="4400" dirty="0" smtClean="0"/>
              <a:t>Failure Mode Effects Analysis (FMEA)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FMEA is used</a:t>
            </a:r>
          </a:p>
          <a:p>
            <a:r>
              <a:rPr lang="en-GB" sz="3200" dirty="0" smtClean="0"/>
              <a:t>To evaluate a process or product to determine what might cause it to fail</a:t>
            </a:r>
          </a:p>
          <a:p>
            <a:r>
              <a:rPr lang="en-GB" sz="3200" dirty="0" smtClean="0"/>
              <a:t>To determine the effects that failure could have</a:t>
            </a:r>
          </a:p>
        </p:txBody>
      </p:sp>
    </p:spTree>
    <p:extLst>
      <p:ext uri="{BB962C8B-B14F-4D97-AF65-F5344CB8AC3E}">
        <p14:creationId xmlns:p14="http://schemas.microsoft.com/office/powerpoint/2010/main" val="473644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927" y="452718"/>
            <a:ext cx="10058400" cy="1400530"/>
          </a:xfrm>
        </p:spPr>
        <p:txBody>
          <a:bodyPr/>
          <a:lstStyle/>
          <a:p>
            <a:pPr algn="ctr"/>
            <a:r>
              <a:rPr lang="en-GB" sz="4400" dirty="0"/>
              <a:t>Failure Mode Effects Analysis (FMEA)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510" y="2052918"/>
            <a:ext cx="10716490" cy="44656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Provide an excellent basis for classifying and identifying CTQs and other critical failure and effects variables</a:t>
            </a:r>
          </a:p>
          <a:p>
            <a:r>
              <a:rPr lang="en-GB" sz="3200" dirty="0" smtClean="0"/>
              <a:t>Objective of FMEA is to direct the available resources toward the most promising opportunities</a:t>
            </a:r>
          </a:p>
          <a:p>
            <a:r>
              <a:rPr lang="en-GB" sz="3200" dirty="0" smtClean="0"/>
              <a:t>Can be combined with decision analysis methods to help guide preventive action planning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65461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Failure Mode Effects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1378528"/>
            <a:ext cx="11333018" cy="52300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Define the system to be analysed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process maps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Conduct SIPOC analysis for each sub process in the system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List the intended function of each step in the process or sub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For each process step, identify all potential item and interface failure modes and define the effect on the system</a:t>
            </a:r>
          </a:p>
          <a:p>
            <a:pPr marL="514350" indent="-514350"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56883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404723" cy="831273"/>
          </a:xfrm>
        </p:spPr>
        <p:txBody>
          <a:bodyPr/>
          <a:lstStyle/>
          <a:p>
            <a:pPr algn="ctr"/>
            <a:r>
              <a:rPr lang="en-GB" sz="4400" dirty="0"/>
              <a:t>Failure Mode Effects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087582"/>
            <a:ext cx="11090563" cy="55071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Evaluate each failure mode in terms of the worst potential consequences which may result and assign a SEV classification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Determine the likelihood of occurrence of each failure mode and assign an occurrence risk category, or OCC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Identify failure detection methods and assign a detectability risk category or DET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Calculate the risk priority number (RPN) for the current system, RPN = SEV x OCC x DET</a:t>
            </a:r>
          </a:p>
          <a:p>
            <a:pPr marL="514350" indent="-514350">
              <a:buAutoNum type="arabicPeriod" startAt="6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8244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7036"/>
            <a:ext cx="9404723" cy="962891"/>
          </a:xfrm>
        </p:spPr>
        <p:txBody>
          <a:bodyPr/>
          <a:lstStyle/>
          <a:p>
            <a:pPr algn="ctr"/>
            <a:r>
              <a:rPr lang="en-GB" sz="4400" dirty="0"/>
              <a:t>Failure Mode Effects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2" y="1253837"/>
            <a:ext cx="11166763" cy="54379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Determine compensating provisions for each failure mode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Identify corrective design or other actions required to eliminate failure or control the risk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Identify effects of corrective actions on other system attributes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Document the analysis and summarise the problems which could not be corrected and identify the special controls which are necessary to reduce failure risk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04216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"/>
            <a:ext cx="9433071" cy="782782"/>
          </a:xfrm>
        </p:spPr>
        <p:txBody>
          <a:bodyPr/>
          <a:lstStyle/>
          <a:p>
            <a:pPr algn="ctr"/>
            <a:r>
              <a:rPr lang="en-GB" sz="4400" dirty="0" smtClean="0"/>
              <a:t>FMEA Rating </a:t>
            </a:r>
            <a:r>
              <a:rPr lang="en-GB" sz="4400" dirty="0"/>
              <a:t>G</a:t>
            </a:r>
            <a:r>
              <a:rPr lang="en-GB" sz="4400" dirty="0" smtClean="0"/>
              <a:t>uidelines</a:t>
            </a:r>
            <a:endParaRPr lang="en-GB" sz="4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4562364"/>
              </p:ext>
            </p:extLst>
          </p:nvPr>
        </p:nvGraphicFramePr>
        <p:xfrm>
          <a:off x="138544" y="782783"/>
          <a:ext cx="11866419" cy="5998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7551">
                  <a:extLst>
                    <a:ext uri="{9D8B030D-6E8A-4147-A177-3AD203B41FA5}">
                      <a16:colId xmlns:a16="http://schemas.microsoft.com/office/drawing/2014/main" val="4219831375"/>
                    </a:ext>
                  </a:extLst>
                </a:gridCol>
                <a:gridCol w="3445914">
                  <a:extLst>
                    <a:ext uri="{9D8B030D-6E8A-4147-A177-3AD203B41FA5}">
                      <a16:colId xmlns:a16="http://schemas.microsoft.com/office/drawing/2014/main" val="740637439"/>
                    </a:ext>
                  </a:extLst>
                </a:gridCol>
                <a:gridCol w="2757155">
                  <a:extLst>
                    <a:ext uri="{9D8B030D-6E8A-4147-A177-3AD203B41FA5}">
                      <a16:colId xmlns:a16="http://schemas.microsoft.com/office/drawing/2014/main" val="1459932498"/>
                    </a:ext>
                  </a:extLst>
                </a:gridCol>
                <a:gridCol w="4495799">
                  <a:extLst>
                    <a:ext uri="{9D8B030D-6E8A-4147-A177-3AD203B41FA5}">
                      <a16:colId xmlns:a16="http://schemas.microsoft.com/office/drawing/2014/main" val="3256927151"/>
                    </a:ext>
                  </a:extLst>
                </a:gridCol>
              </a:tblGrid>
              <a:tr h="73770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845864"/>
                  </a:ext>
                </a:extLst>
              </a:tr>
              <a:tr h="15898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1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won’t notice the effect or will consider it insignificant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likely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Nearly certain to detect before reaching the customer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25669"/>
                  </a:ext>
                </a:extLst>
              </a:tr>
              <a:tr h="775855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2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will notice the effect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Documented low failure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Extremely low probability of reaching the customer without detection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222379"/>
                  </a:ext>
                </a:extLst>
              </a:tr>
              <a:tr h="157387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3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will become irritated at reduced performance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Undocumented low failure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Low probability of reaching the customer without detection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0051530"/>
                  </a:ext>
                </a:extLst>
              </a:tr>
              <a:tr h="59518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4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</a:t>
                      </a:r>
                      <a:r>
                        <a:rPr lang="en-GB" sz="2000" baseline="0" dirty="0" smtClean="0"/>
                        <a:t> dissatisfaction due to reduced performance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Failures occur from time-to-time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Likely to be detected before reaching the customer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5437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7615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FMEA Rating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092319"/>
              </p:ext>
            </p:extLst>
          </p:nvPr>
        </p:nvGraphicFramePr>
        <p:xfrm>
          <a:off x="193964" y="1503219"/>
          <a:ext cx="11478493" cy="5130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6072">
                  <a:extLst>
                    <a:ext uri="{9D8B030D-6E8A-4147-A177-3AD203B41FA5}">
                      <a16:colId xmlns:a16="http://schemas.microsoft.com/office/drawing/2014/main" val="568804258"/>
                    </a:ext>
                  </a:extLst>
                </a:gridCol>
                <a:gridCol w="3334123">
                  <a:extLst>
                    <a:ext uri="{9D8B030D-6E8A-4147-A177-3AD203B41FA5}">
                      <a16:colId xmlns:a16="http://schemas.microsoft.com/office/drawing/2014/main" val="1448173058"/>
                    </a:ext>
                  </a:extLst>
                </a:gridCol>
                <a:gridCol w="3186885">
                  <a:extLst>
                    <a:ext uri="{9D8B030D-6E8A-4147-A177-3AD203B41FA5}">
                      <a16:colId xmlns:a16="http://schemas.microsoft.com/office/drawing/2014/main" val="1809523961"/>
                    </a:ext>
                  </a:extLst>
                </a:gridCol>
                <a:gridCol w="3821413">
                  <a:extLst>
                    <a:ext uri="{9D8B030D-6E8A-4147-A177-3AD203B41FA5}">
                      <a16:colId xmlns:a16="http://schemas.microsoft.com/office/drawing/2014/main" val="2733123781"/>
                    </a:ext>
                  </a:extLst>
                </a:gridCol>
              </a:tblGrid>
              <a:tr h="45937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890790"/>
                  </a:ext>
                </a:extLst>
              </a:tr>
              <a:tr h="116598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Customer’s productivity is reduced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Documented moderate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Might be detected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111433"/>
                  </a:ext>
                </a:extLst>
              </a:tr>
              <a:tr h="188352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 will complain.  Repair or return likely.  Increased internal quality costs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Undocumented moderate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Unlikely to be detected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532887"/>
                  </a:ext>
                </a:extLst>
              </a:tr>
              <a:tr h="156187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7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Reduced customer loyalty.  Internal operations adversely impacted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Documented high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Highly unlikely to detect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28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8565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90056"/>
            <a:ext cx="9404723" cy="775854"/>
          </a:xfrm>
        </p:spPr>
        <p:txBody>
          <a:bodyPr/>
          <a:lstStyle/>
          <a:p>
            <a:pPr algn="ctr"/>
            <a:r>
              <a:rPr lang="en-GB" sz="4400" dirty="0"/>
              <a:t>FMEA Rating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1585575"/>
              </p:ext>
            </p:extLst>
          </p:nvPr>
        </p:nvGraphicFramePr>
        <p:xfrm>
          <a:off x="297871" y="990600"/>
          <a:ext cx="11554692" cy="5612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2274">
                  <a:extLst>
                    <a:ext uri="{9D8B030D-6E8A-4147-A177-3AD203B41FA5}">
                      <a16:colId xmlns:a16="http://schemas.microsoft.com/office/drawing/2014/main" val="2641968910"/>
                    </a:ext>
                  </a:extLst>
                </a:gridCol>
                <a:gridCol w="3671455">
                  <a:extLst>
                    <a:ext uri="{9D8B030D-6E8A-4147-A177-3AD203B41FA5}">
                      <a16:colId xmlns:a16="http://schemas.microsoft.com/office/drawing/2014/main" val="3581685187"/>
                    </a:ext>
                  </a:extLst>
                </a:gridCol>
                <a:gridCol w="3110345">
                  <a:extLst>
                    <a:ext uri="{9D8B030D-6E8A-4147-A177-3AD203B41FA5}">
                      <a16:colId xmlns:a16="http://schemas.microsoft.com/office/drawing/2014/main" val="726097165"/>
                    </a:ext>
                  </a:extLst>
                </a:gridCol>
                <a:gridCol w="3560618">
                  <a:extLst>
                    <a:ext uri="{9D8B030D-6E8A-4147-A177-3AD203B41FA5}">
                      <a16:colId xmlns:a16="http://schemas.microsoft.com/office/drawing/2014/main" val="3776247478"/>
                    </a:ext>
                  </a:extLst>
                </a:gridCol>
              </a:tblGrid>
              <a:tr h="55931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873453"/>
                  </a:ext>
                </a:extLst>
              </a:tr>
              <a:tr h="155349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Complete loss of customer goodwill.  Internal operations disrupted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Undocumented high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Poor chance of detection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2487370"/>
                  </a:ext>
                </a:extLst>
              </a:tr>
              <a:tr h="157843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9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 or employee safety compromised.  Regulatory compliance</a:t>
                      </a:r>
                      <a:r>
                        <a:rPr lang="en-GB" sz="2400" baseline="0" dirty="0" smtClean="0"/>
                        <a:t> questionable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Failures common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Extremely poor chance of detection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06476"/>
                  </a:ext>
                </a:extLst>
              </a:tr>
              <a:tr h="55931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Catastrophic</a:t>
                      </a:r>
                      <a:r>
                        <a:rPr lang="en-GB" sz="2400" baseline="0" dirty="0" smtClean="0"/>
                        <a:t> customer or employee endangered without warning.  Violation of law or regulation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Failures nearly always occur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Nearly certain that failure won’t be detected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950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066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FMEA Risk Priority Numbers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1461656"/>
            <a:ext cx="11201400" cy="5195454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Some organisations have set guidelines on what actions are to be taken based on the RPN value</a:t>
            </a:r>
          </a:p>
          <a:p>
            <a:r>
              <a:rPr lang="en-GB" sz="3200" dirty="0" smtClean="0"/>
              <a:t>The sum of the RPNs for all the potential failure modes is the overall RPN for the process in question</a:t>
            </a:r>
          </a:p>
          <a:p>
            <a:r>
              <a:rPr lang="en-GB" sz="3200" dirty="0" smtClean="0"/>
              <a:t>One can anticipate and compare the effects of proposed changes by calculating hypothetical RPNs for different scenarios</a:t>
            </a:r>
          </a:p>
          <a:p>
            <a:r>
              <a:rPr lang="en-GB" sz="3200" dirty="0" smtClean="0"/>
              <a:t>RPN is a measure for comparison within one given process only</a:t>
            </a:r>
          </a:p>
          <a:p>
            <a:r>
              <a:rPr lang="en-GB" sz="3200" dirty="0" smtClean="0"/>
              <a:t>Relies heavily on engineering judgement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9662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404723" cy="845127"/>
          </a:xfrm>
        </p:spPr>
        <p:txBody>
          <a:bodyPr/>
          <a:lstStyle/>
          <a:p>
            <a:pPr algn="ctr"/>
            <a:r>
              <a:rPr lang="en-GB" sz="4400" dirty="0" smtClean="0"/>
              <a:t>Design FMEA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418" y="1094509"/>
            <a:ext cx="11222182" cy="561109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Is used to uncover design risk; including possible failure, degradation of performance and potential hazards</a:t>
            </a:r>
          </a:p>
          <a:p>
            <a:r>
              <a:rPr lang="en-GB" sz="3200" dirty="0" smtClean="0"/>
              <a:t>The primary objective is to uncover potential failures associated with the product that could cause: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Product malfunctions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Shortened product life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Safety hazards while using the product</a:t>
            </a:r>
          </a:p>
          <a:p>
            <a:r>
              <a:rPr lang="en-GB" sz="3200" dirty="0" smtClean="0"/>
              <a:t>Design FMEAs should be used throughout the design process from preliminary design until rolled out into production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98161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FMEA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2052918"/>
            <a:ext cx="11270673" cy="459726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Used when a new product or process is being introduced as well as for determining process controls</a:t>
            </a:r>
          </a:p>
          <a:p>
            <a:r>
              <a:rPr lang="en-GB" sz="3200" dirty="0" smtClean="0"/>
              <a:t>It can also play an important role in day to day improvement and problem solving</a:t>
            </a:r>
          </a:p>
          <a:p>
            <a:r>
              <a:rPr lang="en-GB" sz="3200" dirty="0" smtClean="0"/>
              <a:t>Used to uncover potential failures that can: (1) Impact product quality; (2) Reduce process reliability; (3) customer dissatisfaction and; (4) create safety or </a:t>
            </a:r>
            <a:r>
              <a:rPr lang="en-GB" sz="3200" smtClean="0"/>
              <a:t>environmental hazards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96079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6252</TotalTime>
  <Words>1218</Words>
  <Application>Microsoft Office PowerPoint</Application>
  <PresentationFormat>Widescreen</PresentationFormat>
  <Paragraphs>144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Century Gothic</vt:lpstr>
      <vt:lpstr>Wingdings 3</vt:lpstr>
      <vt:lpstr>Ion</vt:lpstr>
      <vt:lpstr>Design for Six-Sigma   </vt:lpstr>
      <vt:lpstr>Design for Six-Sigma</vt:lpstr>
      <vt:lpstr>Design for Six-Sigma- PDCA</vt:lpstr>
      <vt:lpstr>DMAIC</vt:lpstr>
      <vt:lpstr>DMAIC</vt:lpstr>
      <vt:lpstr>Road Maps for DFSS</vt:lpstr>
      <vt:lpstr>Road Maps for DFSS</vt:lpstr>
      <vt:lpstr>Road Maps for DFSS</vt:lpstr>
      <vt:lpstr>Road Maps for DFSS</vt:lpstr>
      <vt:lpstr>Failure Mode Effects Analysis (FMEA)</vt:lpstr>
      <vt:lpstr>Failure Mode Effects Analysis (FMEA)</vt:lpstr>
      <vt:lpstr>Failure Mode Effects Analysis</vt:lpstr>
      <vt:lpstr>Failure Mode Effects Analysis</vt:lpstr>
      <vt:lpstr>Failure Mode Effects Analysis</vt:lpstr>
      <vt:lpstr>FMEA Rating Guidelines</vt:lpstr>
      <vt:lpstr>FMEA Rating Guidelines</vt:lpstr>
      <vt:lpstr>FMEA Rating Guidelines</vt:lpstr>
      <vt:lpstr>FMEA Risk Priority Numbers</vt:lpstr>
      <vt:lpstr>Design FMEA</vt:lpstr>
      <vt:lpstr>Process FMEA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for Six-Sigma</dc:title>
  <dc:creator>Andrew Thorn</dc:creator>
  <cp:lastModifiedBy>Andrew Thorn</cp:lastModifiedBy>
  <cp:revision>22</cp:revision>
  <dcterms:created xsi:type="dcterms:W3CDTF">2020-11-22T01:37:39Z</dcterms:created>
  <dcterms:modified xsi:type="dcterms:W3CDTF">2020-11-26T09:49:45Z</dcterms:modified>
</cp:coreProperties>
</file>