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handoutMasterIdLst>
    <p:handoutMasterId r:id="rId48"/>
  </p:handoutMasterIdLst>
  <p:sldIdLst>
    <p:sldId id="256" r:id="rId2"/>
    <p:sldId id="259" r:id="rId3"/>
    <p:sldId id="304" r:id="rId4"/>
    <p:sldId id="260" r:id="rId5"/>
    <p:sldId id="261" r:id="rId6"/>
    <p:sldId id="262" r:id="rId7"/>
    <p:sldId id="263" r:id="rId8"/>
    <p:sldId id="264" r:id="rId9"/>
    <p:sldId id="265" r:id="rId10"/>
    <p:sldId id="305" r:id="rId11"/>
    <p:sldId id="266" r:id="rId12"/>
    <p:sldId id="267" r:id="rId13"/>
    <p:sldId id="268" r:id="rId14"/>
    <p:sldId id="269" r:id="rId15"/>
    <p:sldId id="270" r:id="rId16"/>
    <p:sldId id="271" r:id="rId17"/>
    <p:sldId id="275" r:id="rId18"/>
    <p:sldId id="276" r:id="rId19"/>
    <p:sldId id="277" r:id="rId20"/>
    <p:sldId id="278" r:id="rId21"/>
    <p:sldId id="280" r:id="rId22"/>
    <p:sldId id="281" r:id="rId23"/>
    <p:sldId id="282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310" r:id="rId34"/>
    <p:sldId id="294" r:id="rId35"/>
    <p:sldId id="295" r:id="rId36"/>
    <p:sldId id="296" r:id="rId37"/>
    <p:sldId id="297" r:id="rId38"/>
    <p:sldId id="299" r:id="rId39"/>
    <p:sldId id="300" r:id="rId40"/>
    <p:sldId id="309" r:id="rId41"/>
    <p:sldId id="311" r:id="rId42"/>
    <p:sldId id="312" r:id="rId43"/>
    <p:sldId id="302" r:id="rId44"/>
    <p:sldId id="274" r:id="rId45"/>
    <p:sldId id="306" r:id="rId46"/>
    <p:sldId id="307" r:id="rId4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780E9-9B9B-4BFD-94E7-2D2F8A39870E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8A76EF-4D6B-4D97-AEAF-C0B33EA57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6376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8456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977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653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629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885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018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084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454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965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85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04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9906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828800"/>
            <a:ext cx="5080000" cy="43434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828800"/>
            <a:ext cx="5080000" cy="43434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DD222D-6DC4-46F2-9235-2223CC3B67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4319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10972800" cy="13716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981200"/>
            <a:ext cx="5384800" cy="1981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09600" y="4114800"/>
            <a:ext cx="5384800" cy="1981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6197600" y="1981200"/>
            <a:ext cx="5384800" cy="41148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CA034E-7E90-41E6-BC56-668DA0F7A3D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1022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10972800" cy="13716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981200"/>
            <a:ext cx="5384800" cy="41148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981200"/>
            <a:ext cx="5384800" cy="1981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114800"/>
            <a:ext cx="5384800" cy="1981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8508638-94D4-41F0-AE84-D3A8C3CCEB3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5520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BA5839D-6241-46DF-B741-A5A202C4ECB9}" type="datetimeFigureOut">
              <a:rPr lang="en-US" smtClean="0"/>
              <a:t>2/15/2018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0EB1DF9-D983-483C-B1E8-665B05B54FD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9344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biblehub.com/interlinear/genesis/3.ht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blegateway.com/passage/?search=Genesis+6&amp;version=NRSV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catalogue.uwtsd.ac.uk/44WHELF_UWTSD_VU1:CSCOP_EVERYTHING:44UWTSD_ALMA5117801165000242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biblehub.com/interlinear/genesis/3.htm" TargetMode="Externa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7.alamy.com/comp/EFB540/adam-and-eve-in-the-garden-of-eden-paradise-by-wenzel-peter-austrian-EFB540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biblehub.com/interlinear/genesis/3.ht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biblegateway.com/passage/?search=Judges+13+&amp;version=NRSV" TargetMode="Externa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blegateway.com/passage/?search=Deuteronomy+22&amp;version=NRSV" TargetMode="Externa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opic/Judah-Hebrew-tribe" TargetMode="External"/><Relationship Id="rId7" Type="http://schemas.openxmlformats.org/officeDocument/2006/relationships/hyperlink" Target="https://www.britannica.com/topic/Deuteronomy" TargetMode="External"/><Relationship Id="rId2" Type="http://schemas.openxmlformats.org/officeDocument/2006/relationships/hyperlink" Target="https://www.britannica.com/biography/Josiah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britannica.com/topic/law-code" TargetMode="External"/><Relationship Id="rId5" Type="http://schemas.openxmlformats.org/officeDocument/2006/relationships/hyperlink" Target="https://www.britannica.com/topic/Temple-of-Jerusalem" TargetMode="External"/><Relationship Id="rId4" Type="http://schemas.openxmlformats.org/officeDocument/2006/relationships/hyperlink" Target="https://www.britannica.com/topic/Torah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Portrayal of Eve in Genesis 3 and Everyday Life in Ancient Israel</a:t>
            </a:r>
            <a:endParaRPr lang="en-US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WOMEN IN JUDAISM AND EARLY CHRISTIANITY </a:t>
            </a:r>
          </a:p>
          <a:p>
            <a:r>
              <a:rPr lang="en-GB" dirty="0" smtClean="0"/>
              <a:t>Week 3</a:t>
            </a:r>
          </a:p>
          <a:p>
            <a:r>
              <a:rPr lang="en-GB" dirty="0" smtClean="0"/>
              <a:t>j.keady@uwtsd.ac.uk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540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Last Week 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 smtClean="0"/>
              <a:t>5 points that we discussed/brought up :</a:t>
            </a:r>
          </a:p>
          <a:p>
            <a:pPr marL="0" indent="0">
              <a:buNone/>
            </a:pPr>
            <a:r>
              <a:rPr lang="en-GB" sz="2600" dirty="0" smtClean="0"/>
              <a:t>1)</a:t>
            </a:r>
          </a:p>
          <a:p>
            <a:pPr marL="0" indent="0">
              <a:buNone/>
            </a:pPr>
            <a:r>
              <a:rPr lang="en-GB" sz="2600" dirty="0" smtClean="0"/>
              <a:t>2)</a:t>
            </a:r>
          </a:p>
          <a:p>
            <a:pPr marL="0" indent="0">
              <a:buNone/>
            </a:pPr>
            <a:r>
              <a:rPr lang="en-GB" sz="2600" dirty="0" smtClean="0"/>
              <a:t>3)</a:t>
            </a:r>
          </a:p>
          <a:p>
            <a:pPr marL="0" indent="0">
              <a:buNone/>
            </a:pPr>
            <a:r>
              <a:rPr lang="en-GB" sz="2600" dirty="0" smtClean="0"/>
              <a:t>4)</a:t>
            </a:r>
          </a:p>
          <a:p>
            <a:pPr marL="0" indent="0">
              <a:buNone/>
            </a:pPr>
            <a:r>
              <a:rPr lang="en-GB" sz="2600" dirty="0" smtClean="0"/>
              <a:t>5)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37058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5022" y="2115403"/>
            <a:ext cx="10058400" cy="1450757"/>
          </a:xfrm>
        </p:spPr>
        <p:txBody>
          <a:bodyPr/>
          <a:lstStyle/>
          <a:p>
            <a:r>
              <a:rPr lang="en-GB" dirty="0" smtClean="0"/>
              <a:t>Task: Read Genesis 3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hlinkClick r:id="rId2"/>
            </a:endParaRPr>
          </a:p>
          <a:p>
            <a:endParaRPr lang="en-GB" dirty="0" smtClean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813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latin typeface="Trebuchet MS" charset="0"/>
                <a:ea typeface="ＭＳ Ｐゴシック" charset="0"/>
                <a:cs typeface="ＭＳ Ｐゴシック" charset="0"/>
              </a:rPr>
              <a:t>The Disobedience of the Pair </a:t>
            </a:r>
            <a:br>
              <a:rPr lang="en-US" dirty="0">
                <a:latin typeface="Trebuchet MS" charset="0"/>
                <a:ea typeface="ＭＳ Ｐゴシック" charset="0"/>
                <a:cs typeface="ＭＳ Ｐゴシック" charset="0"/>
              </a:rPr>
            </a:br>
            <a:r>
              <a:rPr lang="en-US" dirty="0">
                <a:latin typeface="Trebuchet MS" charset="0"/>
                <a:ea typeface="ＭＳ Ｐゴシック" charset="0"/>
                <a:cs typeface="ＭＳ Ｐゴシック" charset="0"/>
              </a:rPr>
              <a:t>in the Garden</a:t>
            </a:r>
            <a:endParaRPr lang="en-US" dirty="0">
              <a:ea typeface="ＭＳ Ｐゴシック" charset="0"/>
              <a:cs typeface="ＭＳ Ｐゴシック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altLang="en-US" sz="2800" dirty="0"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>
                <a:latin typeface="Trebuchet MS" panose="020B0603020202020204" pitchFamily="34" charset="0"/>
              </a:rPr>
              <a:t>Is </a:t>
            </a:r>
            <a:r>
              <a:rPr lang="en-US" altLang="en-US" sz="2800" dirty="0">
                <a:latin typeface="Trebuchet MS" panose="020B0603020202020204" pitchFamily="34" charset="0"/>
              </a:rPr>
              <a:t>the first woman depicted in Genesis 3 as a dangerous being who bewitches her husband in order to gain authority</a:t>
            </a:r>
            <a:r>
              <a:rPr lang="en-US" altLang="en-US" sz="2800" dirty="0" smtClean="0">
                <a:latin typeface="Trebuchet MS" panose="020B0603020202020204" pitchFamily="34" charset="0"/>
              </a:rPr>
              <a:t>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800" dirty="0" smtClean="0">
                <a:latin typeface="Trebuchet MS" panose="020B0603020202020204" pitchFamily="34" charset="0"/>
              </a:rPr>
              <a:t>What about </a:t>
            </a:r>
            <a:r>
              <a:rPr lang="en-GB" altLang="en-US" sz="2800" dirty="0" smtClean="0">
                <a:latin typeface="Trebuchet MS" panose="020B0603020202020204" pitchFamily="34" charset="0"/>
                <a:hlinkClick r:id="rId2"/>
              </a:rPr>
              <a:t>Genesis 6. 1-4</a:t>
            </a:r>
            <a:r>
              <a:rPr lang="en-GB" altLang="en-US" sz="2800" dirty="0" smtClean="0">
                <a:latin typeface="Trebuchet MS" panose="020B0603020202020204" pitchFamily="34" charset="0"/>
              </a:rPr>
              <a:t>?</a:t>
            </a:r>
            <a:endParaRPr lang="en-US" altLang="en-US" sz="2800" dirty="0">
              <a:solidFill>
                <a:srgbClr val="0070C0"/>
              </a:solidFill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ja-JP" altLang="en-US" sz="2800" dirty="0" smtClean="0">
                <a:solidFill>
                  <a:srgbClr val="0070C0"/>
                </a:solidFill>
                <a:latin typeface="Trebuchet MS" panose="020B0603020202020204" pitchFamily="34" charset="0"/>
              </a:rPr>
              <a:t>‘</a:t>
            </a:r>
            <a:r>
              <a:rPr lang="en-US" altLang="ja-JP" sz="2800" dirty="0">
                <a:solidFill>
                  <a:srgbClr val="0070C0"/>
                </a:solidFill>
                <a:latin typeface="Trebuchet MS" panose="020B0603020202020204" pitchFamily="34" charset="0"/>
              </a:rPr>
              <a:t>From a woman sin had its beginning, and because of her we all die</a:t>
            </a:r>
            <a:r>
              <a:rPr lang="ja-JP" altLang="en-US" sz="2800" dirty="0">
                <a:solidFill>
                  <a:srgbClr val="0070C0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800" dirty="0">
                <a:solidFill>
                  <a:srgbClr val="0070C0"/>
                </a:solidFill>
                <a:latin typeface="Trebuchet MS" panose="020B0603020202020204" pitchFamily="34" charset="0"/>
              </a:rPr>
              <a:t> (Wisdom of Ben </a:t>
            </a:r>
            <a:r>
              <a:rPr lang="en-US" altLang="ja-JP" sz="2800" dirty="0" err="1">
                <a:solidFill>
                  <a:srgbClr val="0070C0"/>
                </a:solidFill>
                <a:latin typeface="Trebuchet MS" panose="020B0603020202020204" pitchFamily="34" charset="0"/>
              </a:rPr>
              <a:t>Sira</a:t>
            </a:r>
            <a:r>
              <a:rPr lang="en-US" altLang="ja-JP" sz="2800" dirty="0">
                <a:solidFill>
                  <a:srgbClr val="0070C0"/>
                </a:solidFill>
                <a:latin typeface="Trebuchet MS" panose="020B0603020202020204" pitchFamily="34" charset="0"/>
              </a:rPr>
              <a:t> 25:24).</a:t>
            </a:r>
            <a:endParaRPr lang="en-US" altLang="en-US" sz="2800" dirty="0">
              <a:solidFill>
                <a:srgbClr val="0070C0"/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086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ja-JP" altLang="en-US" smtClean="0">
                <a:latin typeface="Trebuchet MS" panose="020B0603020202020204" pitchFamily="34" charset="0"/>
              </a:rPr>
              <a:t>‘</a:t>
            </a:r>
            <a:r>
              <a:rPr lang="en-US" altLang="ja-JP" smtClean="0">
                <a:latin typeface="Trebuchet MS" panose="020B0603020202020204" pitchFamily="34" charset="0"/>
              </a:rPr>
              <a:t>Eve the Deceiver</a:t>
            </a:r>
            <a:r>
              <a:rPr lang="ja-JP" altLang="en-US" smtClean="0">
                <a:latin typeface="Trebuchet MS" panose="020B0603020202020204" pitchFamily="34" charset="0"/>
              </a:rPr>
              <a:t>’</a:t>
            </a:r>
            <a:endParaRPr lang="en-US" altLang="en-US" smtClean="0"/>
          </a:p>
        </p:txBody>
      </p:sp>
      <p:pic>
        <p:nvPicPr>
          <p:cNvPr id="1033" name="Picture 9" descr="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995932" y="2068068"/>
            <a:ext cx="2916936" cy="3864864"/>
          </a:xfrm>
        </p:spPr>
      </p:pic>
      <p:sp>
        <p:nvSpPr>
          <p:cNvPr id="102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>
                <a:latin typeface="Trebuchet MS" panose="020B0603020202020204" pitchFamily="34" charset="0"/>
              </a:rPr>
              <a:t>	</a:t>
            </a:r>
            <a:r>
              <a:rPr lang="ja-JP" altLang="en-US" sz="2000">
                <a:latin typeface="Trebuchet MS" panose="020B0603020202020204" pitchFamily="34" charset="0"/>
              </a:rPr>
              <a:t>‘</a:t>
            </a:r>
            <a:r>
              <a:rPr lang="en-US" altLang="ja-JP" sz="2000">
                <a:latin typeface="Trebuchet MS" panose="020B0603020202020204" pitchFamily="34" charset="0"/>
              </a:rPr>
              <a:t>Adam was not deceived, but the woman was deceived and became a transgressor</a:t>
            </a:r>
            <a:r>
              <a:rPr lang="ja-JP" altLang="en-US" sz="2000">
                <a:latin typeface="Trebuchet MS" panose="020B0603020202020204" pitchFamily="34" charset="0"/>
              </a:rPr>
              <a:t>’</a:t>
            </a:r>
            <a:r>
              <a:rPr lang="en-US" altLang="ja-JP" sz="2000">
                <a:latin typeface="Trebuchet MS" panose="020B0603020202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000">
                <a:latin typeface="Trebuchet MS" panose="020B0603020202020204" pitchFamily="34" charset="0"/>
              </a:rPr>
              <a:t>	(I Timothy 2:14).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000">
                <a:latin typeface="Trebuchet MS" panose="020B0603020202020204" pitchFamily="34" charset="0"/>
              </a:rPr>
              <a:t>	</a:t>
            </a:r>
            <a:r>
              <a:rPr lang="ja-JP" altLang="en-US" sz="2000">
                <a:latin typeface="Trebuchet MS" panose="020B0603020202020204" pitchFamily="34" charset="0"/>
              </a:rPr>
              <a:t>‘</a:t>
            </a:r>
            <a:r>
              <a:rPr lang="en-US" altLang="ja-JP" sz="2000">
                <a:latin typeface="Trebuchet MS" panose="020B0603020202020204" pitchFamily="34" charset="0"/>
              </a:rPr>
              <a:t>But I am afraid that as the serpent deceived Eve by its cunning, your thoughts will be led astray from a sincere and pure devotion to Christ</a:t>
            </a:r>
            <a:r>
              <a:rPr lang="ja-JP" altLang="en-US" sz="2000">
                <a:latin typeface="Trebuchet MS" panose="020B0603020202020204" pitchFamily="34" charset="0"/>
              </a:rPr>
              <a:t>’</a:t>
            </a:r>
            <a:endParaRPr lang="en-US" altLang="ja-JP" sz="2000"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000">
                <a:latin typeface="Trebuchet MS" panose="020B0603020202020204" pitchFamily="34" charset="0"/>
              </a:rPr>
              <a:t>	(II Corinthians 11:3).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000"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000">
                <a:latin typeface="Trebuchet MS" panose="020B0603020202020204" pitchFamily="34" charset="0"/>
              </a:rPr>
              <a:t>	</a:t>
            </a:r>
            <a:r>
              <a:rPr lang="ja-JP" altLang="en-US" sz="1600">
                <a:latin typeface="Trebuchet MS" panose="020B0603020202020204" pitchFamily="34" charset="0"/>
              </a:rPr>
              <a:t>‘</a:t>
            </a:r>
            <a:r>
              <a:rPr lang="en-US" altLang="ja-JP" sz="1600">
                <a:latin typeface="Trebuchet MS" panose="020B0603020202020204" pitchFamily="34" charset="0"/>
              </a:rPr>
              <a:t>Adam and Eve</a:t>
            </a:r>
            <a:r>
              <a:rPr lang="ja-JP" altLang="en-US" sz="1600">
                <a:latin typeface="Trebuchet MS" panose="020B0603020202020204" pitchFamily="34" charset="0"/>
              </a:rPr>
              <a:t>’</a:t>
            </a:r>
            <a:r>
              <a:rPr lang="en-US" altLang="ja-JP" sz="1600">
                <a:latin typeface="Trebuchet MS" panose="020B0603020202020204" pitchFamily="34" charset="0"/>
              </a:rPr>
              <a:t>, Lucas Cranach (1472-1553 CE)</a:t>
            </a:r>
            <a:endParaRPr lang="en-US" altLang="en-US" sz="160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3632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latin typeface="Trebuchet MS" panose="020B0603020202020204" pitchFamily="34" charset="0"/>
              </a:rPr>
              <a:t>Eve - the Devil</a:t>
            </a:r>
            <a:r>
              <a:rPr lang="ja-JP" altLang="en-US" smtClean="0">
                <a:latin typeface="Trebuchet MS" panose="020B0603020202020204" pitchFamily="34" charset="0"/>
              </a:rPr>
              <a:t>’</a:t>
            </a:r>
            <a:r>
              <a:rPr lang="en-US" altLang="ja-JP" smtClean="0">
                <a:latin typeface="Trebuchet MS" panose="020B0603020202020204" pitchFamily="34" charset="0"/>
              </a:rPr>
              <a:t>s Gateway?</a:t>
            </a:r>
            <a:endParaRPr lang="en-US" alt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solidFill>
                  <a:srgbClr val="0070C0"/>
                </a:solidFill>
              </a:rPr>
              <a:t>	</a:t>
            </a:r>
            <a:r>
              <a:rPr lang="en-US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God</a:t>
            </a:r>
            <a:r>
              <a:rPr lang="ja-JP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s judgment on this sex lives on in our age; the guilt necessarily lives on as well. You are the Devil</a:t>
            </a:r>
            <a:r>
              <a:rPr lang="ja-JP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s gateway; you are the </a:t>
            </a:r>
            <a:r>
              <a:rPr lang="en-US" altLang="ja-JP" sz="2400" dirty="0" err="1">
                <a:solidFill>
                  <a:srgbClr val="0070C0"/>
                </a:solidFill>
                <a:latin typeface="Trebuchet MS" panose="020B0603020202020204" pitchFamily="34" charset="0"/>
              </a:rPr>
              <a:t>unsealer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 of that tree; you are the first </a:t>
            </a:r>
            <a:r>
              <a:rPr lang="en-US" altLang="ja-JP" sz="2400" dirty="0" err="1">
                <a:solidFill>
                  <a:srgbClr val="0070C0"/>
                </a:solidFill>
                <a:latin typeface="Trebuchet MS" panose="020B0603020202020204" pitchFamily="34" charset="0"/>
              </a:rPr>
              <a:t>forsaker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 of the divine law; you are the one who persuaded him whom the Devil was not brave enough to approach; you so lightly crushed the image of God, the man Adam; because of your punishment, that is death, even the Son of God had to die. And you think to adorn yourself beyond your </a:t>
            </a:r>
            <a:r>
              <a:rPr lang="ja-JP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‘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tunics of skins</a:t>
            </a:r>
            <a:r>
              <a:rPr lang="ja-JP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 (Genesis 3:21) (Tertullian, </a:t>
            </a:r>
            <a:r>
              <a:rPr lang="en-US" altLang="ja-JP" sz="2400" i="1" dirty="0">
                <a:solidFill>
                  <a:srgbClr val="0070C0"/>
                </a:solidFill>
                <a:latin typeface="Trebuchet MS" panose="020B0603020202020204" pitchFamily="34" charset="0"/>
              </a:rPr>
              <a:t>On the Dress of Women 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1:1:2).</a:t>
            </a:r>
            <a:endParaRPr lang="en-US" altLang="en-US" sz="2400" dirty="0">
              <a:solidFill>
                <a:srgbClr val="0070C0"/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6112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a typeface="ＭＳ Ｐゴシック" charset="0"/>
                <a:cs typeface="ＭＳ Ｐゴシック" charset="0"/>
              </a:rPr>
              <a:t>Women and Serpents</a:t>
            </a:r>
          </a:p>
        </p:txBody>
      </p:sp>
      <p:pic>
        <p:nvPicPr>
          <p:cNvPr id="5" name="Content Placeholder 4" descr="* Asherah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667000" y="1752600"/>
            <a:ext cx="2743200" cy="4267200"/>
          </a:xfrm>
        </p:spPr>
      </p:pic>
      <p:sp>
        <p:nvSpPr>
          <p:cNvPr id="16" name="Text Placeholder 1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400" dirty="0" smtClean="0">
                <a:solidFill>
                  <a:srgbClr val="0070C0"/>
                </a:solidFill>
              </a:rPr>
              <a:t>	</a:t>
            </a:r>
            <a:r>
              <a:rPr lang="en-US" altLang="en-US" sz="2800" dirty="0" smtClean="0">
                <a:solidFill>
                  <a:srgbClr val="0070C0"/>
                </a:solidFill>
              </a:rPr>
              <a:t>Canaanite Religion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800" dirty="0" smtClean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dirty="0" smtClean="0"/>
              <a:t>	</a:t>
            </a:r>
            <a:r>
              <a:rPr lang="en-US" altLang="en-US" sz="2800" dirty="0" err="1" smtClean="0"/>
              <a:t>Asherah</a:t>
            </a:r>
            <a:r>
              <a:rPr lang="en-US" altLang="en-US" sz="2800" dirty="0" smtClean="0"/>
              <a:t> – the Canaanite goddess – is a symbol of </a:t>
            </a:r>
            <a:r>
              <a:rPr lang="en-US" altLang="en-US" sz="2800" dirty="0" smtClean="0"/>
              <a:t>fertility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28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 dirty="0" smtClean="0"/>
              <a:t>Serpent – symbol of lif</a:t>
            </a:r>
            <a:r>
              <a:rPr lang="en-GB" altLang="en-US" sz="2800" dirty="0" smtClean="0"/>
              <a:t>e and </a:t>
            </a:r>
            <a:r>
              <a:rPr lang="en-GB" altLang="en-US" sz="2800" dirty="0" smtClean="0">
                <a:hlinkClick r:id="rId3"/>
              </a:rPr>
              <a:t>immortality</a:t>
            </a:r>
            <a:r>
              <a:rPr lang="en-GB" altLang="en-US" sz="2800" dirty="0" smtClean="0"/>
              <a:t> </a:t>
            </a:r>
            <a:endParaRPr lang="en-US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712102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378363" y="510092"/>
            <a:ext cx="10972800" cy="13716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latin typeface="Trebuchet MS" charset="0"/>
                <a:ea typeface="ＭＳ Ｐゴシック" charset="0"/>
                <a:cs typeface="ＭＳ Ｐゴシック" charset="0"/>
              </a:rPr>
              <a:t>The Serpent as Feminine?</a:t>
            </a:r>
            <a:endParaRPr lang="en-US" dirty="0">
              <a:ea typeface="ＭＳ Ｐゴシック" charset="0"/>
              <a:cs typeface="ＭＳ Ｐゴシック" charset="0"/>
            </a:endParaRPr>
          </a:p>
        </p:txBody>
      </p:sp>
      <p:pic>
        <p:nvPicPr>
          <p:cNvPr id="16416" name="Picture 32" descr="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-81671" y="1195892"/>
            <a:ext cx="4460034" cy="4891144"/>
          </a:xfrm>
        </p:spPr>
      </p:pic>
      <p:sp>
        <p:nvSpPr>
          <p:cNvPr id="16389" name="Rectangle 5"/>
          <p:cNvSpPr>
            <a:spLocks noGrp="1" noChangeArrowheads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latin typeface="Trebuchet MS" panose="020B0603020202020204" pitchFamily="34" charset="0"/>
              </a:rPr>
              <a:t>	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	</a:t>
            </a:r>
            <a:r>
              <a:rPr lang="ja-JP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‘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Serpent</a:t>
            </a:r>
            <a:r>
              <a:rPr lang="ja-JP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 as a feminine noun: many Bible </a:t>
            </a:r>
            <a:r>
              <a:rPr lang="en-US" altLang="ja-JP" sz="2400" dirty="0" smtClean="0">
                <a:solidFill>
                  <a:srgbClr val="0070C0"/>
                </a:solidFill>
                <a:latin typeface="Trebuchet MS" panose="020B0603020202020204" pitchFamily="34" charset="0"/>
              </a:rPr>
              <a:t>translations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ja-JP" sz="2400" dirty="0">
              <a:solidFill>
                <a:srgbClr val="0070C0"/>
              </a:solidFill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	</a:t>
            </a:r>
            <a:r>
              <a:rPr lang="ja-JP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‘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Serpent</a:t>
            </a:r>
            <a:r>
              <a:rPr lang="ja-JP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 as a masculine noun: Hebrew and Greek </a:t>
            </a:r>
            <a:r>
              <a:rPr lang="en-US" altLang="ja-JP" sz="2400" dirty="0" smtClean="0">
                <a:solidFill>
                  <a:srgbClr val="0070C0"/>
                </a:solidFill>
                <a:latin typeface="Trebuchet MS" panose="020B0603020202020204" pitchFamily="34" charset="0"/>
              </a:rPr>
              <a:t>texts</a:t>
            </a:r>
            <a:endParaRPr lang="en-US" altLang="ja-JP" sz="2400" dirty="0">
              <a:solidFill>
                <a:srgbClr val="0070C0"/>
              </a:solidFill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rgbClr val="0070C0"/>
                </a:solidFill>
                <a:latin typeface="Trebuchet MS" panose="020B0603020202020204" pitchFamily="34" charset="0"/>
              </a:rPr>
              <a:t>	</a:t>
            </a:r>
          </a:p>
        </p:txBody>
      </p:sp>
      <p:sp>
        <p:nvSpPr>
          <p:cNvPr id="3" name="Rectangle 2"/>
          <p:cNvSpPr/>
          <p:nvPr/>
        </p:nvSpPr>
        <p:spPr>
          <a:xfrm rot="5400000">
            <a:off x="1716371" y="3688899"/>
            <a:ext cx="6096000" cy="5909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dirty="0">
                <a:latin typeface="Trebuchet MS" panose="020B0603020202020204" pitchFamily="34" charset="0"/>
              </a:rPr>
              <a:t>	</a:t>
            </a:r>
            <a:r>
              <a:rPr lang="ja-JP" altLang="en-US" dirty="0">
                <a:latin typeface="Trebuchet MS" panose="020B0603020202020204" pitchFamily="34" charset="0"/>
              </a:rPr>
              <a:t>‘</a:t>
            </a:r>
            <a:r>
              <a:rPr lang="en-US" altLang="ja-JP" dirty="0">
                <a:latin typeface="Trebuchet MS" panose="020B0603020202020204" pitchFamily="34" charset="0"/>
              </a:rPr>
              <a:t>The Fall from Grace</a:t>
            </a:r>
            <a:r>
              <a:rPr lang="ja-JP" altLang="en-US" dirty="0">
                <a:latin typeface="Trebuchet MS" panose="020B0603020202020204" pitchFamily="34" charset="0"/>
              </a:rPr>
              <a:t>’</a:t>
            </a:r>
            <a:r>
              <a:rPr lang="en-US" altLang="ja-JP" dirty="0">
                <a:latin typeface="Trebuchet MS" panose="020B0603020202020204" pitchFamily="34" charset="0"/>
              </a:rPr>
              <a:t>, 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latin typeface="Trebuchet MS" panose="020B0603020202020204" pitchFamily="34" charset="0"/>
              </a:rPr>
              <a:t>	Raphael, fresco in the Vatican (1511 CE).</a:t>
            </a:r>
            <a:endParaRPr lang="en-US" altLang="en-US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830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latin typeface="Trebuchet MS" panose="020B0603020202020204" pitchFamily="34" charset="0"/>
              </a:rPr>
              <a:t>The Presence of </a:t>
            </a:r>
            <a:r>
              <a:rPr lang="ja-JP" altLang="en-US" dirty="0" smtClean="0">
                <a:latin typeface="Trebuchet MS" panose="020B0603020202020204" pitchFamily="34" charset="0"/>
              </a:rPr>
              <a:t>‘</a:t>
            </a:r>
            <a:r>
              <a:rPr lang="en-US" altLang="ja-JP" dirty="0" smtClean="0">
                <a:latin typeface="Trebuchet MS" panose="020B0603020202020204" pitchFamily="34" charset="0"/>
              </a:rPr>
              <a:t>the Man</a:t>
            </a:r>
            <a:r>
              <a:rPr lang="ja-JP" altLang="en-US" dirty="0" smtClean="0">
                <a:latin typeface="Trebuchet MS" panose="020B0603020202020204" pitchFamily="34" charset="0"/>
              </a:rPr>
              <a:t>’</a:t>
            </a:r>
            <a:endParaRPr lang="en-US" altLang="en-US" dirty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38691" y="2250141"/>
            <a:ext cx="8663492" cy="3752626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	</a:t>
            </a:r>
            <a:r>
              <a:rPr lang="en-US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Serpent: </a:t>
            </a:r>
            <a:r>
              <a:rPr lang="ja-JP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‘</a:t>
            </a:r>
            <a:r>
              <a:rPr lang="en-US" altLang="ja-JP" sz="2400" dirty="0">
                <a:solidFill>
                  <a:schemeClr val="tx1"/>
                </a:solidFill>
                <a:latin typeface="Trebuchet MS" panose="020B0603020202020204" pitchFamily="34" charset="0"/>
              </a:rPr>
              <a:t>You [plural] will not die</a:t>
            </a:r>
            <a:r>
              <a:rPr lang="ja-JP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>
                <a:solidFill>
                  <a:schemeClr val="tx1"/>
                </a:solidFill>
                <a:latin typeface="Trebuchet MS" panose="020B0603020202020204" pitchFamily="34" charset="0"/>
              </a:rPr>
              <a:t> (Genesis 3:4).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	The Woman: </a:t>
            </a:r>
            <a:r>
              <a:rPr lang="ja-JP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‘</a:t>
            </a:r>
            <a:r>
              <a:rPr lang="en-US" altLang="ja-JP" sz="2400" dirty="0">
                <a:solidFill>
                  <a:schemeClr val="tx1"/>
                </a:solidFill>
                <a:latin typeface="Trebuchet MS" panose="020B0603020202020204" pitchFamily="34" charset="0"/>
              </a:rPr>
              <a:t>We may eat</a:t>
            </a:r>
            <a:r>
              <a:rPr lang="ja-JP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>
                <a:solidFill>
                  <a:schemeClr val="tx1"/>
                </a:solidFill>
                <a:latin typeface="Trebuchet MS" panose="020B0603020202020204" pitchFamily="34" charset="0"/>
              </a:rPr>
              <a:t> (Genesis 3:2</a:t>
            </a:r>
            <a:r>
              <a:rPr lang="en-US" altLang="ja-JP" sz="2400" dirty="0" smtClean="0">
                <a:solidFill>
                  <a:schemeClr val="tx1"/>
                </a:solidFill>
                <a:latin typeface="Trebuchet MS" panose="020B0603020202020204" pitchFamily="34" charset="0"/>
              </a:rPr>
              <a:t>).</a:t>
            </a:r>
            <a:endParaRPr lang="en-GB" altLang="ja-JP" sz="2400" dirty="0">
              <a:solidFill>
                <a:schemeClr val="tx1"/>
              </a:solidFill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ja-JP" sz="2400" dirty="0">
              <a:solidFill>
                <a:schemeClr val="tx1"/>
              </a:solidFill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	</a:t>
            </a:r>
            <a:r>
              <a:rPr lang="ja-JP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‘</a:t>
            </a:r>
            <a:r>
              <a:rPr lang="en-US" altLang="ja-JP" sz="2400" dirty="0">
                <a:solidFill>
                  <a:schemeClr val="tx1"/>
                </a:solidFill>
                <a:latin typeface="Trebuchet MS" panose="020B0603020202020204" pitchFamily="34" charset="0"/>
              </a:rPr>
              <a:t>And she also gave some to her husband, </a:t>
            </a:r>
            <a:r>
              <a:rPr lang="en-US" altLang="ja-JP" sz="2400" i="1" dirty="0">
                <a:solidFill>
                  <a:schemeClr val="tx1"/>
                </a:solidFill>
                <a:latin typeface="Trebuchet MS" panose="020B0603020202020204" pitchFamily="34" charset="0"/>
              </a:rPr>
              <a:t>who was with her</a:t>
            </a:r>
            <a:r>
              <a:rPr lang="en-US" altLang="ja-JP" sz="2400" dirty="0">
                <a:solidFill>
                  <a:schemeClr val="tx1"/>
                </a:solidFill>
                <a:latin typeface="Trebuchet MS" panose="020B0603020202020204" pitchFamily="34" charset="0"/>
              </a:rPr>
              <a:t>…. and he ate</a:t>
            </a:r>
            <a:r>
              <a:rPr lang="ja-JP" altLang="en-US" sz="2400" dirty="0">
                <a:solidFill>
                  <a:schemeClr val="tx1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>
                <a:solidFill>
                  <a:schemeClr val="tx1"/>
                </a:solidFill>
                <a:latin typeface="Trebuchet MS" panose="020B0603020202020204" pitchFamily="34" charset="0"/>
              </a:rPr>
              <a:t> (Genesis 3:6</a:t>
            </a:r>
            <a:r>
              <a:rPr lang="en-US" altLang="ja-JP" sz="2400" dirty="0" smtClean="0">
                <a:solidFill>
                  <a:schemeClr val="tx1"/>
                </a:solidFill>
                <a:latin typeface="Trebuchet MS" panose="020B0603020202020204" pitchFamily="34" charset="0"/>
              </a:rPr>
              <a:t>).</a:t>
            </a:r>
          </a:p>
          <a:p>
            <a:r>
              <a:rPr lang="en-GB" sz="2400" dirty="0"/>
              <a:t>Hebrew / English translation </a:t>
            </a:r>
          </a:p>
          <a:p>
            <a:r>
              <a:rPr lang="en-US" sz="2400" dirty="0">
                <a:hlinkClick r:id="rId2"/>
              </a:rPr>
              <a:t>http://biblehub.com/interlinear/genesis/3.htm</a:t>
            </a:r>
            <a:endParaRPr 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ja-JP" sz="2400" dirty="0">
              <a:solidFill>
                <a:schemeClr val="tx1"/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1631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54758" cy="6866068"/>
          </a:xfrm>
        </p:spPr>
      </p:pic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 rot="5400000">
            <a:off x="7452959" y="2909943"/>
            <a:ext cx="5384800" cy="1981200"/>
          </a:xfrm>
        </p:spPr>
        <p:txBody>
          <a:bodyPr/>
          <a:lstStyle/>
          <a:p>
            <a:r>
              <a:rPr lang="en-US" dirty="0">
                <a:hlinkClick r:id="rId3"/>
              </a:rPr>
              <a:t>Adam and Eve in the Garden of Eden </a:t>
            </a:r>
            <a:r>
              <a:rPr lang="en-US" dirty="0" smtClean="0">
                <a:hlinkClick r:id="rId3"/>
              </a:rPr>
              <a:t>Paradise </a:t>
            </a:r>
            <a:r>
              <a:rPr lang="en-US" dirty="0">
                <a:hlinkClick r:id="rId3"/>
              </a:rPr>
              <a:t>by Wenzel Peter [ Austrian Painter 1745-1829 ] Pinacoteca Vatican Museum Rome Italy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190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latin typeface="Trebuchet MS" charset="0"/>
                <a:ea typeface="ＭＳ Ｐゴシック" charset="0"/>
                <a:cs typeface="ＭＳ Ｐゴシック" charset="0"/>
              </a:rPr>
              <a:t>Weakness and Disobedience</a:t>
            </a:r>
            <a:endParaRPr lang="en-US">
              <a:ea typeface="ＭＳ Ｐゴシック" charset="0"/>
              <a:cs typeface="ＭＳ Ｐゴシック" charset="0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505609" y="1845734"/>
            <a:ext cx="10650071" cy="4372186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800" dirty="0">
                <a:latin typeface="Trebuchet MS" panose="020B0603020202020204" pitchFamily="34" charset="0"/>
              </a:rPr>
              <a:t>Image of human weakness (male and female</a:t>
            </a:r>
            <a:r>
              <a:rPr lang="en-US" altLang="en-US" sz="2800" dirty="0" smtClean="0">
                <a:latin typeface="Trebuchet MS" panose="020B0603020202020204" pitchFamily="34" charset="0"/>
              </a:rPr>
              <a:t>).</a:t>
            </a:r>
          </a:p>
          <a:p>
            <a:pPr eaLnBrk="1" hangingPunct="1"/>
            <a:endParaRPr lang="en-US" altLang="en-US" sz="2800" dirty="0">
              <a:latin typeface="Trebuchet MS" panose="020B0603020202020204" pitchFamily="34" charset="0"/>
            </a:endParaRPr>
          </a:p>
          <a:p>
            <a:pPr eaLnBrk="1" hangingPunct="1"/>
            <a:r>
              <a:rPr lang="en-US" altLang="en-US" sz="2800" dirty="0">
                <a:latin typeface="Trebuchet MS" panose="020B0603020202020204" pitchFamily="34" charset="0"/>
              </a:rPr>
              <a:t>The man should have remained faithful to God</a:t>
            </a:r>
            <a:r>
              <a:rPr lang="ja-JP" altLang="en-US" sz="2800" dirty="0">
                <a:latin typeface="Trebuchet MS" panose="020B0603020202020204" pitchFamily="34" charset="0"/>
              </a:rPr>
              <a:t>’</a:t>
            </a:r>
            <a:r>
              <a:rPr lang="en-US" altLang="ja-JP" sz="2800" dirty="0">
                <a:latin typeface="Trebuchet MS" panose="020B0603020202020204" pitchFamily="34" charset="0"/>
              </a:rPr>
              <a:t>s command; he succumbs to blaming the woman</a:t>
            </a:r>
            <a:r>
              <a:rPr lang="en-US" altLang="ja-JP" sz="2800" dirty="0" smtClean="0">
                <a:latin typeface="Trebuchet MS" panose="020B0603020202020204" pitchFamily="34" charset="0"/>
              </a:rPr>
              <a:t>.</a:t>
            </a:r>
          </a:p>
          <a:p>
            <a:pPr eaLnBrk="1" hangingPunct="1"/>
            <a:endParaRPr lang="en-US" altLang="ja-JP" sz="2800" dirty="0">
              <a:latin typeface="Trebuchet MS" panose="020B0603020202020204" pitchFamily="34" charset="0"/>
            </a:endParaRPr>
          </a:p>
          <a:p>
            <a:pPr eaLnBrk="1" hangingPunct="1"/>
            <a:r>
              <a:rPr lang="en-US" altLang="en-US" sz="2800" dirty="0">
                <a:latin typeface="Trebuchet MS" panose="020B0603020202020204" pitchFamily="34" charset="0"/>
              </a:rPr>
              <a:t>Both fail to take responsibility for their deeds; the woman blames the </a:t>
            </a:r>
            <a:r>
              <a:rPr lang="en-US" altLang="en-US" sz="2800" dirty="0" smtClean="0">
                <a:latin typeface="Trebuchet MS" panose="020B0603020202020204" pitchFamily="34" charset="0"/>
              </a:rPr>
              <a:t>serpent.</a:t>
            </a:r>
          </a:p>
          <a:p>
            <a:pPr eaLnBrk="1" hangingPunct="1"/>
            <a:endParaRPr lang="en-US" altLang="en-US" sz="2800" dirty="0">
              <a:latin typeface="Trebuchet MS" panose="020B0603020202020204" pitchFamily="34" charset="0"/>
            </a:endParaRPr>
          </a:p>
          <a:p>
            <a:pPr eaLnBrk="1" hangingPunct="1"/>
            <a:r>
              <a:rPr lang="en-US" altLang="en-US" sz="2800" dirty="0">
                <a:latin typeface="Trebuchet MS" panose="020B0603020202020204" pitchFamily="34" charset="0"/>
              </a:rPr>
              <a:t>The </a:t>
            </a:r>
            <a:r>
              <a:rPr lang="ja-JP" altLang="en-US" sz="2800" dirty="0">
                <a:latin typeface="Trebuchet MS" panose="020B0603020202020204" pitchFamily="34" charset="0"/>
              </a:rPr>
              <a:t>‘</a:t>
            </a:r>
            <a:r>
              <a:rPr lang="en-US" altLang="ja-JP" sz="2800" dirty="0">
                <a:latin typeface="Trebuchet MS" panose="020B0603020202020204" pitchFamily="34" charset="0"/>
              </a:rPr>
              <a:t>partnership</a:t>
            </a:r>
            <a:r>
              <a:rPr lang="ja-JP" altLang="en-US" sz="2800" dirty="0">
                <a:latin typeface="Trebuchet MS" panose="020B0603020202020204" pitchFamily="34" charset="0"/>
              </a:rPr>
              <a:t>’</a:t>
            </a:r>
            <a:r>
              <a:rPr lang="en-US" altLang="ja-JP" sz="2800" dirty="0">
                <a:latin typeface="Trebuchet MS" panose="020B0603020202020204" pitchFamily="34" charset="0"/>
              </a:rPr>
              <a:t> in the garden has been </a:t>
            </a:r>
            <a:r>
              <a:rPr lang="en-US" altLang="ja-JP" sz="2800" dirty="0" smtClean="0">
                <a:latin typeface="Trebuchet MS" panose="020B0603020202020204" pitchFamily="34" charset="0"/>
              </a:rPr>
              <a:t>ruptured.</a:t>
            </a:r>
            <a:endParaRPr lang="en-US" altLang="en-US" sz="28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80607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latin typeface="Trebuchet MS" panose="020B0603020202020204" pitchFamily="34" charset="0"/>
              </a:rPr>
              <a:t>God</a:t>
            </a:r>
            <a:r>
              <a:rPr lang="ja-JP" altLang="en-US" dirty="0">
                <a:latin typeface="Trebuchet MS" panose="020B0603020202020204" pitchFamily="34" charset="0"/>
              </a:rPr>
              <a:t>’</a:t>
            </a:r>
            <a:r>
              <a:rPr lang="en-US" altLang="ja-JP" dirty="0">
                <a:latin typeface="Trebuchet MS" panose="020B0603020202020204" pitchFamily="34" charset="0"/>
              </a:rPr>
              <a:t>s Response to Disobedience</a:t>
            </a:r>
            <a:endParaRPr lang="en-US" altLang="en-US" dirty="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097280" y="3351805"/>
            <a:ext cx="10058400" cy="402336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dirty="0" smtClean="0">
                <a:latin typeface="Trebuchet MS" panose="020B0603020202020204" pitchFamily="34" charset="0"/>
              </a:rPr>
              <a:t>God announces his verdict on the serpent (Genesis 3:14-15), the woman (3:16), and the man (3:17-19</a:t>
            </a:r>
            <a:r>
              <a:rPr lang="en-US" altLang="en-US" sz="2800" dirty="0" smtClean="0">
                <a:latin typeface="Trebuchet MS" panose="020B0603020202020204" pitchFamily="34" charset="0"/>
              </a:rPr>
              <a:t>)</a:t>
            </a:r>
            <a:endParaRPr lang="en-US" altLang="en-US" sz="2800" dirty="0" smtClean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8336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latin typeface="Trebuchet MS" panose="020B0603020202020204" pitchFamily="34" charset="0"/>
              </a:rPr>
              <a:t>God</a:t>
            </a:r>
            <a:r>
              <a:rPr lang="ja-JP" altLang="en-US" smtClean="0">
                <a:latin typeface="Trebuchet MS" panose="020B0603020202020204" pitchFamily="34" charset="0"/>
              </a:rPr>
              <a:t>’</a:t>
            </a:r>
            <a:r>
              <a:rPr lang="en-US" altLang="ja-JP" smtClean="0">
                <a:latin typeface="Trebuchet MS" panose="020B0603020202020204" pitchFamily="34" charset="0"/>
              </a:rPr>
              <a:t>s Response to the </a:t>
            </a:r>
            <a:br>
              <a:rPr lang="en-US" altLang="ja-JP" smtClean="0">
                <a:latin typeface="Trebuchet MS" panose="020B0603020202020204" pitchFamily="34" charset="0"/>
              </a:rPr>
            </a:br>
            <a:r>
              <a:rPr lang="en-US" altLang="ja-JP" smtClean="0">
                <a:latin typeface="Trebuchet MS" panose="020B0603020202020204" pitchFamily="34" charset="0"/>
              </a:rPr>
              <a:t>Woman</a:t>
            </a:r>
            <a:r>
              <a:rPr lang="ja-JP" altLang="en-US" smtClean="0">
                <a:latin typeface="Trebuchet MS" panose="020B0603020202020204" pitchFamily="34" charset="0"/>
              </a:rPr>
              <a:t>’</a:t>
            </a:r>
            <a:r>
              <a:rPr lang="en-US" altLang="ja-JP" smtClean="0">
                <a:latin typeface="Trebuchet MS" panose="020B0603020202020204" pitchFamily="34" charset="0"/>
              </a:rPr>
              <a:t>s Disobedience</a:t>
            </a:r>
            <a:endParaRPr lang="en-US" altLang="en-US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charset="0"/>
              <a:buNone/>
              <a:defRPr/>
            </a:pPr>
            <a:r>
              <a:rPr lang="en-US" sz="2800" dirty="0">
                <a:ea typeface="ＭＳ Ｐゴシック" charset="0"/>
                <a:cs typeface="ＭＳ Ｐゴシック" charset="0"/>
              </a:rPr>
              <a:t>	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en-US" sz="2800" dirty="0">
                <a:solidFill>
                  <a:srgbClr val="FF1A38"/>
                </a:solidFill>
                <a:ea typeface="ＭＳ Ｐゴシック" charset="0"/>
                <a:cs typeface="ＭＳ Ｐゴシック" charset="0"/>
              </a:rPr>
              <a:t>	a: </a:t>
            </a:r>
            <a:r>
              <a:rPr lang="en-US" sz="2800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I will greatly increase your toil [Hebrew: </a:t>
            </a:r>
            <a:r>
              <a:rPr lang="en-US" sz="2800" i="1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  <a:hlinkClick r:id="rId2"/>
              </a:rPr>
              <a:t>issab</a:t>
            </a:r>
            <a:r>
              <a:rPr lang="en-US" altLang="ja-JP" sz="2800" i="1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  <a:hlinkClick r:id="rId2"/>
              </a:rPr>
              <a:t>ôn</a:t>
            </a:r>
            <a:r>
              <a:rPr lang="en-US" altLang="ja-JP" sz="2800" i="1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; </a:t>
            </a:r>
            <a:r>
              <a:rPr lang="en-US" sz="2800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NRSV: pangs in childbirth]; 	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en-US" sz="2800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	</a:t>
            </a:r>
            <a:r>
              <a:rPr lang="en-US" sz="2800" dirty="0">
                <a:solidFill>
                  <a:srgbClr val="FF1A38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b: </a:t>
            </a:r>
            <a:r>
              <a:rPr lang="en-US" sz="2800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in pain you shall bring forth children,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en-US" sz="2800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	</a:t>
            </a:r>
            <a:r>
              <a:rPr lang="en-US" sz="2800" dirty="0">
                <a:solidFill>
                  <a:srgbClr val="FF1A38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c: </a:t>
            </a:r>
            <a:r>
              <a:rPr lang="en-US" sz="2800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yet your desire shall be for your husband,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en-US" sz="2800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	</a:t>
            </a:r>
            <a:r>
              <a:rPr lang="en-US" sz="2800" dirty="0">
                <a:solidFill>
                  <a:srgbClr val="FF1A38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d: </a:t>
            </a:r>
            <a:r>
              <a:rPr lang="en-US" sz="2800" dirty="0">
                <a:solidFill>
                  <a:schemeClr val="folHlink"/>
                </a:solidFill>
                <a:latin typeface="Trebuchet MS" charset="0"/>
                <a:ea typeface="ＭＳ Ｐゴシック" charset="0"/>
                <a:cs typeface="ＭＳ Ｐゴシック" charset="0"/>
              </a:rPr>
              <a:t>and he shall rule over you (Genesis 3:16).</a:t>
            </a:r>
          </a:p>
          <a:p>
            <a:pPr eaLnBrk="1" hangingPunct="1">
              <a:buFont typeface="Wingdings" charset="0"/>
              <a:buNone/>
              <a:defRPr/>
            </a:pPr>
            <a:endParaRPr lang="en-US" sz="2800" dirty="0"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6188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200">
                <a:latin typeface="Trebuchet MS" charset="0"/>
                <a:ea typeface="ＭＳ Ｐゴシック" charset="0"/>
                <a:cs typeface="ＭＳ Ｐゴシック" charset="0"/>
              </a:rPr>
              <a:t>Genesis 3:16-17 as Aetiological Statements</a:t>
            </a:r>
            <a:endParaRPr lang="en-US">
              <a:ea typeface="ＭＳ Ｐゴシック" charset="0"/>
              <a:cs typeface="ＭＳ Ｐゴシック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1045285" y="2034091"/>
            <a:ext cx="10110395" cy="395791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latin typeface="Trebuchet MS" panose="020B0603020202020204" pitchFamily="34" charset="0"/>
              </a:rPr>
              <a:t>Carol Meyers (</a:t>
            </a:r>
            <a:r>
              <a:rPr lang="en-US" altLang="en-US" sz="2400" i="1" dirty="0" smtClean="0">
                <a:latin typeface="Trebuchet MS" panose="020B0603020202020204" pitchFamily="34" charset="0"/>
              </a:rPr>
              <a:t>Discovering Eve) </a:t>
            </a:r>
            <a:r>
              <a:rPr lang="en-US" altLang="en-US" sz="2400" dirty="0" smtClean="0">
                <a:latin typeface="Trebuchet MS" panose="020B0603020202020204" pitchFamily="34" charset="0"/>
              </a:rPr>
              <a:t>argues that the oracles directed at the woman and the man are an attempt to account for the </a:t>
            </a:r>
            <a:r>
              <a:rPr lang="en-US" altLang="en-US" sz="2400" i="1" dirty="0" smtClean="0">
                <a:latin typeface="Trebuchet MS" panose="020B0603020202020204" pitchFamily="34" charset="0"/>
              </a:rPr>
              <a:t>reality</a:t>
            </a:r>
            <a:r>
              <a:rPr lang="en-US" altLang="en-US" sz="2400" dirty="0" smtClean="0">
                <a:latin typeface="Trebuchet MS" panose="020B0603020202020204" pitchFamily="34" charset="0"/>
              </a:rPr>
              <a:t> of everyday life in Israel during the 10th/9th century BCE (an agrarian society in which people were forced to work on unproductive land).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>
              <a:latin typeface="Trebuchet MS" panose="020B0603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latin typeface="Trebuchet MS" panose="020B0603020202020204" pitchFamily="34" charset="0"/>
              </a:rPr>
              <a:t>Women</a:t>
            </a:r>
            <a:r>
              <a:rPr lang="ja-JP" altLang="en-US" sz="2400" dirty="0" smtClean="0">
                <a:latin typeface="Trebuchet MS" panose="020B0603020202020204" pitchFamily="34" charset="0"/>
              </a:rPr>
              <a:t>’</a:t>
            </a:r>
            <a:r>
              <a:rPr lang="en-US" altLang="ja-JP" sz="2400" dirty="0" smtClean="0">
                <a:latin typeface="Trebuchet MS" panose="020B0603020202020204" pitchFamily="34" charset="0"/>
              </a:rPr>
              <a:t>s </a:t>
            </a:r>
            <a:r>
              <a:rPr lang="ja-JP" altLang="en-US" sz="2400" dirty="0" smtClean="0">
                <a:latin typeface="Trebuchet MS" panose="020B0603020202020204" pitchFamily="34" charset="0"/>
              </a:rPr>
              <a:t>‘</a:t>
            </a:r>
            <a:r>
              <a:rPr lang="en-US" altLang="ja-JP" sz="2400" dirty="0" smtClean="0">
                <a:latin typeface="Trebuchet MS" panose="020B0603020202020204" pitchFamily="34" charset="0"/>
              </a:rPr>
              <a:t>lot</a:t>
            </a:r>
            <a:r>
              <a:rPr lang="ja-JP" altLang="en-US" sz="2400" dirty="0" smtClean="0">
                <a:latin typeface="Trebuchet MS" panose="020B0603020202020204" pitchFamily="34" charset="0"/>
              </a:rPr>
              <a:t>’</a:t>
            </a:r>
            <a:r>
              <a:rPr lang="en-US" altLang="ja-JP" sz="2400" dirty="0" smtClean="0">
                <a:latin typeface="Trebuchet MS" panose="020B0603020202020204" pitchFamily="34" charset="0"/>
              </a:rPr>
              <a:t> during this period was to work and bear many children.</a:t>
            </a:r>
            <a:endParaRPr lang="en-US" altLang="en-US" sz="2400" dirty="0" smtClean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7574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200" dirty="0">
                <a:latin typeface="Trebuchet MS" charset="0"/>
                <a:ea typeface="ＭＳ Ｐゴシック" charset="0"/>
                <a:cs typeface="ＭＳ Ｐゴシック" charset="0"/>
              </a:rPr>
              <a:t>Genesis 3:16-17 as </a:t>
            </a:r>
            <a:r>
              <a:rPr lang="en-US" sz="3200" dirty="0" err="1">
                <a:latin typeface="Trebuchet MS" charset="0"/>
                <a:ea typeface="ＭＳ Ｐゴシック" charset="0"/>
                <a:cs typeface="ＭＳ Ｐゴシック" charset="0"/>
              </a:rPr>
              <a:t>Aetiological</a:t>
            </a:r>
            <a:r>
              <a:rPr lang="en-US" sz="3200" dirty="0">
                <a:latin typeface="Trebuchet MS" charset="0"/>
                <a:ea typeface="ＭＳ Ｐゴシック" charset="0"/>
                <a:cs typeface="ＭＳ Ｐゴシック" charset="0"/>
              </a:rPr>
              <a:t> Statements</a:t>
            </a:r>
            <a:endParaRPr lang="en-US" dirty="0">
              <a:ea typeface="ＭＳ Ｐゴシック" charset="0"/>
              <a:cs typeface="ＭＳ Ｐゴシック" charset="0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097280" y="1975821"/>
            <a:ext cx="8229600" cy="4572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dirty="0">
                <a:latin typeface="Trebuchet MS" panose="020B0603020202020204" pitchFamily="34" charset="0"/>
              </a:rPr>
              <a:t>Is the woman </a:t>
            </a:r>
            <a:r>
              <a:rPr lang="ja-JP" altLang="en-US" sz="2800" dirty="0">
                <a:latin typeface="Trebuchet MS" panose="020B0603020202020204" pitchFamily="34" charset="0"/>
              </a:rPr>
              <a:t>‘</a:t>
            </a:r>
            <a:r>
              <a:rPr lang="en-US" altLang="ja-JP" sz="2800" dirty="0">
                <a:latin typeface="Trebuchet MS" panose="020B0603020202020204" pitchFamily="34" charset="0"/>
              </a:rPr>
              <a:t>ruled</a:t>
            </a:r>
            <a:r>
              <a:rPr lang="ja-JP" altLang="en-US" sz="2800" dirty="0">
                <a:latin typeface="Trebuchet MS" panose="020B0603020202020204" pitchFamily="34" charset="0"/>
              </a:rPr>
              <a:t>’</a:t>
            </a:r>
            <a:r>
              <a:rPr lang="en-US" altLang="ja-JP" sz="2800" dirty="0">
                <a:latin typeface="Trebuchet MS" panose="020B0603020202020204" pitchFamily="34" charset="0"/>
              </a:rPr>
              <a:t> by her husband (3:16d)? </a:t>
            </a:r>
            <a:endParaRPr lang="en-US" altLang="ja-JP" sz="2800" dirty="0" smtClean="0">
              <a:latin typeface="Trebuchet MS" panose="020B0603020202020204" pitchFamily="34" charset="0"/>
            </a:endParaRPr>
          </a:p>
          <a:p>
            <a:pPr eaLnBrk="1" hangingPunct="1"/>
            <a:r>
              <a:rPr lang="en-US" altLang="en-US" sz="2800" dirty="0" smtClean="0">
                <a:solidFill>
                  <a:srgbClr val="FF1A38"/>
                </a:solidFill>
                <a:latin typeface="Trebuchet MS" panose="020B0603020202020204" pitchFamily="34" charset="0"/>
              </a:rPr>
              <a:t>Lynn </a:t>
            </a:r>
            <a:r>
              <a:rPr lang="en-US" altLang="en-US" sz="2800" dirty="0">
                <a:solidFill>
                  <a:srgbClr val="FF1A38"/>
                </a:solidFill>
                <a:latin typeface="Trebuchet MS" panose="020B0603020202020204" pitchFamily="34" charset="0"/>
              </a:rPr>
              <a:t>Bechtel: </a:t>
            </a:r>
            <a:r>
              <a:rPr lang="ja-JP" altLang="en-US" sz="2800" dirty="0">
                <a:solidFill>
                  <a:srgbClr val="FF1A38"/>
                </a:solidFill>
                <a:latin typeface="Trebuchet MS" panose="020B0603020202020204" pitchFamily="34" charset="0"/>
              </a:rPr>
              <a:t>‘</a:t>
            </a:r>
            <a:r>
              <a:rPr lang="en-US" altLang="ja-JP" sz="2800" dirty="0">
                <a:solidFill>
                  <a:srgbClr val="FF1A38"/>
                </a:solidFill>
                <a:latin typeface="Trebuchet MS" panose="020B0603020202020204" pitchFamily="34" charset="0"/>
              </a:rPr>
              <a:t>The text speaks only of ruling the woman</a:t>
            </a:r>
            <a:r>
              <a:rPr lang="ja-JP" altLang="en-US" sz="2800" dirty="0">
                <a:solidFill>
                  <a:srgbClr val="FF1A38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800" dirty="0">
                <a:solidFill>
                  <a:srgbClr val="FF1A38"/>
                </a:solidFill>
                <a:latin typeface="Trebuchet MS" panose="020B0603020202020204" pitchFamily="34" charset="0"/>
              </a:rPr>
              <a:t>s sexual desire, not her entire life</a:t>
            </a:r>
            <a:r>
              <a:rPr lang="ja-JP" altLang="en-US" sz="2800" dirty="0">
                <a:solidFill>
                  <a:srgbClr val="FF1A38"/>
                </a:solidFill>
                <a:latin typeface="Trebuchet MS" panose="020B0603020202020204" pitchFamily="34" charset="0"/>
              </a:rPr>
              <a:t>’</a:t>
            </a:r>
            <a:r>
              <a:rPr lang="en-US" altLang="ja-JP" sz="2400" dirty="0" smtClean="0">
                <a:solidFill>
                  <a:srgbClr val="FF1A38"/>
                </a:solidFill>
                <a:latin typeface="Trebuchet MS" panose="020B0603020202020204" pitchFamily="34" charset="0"/>
              </a:rPr>
              <a:t>.</a:t>
            </a:r>
          </a:p>
          <a:p>
            <a:pPr eaLnBrk="1" hangingPunct="1"/>
            <a:endParaRPr lang="en-US" altLang="ja-JP" sz="2400" dirty="0">
              <a:solidFill>
                <a:srgbClr val="FF1A38"/>
              </a:solidFill>
              <a:latin typeface="Trebuchet MS" panose="020B0603020202020204" pitchFamily="34" charset="0"/>
            </a:endParaRPr>
          </a:p>
          <a:p>
            <a:pPr eaLnBrk="1" hangingPunct="1"/>
            <a:r>
              <a:rPr lang="en-US" altLang="en-US" sz="2800" dirty="0">
                <a:latin typeface="Trebuchet MS" panose="020B0603020202020204" pitchFamily="34" charset="0"/>
              </a:rPr>
              <a:t>No suggestion that the woman</a:t>
            </a:r>
            <a:r>
              <a:rPr lang="ja-JP" altLang="en-US" sz="2800" dirty="0">
                <a:latin typeface="Trebuchet MS" panose="020B0603020202020204" pitchFamily="34" charset="0"/>
              </a:rPr>
              <a:t>’</a:t>
            </a:r>
            <a:r>
              <a:rPr lang="en-US" altLang="ja-JP" sz="2800" dirty="0">
                <a:latin typeface="Trebuchet MS" panose="020B0603020202020204" pitchFamily="34" charset="0"/>
              </a:rPr>
              <a:t>s fate is more painful than that of the man, although its real images of </a:t>
            </a:r>
            <a:r>
              <a:rPr lang="en-US" altLang="ja-JP" sz="2800" dirty="0" err="1">
                <a:latin typeface="Trebuchet MS" panose="020B0603020202020204" pitchFamily="34" charset="0"/>
              </a:rPr>
              <a:t>labour</a:t>
            </a:r>
            <a:r>
              <a:rPr lang="en-US" altLang="ja-JP" sz="2800" dirty="0">
                <a:latin typeface="Trebuchet MS" panose="020B0603020202020204" pitchFamily="34" charset="0"/>
              </a:rPr>
              <a:t>, suffering and discord cannot be ignored.</a:t>
            </a:r>
            <a:endParaRPr lang="en-US" altLang="en-US" sz="2800" dirty="0">
              <a:solidFill>
                <a:srgbClr val="FF1A38"/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1520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dirty="0">
                <a:latin typeface="Trebuchet MS" charset="0"/>
                <a:ea typeface="ＭＳ Ｐゴシック" charset="0"/>
                <a:cs typeface="ＭＳ Ｐゴシック" charset="0"/>
              </a:rPr>
              <a:t>The Legacy of the Second Wave of </a:t>
            </a:r>
            <a:br>
              <a:rPr lang="en-US" sz="2800" dirty="0">
                <a:latin typeface="Trebuchet MS" charset="0"/>
                <a:ea typeface="ＭＳ Ｐゴシック" charset="0"/>
                <a:cs typeface="ＭＳ Ｐゴシック" charset="0"/>
              </a:rPr>
            </a:br>
            <a:r>
              <a:rPr lang="en-US" sz="2800" dirty="0">
                <a:latin typeface="Trebuchet MS" charset="0"/>
                <a:ea typeface="ＭＳ Ｐゴシック" charset="0"/>
                <a:cs typeface="ＭＳ Ｐゴシック" charset="0"/>
              </a:rPr>
              <a:t>Feminist Biblical Interpretation</a:t>
            </a:r>
            <a:endParaRPr lang="en-US" dirty="0">
              <a:ea typeface="ＭＳ Ｐゴシック" charset="0"/>
              <a:cs typeface="ＭＳ Ｐゴシック" charset="0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991496" y="1903207"/>
            <a:ext cx="8229600" cy="434340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2600" dirty="0" smtClean="0">
                <a:latin typeface="Trebuchet MS" panose="020B0603020202020204" pitchFamily="34" charset="0"/>
              </a:rPr>
              <a:t>There are clear attempts </a:t>
            </a:r>
            <a:r>
              <a:rPr lang="en-US" altLang="en-US" sz="2600" dirty="0">
                <a:latin typeface="Trebuchet MS" panose="020B0603020202020204" pitchFamily="34" charset="0"/>
              </a:rPr>
              <a:t>to recover a positive message from the creation </a:t>
            </a:r>
            <a:r>
              <a:rPr lang="en-US" altLang="en-US" sz="2600" dirty="0" smtClean="0">
                <a:latin typeface="Trebuchet MS" panose="020B0603020202020204" pitchFamily="34" charset="0"/>
              </a:rPr>
              <a:t>narratives.</a:t>
            </a:r>
          </a:p>
          <a:p>
            <a:pPr marL="0" indent="0" eaLnBrk="1" hangingPunct="1">
              <a:buNone/>
            </a:pPr>
            <a:endParaRPr lang="en-US" altLang="en-US" sz="2600" dirty="0">
              <a:latin typeface="Trebuchet MS" panose="020B0603020202020204" pitchFamily="34" charset="0"/>
            </a:endParaRPr>
          </a:p>
          <a:p>
            <a:pPr eaLnBrk="1" hangingPunct="1"/>
            <a:r>
              <a:rPr lang="en-US" altLang="en-US" sz="2600" dirty="0">
                <a:latin typeface="Trebuchet MS" panose="020B0603020202020204" pitchFamily="34" charset="0"/>
              </a:rPr>
              <a:t>But is Phyllis </a:t>
            </a:r>
            <a:r>
              <a:rPr lang="en-US" altLang="en-US" sz="2600" dirty="0" err="1">
                <a:latin typeface="Trebuchet MS" panose="020B0603020202020204" pitchFamily="34" charset="0"/>
              </a:rPr>
              <a:t>Trible</a:t>
            </a:r>
            <a:r>
              <a:rPr lang="en-US" altLang="en-US" sz="2600" dirty="0">
                <a:latin typeface="Trebuchet MS" panose="020B0603020202020204" pitchFamily="34" charset="0"/>
              </a:rPr>
              <a:t> overly optimistic in her attempt </a:t>
            </a:r>
            <a:r>
              <a:rPr lang="en-US" altLang="en-US" sz="2600" dirty="0" smtClean="0">
                <a:latin typeface="Trebuchet MS" panose="020B0603020202020204" pitchFamily="34" charset="0"/>
              </a:rPr>
              <a:t>to ‘</a:t>
            </a:r>
            <a:r>
              <a:rPr lang="en-US" altLang="ja-JP" sz="2600" dirty="0" err="1" smtClean="0">
                <a:latin typeface="Trebuchet MS" panose="020B0603020202020204" pitchFamily="34" charset="0"/>
              </a:rPr>
              <a:t>depatriarchalize</a:t>
            </a:r>
            <a:r>
              <a:rPr lang="ja-JP" altLang="en-US" sz="2600" dirty="0">
                <a:latin typeface="Trebuchet MS" panose="020B0603020202020204" pitchFamily="34" charset="0"/>
              </a:rPr>
              <a:t>’</a:t>
            </a:r>
            <a:r>
              <a:rPr lang="en-US" altLang="ja-JP" sz="2600" dirty="0">
                <a:latin typeface="Trebuchet MS" panose="020B0603020202020204" pitchFamily="34" charset="0"/>
              </a:rPr>
              <a:t> Genesis 1-3</a:t>
            </a:r>
            <a:r>
              <a:rPr lang="en-US" altLang="ja-JP" sz="2600" dirty="0" smtClean="0">
                <a:latin typeface="Trebuchet MS" panose="020B0603020202020204" pitchFamily="34" charset="0"/>
              </a:rPr>
              <a:t>?</a:t>
            </a:r>
          </a:p>
          <a:p>
            <a:pPr eaLnBrk="1" hangingPunct="1"/>
            <a:endParaRPr lang="en-US" altLang="ja-JP" sz="2600" dirty="0" smtClean="0">
              <a:latin typeface="Trebuchet MS" panose="020B0603020202020204" pitchFamily="34" charset="0"/>
            </a:endParaRPr>
          </a:p>
          <a:p>
            <a:pPr eaLnBrk="1" hangingPunct="1"/>
            <a:r>
              <a:rPr lang="en-GB" altLang="ja-JP" sz="2600" dirty="0" smtClean="0">
                <a:latin typeface="Trebuchet MS" panose="020B0603020202020204" pitchFamily="34" charset="0"/>
              </a:rPr>
              <a:t>What are your thoughts?</a:t>
            </a:r>
            <a:endParaRPr lang="en-US" altLang="ja-JP" sz="2600" dirty="0" smtClean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0854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Women in Ancient Israel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>
                <a:ea typeface="+mn-ea"/>
              </a:rPr>
              <a:t>Images of Motherhood</a:t>
            </a:r>
          </a:p>
        </p:txBody>
      </p:sp>
    </p:spTree>
    <p:extLst>
      <p:ext uri="{BB962C8B-B14F-4D97-AF65-F5344CB8AC3E}">
        <p14:creationId xmlns:p14="http://schemas.microsoft.com/office/powerpoint/2010/main" val="38098287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Women as Mothers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Ancient Israelite women were expected to conceive and bear many children. </a:t>
            </a:r>
          </a:p>
          <a:p>
            <a:pPr eaLnBrk="1" hangingPunct="1"/>
            <a:endParaRPr lang="en-US" altLang="en-US" sz="2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Women as Mothers in Genesis 12-50: Sarah, Hagar, the daughters of Lot, Rebekah, Leah, Rachel, </a:t>
            </a:r>
            <a:r>
              <a:rPr lang="en-US" altLang="en-US" sz="2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Zilpah</a:t>
            </a:r>
            <a:r>
              <a:rPr lang="en-US" alt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Bilhah, Tamar, only exceptions are Dinah (Gen. 34) and Potiphar</a:t>
            </a:r>
            <a:r>
              <a:rPr lang="ja-JP" alt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ja-JP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wife (Gen. 39).</a:t>
            </a:r>
            <a:endParaRPr lang="en-US" altLang="en-US" sz="2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164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Women as Mothers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97277" y="1845734"/>
            <a:ext cx="5142157" cy="4023360"/>
          </a:xfrm>
        </p:spPr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</a:pPr>
            <a:r>
              <a:rPr lang="ja-JP" altLang="en-US" sz="2400" dirty="0">
                <a:solidFill>
                  <a:schemeClr val="folHlink"/>
                </a:solidFill>
              </a:rPr>
              <a:t>‘</a:t>
            </a:r>
            <a:r>
              <a:rPr lang="en-US" altLang="ja-JP" sz="2400" dirty="0">
                <a:solidFill>
                  <a:schemeClr val="folHlink"/>
                </a:solidFill>
              </a:rPr>
              <a:t>Sons are indeed a heritage from the </a:t>
            </a:r>
            <a:r>
              <a:rPr lang="en-US" altLang="ja-JP" sz="2400" dirty="0" smtClean="0">
                <a:solidFill>
                  <a:schemeClr val="folHlink"/>
                </a:solidFill>
              </a:rPr>
              <a:t>Lord, </a:t>
            </a:r>
            <a:r>
              <a:rPr lang="en-US" altLang="en-US" sz="2400" dirty="0" smtClean="0">
                <a:solidFill>
                  <a:schemeClr val="folHlink"/>
                </a:solidFill>
              </a:rPr>
              <a:t>the </a:t>
            </a:r>
            <a:r>
              <a:rPr lang="en-US" altLang="en-US" sz="2400" dirty="0">
                <a:solidFill>
                  <a:schemeClr val="folHlink"/>
                </a:solidFill>
              </a:rPr>
              <a:t>fruit of the womb a reward. 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chemeClr val="folHlink"/>
                </a:solidFill>
              </a:rPr>
              <a:t>Like arrows in the hand of a warrior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chemeClr val="folHlink"/>
                </a:solidFill>
              </a:rPr>
              <a:t>are the sons of one</a:t>
            </a:r>
            <a:r>
              <a:rPr lang="ja-JP" altLang="en-US" sz="2400" dirty="0">
                <a:solidFill>
                  <a:schemeClr val="folHlink"/>
                </a:solidFill>
              </a:rPr>
              <a:t>’</a:t>
            </a:r>
            <a:r>
              <a:rPr lang="en-US" altLang="ja-JP" sz="2400" dirty="0">
                <a:solidFill>
                  <a:schemeClr val="folHlink"/>
                </a:solidFill>
              </a:rPr>
              <a:t>s youth</a:t>
            </a:r>
            <a:r>
              <a:rPr lang="ja-JP" altLang="en-US" sz="2400" dirty="0">
                <a:solidFill>
                  <a:schemeClr val="folHlink"/>
                </a:solidFill>
              </a:rPr>
              <a:t>’</a:t>
            </a:r>
            <a:r>
              <a:rPr lang="en-US" altLang="ja-JP" sz="2400" dirty="0">
                <a:solidFill>
                  <a:schemeClr val="folHlink"/>
                </a:solidFill>
              </a:rPr>
              <a:t> (Psalm 127:3-4)</a:t>
            </a:r>
            <a:endParaRPr lang="en-US" altLang="en-US" sz="2400" dirty="0">
              <a:solidFill>
                <a:schemeClr val="folHlink"/>
              </a:solidFill>
            </a:endParaRP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368527" y="4104841"/>
            <a:ext cx="4937760" cy="4023360"/>
          </a:xfrm>
        </p:spPr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</a:pPr>
            <a:r>
              <a:rPr lang="ja-JP" altLang="en-US" sz="2400" dirty="0">
                <a:solidFill>
                  <a:schemeClr val="folHlink"/>
                </a:solidFill>
              </a:rPr>
              <a:t>‘</a:t>
            </a:r>
            <a:r>
              <a:rPr lang="en-US" altLang="ja-JP" sz="2400" dirty="0">
                <a:solidFill>
                  <a:schemeClr val="folHlink"/>
                </a:solidFill>
              </a:rPr>
              <a:t>Your wife will be like a fruitful vine within your house;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chemeClr val="folHlink"/>
                </a:solidFill>
              </a:rPr>
              <a:t>your children will be like olive shoots around your table. Thus shall the man be blessed who fears the Lord</a:t>
            </a:r>
            <a:r>
              <a:rPr lang="ja-JP" altLang="en-US" sz="2400" dirty="0">
                <a:solidFill>
                  <a:schemeClr val="folHlink"/>
                </a:solidFill>
              </a:rPr>
              <a:t>’</a:t>
            </a:r>
            <a:r>
              <a:rPr lang="en-US" altLang="ja-JP" sz="2400" dirty="0">
                <a:solidFill>
                  <a:schemeClr val="folHlink"/>
                </a:solidFill>
              </a:rPr>
              <a:t> (Psalm 128:3-4).</a:t>
            </a:r>
            <a:endParaRPr lang="en-US" altLang="en-US" sz="2400" dirty="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1128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</a:rPr>
              <a:t>Women as Mothers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53035" y="1957892"/>
            <a:ext cx="4382845" cy="5085677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ja-JP" altLang="en-US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altLang="ja-JP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May you, our sister, become thousands of myriads; may your offspring gain possession of the gates of their foes</a:t>
            </a:r>
            <a:r>
              <a:rPr lang="ja-JP" altLang="en-US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ja-JP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(Gen. 24:60).</a:t>
            </a:r>
          </a:p>
          <a:p>
            <a:pPr algn="ctr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en-US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elders of the congregation said, </a:t>
            </a:r>
            <a:r>
              <a:rPr lang="ja-JP" altLang="en-US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altLang="ja-JP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shall we do for wives for those who are left, since there are no women left in Benjamin?</a:t>
            </a:r>
            <a:r>
              <a:rPr lang="ja-JP" altLang="en-US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ja-JP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they said, </a:t>
            </a:r>
            <a:r>
              <a:rPr lang="ja-JP" altLang="en-US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altLang="ja-JP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must be heirs for the survivors of Benjamin, in order that a tribe may not be blotted out from </a:t>
            </a:r>
            <a:r>
              <a:rPr lang="en-US" altLang="ja-JP" sz="2200" dirty="0" smtClean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Israel.</a:t>
            </a:r>
            <a:r>
              <a:rPr lang="ja-JP" altLang="en-US" sz="2200" dirty="0" smtClean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ja-JP" sz="2200" dirty="0" smtClean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ja-JP" sz="2200" dirty="0" smtClean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ja-JP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Judges 21:16-17).</a:t>
            </a:r>
            <a:endParaRPr lang="en-US" altLang="en-US" sz="2200" dirty="0">
              <a:solidFill>
                <a:schemeClr val="hlin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551407" y="2377440"/>
            <a:ext cx="4324574" cy="4912658"/>
          </a:xfrm>
        </p:spPr>
        <p:txBody>
          <a:bodyPr>
            <a:normAutofit/>
          </a:bodyPr>
          <a:lstStyle/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en-US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ja-JP" altLang="en-US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altLang="ja-JP" sz="2200" dirty="0" err="1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Honour</a:t>
            </a:r>
            <a:r>
              <a:rPr lang="en-US" altLang="ja-JP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your father and your mother, so that your days my be long in the land that the Lord your God is giving you</a:t>
            </a:r>
            <a:r>
              <a:rPr lang="ja-JP" altLang="en-US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ja-JP" sz="2200" dirty="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(Exod. 20:12).</a:t>
            </a:r>
          </a:p>
          <a:p>
            <a:pPr algn="ctr" eaLnBrk="1" hangingPunct="1">
              <a:buFont typeface="Wingdings" panose="05000000000000000000" pitchFamily="2" charset="2"/>
              <a:buNone/>
            </a:pPr>
            <a:endParaRPr lang="en-US" altLang="ja-JP" sz="2200" dirty="0" smtClean="0">
              <a:solidFill>
                <a:schemeClr val="folHlin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buFont typeface="Wingdings" panose="05000000000000000000" pitchFamily="2" charset="2"/>
              <a:buNone/>
            </a:pPr>
            <a:r>
              <a:rPr lang="en-US" altLang="ja-JP" sz="22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‘Those </a:t>
            </a:r>
            <a:r>
              <a:rPr lang="en-US" altLang="ja-JP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 do </a:t>
            </a:r>
            <a:r>
              <a:rPr lang="en-US" altLang="ja-JP" sz="22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violence </a:t>
            </a:r>
            <a:r>
              <a:rPr lang="en-US" altLang="ja-JP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their father and chase away their </a:t>
            </a:r>
            <a:r>
              <a:rPr lang="en-US" altLang="ja-JP" sz="22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mother </a:t>
            </a:r>
            <a:r>
              <a:rPr lang="en-US" altLang="en-US" sz="22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US" altLang="en-US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 who cause shame and bring reproach</a:t>
            </a:r>
            <a:r>
              <a:rPr lang="ja-JP" altLang="en-US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ja-JP" sz="2200" dirty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(Proverbs 19:26).</a:t>
            </a:r>
            <a:endParaRPr lang="en-US" altLang="en-US" sz="2200" dirty="0">
              <a:solidFill>
                <a:schemeClr val="folHlin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389582" y="409553"/>
            <a:ext cx="71215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Exercise: How is the role of mothers constructed in these Hebrew Bible passages?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638404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</a:rPr>
              <a:t>The Motif of Barrenness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barren woman was the object of shame. </a:t>
            </a:r>
          </a:p>
          <a:p>
            <a:pPr eaLnBrk="1" hangingPunct="1"/>
            <a:r>
              <a:rPr lang="en-GB" altLang="ja-JP" sz="26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altLang="ja-JP" sz="26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God has taken away my reproach</a:t>
            </a:r>
            <a:r>
              <a:rPr lang="ja-JP" altLang="en-US" sz="26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ja-JP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(Rachel in Gen. 30:23).</a:t>
            </a:r>
          </a:p>
          <a:p>
            <a:pPr eaLnBrk="1" hangingPunct="1"/>
            <a:endParaRPr lang="en-GB" altLang="ja-JP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1" hangingPunct="1">
              <a:buNone/>
            </a:pPr>
            <a:r>
              <a:rPr lang="en-US" alt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sign of divine punishment or social </a:t>
            </a:r>
            <a:r>
              <a:rPr lang="en-GB" altLang="en-US" sz="2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ostracization</a:t>
            </a:r>
            <a:r>
              <a:rPr lang="en-US" altLang="en-US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en-US" altLang="en-US" sz="2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1" hangingPunct="1">
              <a:buNone/>
            </a:pPr>
            <a:r>
              <a:rPr lang="ja-JP" altLang="en-US" sz="26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altLang="ja-JP" sz="26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Give me children, or I shall </a:t>
            </a:r>
            <a:r>
              <a:rPr lang="en-GB" altLang="ja-JP" sz="26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die</a:t>
            </a:r>
            <a:r>
              <a:rPr lang="ja-JP" altLang="en-US" sz="2600" dirty="0" smtClean="0">
                <a:solidFill>
                  <a:schemeClr val="fol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US" altLang="ja-JP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ja-JP" sz="2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(Gen. 30:26)</a:t>
            </a:r>
            <a:endParaRPr lang="en-US" altLang="en-US" sz="2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28867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Transformation of Barrenness into Fertility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r>
              <a:rPr lang="en-US" sz="2600" dirty="0" smtClean="0">
                <a:ea typeface="+mn-ea"/>
              </a:rPr>
              <a:t>	Women are promised the birth of a son who will become a national hero: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endParaRPr lang="en-US" sz="2600" dirty="0" smtClean="0">
              <a:ea typeface="+mn-ea"/>
            </a:endParaRP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r>
              <a:rPr lang="en-US" sz="2600" dirty="0" smtClean="0">
                <a:ea typeface="+mn-ea"/>
              </a:rPr>
              <a:t>	</a:t>
            </a:r>
            <a:r>
              <a:rPr lang="en-US" sz="2600" dirty="0" smtClean="0">
                <a:solidFill>
                  <a:schemeClr val="folHlink"/>
                </a:solidFill>
                <a:ea typeface="+mn-ea"/>
              </a:rPr>
              <a:t>Sarah</a:t>
            </a:r>
            <a:r>
              <a:rPr lang="en-US" sz="2600" dirty="0" smtClean="0">
                <a:ea typeface="+mn-ea"/>
              </a:rPr>
              <a:t> - mother of Isaac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r>
              <a:rPr lang="en-US" sz="2600" dirty="0" smtClean="0">
                <a:ea typeface="+mn-ea"/>
              </a:rPr>
              <a:t>	</a:t>
            </a:r>
            <a:r>
              <a:rPr lang="en-US" sz="2600" dirty="0" smtClean="0">
                <a:solidFill>
                  <a:schemeClr val="folHlink"/>
                </a:solidFill>
                <a:ea typeface="+mn-ea"/>
              </a:rPr>
              <a:t>Rebekah</a:t>
            </a:r>
            <a:r>
              <a:rPr lang="en-US" sz="2600" dirty="0" smtClean="0">
                <a:ea typeface="+mn-ea"/>
              </a:rPr>
              <a:t> - mother of Jacob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r>
              <a:rPr lang="en-US" sz="2600" dirty="0" smtClean="0">
                <a:ea typeface="+mn-ea"/>
              </a:rPr>
              <a:t>	</a:t>
            </a:r>
            <a:r>
              <a:rPr lang="en-US" sz="2600" dirty="0" smtClean="0">
                <a:solidFill>
                  <a:schemeClr val="folHlink"/>
                </a:solidFill>
                <a:ea typeface="+mn-ea"/>
              </a:rPr>
              <a:t>Rachel</a:t>
            </a:r>
            <a:r>
              <a:rPr lang="en-US" sz="2600" dirty="0" smtClean="0">
                <a:ea typeface="+mn-ea"/>
              </a:rPr>
              <a:t> - mother of Joseph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r>
              <a:rPr lang="en-US" sz="2600" dirty="0" smtClean="0">
                <a:ea typeface="+mn-ea"/>
              </a:rPr>
              <a:t>	</a:t>
            </a:r>
            <a:r>
              <a:rPr lang="en-US" sz="2600" dirty="0" smtClean="0">
                <a:solidFill>
                  <a:schemeClr val="folHlink"/>
                </a:solidFill>
                <a:ea typeface="+mn-ea"/>
              </a:rPr>
              <a:t>the wife of Manoah</a:t>
            </a:r>
            <a:r>
              <a:rPr lang="en-US" sz="2600" dirty="0" smtClean="0">
                <a:ea typeface="+mn-ea"/>
              </a:rPr>
              <a:t> - the mother of Samson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r>
              <a:rPr lang="en-US" sz="2600" dirty="0" smtClean="0">
                <a:ea typeface="+mn-ea"/>
              </a:rPr>
              <a:t>	</a:t>
            </a:r>
            <a:r>
              <a:rPr lang="en-US" sz="2600" dirty="0" smtClean="0">
                <a:solidFill>
                  <a:schemeClr val="folHlink"/>
                </a:solidFill>
                <a:ea typeface="+mn-ea"/>
              </a:rPr>
              <a:t>Hannah</a:t>
            </a:r>
            <a:r>
              <a:rPr lang="en-US" sz="2600" dirty="0" smtClean="0">
                <a:ea typeface="+mn-ea"/>
              </a:rPr>
              <a:t> - the mother of Samuel</a:t>
            </a:r>
          </a:p>
        </p:txBody>
      </p:sp>
    </p:spTree>
    <p:extLst>
      <p:ext uri="{BB962C8B-B14F-4D97-AF65-F5344CB8AC3E}">
        <p14:creationId xmlns:p14="http://schemas.microsoft.com/office/powerpoint/2010/main" val="37842061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</a:rPr>
              <a:t>The Transformation of Sara(</a:t>
            </a:r>
            <a:r>
              <a:rPr lang="en-US" dirty="0" err="1" smtClean="0">
                <a:ea typeface="+mj-ea"/>
              </a:rPr>
              <a:t>i</a:t>
            </a:r>
            <a:r>
              <a:rPr lang="en-US" dirty="0" smtClean="0">
                <a:ea typeface="+mj-ea"/>
              </a:rPr>
              <a:t>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>
                <a:solidFill>
                  <a:schemeClr val="folHlink"/>
                </a:solidFill>
              </a:rPr>
              <a:t>	</a:t>
            </a:r>
            <a:r>
              <a:rPr lang="ja-JP" altLang="en-US" sz="2800" dirty="0">
                <a:solidFill>
                  <a:schemeClr val="folHlink"/>
                </a:solidFill>
              </a:rPr>
              <a:t>‘</a:t>
            </a:r>
            <a:r>
              <a:rPr lang="en-US" altLang="ja-JP" sz="2800" dirty="0">
                <a:solidFill>
                  <a:schemeClr val="folHlink"/>
                </a:solidFill>
              </a:rPr>
              <a:t>Now Sarai was barren; she had no child</a:t>
            </a:r>
            <a:r>
              <a:rPr lang="ja-JP" altLang="en-US" sz="2800" dirty="0">
                <a:solidFill>
                  <a:schemeClr val="folHlink"/>
                </a:solidFill>
              </a:rPr>
              <a:t>’</a:t>
            </a:r>
            <a:r>
              <a:rPr lang="en-US" altLang="ja-JP" sz="2800" dirty="0"/>
              <a:t> (Gen. 11:30)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</a:t>
            </a:r>
            <a:r>
              <a:rPr lang="ja-JP" altLang="en-US" sz="2800" dirty="0">
                <a:solidFill>
                  <a:schemeClr val="folHlink"/>
                </a:solidFill>
              </a:rPr>
              <a:t>‘</a:t>
            </a:r>
            <a:r>
              <a:rPr lang="en-US" altLang="ja-JP" sz="2800" dirty="0">
                <a:solidFill>
                  <a:schemeClr val="folHlink"/>
                </a:solidFill>
              </a:rPr>
              <a:t>Now Sarai, </a:t>
            </a:r>
            <a:r>
              <a:rPr lang="en-US" altLang="ja-JP" sz="2800" dirty="0" smtClean="0">
                <a:solidFill>
                  <a:schemeClr val="folHlink"/>
                </a:solidFill>
              </a:rPr>
              <a:t>Abram</a:t>
            </a:r>
            <a:r>
              <a:rPr lang="ja-JP" altLang="en-US" sz="2800" dirty="0" smtClean="0">
                <a:solidFill>
                  <a:schemeClr val="folHlink"/>
                </a:solidFill>
              </a:rPr>
              <a:t>’</a:t>
            </a:r>
            <a:r>
              <a:rPr lang="en-US" altLang="ja-JP" sz="2800" dirty="0" smtClean="0">
                <a:solidFill>
                  <a:schemeClr val="folHlink"/>
                </a:solidFill>
              </a:rPr>
              <a:t>s </a:t>
            </a:r>
            <a:r>
              <a:rPr lang="en-US" altLang="ja-JP" sz="2800" dirty="0">
                <a:solidFill>
                  <a:schemeClr val="folHlink"/>
                </a:solidFill>
              </a:rPr>
              <a:t>wife, bore him no children</a:t>
            </a:r>
            <a:r>
              <a:rPr lang="ja-JP" altLang="en-US" sz="2800" dirty="0">
                <a:solidFill>
                  <a:schemeClr val="folHlink"/>
                </a:solidFill>
              </a:rPr>
              <a:t>’</a:t>
            </a:r>
            <a:r>
              <a:rPr lang="en-US" altLang="ja-JP" sz="2800" dirty="0"/>
              <a:t> (Gen. 16:1)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Abraham receives the promise that his descendants will be like </a:t>
            </a:r>
            <a:r>
              <a:rPr lang="ja-JP" altLang="en-US" sz="2800" dirty="0"/>
              <a:t>‘</a:t>
            </a:r>
            <a:r>
              <a:rPr lang="en-US" altLang="ja-JP" sz="2800" dirty="0"/>
              <a:t>the dust of the earth</a:t>
            </a:r>
            <a:r>
              <a:rPr lang="ja-JP" altLang="en-US" sz="2800" dirty="0"/>
              <a:t>’</a:t>
            </a:r>
            <a:r>
              <a:rPr lang="en-US" altLang="ja-JP" sz="2800" dirty="0"/>
              <a:t> (Gen. 12:7; 13:15-16; 15) and that his elderly wife will bear a child (17:15-22).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908352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The Revelation to the Wife of Manoah (Judges 13:3-5)</a:t>
            </a: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 </a:t>
            </a:r>
            <a:endParaRPr lang="en-US" altLang="en-US" sz="2800" dirty="0" smtClean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She receives the news of the birth of her son (Samson), from the </a:t>
            </a:r>
            <a:r>
              <a:rPr lang="en-US" altLang="en-US" sz="2800" dirty="0">
                <a:hlinkClick r:id="rId2"/>
              </a:rPr>
              <a:t>angel of the Lord</a:t>
            </a:r>
            <a:r>
              <a:rPr lang="en-US" altLang="en-US" sz="2800" dirty="0"/>
              <a:t>, in an open field.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</a:t>
            </a:r>
            <a:r>
              <a:rPr lang="en-US" altLang="en-US" dirty="0"/>
              <a:t>Tintoretto, </a:t>
            </a:r>
            <a:r>
              <a:rPr lang="ja-JP" altLang="en-US" dirty="0"/>
              <a:t>‘</a:t>
            </a:r>
            <a:r>
              <a:rPr lang="en-US" altLang="ja-JP" dirty="0"/>
              <a:t>Annunciation to the Wife of Manoah</a:t>
            </a:r>
            <a:r>
              <a:rPr lang="ja-JP" altLang="en-US" dirty="0"/>
              <a:t>’</a:t>
            </a:r>
            <a:r>
              <a:rPr lang="en-US" altLang="ja-JP" dirty="0"/>
              <a:t> (ca. 1555-1558 CE)</a:t>
            </a:r>
            <a:endParaRPr lang="en-US" altLang="en-US" dirty="0"/>
          </a:p>
        </p:txBody>
      </p:sp>
      <p:pic>
        <p:nvPicPr>
          <p:cNvPr id="19462" name="Picture 6" descr="Wife of Manoah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1200" y="2060576"/>
            <a:ext cx="4038600" cy="3954463"/>
          </a:xfrm>
        </p:spPr>
      </p:pic>
    </p:spTree>
    <p:extLst>
      <p:ext uri="{BB962C8B-B14F-4D97-AF65-F5344CB8AC3E}">
        <p14:creationId xmlns:p14="http://schemas.microsoft.com/office/powerpoint/2010/main" val="29814987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Conflict between Two Wives or Wife and Maidservant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	Rachel and Leah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	Hannah and </a:t>
            </a:r>
            <a:r>
              <a:rPr lang="en-US" altLang="en-US" sz="2400" dirty="0" err="1"/>
              <a:t>Peninnah</a:t>
            </a: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	Sarah and Hagar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	</a:t>
            </a:r>
            <a:r>
              <a:rPr lang="ja-JP" altLang="en-US" sz="2400" dirty="0">
                <a:solidFill>
                  <a:schemeClr val="folHlink"/>
                </a:solidFill>
              </a:rPr>
              <a:t>‘</a:t>
            </a:r>
            <a:r>
              <a:rPr lang="en-US" altLang="ja-JP" sz="2400" dirty="0">
                <a:solidFill>
                  <a:schemeClr val="folHlink"/>
                </a:solidFill>
              </a:rPr>
              <a:t>Her rival used to provoke her severely, to irritate her</a:t>
            </a:r>
            <a:r>
              <a:rPr lang="ja-JP" altLang="en-US" sz="2400" dirty="0">
                <a:solidFill>
                  <a:schemeClr val="folHlink"/>
                </a:solidFill>
              </a:rPr>
              <a:t>’</a:t>
            </a:r>
            <a:r>
              <a:rPr lang="en-US" altLang="ja-JP" sz="2400" dirty="0">
                <a:solidFill>
                  <a:schemeClr val="folHlink"/>
                </a:solidFill>
              </a:rPr>
              <a:t> (I Sam. 1:6)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chemeClr val="folHlink"/>
                </a:solidFill>
              </a:rPr>
              <a:t>	</a:t>
            </a:r>
            <a:r>
              <a:rPr lang="ja-JP" altLang="en-US" sz="2400" dirty="0">
                <a:solidFill>
                  <a:schemeClr val="folHlink"/>
                </a:solidFill>
              </a:rPr>
              <a:t>‘</a:t>
            </a:r>
            <a:r>
              <a:rPr lang="en-US" altLang="ja-JP" sz="2400" dirty="0">
                <a:solidFill>
                  <a:schemeClr val="folHlink"/>
                </a:solidFill>
              </a:rPr>
              <a:t>She [</a:t>
            </a:r>
            <a:r>
              <a:rPr lang="en-US" altLang="ja-JP" sz="2400" dirty="0" smtClean="0">
                <a:solidFill>
                  <a:schemeClr val="folHlink"/>
                </a:solidFill>
              </a:rPr>
              <a:t>Hagar</a:t>
            </a:r>
            <a:r>
              <a:rPr lang="en-GB" altLang="ja-JP" sz="2400" dirty="0">
                <a:solidFill>
                  <a:schemeClr val="folHlink"/>
                </a:solidFill>
              </a:rPr>
              <a:t>]</a:t>
            </a:r>
            <a:r>
              <a:rPr lang="en-US" altLang="ja-JP" sz="2400" dirty="0" smtClean="0">
                <a:solidFill>
                  <a:schemeClr val="folHlink"/>
                </a:solidFill>
              </a:rPr>
              <a:t> </a:t>
            </a:r>
            <a:r>
              <a:rPr lang="en-US" altLang="ja-JP" sz="2400" dirty="0">
                <a:solidFill>
                  <a:schemeClr val="folHlink"/>
                </a:solidFill>
              </a:rPr>
              <a:t>looked with contempt on her mistress [Sarah]</a:t>
            </a:r>
            <a:r>
              <a:rPr lang="ja-JP" altLang="en-US" sz="2400" dirty="0">
                <a:solidFill>
                  <a:schemeClr val="folHlink"/>
                </a:solidFill>
              </a:rPr>
              <a:t>’</a:t>
            </a:r>
            <a:r>
              <a:rPr lang="en-US" altLang="ja-JP" sz="2400" dirty="0">
                <a:solidFill>
                  <a:schemeClr val="folHlink"/>
                </a:solidFill>
              </a:rPr>
              <a:t> (Gen. 16:4)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  <p:pic>
        <p:nvPicPr>
          <p:cNvPr id="21510" name="Picture 6" descr="Hagar-expelled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76514" y="1981200"/>
            <a:ext cx="2846387" cy="4114800"/>
          </a:xfrm>
        </p:spPr>
      </p:pic>
    </p:spTree>
    <p:extLst>
      <p:ext uri="{BB962C8B-B14F-4D97-AF65-F5344CB8AC3E}">
        <p14:creationId xmlns:p14="http://schemas.microsoft.com/office/powerpoint/2010/main" val="1837477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>
                <a:ea typeface="+mj-ea"/>
              </a:rPr>
              <a:t>Transformation of Barrenness in Prophetic Traditions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/>
              <a:t>	The distress of Israel in Babylon is compared to the anguish of a barren wife (Isa. 49:19-21;; 51:1-3; 54:1-3).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80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/>
              <a:t>	</a:t>
            </a:r>
            <a:r>
              <a:rPr lang="ja-JP" altLang="en-US" sz="2800">
                <a:solidFill>
                  <a:schemeClr val="folHlink"/>
                </a:solidFill>
              </a:rPr>
              <a:t>‘</a:t>
            </a:r>
            <a:r>
              <a:rPr lang="en-US" altLang="ja-JP" sz="2800">
                <a:solidFill>
                  <a:schemeClr val="folHlink"/>
                </a:solidFill>
              </a:rPr>
              <a:t>Look to Abraham your father, and to Sarah who bore you; for he was but one when I called him, but I blessed him and made him many. For the Lord will comfort Zion; he will comfort all her waste places</a:t>
            </a:r>
            <a:r>
              <a:rPr lang="ja-JP" altLang="en-US" sz="2800">
                <a:solidFill>
                  <a:schemeClr val="folHlink"/>
                </a:solidFill>
              </a:rPr>
              <a:t>’</a:t>
            </a:r>
            <a:r>
              <a:rPr lang="en-US" altLang="ja-JP" sz="2800">
                <a:solidFill>
                  <a:schemeClr val="folHlink"/>
                </a:solidFill>
              </a:rPr>
              <a:t> (Isa. 51:1-3).</a:t>
            </a:r>
            <a:endParaRPr lang="en-US" altLang="en-US" sz="280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4830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</a:rPr>
              <a:t>Discussion </a:t>
            </a:r>
            <a:r>
              <a:rPr lang="en-US" dirty="0" smtClean="0">
                <a:ea typeface="+mj-ea"/>
              </a:rPr>
              <a:t>Exercise: 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>
                <a:ea typeface="+mj-ea"/>
              </a:rPr>
              <a:t>Motherhood </a:t>
            </a:r>
            <a:r>
              <a:rPr lang="en-US" dirty="0" smtClean="0">
                <a:ea typeface="+mj-ea"/>
              </a:rPr>
              <a:t>in Ancient Israel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5133" y="2064571"/>
            <a:ext cx="9454179" cy="4250167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ja-JP" sz="2400" dirty="0" smtClean="0"/>
              <a:t>‘</a:t>
            </a:r>
            <a:r>
              <a:rPr lang="en-US" altLang="ja-JP" sz="2400" dirty="0" smtClean="0"/>
              <a:t>The </a:t>
            </a:r>
            <a:r>
              <a:rPr lang="en-US" altLang="ja-JP" sz="2400" dirty="0"/>
              <a:t>institution of motherhood is a powerful patriarchal mechanism</a:t>
            </a:r>
            <a:r>
              <a:rPr lang="ja-JP" altLang="en-US" sz="2400" dirty="0"/>
              <a:t>’</a:t>
            </a:r>
            <a:r>
              <a:rPr lang="en-US" altLang="ja-JP" sz="2400" dirty="0"/>
              <a:t> (Fuchs, p. 129</a:t>
            </a:r>
            <a:r>
              <a:rPr lang="en-US" altLang="ja-JP" sz="2400" dirty="0" smtClean="0"/>
              <a:t>).’ Do you agree?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ja-JP" sz="2400" dirty="0" smtClean="0"/>
              <a:t>How </a:t>
            </a:r>
            <a:r>
              <a:rPr lang="en-US" altLang="ja-JP" sz="2400" dirty="0"/>
              <a:t>does the androcentric perspective of the authors shape their presentation of biblical </a:t>
            </a:r>
            <a:r>
              <a:rPr lang="en-US" altLang="ja-JP" sz="2400" dirty="0" smtClean="0"/>
              <a:t>mother-figures? </a:t>
            </a:r>
            <a:r>
              <a:rPr lang="en-US" altLang="ja-JP" sz="2400" dirty="0" smtClean="0"/>
              <a:t>Drawing on the readings that you have read, </a:t>
            </a:r>
            <a:r>
              <a:rPr lang="en-US" altLang="ja-JP" sz="2400" dirty="0"/>
              <a:t>a</a:t>
            </a:r>
            <a:r>
              <a:rPr lang="en-US" altLang="en-US" sz="2400" dirty="0" smtClean="0"/>
              <a:t>re </a:t>
            </a:r>
            <a:r>
              <a:rPr lang="en-US" altLang="en-US" sz="2400" dirty="0"/>
              <a:t>there any narratives in which this perspective appears to be turned on its </a:t>
            </a:r>
            <a:r>
              <a:rPr lang="en-US" altLang="en-US" sz="2400" dirty="0" smtClean="0"/>
              <a:t>h</a:t>
            </a:r>
            <a:r>
              <a:rPr lang="en-US" altLang="en-US" sz="2400" dirty="0"/>
              <a:t>ead?</a:t>
            </a:r>
          </a:p>
          <a:p>
            <a:endParaRPr lang="en-US" altLang="en-US" sz="2400" dirty="0" smtClean="0"/>
          </a:p>
          <a:p>
            <a:r>
              <a:rPr lang="en-US" altLang="en-US" sz="2400" dirty="0" smtClean="0"/>
              <a:t>Note </a:t>
            </a:r>
            <a:r>
              <a:rPr lang="en-US" altLang="en-US" sz="2400" dirty="0"/>
              <a:t>examples of biblical mother-figures whose actions determine the future of Israel.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199318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Women in Ancient Israel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Women as Daughters and Wives</a:t>
            </a:r>
          </a:p>
        </p:txBody>
      </p:sp>
    </p:spTree>
    <p:extLst>
      <p:ext uri="{BB962C8B-B14F-4D97-AF65-F5344CB8AC3E}">
        <p14:creationId xmlns:p14="http://schemas.microsoft.com/office/powerpoint/2010/main" val="21282608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Life within the Family or Tribe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Patrilineal structure of Israelite tribes, 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appear in the </a:t>
            </a:r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patriarchal narratives of Genesis 12-50.</a:t>
            </a:r>
          </a:p>
          <a:p>
            <a:pPr eaLnBrk="1" hangingPunct="1"/>
            <a:endParaRPr lang="en-US" altLang="en-US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Life was controlled by the male members of the tribe/clan; domestic environment was the focal point of the lives of Israelite women.</a:t>
            </a:r>
          </a:p>
        </p:txBody>
      </p:sp>
    </p:spTree>
    <p:extLst>
      <p:ext uri="{BB962C8B-B14F-4D97-AF65-F5344CB8AC3E}">
        <p14:creationId xmlns:p14="http://schemas.microsoft.com/office/powerpoint/2010/main" val="567999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Early Years and Marriage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sz="2800" dirty="0" smtClean="0"/>
          </a:p>
          <a:p>
            <a:pPr eaLnBrk="1" hangingPunct="1"/>
            <a:r>
              <a:rPr lang="en-US" altLang="en-US" sz="2800" dirty="0" smtClean="0"/>
              <a:t>Transference </a:t>
            </a:r>
            <a:r>
              <a:rPr lang="en-US" altLang="en-US" sz="2800" dirty="0"/>
              <a:t>from authority of the father (early years) to the authority of the husband (at the time of marriage</a:t>
            </a:r>
            <a:r>
              <a:rPr lang="en-US" altLang="en-US" sz="2800" dirty="0" smtClean="0"/>
              <a:t>).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r>
              <a:rPr lang="en-US" altLang="en-US" sz="2800" dirty="0">
                <a:solidFill>
                  <a:schemeClr val="folHlink"/>
                </a:solidFill>
              </a:rPr>
              <a:t>‘Seven women shall take hold of one man in that day, saying, “We will eat our own bread and wear our own clothes; just let us be called by your name, take away our disgrace”’ (Isaiah 4:1).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5233037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Early Years and Marriage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A girl would leave her own clan to reside with the family of her husband.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/>
              <a:t>	</a:t>
            </a:r>
            <a:r>
              <a:rPr lang="en-US" altLang="en-US" sz="2400">
                <a:solidFill>
                  <a:schemeClr val="folHlink"/>
                </a:solidFill>
              </a:rPr>
              <a:t>‘Hear, O daughter, consider and incline your ear; forget your people and your father’s house’ (Psalm 45:10).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The wedding feast was held in the bride’s home (cf. wedding of Leah and Jacob in Genesis 29:21-28; the wedding of Samson and his wife in Judges 14:10-20). The couple spent time with the bride’s family before setting up home with the bridegroom’s family.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/>
              <a:t>	</a:t>
            </a:r>
            <a:r>
              <a:rPr lang="en-US" altLang="en-US" sz="2400">
                <a:solidFill>
                  <a:schemeClr val="folHlink"/>
                </a:solidFill>
              </a:rPr>
              <a:t>Cf. ‘a man leaves his father and mother and clings to his wife’ (Genesis 2:24).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3709222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Marriage Customs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5012" y="2065468"/>
            <a:ext cx="8229600" cy="44196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Monogamy was more common than polygamy (although see Deut. 21:15-17).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Many narratives refer to men with more than one wife (cf. Genesis 12-50; Judges 8:30), even two sisters (e.g. Leah and Rachel).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Custom of the bridegroom’s family offering a gift (</a:t>
            </a:r>
            <a:r>
              <a:rPr lang="en-US" altLang="en-US" sz="2600" i="1" dirty="0" err="1"/>
              <a:t>m</a:t>
            </a:r>
            <a:r>
              <a:rPr lang="en-US" altLang="ja-JP" sz="2600" i="1" dirty="0" err="1">
                <a:ea typeface="MS PGothic" panose="020B0600070205080204" pitchFamily="34" charset="-128"/>
              </a:rPr>
              <a:t>ôhar</a:t>
            </a:r>
            <a:r>
              <a:rPr lang="en-US" altLang="ja-JP" sz="2600" i="1" dirty="0">
                <a:ea typeface="MS PGothic" panose="020B0600070205080204" pitchFamily="34" charset="-128"/>
              </a:rPr>
              <a:t>; </a:t>
            </a:r>
            <a:r>
              <a:rPr lang="en-US" altLang="ja-JP" sz="2600" dirty="0">
                <a:ea typeface="MS PGothic" panose="020B0600070205080204" pitchFamily="34" charset="-128"/>
              </a:rPr>
              <a:t>‘bride-price’) to the bride’s father (see  Genesis 34:12; Exod. 22:17; I Sam. 18:25).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1192159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Ancient Jewish Marriage Customs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600" dirty="0"/>
              <a:t>No comprehensive picture of family life in biblical laws, but a focus on divorce, adultery, inheritance</a:t>
            </a:r>
            <a:r>
              <a:rPr lang="en-US" altLang="en-US" sz="2600" dirty="0" smtClean="0"/>
              <a:t>.</a:t>
            </a:r>
            <a:endParaRPr lang="en-US" sz="26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600" dirty="0" smtClean="0"/>
              <a:t>Marriages arranged by fathers (cf. Genesis 24:10-53)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600" dirty="0" smtClean="0"/>
              <a:t>Proposal accepted by the bride’s father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600" dirty="0" smtClean="0"/>
              <a:t>Payment (</a:t>
            </a:r>
            <a:r>
              <a:rPr lang="en-US" sz="2600" i="1" dirty="0" err="1" smtClean="0"/>
              <a:t>mohar</a:t>
            </a:r>
            <a:r>
              <a:rPr lang="en-US" sz="2600" dirty="0" smtClean="0"/>
              <a:t>) by the groom was agreed and given to the bride’s father (cf. Genesis 34).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600" dirty="0" smtClean="0"/>
              <a:t>This evolved into a </a:t>
            </a:r>
            <a:r>
              <a:rPr lang="en-US" sz="2600" dirty="0" smtClean="0"/>
              <a:t>modern day marriage </a:t>
            </a:r>
            <a:r>
              <a:rPr lang="en-US" sz="2600" dirty="0" smtClean="0"/>
              <a:t>document (</a:t>
            </a:r>
            <a:r>
              <a:rPr lang="en-US" sz="2600" i="1" dirty="0" err="1" smtClean="0"/>
              <a:t>ketubah</a:t>
            </a:r>
            <a:r>
              <a:rPr lang="en-US" sz="2600" dirty="0" smtClean="0"/>
              <a:t>) to provide the bride with protection.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9960442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Domestic Roles of Women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94098" y="1974824"/>
            <a:ext cx="10305826" cy="435067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Domestic roles included: baking bread, drawing water, collecting wood, preparing meat and vegetables</a:t>
            </a:r>
            <a:r>
              <a:rPr lang="en-US" altLang="en-US" sz="2800" dirty="0" smtClean="0"/>
              <a:t>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</a:t>
            </a:r>
            <a:r>
              <a:rPr lang="en-US" altLang="en-US" sz="2800" dirty="0">
                <a:solidFill>
                  <a:schemeClr val="folHlink"/>
                </a:solidFill>
              </a:rPr>
              <a:t>‘Your wife will be like a fruitful vine within your house; your children will be like olive shoots around your table’ (Psalm 128:3</a:t>
            </a:r>
            <a:r>
              <a:rPr lang="en-US" altLang="en-US" sz="2800" dirty="0" smtClean="0">
                <a:solidFill>
                  <a:schemeClr val="folHlink"/>
                </a:solidFill>
              </a:rPr>
              <a:t>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>
              <a:solidFill>
                <a:schemeClr val="folHlink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female also expected to </a:t>
            </a:r>
            <a:r>
              <a:rPr lang="en-US" altLang="en-US" sz="2800" dirty="0" err="1"/>
              <a:t>labour</a:t>
            </a:r>
            <a:r>
              <a:rPr lang="en-US" altLang="en-US" sz="2800" dirty="0"/>
              <a:t> on the land (cf. Gen. 3:16); her duties included: preparing wheat, looking after flocks of animals, milking, and preparing wool.</a:t>
            </a:r>
          </a:p>
        </p:txBody>
      </p:sp>
    </p:spTree>
    <p:extLst>
      <p:ext uri="{BB962C8B-B14F-4D97-AF65-F5344CB8AC3E}">
        <p14:creationId xmlns:p14="http://schemas.microsoft.com/office/powerpoint/2010/main" val="34135412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The Able Woman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	</a:t>
            </a:r>
            <a:r>
              <a:rPr lang="en-US" altLang="en-US" sz="2400" dirty="0">
                <a:solidFill>
                  <a:schemeClr val="accent1"/>
                </a:solidFill>
              </a:rPr>
              <a:t>Proverbs 30:10-31</a:t>
            </a: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	A woman with royal connections who buys land, overlooks a vineyard, oversees servants. She is praised for her </a:t>
            </a:r>
            <a:r>
              <a:rPr lang="en-US" altLang="en-US" sz="2400" dirty="0" err="1"/>
              <a:t>labour</a:t>
            </a:r>
            <a:r>
              <a:rPr lang="en-US" altLang="en-US" sz="2400" dirty="0"/>
              <a:t>, charitable work, wise words. She is </a:t>
            </a:r>
            <a:r>
              <a:rPr lang="en-US" altLang="en-US" sz="2400" dirty="0">
                <a:solidFill>
                  <a:schemeClr val="folHlink"/>
                </a:solidFill>
              </a:rPr>
              <a:t>‘more precious than jewels’ (31:10)</a:t>
            </a: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/>
              <a:t>	</a:t>
            </a:r>
            <a:r>
              <a:rPr lang="en-US" altLang="en-US" sz="2400">
                <a:solidFill>
                  <a:schemeClr val="accent1"/>
                </a:solidFill>
              </a:rPr>
              <a:t>Proverbs 27:15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chemeClr val="accent1"/>
                </a:solidFill>
              </a:rPr>
              <a:t>	</a:t>
            </a:r>
            <a:r>
              <a:rPr lang="en-US" altLang="en-US" sz="2400">
                <a:solidFill>
                  <a:schemeClr val="folHlink"/>
                </a:solidFill>
              </a:rPr>
              <a:t>‘A continual dripping on a rainy day and a contentious wife are alike’.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chemeClr val="folHlink"/>
                </a:solidFill>
              </a:rPr>
              <a:t>	</a:t>
            </a:r>
            <a:r>
              <a:rPr lang="en-US" altLang="en-US" sz="2400"/>
              <a:t>Life in the corner of a housetop (21:9) or in a desert land (21:19) would be preferable to sharing a home with a bickering wife.</a:t>
            </a:r>
          </a:p>
        </p:txBody>
      </p:sp>
    </p:spTree>
    <p:extLst>
      <p:ext uri="{BB962C8B-B14F-4D97-AF65-F5344CB8AC3E}">
        <p14:creationId xmlns:p14="http://schemas.microsoft.com/office/powerpoint/2010/main" val="33194117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Women in Biblical Laws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28164" y="1847626"/>
            <a:ext cx="82296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Tendency to describe an ideal scenario.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Only male members were addressed as legally responsible persons by the Torah: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	</a:t>
            </a:r>
            <a:r>
              <a:rPr lang="en-US" altLang="en-US" sz="2800" dirty="0">
                <a:solidFill>
                  <a:schemeClr val="folHlink"/>
                </a:solidFill>
              </a:rPr>
              <a:t>‘Six days </a:t>
            </a:r>
            <a:r>
              <a:rPr lang="en-US" altLang="en-US" sz="2800" dirty="0">
                <a:solidFill>
                  <a:srgbClr val="FF0000"/>
                </a:solidFill>
              </a:rPr>
              <a:t>you shall </a:t>
            </a:r>
            <a:r>
              <a:rPr lang="en-US" altLang="en-US" sz="2800" dirty="0" err="1">
                <a:solidFill>
                  <a:srgbClr val="FF0000"/>
                </a:solidFill>
              </a:rPr>
              <a:t>labour</a:t>
            </a:r>
            <a:r>
              <a:rPr lang="en-US" altLang="en-US" sz="2800" dirty="0">
                <a:solidFill>
                  <a:schemeClr val="folHlink"/>
                </a:solidFill>
              </a:rPr>
              <a:t>, and </a:t>
            </a:r>
            <a:r>
              <a:rPr lang="en-US" altLang="en-US" sz="2800" dirty="0">
                <a:solidFill>
                  <a:srgbClr val="FF0000"/>
                </a:solidFill>
              </a:rPr>
              <a:t>do</a:t>
            </a:r>
            <a:r>
              <a:rPr lang="en-US" altLang="en-US" sz="2800" dirty="0">
                <a:solidFill>
                  <a:schemeClr val="folHlink"/>
                </a:solidFill>
              </a:rPr>
              <a:t> all your work. But the seventh day is a </a:t>
            </a:r>
            <a:r>
              <a:rPr lang="en-US" altLang="en-US" sz="2800" dirty="0" err="1">
                <a:solidFill>
                  <a:schemeClr val="folHlink"/>
                </a:solidFill>
              </a:rPr>
              <a:t>sabbath</a:t>
            </a:r>
            <a:r>
              <a:rPr lang="en-US" altLang="en-US" sz="2800" dirty="0">
                <a:solidFill>
                  <a:schemeClr val="folHlink"/>
                </a:solidFill>
              </a:rPr>
              <a:t> to the Lord your God; </a:t>
            </a:r>
            <a:r>
              <a:rPr lang="en-US" altLang="en-US" sz="2800" dirty="0">
                <a:solidFill>
                  <a:srgbClr val="FF0000"/>
                </a:solidFill>
              </a:rPr>
              <a:t>you shall not do</a:t>
            </a:r>
            <a:r>
              <a:rPr lang="en-US" altLang="en-US" sz="2800" dirty="0">
                <a:solidFill>
                  <a:schemeClr val="folHlink"/>
                </a:solidFill>
              </a:rPr>
              <a:t> any work’ (Exod. 20:9-10 - </a:t>
            </a:r>
            <a:r>
              <a:rPr lang="en-US" altLang="en-US" sz="2800" dirty="0">
                <a:solidFill>
                  <a:srgbClr val="FF0000"/>
                </a:solidFill>
              </a:rPr>
              <a:t>use of the second person singular masculine to express the commandment</a:t>
            </a:r>
            <a:r>
              <a:rPr lang="en-US" altLang="en-US" sz="2800" dirty="0" smtClean="0">
                <a:solidFill>
                  <a:srgbClr val="FF0000"/>
                </a:solidFill>
              </a:rPr>
              <a:t>).</a:t>
            </a:r>
            <a:endParaRPr lang="en-US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1324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Signs of a More Egalitarian Vision?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600" dirty="0" smtClean="0"/>
              <a:t>Both men and women are prohibited from worshipping idols (Deut. 17:2-5; 29:18).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600" dirty="0" smtClean="0"/>
              <a:t>They may all eat from the produce of tithing (Deut. 12:17-18).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600" dirty="0" smtClean="0"/>
              <a:t>All people - men, women, children and foreigners - are called to congregate, listen and be obedient to the Torah (Deut. 31:12).</a:t>
            </a:r>
          </a:p>
        </p:txBody>
      </p:sp>
    </p:spTree>
    <p:extLst>
      <p:ext uri="{BB962C8B-B14F-4D97-AF65-F5344CB8AC3E}">
        <p14:creationId xmlns:p14="http://schemas.microsoft.com/office/powerpoint/2010/main" val="34012732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Laws on Adultery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97280" y="1976718"/>
            <a:ext cx="82296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Adultery was a crime deemed punishable by death; the guilty pair condemned to death (Lev. 18:20; 20:10; Deut. 22:22).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Greater emphasis on the </a:t>
            </a:r>
            <a:r>
              <a:rPr lang="en-US" altLang="en-US" sz="2800" dirty="0" err="1"/>
              <a:t>honour</a:t>
            </a:r>
            <a:r>
              <a:rPr lang="en-US" altLang="en-US" sz="2800" dirty="0"/>
              <a:t> of the husband of the adulteress than the act of adultery.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rgbClr val="0070C0"/>
                </a:solidFill>
              </a:rPr>
              <a:t>	‘Adultery is always a matter of the woman’s status: a married woman who has sex with a man other than her husband commits adultery; a married man who has sex with a woman other than his wife commits adultery only if that woman is another man’s wife’ (Cheryl </a:t>
            </a:r>
            <a:r>
              <a:rPr lang="en-US" altLang="en-US" sz="2400" dirty="0" err="1">
                <a:solidFill>
                  <a:srgbClr val="0070C0"/>
                </a:solidFill>
              </a:rPr>
              <a:t>Exum</a:t>
            </a:r>
            <a:r>
              <a:rPr lang="en-US" altLang="en-US" sz="2400" dirty="0">
                <a:solidFill>
                  <a:srgbClr val="0070C0"/>
                </a:solidFill>
              </a:rPr>
              <a:t>, </a:t>
            </a:r>
            <a:r>
              <a:rPr lang="en-US" altLang="en-US" sz="2400" i="1" dirty="0">
                <a:solidFill>
                  <a:srgbClr val="0070C0"/>
                </a:solidFill>
              </a:rPr>
              <a:t>Fragmented Women, </a:t>
            </a:r>
            <a:r>
              <a:rPr lang="en-US" altLang="en-US" sz="2400" dirty="0">
                <a:solidFill>
                  <a:srgbClr val="0070C0"/>
                </a:solidFill>
              </a:rPr>
              <a:t>p. 185).</a:t>
            </a:r>
          </a:p>
        </p:txBody>
      </p:sp>
    </p:spTree>
    <p:extLst>
      <p:ext uri="{BB962C8B-B14F-4D97-AF65-F5344CB8AC3E}">
        <p14:creationId xmlns:p14="http://schemas.microsoft.com/office/powerpoint/2010/main" val="5737791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Laws on Adultery: Sotah (Numbers 5:11-31)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400" dirty="0"/>
              <a:t>The case of a woman suspected of adultery by her husband. She is placed on trial and regarded as guilty unless proven otherwise.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400" dirty="0"/>
              <a:t>Priest takes holy water mixed with dust; he writes curses in a book and washes them away with the bitter waters.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400" dirty="0"/>
              <a:t>The woman is forced to swear an oath publicly and drink the water; if she is guilty, the water will bring a curse upon her, open her womb and make her infertile.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400" dirty="0"/>
              <a:t>No suggestion that this procedure was followed if a woman suspected her husband of adultery.</a:t>
            </a:r>
          </a:p>
        </p:txBody>
      </p:sp>
    </p:spTree>
    <p:extLst>
      <p:ext uri="{BB962C8B-B14F-4D97-AF65-F5344CB8AC3E}">
        <p14:creationId xmlns:p14="http://schemas.microsoft.com/office/powerpoint/2010/main" val="317383991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Divorce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480117"/>
            <a:ext cx="4038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smtClean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	‘Suppose a man enters into marriage with a woman, but she does not please him because he finds something objectionable about her, and so he writes her a certificate of divorce (</a:t>
            </a:r>
            <a:r>
              <a:rPr lang="en-US" i="1" dirty="0" smtClean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get</a:t>
            </a:r>
            <a:r>
              <a:rPr lang="en-US" dirty="0" smtClean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), puts it in her hand, and sends her out of his house’ (Deut. 24:1)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06969" y="2084294"/>
            <a:ext cx="4279135" cy="4921786"/>
          </a:xfrm>
        </p:spPr>
        <p:txBody>
          <a:bodyPr>
            <a:normAutofit/>
          </a:bodyPr>
          <a:lstStyle/>
          <a:p>
            <a:r>
              <a:rPr lang="en-US" dirty="0" smtClean="0">
                <a:ea typeface="ＭＳ Ｐゴシック" charset="-128"/>
                <a:cs typeface="ＭＳ Ｐゴシック" charset="-128"/>
              </a:rPr>
              <a:t>The power of divorce rests with the husband.</a:t>
            </a:r>
          </a:p>
          <a:p>
            <a:pPr lvl="1">
              <a:buNone/>
            </a:pPr>
            <a:endParaRPr lang="en-US" sz="2595" dirty="0">
              <a:solidFill>
                <a:srgbClr val="0070C0"/>
              </a:solidFill>
              <a:ea typeface="ＭＳ Ｐゴシック" charset="-128"/>
              <a:cs typeface="ＭＳ Ｐゴシック" charset="-128"/>
            </a:endParaRPr>
          </a:p>
          <a:p>
            <a:pPr lvl="1">
              <a:buNone/>
            </a:pPr>
            <a:r>
              <a:rPr lang="en-US" sz="2595" dirty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Divorce is not allowed if: </a:t>
            </a:r>
          </a:p>
          <a:p>
            <a:pPr lvl="1">
              <a:buNone/>
            </a:pPr>
            <a:r>
              <a:rPr lang="en-US" sz="2595" dirty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a) a man’s false claim that he had not married a virgin was disproved;</a:t>
            </a:r>
          </a:p>
          <a:p>
            <a:pPr lvl="1">
              <a:buNone/>
            </a:pPr>
            <a:r>
              <a:rPr lang="en-US" sz="2595" dirty="0" err="1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b</a:t>
            </a:r>
            <a:r>
              <a:rPr lang="en-US" sz="2595" dirty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) A man raped a virgin whom he later married (e.g., </a:t>
            </a:r>
            <a:r>
              <a:rPr lang="en-US" sz="2595" dirty="0">
                <a:solidFill>
                  <a:srgbClr val="0070C0"/>
                </a:solidFill>
                <a:ea typeface="ＭＳ Ｐゴシック" charset="-128"/>
                <a:cs typeface="ＭＳ Ｐゴシック" charset="-128"/>
                <a:hlinkClick r:id="rId2"/>
              </a:rPr>
              <a:t>Deut. 22:28-29</a:t>
            </a:r>
            <a:r>
              <a:rPr lang="en-US" sz="2595" dirty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).</a:t>
            </a:r>
          </a:p>
          <a:p>
            <a:pPr lvl="1">
              <a:buNone/>
            </a:pPr>
            <a:endParaRPr lang="en-US" dirty="0" smtClean="0">
              <a:ea typeface="ＭＳ Ｐゴシック" charset="-128"/>
              <a:cs typeface="ＭＳ Ｐゴシック" charset="-128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1958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Practice of Divorce in Modern Judaism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16365" y="1872506"/>
            <a:ext cx="4176311" cy="4668398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  <a:ea typeface="ＭＳ Ｐゴシック" charset="-128"/>
                <a:cs typeface="ＭＳ Ｐゴシック" charset="-128"/>
              </a:rPr>
              <a:t>The bill of divorce (</a:t>
            </a:r>
            <a:r>
              <a:rPr lang="en-US" i="1" dirty="0" smtClean="0">
                <a:solidFill>
                  <a:schemeClr val="tx1"/>
                </a:solidFill>
                <a:ea typeface="ＭＳ Ｐゴシック" charset="-128"/>
                <a:cs typeface="ＭＳ Ｐゴシック" charset="-128"/>
              </a:rPr>
              <a:t>get</a:t>
            </a:r>
            <a:r>
              <a:rPr lang="en-US" dirty="0" smtClean="0">
                <a:solidFill>
                  <a:schemeClr val="tx1"/>
                </a:solidFill>
                <a:ea typeface="ＭＳ Ｐゴシック" charset="-128"/>
                <a:cs typeface="ＭＳ Ｐゴシック" charset="-128"/>
              </a:rPr>
              <a:t>) is drawn up by a scribe and presented in the presence of witnesses. </a:t>
            </a:r>
          </a:p>
          <a:p>
            <a:r>
              <a:rPr lang="en-US" dirty="0" smtClean="0">
                <a:solidFill>
                  <a:schemeClr val="tx1"/>
                </a:solidFill>
                <a:ea typeface="ＭＳ Ｐゴシック" charset="-128"/>
                <a:cs typeface="ＭＳ Ｐゴシック" charset="-128"/>
              </a:rPr>
              <a:t>After it has been given to the wife, it is retained by the rabbi (who cuts it </a:t>
            </a:r>
            <a:r>
              <a:rPr lang="en-US" dirty="0" err="1" smtClean="0">
                <a:solidFill>
                  <a:schemeClr val="tx1"/>
                </a:solidFill>
                <a:ea typeface="ＭＳ Ｐゴシック" charset="-128"/>
                <a:cs typeface="ＭＳ Ｐゴシック" charset="-128"/>
              </a:rPr>
              <a:t>criss</a:t>
            </a:r>
            <a:r>
              <a:rPr lang="en-US" dirty="0" smtClean="0">
                <a:solidFill>
                  <a:schemeClr val="tx1"/>
                </a:solidFill>
                <a:ea typeface="ＭＳ Ｐゴシック" charset="-128"/>
                <a:cs typeface="ＭＳ Ｐゴシック" charset="-128"/>
              </a:rPr>
              <a:t>-cross to prevent it being used the second time).</a:t>
            </a:r>
          </a:p>
          <a:p>
            <a:r>
              <a:rPr lang="en-US" dirty="0" smtClean="0">
                <a:solidFill>
                  <a:schemeClr val="tx1"/>
                </a:solidFill>
                <a:ea typeface="ＭＳ Ｐゴシック" charset="-128"/>
                <a:cs typeface="ＭＳ Ｐゴシック" charset="-128"/>
              </a:rPr>
              <a:t>The wife is only permitted to remarry after 90 days.</a:t>
            </a:r>
          </a:p>
          <a:p>
            <a:r>
              <a:rPr lang="en-US" dirty="0" smtClean="0">
                <a:solidFill>
                  <a:schemeClr val="tx1"/>
                </a:solidFill>
                <a:ea typeface="ＭＳ Ｐゴシック" charset="-128"/>
                <a:cs typeface="ＭＳ Ｐゴシック" charset="-128"/>
              </a:rPr>
              <a:t>Jewish law stipulates that a woman’s consent to divorce is not required, but this is disputed in many circles.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 dirty="0" smtClean="0">
              <a:ea typeface="ＭＳ Ｐゴシック" charset="-128"/>
              <a:cs typeface="ＭＳ Ｐゴシック" charset="-128"/>
            </a:endParaRPr>
          </a:p>
          <a:p>
            <a:endParaRPr lang="en-US" dirty="0"/>
          </a:p>
        </p:txBody>
      </p:sp>
      <p:pic>
        <p:nvPicPr>
          <p:cNvPr id="5" name="Picture 4" descr="GetTex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8116" y="1634806"/>
            <a:ext cx="3942808" cy="5143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0000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Practice of Divorce in Modern Judaism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Orthodox: 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a woman whose husband refuses to grant her a divorce, or has disappeared or died, is known as the </a:t>
            </a:r>
            <a:r>
              <a:rPr lang="en-US" i="1" dirty="0" smtClean="0">
                <a:ea typeface="ＭＳ Ｐゴシック" charset="-128"/>
                <a:cs typeface="ＭＳ Ｐゴシック" charset="-128"/>
              </a:rPr>
              <a:t>agunah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(‘chained woman’). She is not free to remarry, although some steps are now taken because of legal processes available in certain countries.</a:t>
            </a:r>
          </a:p>
          <a:p>
            <a:r>
              <a:rPr lang="en-US" dirty="0" smtClean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Conservative: 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closely follows the </a:t>
            </a:r>
            <a:r>
              <a:rPr lang="en-US" i="1" dirty="0" smtClean="0">
                <a:ea typeface="ＭＳ Ｐゴシック" charset="-128"/>
                <a:cs typeface="ＭＳ Ｐゴシック" charset="-128"/>
              </a:rPr>
              <a:t>halakhah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on divorce, but has found ways to deal with the </a:t>
            </a:r>
            <a:r>
              <a:rPr lang="en-US" i="1" dirty="0" err="1" smtClean="0">
                <a:ea typeface="ＭＳ Ｐゴシック" charset="-128"/>
                <a:cs typeface="ＭＳ Ｐゴシック" charset="-128"/>
              </a:rPr>
              <a:t>agunah</a:t>
            </a:r>
            <a:r>
              <a:rPr lang="en-US" i="1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through the annulment of a marriage.</a:t>
            </a:r>
          </a:p>
          <a:p>
            <a:r>
              <a:rPr lang="en-US" dirty="0" smtClean="0">
                <a:solidFill>
                  <a:srgbClr val="0070C0"/>
                </a:solidFill>
                <a:ea typeface="ＭＳ Ｐゴシック" charset="-128"/>
                <a:cs typeface="ＭＳ Ｐゴシック" charset="-128"/>
              </a:rPr>
              <a:t>Reform: 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civil divorce is sufficient for remarriage.</a:t>
            </a:r>
          </a:p>
          <a:p>
            <a:endParaRPr lang="en-US" dirty="0" smtClean="0">
              <a:ea typeface="ＭＳ Ｐゴシック" charset="-128"/>
              <a:cs typeface="ＭＳ Ｐゴシック" charset="-128"/>
            </a:endParaRPr>
          </a:p>
          <a:p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919" y="2336934"/>
            <a:ext cx="4648124" cy="2923555"/>
          </a:xfrm>
        </p:spPr>
      </p:pic>
    </p:spTree>
    <p:extLst>
      <p:ext uri="{BB962C8B-B14F-4D97-AF65-F5344CB8AC3E}">
        <p14:creationId xmlns:p14="http://schemas.microsoft.com/office/powerpoint/2010/main" val="21073128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Inheritance Laws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A woman did not usually receive an inheritance from her own family (property passed down through the male line).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Exceptions are cases when a father died without leaving a male heir (cf. the daughters of </a:t>
            </a:r>
            <a:r>
              <a:rPr lang="en-US" altLang="en-US" sz="2800" dirty="0" err="1"/>
              <a:t>Zelophehad</a:t>
            </a:r>
            <a:r>
              <a:rPr lang="en-US" altLang="en-US" sz="2800" dirty="0"/>
              <a:t> in Numbers 27).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The daughters are expected to marry husbands from the same tribe so that the inheritance does not pass to another tribe (Num. 36:6-7).</a:t>
            </a:r>
          </a:p>
        </p:txBody>
      </p:sp>
    </p:spTree>
    <p:extLst>
      <p:ext uri="{BB962C8B-B14F-4D97-AF65-F5344CB8AC3E}">
        <p14:creationId xmlns:p14="http://schemas.microsoft.com/office/powerpoint/2010/main" val="31121628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Group Discussion Exercise:</a:t>
            </a:r>
            <a:br>
              <a:rPr lang="en-US" dirty="0" smtClean="0"/>
            </a:br>
            <a:r>
              <a:rPr lang="en-US" dirty="0" smtClean="0"/>
              <a:t>Women with Royal and Prophetic Connections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12769" y="1984786"/>
            <a:ext cx="4937760" cy="40233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 Women and the Monarchy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The Prophetess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Women and the Cult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3360977"/>
            <a:ext cx="790687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TERMINOLOGY: </a:t>
            </a:r>
            <a:r>
              <a:rPr lang="en-GB" sz="2000" dirty="0" err="1" smtClean="0"/>
              <a:t>Deuteronomic</a:t>
            </a:r>
            <a:r>
              <a:rPr lang="en-GB" sz="2000" dirty="0" smtClean="0"/>
              <a:t> Reform</a:t>
            </a:r>
          </a:p>
          <a:p>
            <a:r>
              <a:rPr lang="en-US" sz="2000" b="1" dirty="0" err="1"/>
              <a:t>Deuteronomic</a:t>
            </a:r>
            <a:r>
              <a:rPr lang="en-US" sz="2000" b="1" dirty="0"/>
              <a:t> Reform</a:t>
            </a:r>
            <a:r>
              <a:rPr lang="en-US" sz="2000" dirty="0"/>
              <a:t>, great religious reformation instituted in the reign of King </a:t>
            </a:r>
            <a:r>
              <a:rPr lang="en-US" sz="2000" dirty="0">
                <a:hlinkClick r:id="rId2"/>
              </a:rPr>
              <a:t>Josiah</a:t>
            </a:r>
            <a:r>
              <a:rPr lang="en-US" sz="2000" dirty="0"/>
              <a:t> of </a:t>
            </a:r>
            <a:r>
              <a:rPr lang="en-US" sz="2000" dirty="0">
                <a:hlinkClick r:id="rId3"/>
              </a:rPr>
              <a:t>Judah</a:t>
            </a:r>
            <a:r>
              <a:rPr lang="en-US" sz="2000" dirty="0"/>
              <a:t> (</a:t>
            </a:r>
            <a:r>
              <a:rPr lang="en-US" sz="2000" i="1" dirty="0"/>
              <a:t>c. </a:t>
            </a:r>
            <a:r>
              <a:rPr lang="en-US" sz="2000" dirty="0"/>
              <a:t>640–609 </a:t>
            </a:r>
            <a:r>
              <a:rPr lang="en-US" sz="2000" cap="all" dirty="0"/>
              <a:t>BC</a:t>
            </a:r>
            <a:r>
              <a:rPr lang="en-US" sz="2000" dirty="0"/>
              <a:t>). It was so called because the book of the </a:t>
            </a:r>
            <a:r>
              <a:rPr lang="en-US" sz="2000" dirty="0">
                <a:hlinkClick r:id="rId4"/>
              </a:rPr>
              <a:t>Law</a:t>
            </a:r>
            <a:r>
              <a:rPr lang="en-US" sz="2000" dirty="0"/>
              <a:t> found in the </a:t>
            </a:r>
            <a:r>
              <a:rPr lang="en-US" sz="2000" dirty="0">
                <a:hlinkClick r:id="rId5"/>
              </a:rPr>
              <a:t>Temple of Jerusalem</a:t>
            </a:r>
            <a:r>
              <a:rPr lang="en-US" sz="2000" dirty="0"/>
              <a:t> (</a:t>
            </a:r>
            <a:r>
              <a:rPr lang="en-US" sz="2000" i="1" dirty="0"/>
              <a:t>c.</a:t>
            </a:r>
            <a:r>
              <a:rPr lang="en-US" sz="2000" dirty="0"/>
              <a:t> 622 </a:t>
            </a:r>
            <a:r>
              <a:rPr lang="en-US" sz="2000" cap="all" dirty="0"/>
              <a:t>BC</a:t>
            </a:r>
            <a:r>
              <a:rPr lang="en-US" sz="2000" dirty="0"/>
              <a:t>), which was the basis of the reform, is considered by scholars to be the same as the </a:t>
            </a:r>
            <a:r>
              <a:rPr lang="en-US" sz="2000" dirty="0">
                <a:hlinkClick r:id="rId6"/>
              </a:rPr>
              <a:t>law code</a:t>
            </a:r>
            <a:r>
              <a:rPr lang="en-US" sz="2000" dirty="0"/>
              <a:t> in the book of </a:t>
            </a:r>
            <a:r>
              <a:rPr lang="en-US" sz="2000" dirty="0">
                <a:hlinkClick r:id="rId7"/>
              </a:rPr>
              <a:t>Deuteronomy</a:t>
            </a:r>
            <a:r>
              <a:rPr lang="en-US" sz="2000" dirty="0"/>
              <a:t> (chapters 12–26). The reform consisted of removing pagan altars and idols from the Temple, destroying rural sanctuaries and fertility cults, and centralizing worship at the Temple of Jerusalem.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709839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0947" y="614811"/>
            <a:ext cx="8911687" cy="1280890"/>
          </a:xfrm>
        </p:spPr>
        <p:txBody>
          <a:bodyPr/>
          <a:lstStyle/>
          <a:p>
            <a:r>
              <a:rPr lang="en-GB" dirty="0" smtClean="0"/>
              <a:t>Eve in Advertising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5266" y="2233361"/>
            <a:ext cx="8609499" cy="389068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Dr Katie Edwards, Director of the Sheffield Institute for Interdisciplinary Biblical Studies, Sheffield University UK</a:t>
            </a:r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endParaRPr lang="en-GB" sz="22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860" y="614811"/>
            <a:ext cx="3690924" cy="5846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3495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To read the Conversation Article by Dr Katie Edwards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91872" y="2348754"/>
            <a:ext cx="6591977" cy="3772347"/>
          </a:xfrm>
        </p:spPr>
        <p:txBody>
          <a:bodyPr/>
          <a:lstStyle/>
          <a:p>
            <a:r>
              <a:rPr lang="en-GB" sz="2600" dirty="0" smtClean="0"/>
              <a:t>What is the blog piece arguing?</a:t>
            </a:r>
          </a:p>
          <a:p>
            <a:r>
              <a:rPr lang="en-GB" sz="2600" dirty="0" smtClean="0"/>
              <a:t>Do you agree with the piece?</a:t>
            </a:r>
          </a:p>
          <a:p>
            <a:r>
              <a:rPr lang="en-GB" sz="2600" dirty="0" smtClean="0"/>
              <a:t>Are there any elements that you disagree with?</a:t>
            </a:r>
          </a:p>
          <a:p>
            <a:r>
              <a:rPr lang="en-GB" sz="2600" dirty="0" smtClean="0"/>
              <a:t>Are there any elements that you would add? </a:t>
            </a:r>
          </a:p>
          <a:p>
            <a:pPr marL="0" indent="0">
              <a:buNone/>
            </a:pP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7274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868</TotalTime>
  <Words>1726</Words>
  <Application>Microsoft Office PowerPoint</Application>
  <PresentationFormat>Widescreen</PresentationFormat>
  <Paragraphs>233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4" baseType="lpstr">
      <vt:lpstr>ＭＳ Ｐゴシック</vt:lpstr>
      <vt:lpstr>ＭＳ Ｐゴシック</vt:lpstr>
      <vt:lpstr>Calibri</vt:lpstr>
      <vt:lpstr>Calibri Light</vt:lpstr>
      <vt:lpstr>Times New Roman</vt:lpstr>
      <vt:lpstr>Trebuchet MS</vt:lpstr>
      <vt:lpstr>Wingdings</vt:lpstr>
      <vt:lpstr>Retrospect</vt:lpstr>
      <vt:lpstr>Portrayal of Eve in Genesis 3 and Everyday Life in Ancient Israel</vt:lpstr>
      <vt:lpstr>Recap Last Week … </vt:lpstr>
      <vt:lpstr>Task: Read Genesis 3 </vt:lpstr>
      <vt:lpstr>The Disobedience of the Pair  in the Garden</vt:lpstr>
      <vt:lpstr>‘Eve the Deceiver’</vt:lpstr>
      <vt:lpstr>Eve - the Devil’s Gateway?</vt:lpstr>
      <vt:lpstr>Women and Serpents</vt:lpstr>
      <vt:lpstr>The Serpent as Feminine?</vt:lpstr>
      <vt:lpstr>The Presence of ‘the Man’</vt:lpstr>
      <vt:lpstr>PowerPoint Presentation</vt:lpstr>
      <vt:lpstr>Weakness and Disobedience</vt:lpstr>
      <vt:lpstr>God’s Response to Disobedience</vt:lpstr>
      <vt:lpstr>God’s Response to the  Woman’s Disobedience</vt:lpstr>
      <vt:lpstr>Genesis 3:16-17 as Aetiological Statements</vt:lpstr>
      <vt:lpstr>Genesis 3:16-17 as Aetiological Statements</vt:lpstr>
      <vt:lpstr>The Legacy of the Second Wave of  Feminist Biblical Interpretation</vt:lpstr>
      <vt:lpstr>Women in Ancient Israel</vt:lpstr>
      <vt:lpstr>Women as Mothers</vt:lpstr>
      <vt:lpstr>Women as Mothers</vt:lpstr>
      <vt:lpstr>Women as Mothers</vt:lpstr>
      <vt:lpstr>The Motif of Barrenness</vt:lpstr>
      <vt:lpstr>Transformation of Barrenness into Fertility</vt:lpstr>
      <vt:lpstr>The Transformation of Sara(i)</vt:lpstr>
      <vt:lpstr>The Revelation to the Wife of Manoah (Judges 13:3-5)</vt:lpstr>
      <vt:lpstr>Conflict between Two Wives or Wife and Maidservant</vt:lpstr>
      <vt:lpstr>Transformation of Barrenness in Prophetic Traditions</vt:lpstr>
      <vt:lpstr>Discussion Exercise:  Motherhood in Ancient Israel</vt:lpstr>
      <vt:lpstr> Women in Ancient Israel</vt:lpstr>
      <vt:lpstr>Life within the Family or Tribe</vt:lpstr>
      <vt:lpstr>Early Years and Marriage</vt:lpstr>
      <vt:lpstr>Early Years and Marriage</vt:lpstr>
      <vt:lpstr>Marriage Customs</vt:lpstr>
      <vt:lpstr>Ancient Jewish Marriage Customs</vt:lpstr>
      <vt:lpstr>Domestic Roles of Women</vt:lpstr>
      <vt:lpstr>The Able Woman</vt:lpstr>
      <vt:lpstr>Women in Biblical Laws</vt:lpstr>
      <vt:lpstr>Signs of a More Egalitarian Vision?</vt:lpstr>
      <vt:lpstr>Laws on Adultery</vt:lpstr>
      <vt:lpstr>Laws on Adultery: Sotah (Numbers 5:11-31)</vt:lpstr>
      <vt:lpstr>Divorce</vt:lpstr>
      <vt:lpstr>Practice of Divorce in Modern Judaism</vt:lpstr>
      <vt:lpstr>Practice of Divorce in Modern Judaism</vt:lpstr>
      <vt:lpstr>Inheritance Laws</vt:lpstr>
      <vt:lpstr>Group Discussion Exercise: Women with Royal and Prophetic Connections</vt:lpstr>
      <vt:lpstr>Eve in Advertising </vt:lpstr>
      <vt:lpstr>Task: To read the Conversation Article by Dr Katie Edwards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Keady</dc:creator>
  <cp:lastModifiedBy>Jessica Keady</cp:lastModifiedBy>
  <cp:revision>8</cp:revision>
  <cp:lastPrinted>2018-02-14T14:53:29Z</cp:lastPrinted>
  <dcterms:created xsi:type="dcterms:W3CDTF">2018-02-06T11:11:07Z</dcterms:created>
  <dcterms:modified xsi:type="dcterms:W3CDTF">2018-02-15T13:13:02Z</dcterms:modified>
</cp:coreProperties>
</file>