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5"/>
  </p:notesMasterIdLst>
  <p:sldIdLst>
    <p:sldId id="269" r:id="rId2"/>
    <p:sldId id="256" r:id="rId3"/>
    <p:sldId id="257" r:id="rId4"/>
    <p:sldId id="258" r:id="rId5"/>
    <p:sldId id="259" r:id="rId6"/>
    <p:sldId id="260" r:id="rId7"/>
    <p:sldId id="261" r:id="rId8"/>
    <p:sldId id="262" r:id="rId9"/>
    <p:sldId id="263" r:id="rId10"/>
    <p:sldId id="264" r:id="rId11"/>
    <p:sldId id="265" r:id="rId12"/>
    <p:sldId id="267" r:id="rId13"/>
    <p:sldId id="270" r:id="rId14"/>
  </p:sldIdLst>
  <p:sldSz cx="14630400" cy="8229600"/>
  <p:notesSz cx="8229600" cy="14630400"/>
  <p:embeddedFontLst>
    <p:embeddedFont>
      <p:font typeface="DM Sans" pitchFamily="2" charset="-18"/>
      <p:regular r:id="rId16"/>
      <p:bold r:id="rId17"/>
      <p:italic r:id="rId18"/>
      <p:boldItalic r:id="rId19"/>
    </p:embeddedFont>
    <p:embeddedFont>
      <p:font typeface="PT Serif" panose="020A0603040505020204" pitchFamily="18" charset="-18"/>
      <p:regular r:id="rId20"/>
      <p:bold r:id="rId21"/>
      <p:italic r:id="rId22"/>
      <p:boldItalic r:id="rId23"/>
    </p:embeddedFont>
  </p:embeddedFontLst>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10"/>
  </p:normalViewPr>
  <p:slideViewPr>
    <p:cSldViewPr snapToGrid="0" snapToObjects="1">
      <p:cViewPr varScale="1">
        <p:scale>
          <a:sx n="66" d="100"/>
          <a:sy n="66" d="100"/>
        </p:scale>
        <p:origin x="101" y="53"/>
      </p:cViewPr>
      <p:guideLst/>
    </p:cSldViewPr>
  </p:slideViewPr>
  <p:notesTextViewPr>
    <p:cViewPr>
      <p:scale>
        <a:sx n="1" d="1"/>
        <a:sy n="1" d="1"/>
      </p:scale>
      <p:origin x="0" y="0"/>
    </p:cViewPr>
  </p:notesTextViewPr>
  <p:notesViewPr>
    <p:cSldViewPr snapToGrid="0" snapToObjects="1">
      <p:cViewPr varScale="1">
        <p:scale>
          <a:sx n="40" d="100"/>
          <a:sy n="40" d="100"/>
        </p:scale>
        <p:origin x="2650" y="3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6016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AFAFA"/>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AFAFA"/>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AFAFA"/>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AFAFA"/>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AFAFA"/>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AFAFA"/>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AFAFA"/>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AFAFA"/>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AFAFA"/>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AFAFA"/>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AFAFA"/>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AFAFA"/>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1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extLst>
      <p:ext uri="{BB962C8B-B14F-4D97-AF65-F5344CB8AC3E}">
        <p14:creationId xmlns:p14="http://schemas.microsoft.com/office/powerpoint/2010/main" val="1331152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27.pn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png"/><Relationship Id="rId4" Type="http://schemas.openxmlformats.org/officeDocument/2006/relationships/image" Target="../media/image25.png"/><Relationship Id="rId9"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2.xml.rels><?xml version="1.0" encoding="UTF-8" standalone="yes"?>
<Relationships xmlns="http://schemas.openxmlformats.org/package/2006/relationships"><Relationship Id="rId8" Type="http://schemas.openxmlformats.org/officeDocument/2006/relationships/image" Target="../media/image47.png"/><Relationship Id="rId13" Type="http://schemas.openxmlformats.org/officeDocument/2006/relationships/hyperlink" Target="https://www.fool.co.uk/2025/05/15/up-22-in-a-month-has-the-jd-sports-share-price-finally-bottomed/.The" TargetMode="External"/><Relationship Id="rId18" Type="http://schemas.openxmlformats.org/officeDocument/2006/relationships/hyperlink" Target="https://www.hl.co.uk/shares/share-research/tesco-strong-2025-but-guidance-disappoints.Hargreaves" TargetMode="External"/><Relationship Id="rId26" Type="http://schemas.openxmlformats.org/officeDocument/2006/relationships/hyperlink" Target="https://uk.finance.yahoo.com/quote/JD.L/history/.FT" TargetMode="External"/><Relationship Id="rId3" Type="http://schemas.openxmlformats.org/officeDocument/2006/relationships/image" Target="../media/image42.png"/><Relationship Id="rId21" Type="http://schemas.openxmlformats.org/officeDocument/2006/relationships/hyperlink" Target="https://www.nasdaq.com/articles/tesco-stock-down-weak-pre-tax-profit-fy25-cautious-outlook.Nasdaq" TargetMode="External"/><Relationship Id="rId7" Type="http://schemas.openxmlformats.org/officeDocument/2006/relationships/image" Target="../media/image46.png"/><Relationship Id="rId12" Type="http://schemas.openxmlformats.org/officeDocument/2006/relationships/hyperlink" Target="https://www.fool.co.uk/2025/05/12/in-the-next-12-months-experts-predict-the-tesco-share-price-will-be/.The" TargetMode="External"/><Relationship Id="rId17" Type="http://schemas.openxmlformats.org/officeDocument/2006/relationships/hyperlink" Target="https://www.gurufocus.com/term/volatility/BP.GuruFocus+1MarketBeat+1" TargetMode="External"/><Relationship Id="rId25" Type="http://schemas.openxmlformats.org/officeDocument/2006/relationships/hyperlink" Target="https://uk.finance.yahoo.com/news/going-bp-share-price-2025-065700096.html.Yahoo" TargetMode="External"/><Relationship Id="rId2" Type="http://schemas.openxmlformats.org/officeDocument/2006/relationships/notesSlide" Target="../notesSlides/notesSlide11.xml"/><Relationship Id="rId16" Type="http://schemas.openxmlformats.org/officeDocument/2006/relationships/hyperlink" Target="https://markets.ft.com/data/equities/tearsheet/forecasts?s=TSCO%3ALSE.FT" TargetMode="External"/><Relationship Id="rId20" Type="http://schemas.openxmlformats.org/officeDocument/2006/relationships/hyperlink" Target="https://www.marketbeat.com/instant-alerts/tesco-lontsco-shares-pass-above-200-day-moving-average-should-you-sell-2025-05-15/.MarketBeat" TargetMode="External"/><Relationship Id="rId29" Type="http://schemas.openxmlformats.org/officeDocument/2006/relationships/hyperlink" Target="https://www.fool.co.uk/2025/04/14/prediction-12-months-from-now-the-bp-share-price-could-turn-5000-into/.The" TargetMode="External"/><Relationship Id="rId1" Type="http://schemas.openxmlformats.org/officeDocument/2006/relationships/slideLayout" Target="../slideLayouts/slideLayout13.xml"/><Relationship Id="rId6" Type="http://schemas.openxmlformats.org/officeDocument/2006/relationships/image" Target="../media/image45.png"/><Relationship Id="rId11" Type="http://schemas.openxmlformats.org/officeDocument/2006/relationships/hyperlink" Target="https://www.fool.co.uk/2025/04/07/forecast-in-1-year-the-tesco-share-price-could-be/.The" TargetMode="External"/><Relationship Id="rId24" Type="http://schemas.openxmlformats.org/officeDocument/2006/relationships/hyperlink" Target="https://finance.yahoo.com/news/tesco-full-2025-earnings-eps-122107480.html.Yahoo" TargetMode="External"/><Relationship Id="rId5" Type="http://schemas.openxmlformats.org/officeDocument/2006/relationships/image" Target="../media/image44.png"/><Relationship Id="rId15" Type="http://schemas.openxmlformats.org/officeDocument/2006/relationships/hyperlink" Target="https://markets.ft.com/data/equities/tearsheet/forecasts?s=JD.%3ALSE.Gov" TargetMode="External"/><Relationship Id="rId23" Type="http://schemas.openxmlformats.org/officeDocument/2006/relationships/hyperlink" Target="https://wise.com/us/stock/jd.lon.FT" TargetMode="External"/><Relationship Id="rId28" Type="http://schemas.openxmlformats.org/officeDocument/2006/relationships/hyperlink" Target="https://www.fool.co.uk/2025/04/14/down-38-over-12-months-is-the-bp-share-price-the-bargain-of-2025/.The" TargetMode="External"/><Relationship Id="rId10" Type="http://schemas.openxmlformats.org/officeDocument/2006/relationships/hyperlink" Target="https://finimize.com/content/tesco-gears-up-to-address-price-moves-in-2025-results.Finimize" TargetMode="External"/><Relationship Id="rId19" Type="http://schemas.openxmlformats.org/officeDocument/2006/relationships/hyperlink" Target="https://www.marketbeat.com/stocks/NYSE/BP/forecast/.MarketBeat+1CoinCodex+1" TargetMode="External"/><Relationship Id="rId4" Type="http://schemas.openxmlformats.org/officeDocument/2006/relationships/image" Target="../media/image43.png"/><Relationship Id="rId9" Type="http://schemas.openxmlformats.org/officeDocument/2006/relationships/hyperlink" Target="https://coincodex.com/stock/BP/price-prediction/.CoinCodex+1MarketBeat+1" TargetMode="External"/><Relationship Id="rId14" Type="http://schemas.openxmlformats.org/officeDocument/2006/relationships/hyperlink" Target="http://FT.com" TargetMode="External"/><Relationship Id="rId22" Type="http://schemas.openxmlformats.org/officeDocument/2006/relationships/hyperlink" Target="https://www.tradingview.com/symbols/LSE-JD./forecast/.TradingView" TargetMode="External"/><Relationship Id="rId27" Type="http://schemas.openxmlformats.org/officeDocument/2006/relationships/hyperlink" Target="https://uk.finance.yahoo.com/news/next-12-months-experts-predict-072100867.html.Yahoo" TargetMode="External"/><Relationship Id="rId30" Type="http://schemas.openxmlformats.org/officeDocument/2006/relationships/hyperlink" Target="https://uk.finance.yahoo.com/quote/JD.L/history/"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sign&#10;&#10;AI-generated content may be incorrect.">
            <a:extLst>
              <a:ext uri="{FF2B5EF4-FFF2-40B4-BE49-F238E27FC236}">
                <a16:creationId xmlns:a16="http://schemas.microsoft.com/office/drawing/2014/main" id="{3930238A-83E3-9D6D-33CE-130383CFB955}"/>
              </a:ext>
            </a:extLst>
          </p:cNvPr>
          <p:cNvPicPr>
            <a:picLocks noChangeAspect="1"/>
          </p:cNvPicPr>
          <p:nvPr/>
        </p:nvPicPr>
        <p:blipFill>
          <a:blip r:embed="rId2"/>
          <a:stretch>
            <a:fillRect/>
          </a:stretch>
        </p:blipFill>
        <p:spPr>
          <a:xfrm>
            <a:off x="3694674" y="653917"/>
            <a:ext cx="3898900" cy="1536700"/>
          </a:xfrm>
          <a:prstGeom prst="rect">
            <a:avLst/>
          </a:prstGeom>
        </p:spPr>
      </p:pic>
      <p:pic>
        <p:nvPicPr>
          <p:cNvPr id="3" name="Picture 2" descr="A room with tables and chairs and a large screen&#10;&#10;AI-generated content may be incorrect.">
            <a:extLst>
              <a:ext uri="{FF2B5EF4-FFF2-40B4-BE49-F238E27FC236}">
                <a16:creationId xmlns:a16="http://schemas.microsoft.com/office/drawing/2014/main" id="{F12C2A44-FE20-22FA-DC41-3FDCC63DAB39}"/>
              </a:ext>
            </a:extLst>
          </p:cNvPr>
          <p:cNvPicPr>
            <a:picLocks noChangeAspect="1"/>
          </p:cNvPicPr>
          <p:nvPr/>
        </p:nvPicPr>
        <p:blipFill>
          <a:blip r:embed="rId3"/>
          <a:stretch>
            <a:fillRect/>
          </a:stretch>
        </p:blipFill>
        <p:spPr>
          <a:xfrm>
            <a:off x="8649730" y="370703"/>
            <a:ext cx="5480563" cy="3157665"/>
          </a:xfrm>
          <a:prstGeom prst="rect">
            <a:avLst/>
          </a:prstGeom>
        </p:spPr>
      </p:pic>
      <p:sp>
        <p:nvSpPr>
          <p:cNvPr id="6" name="CasetăText 5">
            <a:extLst>
              <a:ext uri="{FF2B5EF4-FFF2-40B4-BE49-F238E27FC236}">
                <a16:creationId xmlns:a16="http://schemas.microsoft.com/office/drawing/2014/main" id="{CD54CD33-69B2-5BDB-F413-7FE112C2E83B}"/>
              </a:ext>
            </a:extLst>
          </p:cNvPr>
          <p:cNvSpPr txBox="1"/>
          <p:nvPr/>
        </p:nvSpPr>
        <p:spPr>
          <a:xfrm>
            <a:off x="691979" y="3657600"/>
            <a:ext cx="13370010" cy="3323987"/>
          </a:xfrm>
          <a:prstGeom prst="rect">
            <a:avLst/>
          </a:prstGeom>
          <a:noFill/>
        </p:spPr>
        <p:txBody>
          <a:bodyPr wrap="square" rtlCol="0">
            <a:spAutoFit/>
          </a:bodyPr>
          <a:lstStyle/>
          <a:p>
            <a:pPr algn="ctr"/>
            <a:r>
              <a:rPr lang="en-US" dirty="0"/>
              <a:t>        </a:t>
            </a:r>
            <a:r>
              <a:rPr lang="ro-RO" sz="3600" b="1" dirty="0"/>
              <a:t>BMIH 6007	</a:t>
            </a:r>
          </a:p>
          <a:p>
            <a:pPr algn="ctr"/>
            <a:r>
              <a:rPr lang="ro-RO" sz="3600" b="1" dirty="0"/>
              <a:t>INTERNATIONAL MEETINGS MANAGEMENT FOR THE HOTEL INDUSTRY</a:t>
            </a:r>
          </a:p>
          <a:p>
            <a:pPr algn="ctr"/>
            <a:r>
              <a:rPr lang="ro-RO" sz="3600" b="1" dirty="0"/>
              <a:t>LEVEL 6 </a:t>
            </a:r>
          </a:p>
          <a:p>
            <a:pPr algn="ctr"/>
            <a:endParaRPr lang="ro-RO" dirty="0"/>
          </a:p>
          <a:p>
            <a:r>
              <a:rPr lang="ro-RO" sz="2400" dirty="0"/>
              <a:t>Student</a:t>
            </a:r>
            <a:r>
              <a:rPr lang="en-US" sz="2400" dirty="0"/>
              <a:t>: </a:t>
            </a:r>
            <a:r>
              <a:rPr lang="en-US" sz="2400" dirty="0" err="1"/>
              <a:t>Nicoale</a:t>
            </a:r>
            <a:r>
              <a:rPr lang="en-US" sz="2400" dirty="0"/>
              <a:t> Feraru                                                                                                 Lecturer:   Kathryn Flynn</a:t>
            </a:r>
          </a:p>
          <a:p>
            <a:r>
              <a:rPr lang="en-US" sz="2400" dirty="0"/>
              <a:t>ID Number: 2225689</a:t>
            </a:r>
            <a:endParaRPr lang="ro-RO" sz="2400" dirty="0"/>
          </a:p>
        </p:txBody>
      </p:sp>
    </p:spTree>
    <p:extLst>
      <p:ext uri="{BB962C8B-B14F-4D97-AF65-F5344CB8AC3E}">
        <p14:creationId xmlns:p14="http://schemas.microsoft.com/office/powerpoint/2010/main" val="673677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798076"/>
            <a:ext cx="7556421" cy="1190863"/>
          </a:xfrm>
          <a:prstGeom prst="rect">
            <a:avLst/>
          </a:prstGeom>
          <a:noFill/>
          <a:ln/>
        </p:spPr>
        <p:txBody>
          <a:bodyPr wrap="square" lIns="0" tIns="0" rIns="0" bIns="0" rtlCol="0" anchor="t"/>
          <a:lstStyle/>
          <a:p>
            <a:pPr marL="0" indent="0" algn="l">
              <a:lnSpc>
                <a:spcPts val="4650"/>
              </a:lnSpc>
              <a:buNone/>
            </a:pPr>
            <a:r>
              <a:rPr lang="en-US" sz="3750" dirty="0">
                <a:solidFill>
                  <a:srgbClr val="020202"/>
                </a:solidFill>
                <a:latin typeface="PT Serif" pitchFamily="34" charset="0"/>
                <a:ea typeface="PT Serif" pitchFamily="34" charset="-122"/>
                <a:cs typeface="PT Serif" pitchFamily="34" charset="-120"/>
              </a:rPr>
              <a:t>INTRODUCTION:</a:t>
            </a:r>
            <a:endParaRPr lang="en-US" sz="3750" dirty="0"/>
          </a:p>
        </p:txBody>
      </p:sp>
      <p:sp>
        <p:nvSpPr>
          <p:cNvPr id="4" name="Text 1"/>
          <p:cNvSpPr/>
          <p:nvPr/>
        </p:nvSpPr>
        <p:spPr>
          <a:xfrm>
            <a:off x="793790" y="2261116"/>
            <a:ext cx="7556421" cy="580549"/>
          </a:xfrm>
          <a:prstGeom prst="rect">
            <a:avLst/>
          </a:prstGeom>
          <a:noFill/>
          <a:ln/>
        </p:spPr>
        <p:txBody>
          <a:bodyPr wrap="square" lIns="0" tIns="0" rIns="0" bIns="0" rtlCol="0" anchor="t"/>
          <a:lstStyle/>
          <a:p>
            <a:pPr marL="0" indent="0" algn="l">
              <a:lnSpc>
                <a:spcPts val="2250"/>
              </a:lnSpc>
              <a:buNone/>
            </a:pPr>
            <a:r>
              <a:rPr lang="en-US" sz="1400" dirty="0">
                <a:solidFill>
                  <a:srgbClr val="383838"/>
                </a:solidFill>
                <a:latin typeface="DM Sans" pitchFamily="34" charset="0"/>
                <a:ea typeface="DM Sans" pitchFamily="34" charset="-122"/>
                <a:cs typeface="DM Sans" pitchFamily="34" charset="-120"/>
              </a:rPr>
              <a:t>Our event is the "Croeso Cultural &amp; Culinary </a:t>
            </a:r>
            <a:r>
              <a:rPr lang="ro-RO" sz="1400" dirty="0" err="1">
                <a:solidFill>
                  <a:srgbClr val="383838"/>
                </a:solidFill>
                <a:latin typeface="DM Sans" pitchFamily="34" charset="0"/>
                <a:ea typeface="DM Sans" pitchFamily="34" charset="-122"/>
                <a:cs typeface="DM Sans" pitchFamily="34" charset="-120"/>
              </a:rPr>
              <a:t>Conference</a:t>
            </a:r>
            <a:r>
              <a:rPr lang="en-US" sz="1400" dirty="0">
                <a:solidFill>
                  <a:srgbClr val="383838"/>
                </a:solidFill>
                <a:latin typeface="DM Sans" pitchFamily="34" charset="0"/>
                <a:ea typeface="DM Sans" pitchFamily="34" charset="-122"/>
                <a:cs typeface="DM Sans" pitchFamily="34" charset="-120"/>
              </a:rPr>
              <a:t> 2025." Welsh hospitality, heritage, and food were showcased (Yahoo Finance, 2021).</a:t>
            </a:r>
            <a:endParaRPr lang="en-US" sz="1400" dirty="0"/>
          </a:p>
        </p:txBody>
      </p:sp>
      <p:sp>
        <p:nvSpPr>
          <p:cNvPr id="5" name="Text 2"/>
          <p:cNvSpPr/>
          <p:nvPr/>
        </p:nvSpPr>
        <p:spPr>
          <a:xfrm>
            <a:off x="793790" y="3045738"/>
            <a:ext cx="7556421" cy="1451372"/>
          </a:xfrm>
          <a:prstGeom prst="rect">
            <a:avLst/>
          </a:prstGeom>
          <a:noFill/>
          <a:ln/>
        </p:spPr>
        <p:txBody>
          <a:bodyPr wrap="square" lIns="0" tIns="0" rIns="0" bIns="0" rtlCol="0" anchor="t"/>
          <a:lstStyle/>
          <a:p>
            <a:pPr marL="0" indent="0" algn="l">
              <a:lnSpc>
                <a:spcPts val="2250"/>
              </a:lnSpc>
              <a:buNone/>
            </a:pPr>
            <a:r>
              <a:rPr lang="en-US" sz="1400" dirty="0">
                <a:solidFill>
                  <a:srgbClr val="383838"/>
                </a:solidFill>
                <a:latin typeface="DM Sans" pitchFamily="34" charset="0"/>
                <a:ea typeface="DM Sans" pitchFamily="34" charset="-122"/>
                <a:cs typeface="DM Sans" pitchFamily="34" charset="-120"/>
              </a:rPr>
              <a:t>To enjoy Wales' "Year of Croeso" emphasise the country's unique "feeling of place," including its culture, language, gastronomy, and friendly people (Wise, 20253). This event targets the MICE market to bring together hotel and tourist workers from around the world (The Motley Fool, 2025). Welsh Finance (2025) says we intend to enhance local economies and Welsh tourist firms by making Wales a top corporate event destination.</a:t>
            </a:r>
            <a:endParaRPr lang="en-US" sz="1400" dirty="0"/>
          </a:p>
        </p:txBody>
      </p:sp>
      <p:sp>
        <p:nvSpPr>
          <p:cNvPr id="6" name="Text 3"/>
          <p:cNvSpPr/>
          <p:nvPr/>
        </p:nvSpPr>
        <p:spPr>
          <a:xfrm>
            <a:off x="793790" y="4701183"/>
            <a:ext cx="7556421" cy="870823"/>
          </a:xfrm>
          <a:prstGeom prst="rect">
            <a:avLst/>
          </a:prstGeom>
          <a:noFill/>
          <a:ln/>
        </p:spPr>
        <p:txBody>
          <a:bodyPr wrap="square" lIns="0" tIns="0" rIns="0" bIns="0" rtlCol="0" anchor="t"/>
          <a:lstStyle/>
          <a:p>
            <a:pPr marL="0" indent="0" algn="l">
              <a:lnSpc>
                <a:spcPts val="2250"/>
              </a:lnSpc>
              <a:buNone/>
            </a:pPr>
            <a:r>
              <a:rPr lang="en-US" sz="1400" dirty="0">
                <a:solidFill>
                  <a:srgbClr val="383838"/>
                </a:solidFill>
                <a:latin typeface="DM Sans" pitchFamily="34" charset="0"/>
                <a:ea typeface="DM Sans" pitchFamily="34" charset="-122"/>
                <a:cs typeface="DM Sans" pitchFamily="34" charset="-120"/>
              </a:rPr>
              <a:t>Yahoo Finance (2025) states that the </a:t>
            </a:r>
            <a:r>
              <a:rPr lang="ro-RO" sz="1400">
                <a:solidFill>
                  <a:srgbClr val="383838"/>
                </a:solidFill>
                <a:latin typeface="DM Sans" pitchFamily="34" charset="0"/>
                <a:ea typeface="DM Sans" pitchFamily="34" charset="-122"/>
                <a:cs typeface="DM Sans" pitchFamily="34" charset="-120"/>
              </a:rPr>
              <a:t>Conference</a:t>
            </a:r>
            <a:r>
              <a:rPr lang="en-US" sz="1400">
                <a:solidFill>
                  <a:srgbClr val="383838"/>
                </a:solidFill>
                <a:latin typeface="DM Sans" pitchFamily="34" charset="0"/>
                <a:ea typeface="DM Sans" pitchFamily="34" charset="-122"/>
                <a:cs typeface="DM Sans" pitchFamily="34" charset="-120"/>
              </a:rPr>
              <a:t>t </a:t>
            </a:r>
            <a:r>
              <a:rPr lang="en-US" sz="1400" dirty="0">
                <a:solidFill>
                  <a:srgbClr val="383838"/>
                </a:solidFill>
                <a:latin typeface="DM Sans" pitchFamily="34" charset="0"/>
                <a:ea typeface="DM Sans" pitchFamily="34" charset="-122"/>
                <a:cs typeface="DM Sans" pitchFamily="34" charset="-120"/>
              </a:rPr>
              <a:t>aims to help Welsh venues, tour operators, hoteliers, and overseas customers seeking true experiences develop strategic connections.</a:t>
            </a:r>
            <a:endParaRPr lang="en-US" sz="1400" dirty="0"/>
          </a:p>
        </p:txBody>
      </p:sp>
      <p:sp>
        <p:nvSpPr>
          <p:cNvPr id="7" name="Text 4"/>
          <p:cNvSpPr/>
          <p:nvPr/>
        </p:nvSpPr>
        <p:spPr>
          <a:xfrm>
            <a:off x="793790" y="5776079"/>
            <a:ext cx="7556421" cy="870823"/>
          </a:xfrm>
          <a:prstGeom prst="rect">
            <a:avLst/>
          </a:prstGeom>
          <a:noFill/>
          <a:ln/>
        </p:spPr>
        <p:txBody>
          <a:bodyPr wrap="square" lIns="0" tIns="0" rIns="0" bIns="0" rtlCol="0" anchor="t"/>
          <a:lstStyle/>
          <a:p>
            <a:pPr marL="0" indent="0" algn="l">
              <a:lnSpc>
                <a:spcPts val="2250"/>
              </a:lnSpc>
              <a:buNone/>
            </a:pPr>
            <a:r>
              <a:rPr lang="en-US" sz="1400" dirty="0">
                <a:solidFill>
                  <a:srgbClr val="383838"/>
                </a:solidFill>
                <a:latin typeface="DM Sans" pitchFamily="34" charset="0"/>
                <a:ea typeface="DM Sans" pitchFamily="34" charset="-122"/>
                <a:cs typeface="DM Sans" pitchFamily="34" charset="-120"/>
              </a:rPr>
              <a:t>Welsh language mini-sessions and local music will distinguish the event (TradingView, 2025). Yahoo Finance (2025) says it's more than entertainment. We wish to teach guests about sustainable hospitality and cultural heritage preservation.</a:t>
            </a:r>
            <a:endParaRPr lang="en-US" sz="1400" dirty="0"/>
          </a:p>
        </p:txBody>
      </p:sp>
      <p:sp>
        <p:nvSpPr>
          <p:cNvPr id="8" name="Text 5"/>
          <p:cNvSpPr/>
          <p:nvPr/>
        </p:nvSpPr>
        <p:spPr>
          <a:xfrm>
            <a:off x="793790" y="6850975"/>
            <a:ext cx="7556421" cy="580549"/>
          </a:xfrm>
          <a:prstGeom prst="rect">
            <a:avLst/>
          </a:prstGeom>
          <a:noFill/>
          <a:ln/>
        </p:spPr>
        <p:txBody>
          <a:bodyPr wrap="square" lIns="0" tIns="0" rIns="0" bIns="0" rtlCol="0" anchor="t"/>
          <a:lstStyle/>
          <a:p>
            <a:pPr marL="0" indent="0" algn="l">
              <a:lnSpc>
                <a:spcPts val="2250"/>
              </a:lnSpc>
              <a:buNone/>
            </a:pPr>
            <a:r>
              <a:rPr lang="en-US" sz="1400" dirty="0">
                <a:solidFill>
                  <a:srgbClr val="383838"/>
                </a:solidFill>
                <a:latin typeface="DM Sans" pitchFamily="34" charset="0"/>
                <a:ea typeface="DM Sans" pitchFamily="34" charset="-122"/>
                <a:cs typeface="DM Sans" pitchFamily="34" charset="-120"/>
              </a:rPr>
              <a:t>We want our event to encourage recurring visits to Wales to promote future "Year of Croeso" projects (Financial Times, 2025).</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513445"/>
          </a:xfrm>
          <a:prstGeom prst="rect">
            <a:avLst/>
          </a:prstGeom>
        </p:spPr>
      </p:pic>
      <p:sp>
        <p:nvSpPr>
          <p:cNvPr id="3" name="Text 0"/>
          <p:cNvSpPr/>
          <p:nvPr/>
        </p:nvSpPr>
        <p:spPr>
          <a:xfrm>
            <a:off x="725924" y="570428"/>
            <a:ext cx="3539252" cy="442436"/>
          </a:xfrm>
          <a:prstGeom prst="rect">
            <a:avLst/>
          </a:prstGeom>
          <a:noFill/>
          <a:ln/>
        </p:spPr>
        <p:txBody>
          <a:bodyPr wrap="none" lIns="0" tIns="0" rIns="0" bIns="0" rtlCol="0" anchor="t"/>
          <a:lstStyle/>
          <a:p>
            <a:pPr marL="0" indent="0" algn="l">
              <a:lnSpc>
                <a:spcPts val="3450"/>
              </a:lnSpc>
              <a:buNone/>
            </a:pPr>
            <a:r>
              <a:rPr lang="en-US" sz="2750" dirty="0">
                <a:solidFill>
                  <a:srgbClr val="020202"/>
                </a:solidFill>
                <a:latin typeface="PT Serif" pitchFamily="34" charset="0"/>
                <a:ea typeface="PT Serif" pitchFamily="34" charset="-122"/>
                <a:cs typeface="PT Serif" pitchFamily="34" charset="-120"/>
              </a:rPr>
              <a:t>Event Budgeting</a:t>
            </a:r>
            <a:endParaRPr lang="en-US" sz="2750" dirty="0"/>
          </a:p>
        </p:txBody>
      </p:sp>
      <p:pic>
        <p:nvPicPr>
          <p:cNvPr id="4" name="Image 1" descr="preencoded.png"/>
          <p:cNvPicPr>
            <a:picLocks noChangeAspect="1"/>
          </p:cNvPicPr>
          <p:nvPr/>
        </p:nvPicPr>
        <p:blipFill>
          <a:blip r:embed="rId4"/>
          <a:stretch>
            <a:fillRect/>
          </a:stretch>
        </p:blipFill>
        <p:spPr>
          <a:xfrm>
            <a:off x="725924" y="1215033"/>
            <a:ext cx="4999792" cy="2347436"/>
          </a:xfrm>
          <a:prstGeom prst="rect">
            <a:avLst/>
          </a:prstGeom>
        </p:spPr>
      </p:pic>
      <p:sp>
        <p:nvSpPr>
          <p:cNvPr id="5" name="Shape 1"/>
          <p:cNvSpPr/>
          <p:nvPr/>
        </p:nvSpPr>
        <p:spPr>
          <a:xfrm>
            <a:off x="725924" y="3592949"/>
            <a:ext cx="134779" cy="134779"/>
          </a:xfrm>
          <a:prstGeom prst="roundRect">
            <a:avLst>
              <a:gd name="adj" fmla="val 13569"/>
            </a:avLst>
          </a:prstGeom>
          <a:solidFill>
            <a:srgbClr val="4D1B00"/>
          </a:solidFill>
          <a:ln/>
        </p:spPr>
        <p:txBody>
          <a:bodyPr/>
          <a:lstStyle/>
          <a:p>
            <a:endParaRPr lang="en-RO"/>
          </a:p>
        </p:txBody>
      </p:sp>
      <p:sp>
        <p:nvSpPr>
          <p:cNvPr id="6" name="Text 2"/>
          <p:cNvSpPr/>
          <p:nvPr/>
        </p:nvSpPr>
        <p:spPr>
          <a:xfrm>
            <a:off x="921663" y="3592949"/>
            <a:ext cx="660083" cy="134779"/>
          </a:xfrm>
          <a:prstGeom prst="rect">
            <a:avLst/>
          </a:prstGeom>
          <a:noFill/>
          <a:ln/>
        </p:spPr>
        <p:txBody>
          <a:bodyPr wrap="none" lIns="0" tIns="0" rIns="0" bIns="0" rtlCol="0" anchor="t"/>
          <a:lstStyle/>
          <a:p>
            <a:pPr marL="0" indent="0" algn="l">
              <a:lnSpc>
                <a:spcPts val="1050"/>
              </a:lnSpc>
              <a:buNone/>
            </a:pPr>
            <a:r>
              <a:rPr lang="en-US" sz="1050" dirty="0">
                <a:solidFill>
                  <a:srgbClr val="383838"/>
                </a:solidFill>
                <a:latin typeface="DM Sans" pitchFamily="34" charset="0"/>
                <a:ea typeface="DM Sans" pitchFamily="34" charset="-122"/>
                <a:cs typeface="DM Sans" pitchFamily="34" charset="-120"/>
              </a:rPr>
              <a:t>Site Rental</a:t>
            </a:r>
            <a:endParaRPr lang="en-US" sz="1050" dirty="0"/>
          </a:p>
        </p:txBody>
      </p:sp>
      <p:sp>
        <p:nvSpPr>
          <p:cNvPr id="7" name="Shape 3"/>
          <p:cNvSpPr/>
          <p:nvPr/>
        </p:nvSpPr>
        <p:spPr>
          <a:xfrm>
            <a:off x="2013942" y="3592949"/>
            <a:ext cx="134779" cy="134779"/>
          </a:xfrm>
          <a:prstGeom prst="roundRect">
            <a:avLst>
              <a:gd name="adj" fmla="val 13569"/>
            </a:avLst>
          </a:prstGeom>
          <a:solidFill>
            <a:srgbClr val="893000"/>
          </a:solidFill>
          <a:ln/>
        </p:spPr>
        <p:txBody>
          <a:bodyPr/>
          <a:lstStyle/>
          <a:p>
            <a:endParaRPr lang="en-RO"/>
          </a:p>
        </p:txBody>
      </p:sp>
      <p:sp>
        <p:nvSpPr>
          <p:cNvPr id="8" name="Text 4"/>
          <p:cNvSpPr/>
          <p:nvPr/>
        </p:nvSpPr>
        <p:spPr>
          <a:xfrm>
            <a:off x="2209681" y="3592949"/>
            <a:ext cx="645200" cy="134779"/>
          </a:xfrm>
          <a:prstGeom prst="rect">
            <a:avLst/>
          </a:prstGeom>
          <a:noFill/>
          <a:ln/>
        </p:spPr>
        <p:txBody>
          <a:bodyPr wrap="none" lIns="0" tIns="0" rIns="0" bIns="0" rtlCol="0" anchor="t"/>
          <a:lstStyle/>
          <a:p>
            <a:pPr marL="0" indent="0" algn="l">
              <a:lnSpc>
                <a:spcPts val="1050"/>
              </a:lnSpc>
              <a:buNone/>
            </a:pPr>
            <a:r>
              <a:rPr lang="en-US" sz="1050" dirty="0">
                <a:solidFill>
                  <a:srgbClr val="383838"/>
                </a:solidFill>
                <a:latin typeface="DM Sans" pitchFamily="34" charset="0"/>
                <a:ea typeface="DM Sans" pitchFamily="34" charset="-122"/>
                <a:cs typeface="DM Sans" pitchFamily="34" charset="-120"/>
              </a:rPr>
              <a:t>Promotion</a:t>
            </a:r>
            <a:endParaRPr lang="en-US" sz="1050" dirty="0"/>
          </a:p>
        </p:txBody>
      </p:sp>
      <p:sp>
        <p:nvSpPr>
          <p:cNvPr id="9" name="Shape 5"/>
          <p:cNvSpPr/>
          <p:nvPr/>
        </p:nvSpPr>
        <p:spPr>
          <a:xfrm>
            <a:off x="3301960" y="3592949"/>
            <a:ext cx="134779" cy="134779"/>
          </a:xfrm>
          <a:prstGeom prst="roundRect">
            <a:avLst>
              <a:gd name="adj" fmla="val 13569"/>
            </a:avLst>
          </a:prstGeom>
          <a:solidFill>
            <a:srgbClr val="C54600"/>
          </a:solidFill>
          <a:ln/>
        </p:spPr>
        <p:txBody>
          <a:bodyPr/>
          <a:lstStyle/>
          <a:p>
            <a:endParaRPr lang="en-RO"/>
          </a:p>
        </p:txBody>
      </p:sp>
      <p:sp>
        <p:nvSpPr>
          <p:cNvPr id="10" name="Text 6"/>
          <p:cNvSpPr/>
          <p:nvPr/>
        </p:nvSpPr>
        <p:spPr>
          <a:xfrm>
            <a:off x="3497699" y="3592949"/>
            <a:ext cx="480893" cy="134779"/>
          </a:xfrm>
          <a:prstGeom prst="rect">
            <a:avLst/>
          </a:prstGeom>
          <a:noFill/>
          <a:ln/>
        </p:spPr>
        <p:txBody>
          <a:bodyPr wrap="none" lIns="0" tIns="0" rIns="0" bIns="0" rtlCol="0" anchor="t"/>
          <a:lstStyle/>
          <a:p>
            <a:pPr marL="0" indent="0" algn="l">
              <a:lnSpc>
                <a:spcPts val="1050"/>
              </a:lnSpc>
              <a:buNone/>
            </a:pPr>
            <a:r>
              <a:rPr lang="en-US" sz="1050" dirty="0">
                <a:solidFill>
                  <a:srgbClr val="383838"/>
                </a:solidFill>
                <a:latin typeface="DM Sans" pitchFamily="34" charset="0"/>
                <a:ea typeface="DM Sans" pitchFamily="34" charset="-122"/>
                <a:cs typeface="DM Sans" pitchFamily="34" charset="-120"/>
              </a:rPr>
              <a:t>Staffing</a:t>
            </a:r>
            <a:endParaRPr lang="en-US" sz="1050" dirty="0"/>
          </a:p>
        </p:txBody>
      </p:sp>
      <p:sp>
        <p:nvSpPr>
          <p:cNvPr id="11" name="Shape 7"/>
          <p:cNvSpPr/>
          <p:nvPr/>
        </p:nvSpPr>
        <p:spPr>
          <a:xfrm>
            <a:off x="4589978" y="3592949"/>
            <a:ext cx="134779" cy="134779"/>
          </a:xfrm>
          <a:prstGeom prst="roundRect">
            <a:avLst>
              <a:gd name="adj" fmla="val 13569"/>
            </a:avLst>
          </a:prstGeom>
          <a:solidFill>
            <a:srgbClr val="FF5C03"/>
          </a:solidFill>
          <a:ln/>
        </p:spPr>
        <p:txBody>
          <a:bodyPr/>
          <a:lstStyle/>
          <a:p>
            <a:endParaRPr lang="en-RO"/>
          </a:p>
        </p:txBody>
      </p:sp>
      <p:sp>
        <p:nvSpPr>
          <p:cNvPr id="12" name="Text 8"/>
          <p:cNvSpPr/>
          <p:nvPr/>
        </p:nvSpPr>
        <p:spPr>
          <a:xfrm>
            <a:off x="4785717" y="3592949"/>
            <a:ext cx="893683" cy="134779"/>
          </a:xfrm>
          <a:prstGeom prst="rect">
            <a:avLst/>
          </a:prstGeom>
          <a:noFill/>
          <a:ln/>
        </p:spPr>
        <p:txBody>
          <a:bodyPr wrap="none" lIns="0" tIns="0" rIns="0" bIns="0" rtlCol="0" anchor="t"/>
          <a:lstStyle/>
          <a:p>
            <a:pPr marL="0" indent="0" algn="l">
              <a:lnSpc>
                <a:spcPts val="1050"/>
              </a:lnSpc>
              <a:buNone/>
            </a:pPr>
            <a:r>
              <a:rPr lang="en-US" sz="1050" dirty="0">
                <a:solidFill>
                  <a:srgbClr val="383838"/>
                </a:solidFill>
                <a:latin typeface="DM Sans" pitchFamily="34" charset="0"/>
                <a:ea typeface="DM Sans" pitchFamily="34" charset="-122"/>
                <a:cs typeface="DM Sans" pitchFamily="34" charset="-120"/>
              </a:rPr>
              <a:t>Entertainment</a:t>
            </a:r>
            <a:endParaRPr lang="en-US" sz="1050" dirty="0"/>
          </a:p>
        </p:txBody>
      </p:sp>
      <p:sp>
        <p:nvSpPr>
          <p:cNvPr id="13" name="Shape 9"/>
          <p:cNvSpPr/>
          <p:nvPr/>
        </p:nvSpPr>
        <p:spPr>
          <a:xfrm>
            <a:off x="725924" y="3880128"/>
            <a:ext cx="134779" cy="134779"/>
          </a:xfrm>
          <a:prstGeom prst="roundRect">
            <a:avLst>
              <a:gd name="adj" fmla="val 13569"/>
            </a:avLst>
          </a:prstGeom>
          <a:solidFill>
            <a:srgbClr val="FF833F"/>
          </a:solidFill>
          <a:ln/>
        </p:spPr>
        <p:txBody>
          <a:bodyPr/>
          <a:lstStyle/>
          <a:p>
            <a:endParaRPr lang="en-RO"/>
          </a:p>
        </p:txBody>
      </p:sp>
      <p:sp>
        <p:nvSpPr>
          <p:cNvPr id="14" name="Text 10"/>
          <p:cNvSpPr/>
          <p:nvPr/>
        </p:nvSpPr>
        <p:spPr>
          <a:xfrm>
            <a:off x="921663" y="3880128"/>
            <a:ext cx="794980" cy="134779"/>
          </a:xfrm>
          <a:prstGeom prst="rect">
            <a:avLst/>
          </a:prstGeom>
          <a:noFill/>
          <a:ln/>
        </p:spPr>
        <p:txBody>
          <a:bodyPr wrap="none" lIns="0" tIns="0" rIns="0" bIns="0" rtlCol="0" anchor="t"/>
          <a:lstStyle/>
          <a:p>
            <a:pPr marL="0" indent="0" algn="l">
              <a:lnSpc>
                <a:spcPts val="1050"/>
              </a:lnSpc>
              <a:buNone/>
            </a:pPr>
            <a:r>
              <a:rPr lang="en-US" sz="1050" dirty="0">
                <a:solidFill>
                  <a:srgbClr val="383838"/>
                </a:solidFill>
                <a:latin typeface="DM Sans" pitchFamily="34" charset="0"/>
                <a:ea typeface="DM Sans" pitchFamily="34" charset="-122"/>
                <a:cs typeface="DM Sans" pitchFamily="34" charset="-120"/>
              </a:rPr>
              <a:t>Contingency</a:t>
            </a:r>
            <a:endParaRPr lang="en-US" sz="1050" dirty="0"/>
          </a:p>
        </p:txBody>
      </p:sp>
      <p:sp>
        <p:nvSpPr>
          <p:cNvPr id="15" name="Shape 11"/>
          <p:cNvSpPr/>
          <p:nvPr/>
        </p:nvSpPr>
        <p:spPr>
          <a:xfrm>
            <a:off x="2013942" y="3880128"/>
            <a:ext cx="134779" cy="134779"/>
          </a:xfrm>
          <a:prstGeom prst="roundRect">
            <a:avLst>
              <a:gd name="adj" fmla="val 13569"/>
            </a:avLst>
          </a:prstGeom>
          <a:solidFill>
            <a:srgbClr val="FFAA7B"/>
          </a:solidFill>
          <a:ln/>
        </p:spPr>
        <p:txBody>
          <a:bodyPr/>
          <a:lstStyle/>
          <a:p>
            <a:endParaRPr lang="en-RO"/>
          </a:p>
        </p:txBody>
      </p:sp>
      <p:sp>
        <p:nvSpPr>
          <p:cNvPr id="16" name="Text 12"/>
          <p:cNvSpPr/>
          <p:nvPr/>
        </p:nvSpPr>
        <p:spPr>
          <a:xfrm>
            <a:off x="2209681" y="3880128"/>
            <a:ext cx="361236" cy="134779"/>
          </a:xfrm>
          <a:prstGeom prst="rect">
            <a:avLst/>
          </a:prstGeom>
          <a:noFill/>
          <a:ln/>
        </p:spPr>
        <p:txBody>
          <a:bodyPr wrap="none" lIns="0" tIns="0" rIns="0" bIns="0" rtlCol="0" anchor="t"/>
          <a:lstStyle/>
          <a:p>
            <a:pPr marL="0" indent="0" algn="l">
              <a:lnSpc>
                <a:spcPts val="1050"/>
              </a:lnSpc>
              <a:buNone/>
            </a:pPr>
            <a:r>
              <a:rPr lang="en-US" sz="1050" dirty="0">
                <a:solidFill>
                  <a:srgbClr val="383838"/>
                </a:solidFill>
                <a:latin typeface="DM Sans" pitchFamily="34" charset="0"/>
                <a:ea typeface="DM Sans" pitchFamily="34" charset="-122"/>
                <a:cs typeface="DM Sans" pitchFamily="34" charset="-120"/>
              </a:rPr>
              <a:t>Other</a:t>
            </a:r>
            <a:endParaRPr lang="en-US" sz="1050" dirty="0"/>
          </a:p>
        </p:txBody>
      </p:sp>
      <p:sp>
        <p:nvSpPr>
          <p:cNvPr id="17" name="Text 13"/>
          <p:cNvSpPr/>
          <p:nvPr/>
        </p:nvSpPr>
        <p:spPr>
          <a:xfrm>
            <a:off x="725924" y="4166473"/>
            <a:ext cx="7692152" cy="646867"/>
          </a:xfrm>
          <a:prstGeom prst="rect">
            <a:avLst/>
          </a:prstGeom>
          <a:noFill/>
          <a:ln/>
        </p:spPr>
        <p:txBody>
          <a:bodyPr wrap="square" lIns="0" tIns="0" rIns="0" bIns="0" rtlCol="0" anchor="t"/>
          <a:lstStyle/>
          <a:p>
            <a:pPr marL="0" indent="0" algn="l">
              <a:lnSpc>
                <a:spcPts val="1650"/>
              </a:lnSpc>
              <a:buNone/>
            </a:pPr>
            <a:r>
              <a:rPr lang="en-US" sz="1200" dirty="0">
                <a:solidFill>
                  <a:srgbClr val="383838"/>
                </a:solidFill>
                <a:latin typeface="DM Sans" pitchFamily="34" charset="0"/>
                <a:ea typeface="DM Sans" pitchFamily="34" charset="-122"/>
                <a:cs typeface="DM Sans" pitchFamily="34" charset="-120"/>
              </a:rPr>
              <a:t>Our initial budget is £250,000 for site rental, promotion, staffing, entertainment, and backup plans (The Motley Fool, 2021). First-tier funding sources include Visit Wales grants, Welsh food and drink sponsorships, and partner hotel exhibitor fees (NASDAQ, 2025).</a:t>
            </a:r>
            <a:endParaRPr lang="en-US" sz="1200" dirty="0"/>
          </a:p>
        </p:txBody>
      </p:sp>
      <p:sp>
        <p:nvSpPr>
          <p:cNvPr id="18" name="Text 14"/>
          <p:cNvSpPr/>
          <p:nvPr/>
        </p:nvSpPr>
        <p:spPr>
          <a:xfrm>
            <a:off x="725924" y="4964906"/>
            <a:ext cx="7692152" cy="431244"/>
          </a:xfrm>
          <a:prstGeom prst="rect">
            <a:avLst/>
          </a:prstGeom>
          <a:noFill/>
          <a:ln/>
        </p:spPr>
        <p:txBody>
          <a:bodyPr wrap="square" lIns="0" tIns="0" rIns="0" bIns="0" rtlCol="0" anchor="t"/>
          <a:lstStyle/>
          <a:p>
            <a:pPr marL="0" indent="0" algn="l">
              <a:lnSpc>
                <a:spcPts val="1650"/>
              </a:lnSpc>
              <a:buNone/>
            </a:pPr>
            <a:r>
              <a:rPr lang="en-US" sz="1200" dirty="0">
                <a:solidFill>
                  <a:srgbClr val="383838"/>
                </a:solidFill>
                <a:latin typeface="DM Sans" pitchFamily="34" charset="0"/>
                <a:ea typeface="DM Sans" pitchFamily="34" charset="-122"/>
                <a:cs typeface="DM Sans" pitchFamily="34" charset="-120"/>
              </a:rPr>
              <a:t>We forecast local and foreign delegate ticket sales, with corporate packages for large hotel chains and tour operators (Wise, 2025).</a:t>
            </a:r>
            <a:endParaRPr lang="en-US" sz="1200" dirty="0"/>
          </a:p>
        </p:txBody>
      </p:sp>
      <p:sp>
        <p:nvSpPr>
          <p:cNvPr id="19" name="Text 15"/>
          <p:cNvSpPr/>
          <p:nvPr/>
        </p:nvSpPr>
        <p:spPr>
          <a:xfrm>
            <a:off x="725924" y="5547717"/>
            <a:ext cx="7692152" cy="431244"/>
          </a:xfrm>
          <a:prstGeom prst="rect">
            <a:avLst/>
          </a:prstGeom>
          <a:noFill/>
          <a:ln/>
        </p:spPr>
        <p:txBody>
          <a:bodyPr wrap="square" lIns="0" tIns="0" rIns="0" bIns="0" rtlCol="0" anchor="t"/>
          <a:lstStyle/>
          <a:p>
            <a:pPr marL="0" indent="0" algn="l">
              <a:lnSpc>
                <a:spcPts val="1650"/>
              </a:lnSpc>
              <a:buNone/>
            </a:pPr>
            <a:r>
              <a:rPr lang="en-US" sz="1200" dirty="0">
                <a:solidFill>
                  <a:srgbClr val="383838"/>
                </a:solidFill>
                <a:latin typeface="DM Sans" pitchFamily="34" charset="0"/>
                <a:ea typeface="DM Sans" pitchFamily="34" charset="-122"/>
                <a:cs typeface="DM Sans" pitchFamily="34" charset="-120"/>
              </a:rPr>
              <a:t>We will offer Platinum, Gold, and Silver sponsorships with visible branding and VIP networking events (Energy ConnectsBP, 2021).</a:t>
            </a:r>
            <a:endParaRPr lang="en-US" sz="1200" dirty="0"/>
          </a:p>
        </p:txBody>
      </p:sp>
      <p:sp>
        <p:nvSpPr>
          <p:cNvPr id="20" name="Text 16"/>
          <p:cNvSpPr/>
          <p:nvPr/>
        </p:nvSpPr>
        <p:spPr>
          <a:xfrm>
            <a:off x="725924" y="6130528"/>
            <a:ext cx="7692152" cy="431244"/>
          </a:xfrm>
          <a:prstGeom prst="rect">
            <a:avLst/>
          </a:prstGeom>
          <a:noFill/>
          <a:ln/>
        </p:spPr>
        <p:txBody>
          <a:bodyPr wrap="square" lIns="0" tIns="0" rIns="0" bIns="0" rtlCol="0" anchor="t"/>
          <a:lstStyle/>
          <a:p>
            <a:pPr marL="0" indent="0" algn="l">
              <a:lnSpc>
                <a:spcPts val="1650"/>
              </a:lnSpc>
              <a:buNone/>
            </a:pPr>
            <a:r>
              <a:rPr lang="en-US" sz="1200" dirty="0">
                <a:solidFill>
                  <a:srgbClr val="383838"/>
                </a:solidFill>
                <a:latin typeface="DM Sans" pitchFamily="34" charset="0"/>
                <a:ea typeface="DM Sans" pitchFamily="34" charset="-122"/>
                <a:cs typeface="DM Sans" pitchFamily="34" charset="-120"/>
              </a:rPr>
              <a:t>A detailed income and expense chart will include marketing methods, technological platforms, and staff wages (Yahoo Finance, 2021).</a:t>
            </a:r>
            <a:endParaRPr lang="en-US" sz="1200" dirty="0"/>
          </a:p>
        </p:txBody>
      </p:sp>
      <p:sp>
        <p:nvSpPr>
          <p:cNvPr id="21" name="Text 17"/>
          <p:cNvSpPr/>
          <p:nvPr/>
        </p:nvSpPr>
        <p:spPr>
          <a:xfrm>
            <a:off x="725924" y="6713339"/>
            <a:ext cx="7692152" cy="646867"/>
          </a:xfrm>
          <a:prstGeom prst="rect">
            <a:avLst/>
          </a:prstGeom>
          <a:noFill/>
          <a:ln/>
        </p:spPr>
        <p:txBody>
          <a:bodyPr wrap="square" lIns="0" tIns="0" rIns="0" bIns="0" rtlCol="0" anchor="t"/>
          <a:lstStyle/>
          <a:p>
            <a:pPr marL="0" indent="0" algn="l">
              <a:lnSpc>
                <a:spcPts val="1650"/>
              </a:lnSpc>
              <a:buNone/>
            </a:pPr>
            <a:r>
              <a:rPr lang="en-US" sz="1200" dirty="0">
                <a:solidFill>
                  <a:srgbClr val="383838"/>
                </a:solidFill>
                <a:latin typeface="DM Sans" pitchFamily="34" charset="0"/>
                <a:ea typeface="DM Sans" pitchFamily="34" charset="-122"/>
                <a:cs typeface="DM Sans" pitchFamily="34" charset="-120"/>
              </a:rPr>
              <a:t>The budget includes a 10% contingency fund for last-minute site adjustments or currency fluctuations (Yahoo Finance, 2024-52). Our financial plan prioritises cost reduction and ROI, according to The Motley Fool (2025). This lets us accomplish our profit goals without compromising event quality.</a:t>
            </a:r>
            <a:endParaRPr lang="en-US" sz="1200" dirty="0"/>
          </a:p>
        </p:txBody>
      </p:sp>
      <p:sp>
        <p:nvSpPr>
          <p:cNvPr id="22" name="Text 18"/>
          <p:cNvSpPr/>
          <p:nvPr/>
        </p:nvSpPr>
        <p:spPr>
          <a:xfrm>
            <a:off x="725924" y="7511772"/>
            <a:ext cx="7692152" cy="431244"/>
          </a:xfrm>
          <a:prstGeom prst="rect">
            <a:avLst/>
          </a:prstGeom>
          <a:noFill/>
          <a:ln/>
        </p:spPr>
        <p:txBody>
          <a:bodyPr wrap="square" lIns="0" tIns="0" rIns="0" bIns="0" rtlCol="0" anchor="t"/>
          <a:lstStyle/>
          <a:p>
            <a:pPr marL="0" indent="0" algn="l">
              <a:lnSpc>
                <a:spcPts val="1650"/>
              </a:lnSpc>
              <a:buNone/>
            </a:pPr>
            <a:r>
              <a:rPr lang="en-US" sz="1200" dirty="0">
                <a:solidFill>
                  <a:srgbClr val="383838"/>
                </a:solidFill>
                <a:latin typeface="DM Sans" pitchFamily="34" charset="0"/>
                <a:ea typeface="DM Sans" pitchFamily="34" charset="-122"/>
                <a:cs typeface="DM Sans" pitchFamily="34" charset="-120"/>
              </a:rPr>
              <a:t>The final budget will be revised during preparation to reflect sponsor interest, delegate registration numbers, and market conditions (BP, 2025).</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22935" y="489347"/>
            <a:ext cx="3036808" cy="379571"/>
          </a:xfrm>
          <a:prstGeom prst="rect">
            <a:avLst/>
          </a:prstGeom>
          <a:noFill/>
          <a:ln/>
        </p:spPr>
        <p:txBody>
          <a:bodyPr wrap="none" lIns="0" tIns="0" rIns="0" bIns="0" rtlCol="0" anchor="t"/>
          <a:lstStyle/>
          <a:p>
            <a:pPr marL="0" indent="0" algn="l">
              <a:lnSpc>
                <a:spcPts val="2950"/>
              </a:lnSpc>
              <a:buNone/>
            </a:pPr>
            <a:r>
              <a:rPr lang="en-US" sz="2350" dirty="0">
                <a:solidFill>
                  <a:srgbClr val="020202"/>
                </a:solidFill>
                <a:latin typeface="PT Serif" pitchFamily="34" charset="0"/>
                <a:ea typeface="PT Serif" pitchFamily="34" charset="-122"/>
                <a:cs typeface="PT Serif" pitchFamily="34" charset="-120"/>
              </a:rPr>
              <a:t>Selecting Location</a:t>
            </a:r>
            <a:endParaRPr lang="en-US" sz="2350" dirty="0"/>
          </a:p>
        </p:txBody>
      </p:sp>
      <p:pic>
        <p:nvPicPr>
          <p:cNvPr id="3" name="Image 0" descr="preencoded.png"/>
          <p:cNvPicPr>
            <a:picLocks noChangeAspect="1"/>
          </p:cNvPicPr>
          <p:nvPr/>
        </p:nvPicPr>
        <p:blipFill>
          <a:blip r:embed="rId3"/>
          <a:stretch>
            <a:fillRect/>
          </a:stretch>
        </p:blipFill>
        <p:spPr>
          <a:xfrm>
            <a:off x="622935" y="1100257"/>
            <a:ext cx="2892147" cy="1787366"/>
          </a:xfrm>
          <a:prstGeom prst="rect">
            <a:avLst/>
          </a:prstGeom>
        </p:spPr>
      </p:pic>
      <p:sp>
        <p:nvSpPr>
          <p:cNvPr id="4" name="Text 1"/>
          <p:cNvSpPr/>
          <p:nvPr/>
        </p:nvSpPr>
        <p:spPr>
          <a:xfrm>
            <a:off x="3659624" y="1100257"/>
            <a:ext cx="1518404" cy="189667"/>
          </a:xfrm>
          <a:prstGeom prst="rect">
            <a:avLst/>
          </a:prstGeom>
          <a:noFill/>
          <a:ln/>
        </p:spPr>
        <p:txBody>
          <a:bodyPr wrap="none" lIns="0" tIns="0" rIns="0" bIns="0" rtlCol="0" anchor="t"/>
          <a:lstStyle/>
          <a:p>
            <a:pPr marL="0" indent="0" algn="l">
              <a:lnSpc>
                <a:spcPts val="1450"/>
              </a:lnSpc>
              <a:buNone/>
            </a:pPr>
            <a:r>
              <a:rPr lang="en-US" sz="1150" dirty="0">
                <a:solidFill>
                  <a:srgbClr val="383838"/>
                </a:solidFill>
                <a:latin typeface="PT Serif" pitchFamily="34" charset="0"/>
                <a:ea typeface="PT Serif" pitchFamily="34" charset="-122"/>
                <a:cs typeface="PT Serif" pitchFamily="34" charset="-120"/>
              </a:rPr>
              <a:t>ICC Wales Exterior</a:t>
            </a:r>
            <a:endParaRPr lang="en-US" sz="1150" dirty="0"/>
          </a:p>
        </p:txBody>
      </p:sp>
      <p:sp>
        <p:nvSpPr>
          <p:cNvPr id="5" name="Text 2"/>
          <p:cNvSpPr/>
          <p:nvPr/>
        </p:nvSpPr>
        <p:spPr>
          <a:xfrm>
            <a:off x="3659625" y="1359337"/>
            <a:ext cx="10159246" cy="185142"/>
          </a:xfrm>
          <a:prstGeom prst="rect">
            <a:avLst/>
          </a:prstGeom>
          <a:noFill/>
          <a:ln/>
        </p:spPr>
        <p:txBody>
          <a:bodyPr wrap="none" lIns="0" tIns="0" rIns="0" bIns="0" rtlCol="0" anchor="t"/>
          <a:lstStyle/>
          <a:p>
            <a:pPr marL="0" indent="0" algn="l">
              <a:lnSpc>
                <a:spcPts val="1450"/>
              </a:lnSpc>
              <a:buNone/>
            </a:pPr>
            <a:r>
              <a:rPr lang="en-US" sz="1200" dirty="0">
                <a:solidFill>
                  <a:srgbClr val="383838"/>
                </a:solidFill>
                <a:latin typeface="DM Sans" pitchFamily="34" charset="0"/>
                <a:ea typeface="DM Sans" pitchFamily="34" charset="-122"/>
                <a:cs typeface="DM Sans" pitchFamily="34" charset="-120"/>
              </a:rPr>
              <a:t>The International Convention Centre (ICC) Wales in Newport is modern and environmentally friendly, so we wish to convene the Summit there.</a:t>
            </a:r>
            <a:endParaRPr lang="en-US" sz="1200" dirty="0"/>
          </a:p>
        </p:txBody>
      </p:sp>
      <p:pic>
        <p:nvPicPr>
          <p:cNvPr id="6" name="Image 1" descr="preencoded.png"/>
          <p:cNvPicPr>
            <a:picLocks noChangeAspect="1"/>
          </p:cNvPicPr>
          <p:nvPr/>
        </p:nvPicPr>
        <p:blipFill>
          <a:blip r:embed="rId4"/>
          <a:stretch>
            <a:fillRect/>
          </a:stretch>
        </p:blipFill>
        <p:spPr>
          <a:xfrm>
            <a:off x="622935" y="3118961"/>
            <a:ext cx="2892147" cy="1787366"/>
          </a:xfrm>
          <a:prstGeom prst="rect">
            <a:avLst/>
          </a:prstGeom>
        </p:spPr>
      </p:pic>
      <p:sp>
        <p:nvSpPr>
          <p:cNvPr id="7" name="Text 3"/>
          <p:cNvSpPr/>
          <p:nvPr/>
        </p:nvSpPr>
        <p:spPr>
          <a:xfrm>
            <a:off x="3659624" y="3118961"/>
            <a:ext cx="1518404" cy="189667"/>
          </a:xfrm>
          <a:prstGeom prst="rect">
            <a:avLst/>
          </a:prstGeom>
          <a:noFill/>
          <a:ln/>
        </p:spPr>
        <p:txBody>
          <a:bodyPr wrap="none" lIns="0" tIns="0" rIns="0" bIns="0" rtlCol="0" anchor="t"/>
          <a:lstStyle/>
          <a:p>
            <a:pPr marL="0" indent="0" algn="l">
              <a:lnSpc>
                <a:spcPts val="1450"/>
              </a:lnSpc>
              <a:buNone/>
            </a:pPr>
            <a:r>
              <a:rPr lang="en-US" sz="1150" dirty="0">
                <a:solidFill>
                  <a:srgbClr val="383838"/>
                </a:solidFill>
                <a:latin typeface="PT Serif" pitchFamily="34" charset="0"/>
                <a:ea typeface="PT Serif" pitchFamily="34" charset="-122"/>
                <a:cs typeface="PT Serif" pitchFamily="34" charset="-120"/>
              </a:rPr>
              <a:t>Exhibition Facilities</a:t>
            </a:r>
            <a:endParaRPr lang="en-US" sz="1150" dirty="0"/>
          </a:p>
        </p:txBody>
      </p:sp>
      <p:sp>
        <p:nvSpPr>
          <p:cNvPr id="8" name="Text 4"/>
          <p:cNvSpPr/>
          <p:nvPr/>
        </p:nvSpPr>
        <p:spPr>
          <a:xfrm>
            <a:off x="3659624" y="3378041"/>
            <a:ext cx="10347841" cy="370284"/>
          </a:xfrm>
          <a:prstGeom prst="rect">
            <a:avLst/>
          </a:prstGeom>
          <a:noFill/>
          <a:ln/>
        </p:spPr>
        <p:txBody>
          <a:bodyPr wrap="square" lIns="0" tIns="0" rIns="0" bIns="0" rtlCol="0" anchor="t"/>
          <a:lstStyle/>
          <a:p>
            <a:pPr marL="0" indent="0" algn="l">
              <a:lnSpc>
                <a:spcPts val="1450"/>
              </a:lnSpc>
              <a:buNone/>
            </a:pPr>
            <a:r>
              <a:rPr lang="en-US" sz="1200" dirty="0">
                <a:solidFill>
                  <a:srgbClr val="383838"/>
                </a:solidFill>
                <a:latin typeface="DM Sans" pitchFamily="34" charset="0"/>
                <a:ea typeface="DM Sans" pitchFamily="34" charset="-122"/>
                <a:cs typeface="DM Sans" pitchFamily="34" charset="-120"/>
              </a:rPr>
              <a:t>Exhibition halls, breakout rooms, and hotel partnerships allow the ICC Wales to host large events (TradingView, 2021). Foreign delegates can easily get there because it's near two major airports, according to Wise (2025).</a:t>
            </a:r>
            <a:endParaRPr lang="en-US" sz="1200" dirty="0"/>
          </a:p>
        </p:txBody>
      </p:sp>
      <p:pic>
        <p:nvPicPr>
          <p:cNvPr id="9" name="Image 2" descr="preencoded.png"/>
          <p:cNvPicPr>
            <a:picLocks noChangeAspect="1"/>
          </p:cNvPicPr>
          <p:nvPr/>
        </p:nvPicPr>
        <p:blipFill>
          <a:blip r:embed="rId5"/>
          <a:stretch>
            <a:fillRect/>
          </a:stretch>
        </p:blipFill>
        <p:spPr>
          <a:xfrm>
            <a:off x="622935" y="5137666"/>
            <a:ext cx="2892147" cy="1787366"/>
          </a:xfrm>
          <a:prstGeom prst="rect">
            <a:avLst/>
          </a:prstGeom>
        </p:spPr>
      </p:pic>
      <p:sp>
        <p:nvSpPr>
          <p:cNvPr id="10" name="Text 5"/>
          <p:cNvSpPr/>
          <p:nvPr/>
        </p:nvSpPr>
        <p:spPr>
          <a:xfrm>
            <a:off x="3659624" y="5137666"/>
            <a:ext cx="1763078" cy="189667"/>
          </a:xfrm>
          <a:prstGeom prst="rect">
            <a:avLst/>
          </a:prstGeom>
          <a:noFill/>
          <a:ln/>
        </p:spPr>
        <p:txBody>
          <a:bodyPr wrap="none" lIns="0" tIns="0" rIns="0" bIns="0" rtlCol="0" anchor="t"/>
          <a:lstStyle/>
          <a:p>
            <a:pPr marL="0" indent="0" algn="l">
              <a:lnSpc>
                <a:spcPts val="1450"/>
              </a:lnSpc>
              <a:buNone/>
            </a:pPr>
            <a:r>
              <a:rPr lang="en-US" sz="1150" dirty="0">
                <a:solidFill>
                  <a:srgbClr val="383838"/>
                </a:solidFill>
                <a:latin typeface="PT Serif" pitchFamily="34" charset="0"/>
                <a:ea typeface="PT Serif" pitchFamily="34" charset="-122"/>
                <a:cs typeface="PT Serif" pitchFamily="34" charset="-120"/>
              </a:rPr>
              <a:t>Technology Infrastructure</a:t>
            </a:r>
            <a:endParaRPr lang="en-US" sz="1150" dirty="0"/>
          </a:p>
        </p:txBody>
      </p:sp>
      <p:sp>
        <p:nvSpPr>
          <p:cNvPr id="11" name="Text 6"/>
          <p:cNvSpPr/>
          <p:nvPr/>
        </p:nvSpPr>
        <p:spPr>
          <a:xfrm>
            <a:off x="3659624" y="5396746"/>
            <a:ext cx="10347841" cy="185142"/>
          </a:xfrm>
          <a:prstGeom prst="rect">
            <a:avLst/>
          </a:prstGeom>
          <a:noFill/>
          <a:ln/>
        </p:spPr>
        <p:txBody>
          <a:bodyPr wrap="none" lIns="0" tIns="0" rIns="0" bIns="0" rtlCol="0" anchor="t"/>
          <a:lstStyle/>
          <a:p>
            <a:pPr marL="0" indent="0" algn="l">
              <a:lnSpc>
                <a:spcPts val="1450"/>
              </a:lnSpc>
              <a:buNone/>
            </a:pPr>
            <a:r>
              <a:rPr lang="en-US" sz="1200" dirty="0">
                <a:solidFill>
                  <a:srgbClr val="383838"/>
                </a:solidFill>
                <a:latin typeface="DM Sans" pitchFamily="34" charset="0"/>
                <a:ea typeface="DM Sans" pitchFamily="34" charset="-122"/>
                <a:cs typeface="DM Sans" pitchFamily="34" charset="-120"/>
              </a:rPr>
              <a:t>The facility contains cutting-edge AV equipment for foreign presentations and immersive cultural displays (CoinCodex, 2025-02).</a:t>
            </a:r>
            <a:endParaRPr lang="en-US" sz="1200" dirty="0"/>
          </a:p>
        </p:txBody>
      </p:sp>
      <p:sp>
        <p:nvSpPr>
          <p:cNvPr id="12" name="Text 7"/>
          <p:cNvSpPr/>
          <p:nvPr/>
        </p:nvSpPr>
        <p:spPr>
          <a:xfrm>
            <a:off x="622935" y="7055168"/>
            <a:ext cx="13384530" cy="185142"/>
          </a:xfrm>
          <a:prstGeom prst="rect">
            <a:avLst/>
          </a:prstGeom>
          <a:noFill/>
          <a:ln/>
        </p:spPr>
        <p:txBody>
          <a:bodyPr wrap="none" lIns="0" tIns="0" rIns="0" bIns="0" rtlCol="0" anchor="t"/>
          <a:lstStyle/>
          <a:p>
            <a:pPr marL="0" indent="0" algn="l">
              <a:lnSpc>
                <a:spcPts val="1450"/>
              </a:lnSpc>
              <a:buNone/>
            </a:pPr>
            <a:r>
              <a:rPr lang="en-US" sz="1200" dirty="0">
                <a:solidFill>
                  <a:srgbClr val="383838"/>
                </a:solidFill>
                <a:latin typeface="DM Sans" pitchFamily="34" charset="0"/>
                <a:ea typeface="DM Sans" pitchFamily="34" charset="-122"/>
                <a:cs typeface="DM Sans" pitchFamily="34" charset="-120"/>
              </a:rPr>
              <a:t>Our SWOT analysis showed that ICC Wales has the best capacity, transportation, and service (JD Sports Fashion PLC, 2021).</a:t>
            </a:r>
            <a:endParaRPr lang="en-US" sz="1200" dirty="0"/>
          </a:p>
        </p:txBody>
      </p:sp>
      <p:sp>
        <p:nvSpPr>
          <p:cNvPr id="13" name="Text 8"/>
          <p:cNvSpPr/>
          <p:nvPr/>
        </p:nvSpPr>
        <p:spPr>
          <a:xfrm>
            <a:off x="622935" y="7370445"/>
            <a:ext cx="13384530" cy="370284"/>
          </a:xfrm>
          <a:prstGeom prst="rect">
            <a:avLst/>
          </a:prstGeom>
          <a:noFill/>
          <a:ln/>
        </p:spPr>
        <p:txBody>
          <a:bodyPr wrap="square" lIns="0" tIns="0" rIns="0" bIns="0" rtlCol="0" anchor="t"/>
          <a:lstStyle/>
          <a:p>
            <a:pPr marL="0" indent="0" algn="l">
              <a:lnSpc>
                <a:spcPts val="1450"/>
              </a:lnSpc>
              <a:buNone/>
            </a:pPr>
            <a:r>
              <a:rPr lang="en-US" sz="1200" dirty="0">
                <a:solidFill>
                  <a:srgbClr val="383838"/>
                </a:solidFill>
                <a:latin typeface="DM Sans" pitchFamily="34" charset="0"/>
                <a:ea typeface="DM Sans" pitchFamily="34" charset="-122"/>
                <a:cs typeface="DM Sans" pitchFamily="34" charset="-120"/>
              </a:rPr>
              <a:t>According to the Financial Times (2025), adjacent hotels and transport allow longer stays and more networking events. We chose a modern, eco-friendly facility to reflect global hospitality trends (Hargreaves Lansdown, 2025). Eighth, the Welsh Government selects sites with reasonable prices and good local ties (GuruFocus, 2025).</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709136"/>
            <a:ext cx="3870246" cy="483751"/>
          </a:xfrm>
          <a:prstGeom prst="rect">
            <a:avLst/>
          </a:prstGeom>
          <a:noFill/>
          <a:ln/>
        </p:spPr>
        <p:txBody>
          <a:bodyPr wrap="none" lIns="0" tIns="0" rIns="0" bIns="0" rtlCol="0" anchor="t"/>
          <a:lstStyle/>
          <a:p>
            <a:pPr marL="0" indent="0" algn="l">
              <a:lnSpc>
                <a:spcPts val="3800"/>
              </a:lnSpc>
              <a:buNone/>
            </a:pPr>
            <a:r>
              <a:rPr lang="en-US" sz="3000" dirty="0">
                <a:solidFill>
                  <a:srgbClr val="020202"/>
                </a:solidFill>
                <a:latin typeface="PT Serif" pitchFamily="34" charset="0"/>
                <a:ea typeface="PT Serif" pitchFamily="34" charset="-122"/>
                <a:cs typeface="PT Serif" pitchFamily="34" charset="-120"/>
              </a:rPr>
              <a:t>Getting Viewers In</a:t>
            </a:r>
            <a:endParaRPr lang="en-US" sz="3000" dirty="0"/>
          </a:p>
        </p:txBody>
      </p:sp>
      <p:pic>
        <p:nvPicPr>
          <p:cNvPr id="3" name="Image 0" descr="preencoded.png"/>
          <p:cNvPicPr>
            <a:picLocks noChangeAspect="1"/>
          </p:cNvPicPr>
          <p:nvPr/>
        </p:nvPicPr>
        <p:blipFill>
          <a:blip r:embed="rId3"/>
          <a:stretch>
            <a:fillRect/>
          </a:stretch>
        </p:blipFill>
        <p:spPr>
          <a:xfrm>
            <a:off x="3247430" y="1487686"/>
            <a:ext cx="1614011" cy="860703"/>
          </a:xfrm>
          <a:prstGeom prst="rect">
            <a:avLst/>
          </a:prstGeom>
        </p:spPr>
      </p:pic>
      <p:pic>
        <p:nvPicPr>
          <p:cNvPr id="4" name="Image 1" descr="preencoded.png"/>
          <p:cNvPicPr>
            <a:picLocks noChangeAspect="1"/>
          </p:cNvPicPr>
          <p:nvPr/>
        </p:nvPicPr>
        <p:blipFill>
          <a:blip r:embed="rId4"/>
          <a:stretch>
            <a:fillRect/>
          </a:stretch>
        </p:blipFill>
        <p:spPr>
          <a:xfrm>
            <a:off x="3950732" y="1895356"/>
            <a:ext cx="207288" cy="259080"/>
          </a:xfrm>
          <a:prstGeom prst="rect">
            <a:avLst/>
          </a:prstGeom>
        </p:spPr>
      </p:pic>
      <p:sp>
        <p:nvSpPr>
          <p:cNvPr id="5" name="Text 1"/>
          <p:cNvSpPr/>
          <p:nvPr/>
        </p:nvSpPr>
        <p:spPr>
          <a:xfrm>
            <a:off x="5008840" y="1635085"/>
            <a:ext cx="1935123" cy="241816"/>
          </a:xfrm>
          <a:prstGeom prst="rect">
            <a:avLst/>
          </a:prstGeom>
          <a:noFill/>
          <a:ln/>
        </p:spPr>
        <p:txBody>
          <a:bodyPr wrap="none" lIns="0" tIns="0" rIns="0" bIns="0" rtlCol="0" anchor="t"/>
          <a:lstStyle/>
          <a:p>
            <a:pPr marL="0" indent="0" algn="l">
              <a:lnSpc>
                <a:spcPts val="1900"/>
              </a:lnSpc>
              <a:buNone/>
            </a:pPr>
            <a:r>
              <a:rPr lang="en-US" sz="1500" dirty="0">
                <a:solidFill>
                  <a:srgbClr val="383838"/>
                </a:solidFill>
                <a:latin typeface="PT Serif" pitchFamily="34" charset="0"/>
                <a:ea typeface="PT Serif" pitchFamily="34" charset="-122"/>
                <a:cs typeface="PT Serif" pitchFamily="34" charset="-120"/>
              </a:rPr>
              <a:t>Target Markets</a:t>
            </a:r>
            <a:endParaRPr lang="en-US" sz="1500" dirty="0"/>
          </a:p>
        </p:txBody>
      </p:sp>
      <p:sp>
        <p:nvSpPr>
          <p:cNvPr id="6" name="Text 2"/>
          <p:cNvSpPr/>
          <p:nvPr/>
        </p:nvSpPr>
        <p:spPr>
          <a:xfrm>
            <a:off x="5008840" y="1965246"/>
            <a:ext cx="2710696" cy="235744"/>
          </a:xfrm>
          <a:prstGeom prst="rect">
            <a:avLst/>
          </a:prstGeom>
          <a:noFill/>
          <a:ln/>
        </p:spPr>
        <p:txBody>
          <a:bodyPr wrap="none" lIns="0" tIns="0" rIns="0" bIns="0" rtlCol="0" anchor="t"/>
          <a:lstStyle/>
          <a:p>
            <a:pPr marL="0" indent="0" algn="l">
              <a:lnSpc>
                <a:spcPts val="1850"/>
              </a:lnSpc>
              <a:buNone/>
            </a:pPr>
            <a:r>
              <a:rPr lang="en-US" sz="1150" dirty="0">
                <a:solidFill>
                  <a:srgbClr val="383838"/>
                </a:solidFill>
                <a:latin typeface="DM Sans" pitchFamily="34" charset="0"/>
                <a:ea typeface="DM Sans" pitchFamily="34" charset="-122"/>
                <a:cs typeface="DM Sans" pitchFamily="34" charset="-120"/>
              </a:rPr>
              <a:t>US, Germany, Ireland, and Asian markets</a:t>
            </a:r>
            <a:endParaRPr lang="en-US" sz="1150" dirty="0"/>
          </a:p>
        </p:txBody>
      </p:sp>
      <p:sp>
        <p:nvSpPr>
          <p:cNvPr id="7" name="Shape 3"/>
          <p:cNvSpPr/>
          <p:nvPr/>
        </p:nvSpPr>
        <p:spPr>
          <a:xfrm>
            <a:off x="4898231" y="2362914"/>
            <a:ext cx="8901589" cy="7620"/>
          </a:xfrm>
          <a:prstGeom prst="roundRect">
            <a:avLst>
              <a:gd name="adj" fmla="val 290232"/>
            </a:avLst>
          </a:prstGeom>
          <a:solidFill>
            <a:srgbClr val="D8D4D4"/>
          </a:solidFill>
          <a:ln/>
        </p:spPr>
        <p:txBody>
          <a:bodyPr/>
          <a:lstStyle/>
          <a:p>
            <a:endParaRPr lang="en-RO"/>
          </a:p>
        </p:txBody>
      </p:sp>
      <p:pic>
        <p:nvPicPr>
          <p:cNvPr id="8" name="Image 2" descr="preencoded.png"/>
          <p:cNvPicPr>
            <a:picLocks noChangeAspect="1"/>
          </p:cNvPicPr>
          <p:nvPr/>
        </p:nvPicPr>
        <p:blipFill>
          <a:blip r:embed="rId5"/>
          <a:stretch>
            <a:fillRect/>
          </a:stretch>
        </p:blipFill>
        <p:spPr>
          <a:xfrm>
            <a:off x="2440424" y="2385179"/>
            <a:ext cx="3228022" cy="860703"/>
          </a:xfrm>
          <a:prstGeom prst="rect">
            <a:avLst/>
          </a:prstGeom>
        </p:spPr>
      </p:pic>
      <p:pic>
        <p:nvPicPr>
          <p:cNvPr id="9" name="Image 3" descr="preencoded.png"/>
          <p:cNvPicPr>
            <a:picLocks noChangeAspect="1"/>
          </p:cNvPicPr>
          <p:nvPr/>
        </p:nvPicPr>
        <p:blipFill>
          <a:blip r:embed="rId6"/>
          <a:stretch>
            <a:fillRect/>
          </a:stretch>
        </p:blipFill>
        <p:spPr>
          <a:xfrm>
            <a:off x="3950732" y="2685931"/>
            <a:ext cx="207288" cy="259080"/>
          </a:xfrm>
          <a:prstGeom prst="rect">
            <a:avLst/>
          </a:prstGeom>
        </p:spPr>
      </p:pic>
      <p:sp>
        <p:nvSpPr>
          <p:cNvPr id="10" name="Text 4"/>
          <p:cNvSpPr/>
          <p:nvPr/>
        </p:nvSpPr>
        <p:spPr>
          <a:xfrm>
            <a:off x="5815846" y="2532578"/>
            <a:ext cx="1935123" cy="241816"/>
          </a:xfrm>
          <a:prstGeom prst="rect">
            <a:avLst/>
          </a:prstGeom>
          <a:noFill/>
          <a:ln/>
        </p:spPr>
        <p:txBody>
          <a:bodyPr wrap="none" lIns="0" tIns="0" rIns="0" bIns="0" rtlCol="0" anchor="t"/>
          <a:lstStyle/>
          <a:p>
            <a:pPr marL="0" indent="0" algn="l">
              <a:lnSpc>
                <a:spcPts val="1900"/>
              </a:lnSpc>
              <a:buNone/>
            </a:pPr>
            <a:r>
              <a:rPr lang="en-US" sz="1500" dirty="0">
                <a:solidFill>
                  <a:srgbClr val="383838"/>
                </a:solidFill>
                <a:latin typeface="PT Serif" pitchFamily="34" charset="0"/>
                <a:ea typeface="PT Serif" pitchFamily="34" charset="-122"/>
                <a:cs typeface="PT Serif" pitchFamily="34" charset="-120"/>
              </a:rPr>
              <a:t>Primary Audience</a:t>
            </a:r>
            <a:endParaRPr lang="en-US" sz="1500" dirty="0"/>
          </a:p>
        </p:txBody>
      </p:sp>
      <p:sp>
        <p:nvSpPr>
          <p:cNvPr id="11" name="Text 5"/>
          <p:cNvSpPr/>
          <p:nvPr/>
        </p:nvSpPr>
        <p:spPr>
          <a:xfrm>
            <a:off x="5815846" y="2862739"/>
            <a:ext cx="3300413" cy="235744"/>
          </a:xfrm>
          <a:prstGeom prst="rect">
            <a:avLst/>
          </a:prstGeom>
          <a:noFill/>
          <a:ln/>
        </p:spPr>
        <p:txBody>
          <a:bodyPr wrap="none" lIns="0" tIns="0" rIns="0" bIns="0" rtlCol="0" anchor="t"/>
          <a:lstStyle/>
          <a:p>
            <a:pPr marL="0" indent="0" algn="l">
              <a:lnSpc>
                <a:spcPts val="1850"/>
              </a:lnSpc>
              <a:buNone/>
            </a:pPr>
            <a:r>
              <a:rPr lang="en-US" sz="1150" dirty="0">
                <a:solidFill>
                  <a:srgbClr val="383838"/>
                </a:solidFill>
                <a:latin typeface="DM Sans" pitchFamily="34" charset="0"/>
                <a:ea typeface="DM Sans" pitchFamily="34" charset="-122"/>
                <a:cs typeface="DM Sans" pitchFamily="34" charset="-120"/>
              </a:rPr>
              <a:t>Hotel chains, event planners, travel professionals</a:t>
            </a:r>
            <a:endParaRPr lang="en-US" sz="1150" dirty="0"/>
          </a:p>
        </p:txBody>
      </p:sp>
      <p:sp>
        <p:nvSpPr>
          <p:cNvPr id="12" name="Shape 6"/>
          <p:cNvSpPr/>
          <p:nvPr/>
        </p:nvSpPr>
        <p:spPr>
          <a:xfrm>
            <a:off x="5705237" y="3260408"/>
            <a:ext cx="8094583" cy="7620"/>
          </a:xfrm>
          <a:prstGeom prst="roundRect">
            <a:avLst>
              <a:gd name="adj" fmla="val 290232"/>
            </a:avLst>
          </a:prstGeom>
          <a:solidFill>
            <a:srgbClr val="D8D4D4"/>
          </a:solidFill>
          <a:ln/>
        </p:spPr>
        <p:txBody>
          <a:bodyPr/>
          <a:lstStyle/>
          <a:p>
            <a:endParaRPr lang="en-RO"/>
          </a:p>
        </p:txBody>
      </p:sp>
      <p:pic>
        <p:nvPicPr>
          <p:cNvPr id="13" name="Image 4" descr="preencoded.png"/>
          <p:cNvPicPr>
            <a:picLocks noChangeAspect="1"/>
          </p:cNvPicPr>
          <p:nvPr/>
        </p:nvPicPr>
        <p:blipFill>
          <a:blip r:embed="rId7"/>
          <a:stretch>
            <a:fillRect/>
          </a:stretch>
        </p:blipFill>
        <p:spPr>
          <a:xfrm>
            <a:off x="1633418" y="3282672"/>
            <a:ext cx="4842034" cy="860703"/>
          </a:xfrm>
          <a:prstGeom prst="rect">
            <a:avLst/>
          </a:prstGeom>
        </p:spPr>
      </p:pic>
      <p:pic>
        <p:nvPicPr>
          <p:cNvPr id="14" name="Image 5" descr="preencoded.png"/>
          <p:cNvPicPr>
            <a:picLocks noChangeAspect="1"/>
          </p:cNvPicPr>
          <p:nvPr/>
        </p:nvPicPr>
        <p:blipFill>
          <a:blip r:embed="rId8"/>
          <a:stretch>
            <a:fillRect/>
          </a:stretch>
        </p:blipFill>
        <p:spPr>
          <a:xfrm>
            <a:off x="3950732" y="3583424"/>
            <a:ext cx="207288" cy="259080"/>
          </a:xfrm>
          <a:prstGeom prst="rect">
            <a:avLst/>
          </a:prstGeom>
        </p:spPr>
      </p:pic>
      <p:sp>
        <p:nvSpPr>
          <p:cNvPr id="15" name="Text 7"/>
          <p:cNvSpPr/>
          <p:nvPr/>
        </p:nvSpPr>
        <p:spPr>
          <a:xfrm>
            <a:off x="6622852" y="3430072"/>
            <a:ext cx="1935123" cy="241816"/>
          </a:xfrm>
          <a:prstGeom prst="rect">
            <a:avLst/>
          </a:prstGeom>
          <a:noFill/>
          <a:ln/>
        </p:spPr>
        <p:txBody>
          <a:bodyPr wrap="none" lIns="0" tIns="0" rIns="0" bIns="0" rtlCol="0" anchor="t"/>
          <a:lstStyle/>
          <a:p>
            <a:pPr marL="0" indent="0" algn="l">
              <a:lnSpc>
                <a:spcPts val="1900"/>
              </a:lnSpc>
              <a:buNone/>
            </a:pPr>
            <a:r>
              <a:rPr lang="en-US" sz="1500" dirty="0">
                <a:solidFill>
                  <a:srgbClr val="383838"/>
                </a:solidFill>
                <a:latin typeface="PT Serif" pitchFamily="34" charset="0"/>
                <a:ea typeface="PT Serif" pitchFamily="34" charset="-122"/>
                <a:cs typeface="PT Serif" pitchFamily="34" charset="-120"/>
              </a:rPr>
              <a:t>Industry Partners</a:t>
            </a:r>
            <a:endParaRPr lang="en-US" sz="1500" dirty="0"/>
          </a:p>
        </p:txBody>
      </p:sp>
      <p:sp>
        <p:nvSpPr>
          <p:cNvPr id="16" name="Text 8"/>
          <p:cNvSpPr/>
          <p:nvPr/>
        </p:nvSpPr>
        <p:spPr>
          <a:xfrm>
            <a:off x="6622852" y="3760232"/>
            <a:ext cx="2067163" cy="235744"/>
          </a:xfrm>
          <a:prstGeom prst="rect">
            <a:avLst/>
          </a:prstGeom>
          <a:noFill/>
          <a:ln/>
        </p:spPr>
        <p:txBody>
          <a:bodyPr wrap="none" lIns="0" tIns="0" rIns="0" bIns="0" rtlCol="0" anchor="t"/>
          <a:lstStyle/>
          <a:p>
            <a:pPr marL="0" indent="0" algn="l">
              <a:lnSpc>
                <a:spcPts val="1850"/>
              </a:lnSpc>
              <a:buNone/>
            </a:pPr>
            <a:r>
              <a:rPr lang="en-US" sz="1150" dirty="0">
                <a:solidFill>
                  <a:srgbClr val="383838"/>
                </a:solidFill>
                <a:latin typeface="DM Sans" pitchFamily="34" charset="0"/>
                <a:ea typeface="DM Sans" pitchFamily="34" charset="-122"/>
                <a:cs typeface="DM Sans" pitchFamily="34" charset="-120"/>
              </a:rPr>
              <a:t>VisitBritain, MeetGB, MPI, ICCA</a:t>
            </a:r>
            <a:endParaRPr lang="en-US" sz="1150" dirty="0"/>
          </a:p>
        </p:txBody>
      </p:sp>
      <p:sp>
        <p:nvSpPr>
          <p:cNvPr id="17" name="Shape 9"/>
          <p:cNvSpPr/>
          <p:nvPr/>
        </p:nvSpPr>
        <p:spPr>
          <a:xfrm>
            <a:off x="6512243" y="4157901"/>
            <a:ext cx="7287578" cy="7620"/>
          </a:xfrm>
          <a:prstGeom prst="roundRect">
            <a:avLst>
              <a:gd name="adj" fmla="val 290232"/>
            </a:avLst>
          </a:prstGeom>
          <a:solidFill>
            <a:srgbClr val="D8D4D4"/>
          </a:solidFill>
          <a:ln/>
        </p:spPr>
        <p:txBody>
          <a:bodyPr/>
          <a:lstStyle/>
          <a:p>
            <a:endParaRPr lang="en-RO"/>
          </a:p>
        </p:txBody>
      </p:sp>
      <p:pic>
        <p:nvPicPr>
          <p:cNvPr id="18" name="Image 6" descr="preencoded.png"/>
          <p:cNvPicPr>
            <a:picLocks noChangeAspect="1"/>
          </p:cNvPicPr>
          <p:nvPr/>
        </p:nvPicPr>
        <p:blipFill>
          <a:blip r:embed="rId9"/>
          <a:stretch>
            <a:fillRect/>
          </a:stretch>
        </p:blipFill>
        <p:spPr>
          <a:xfrm>
            <a:off x="826294" y="4180165"/>
            <a:ext cx="6456164" cy="860703"/>
          </a:xfrm>
          <a:prstGeom prst="rect">
            <a:avLst/>
          </a:prstGeom>
        </p:spPr>
      </p:pic>
      <p:pic>
        <p:nvPicPr>
          <p:cNvPr id="19" name="Image 7" descr="preencoded.png"/>
          <p:cNvPicPr>
            <a:picLocks noChangeAspect="1"/>
          </p:cNvPicPr>
          <p:nvPr/>
        </p:nvPicPr>
        <p:blipFill>
          <a:blip r:embed="rId10"/>
          <a:stretch>
            <a:fillRect/>
          </a:stretch>
        </p:blipFill>
        <p:spPr>
          <a:xfrm>
            <a:off x="3950613" y="4480917"/>
            <a:ext cx="207288" cy="259080"/>
          </a:xfrm>
          <a:prstGeom prst="rect">
            <a:avLst/>
          </a:prstGeom>
        </p:spPr>
      </p:pic>
      <p:sp>
        <p:nvSpPr>
          <p:cNvPr id="20" name="Text 10"/>
          <p:cNvSpPr/>
          <p:nvPr/>
        </p:nvSpPr>
        <p:spPr>
          <a:xfrm>
            <a:off x="7429857" y="4327565"/>
            <a:ext cx="1935123" cy="241816"/>
          </a:xfrm>
          <a:prstGeom prst="rect">
            <a:avLst/>
          </a:prstGeom>
          <a:noFill/>
          <a:ln/>
        </p:spPr>
        <p:txBody>
          <a:bodyPr wrap="none" lIns="0" tIns="0" rIns="0" bIns="0" rtlCol="0" anchor="t"/>
          <a:lstStyle/>
          <a:p>
            <a:pPr marL="0" indent="0" algn="l">
              <a:lnSpc>
                <a:spcPts val="1900"/>
              </a:lnSpc>
              <a:buNone/>
            </a:pPr>
            <a:r>
              <a:rPr lang="en-US" sz="1500" dirty="0">
                <a:solidFill>
                  <a:srgbClr val="383838"/>
                </a:solidFill>
                <a:latin typeface="PT Serif" pitchFamily="34" charset="0"/>
                <a:ea typeface="PT Serif" pitchFamily="34" charset="-122"/>
                <a:cs typeface="PT Serif" pitchFamily="34" charset="-120"/>
              </a:rPr>
              <a:t>Outreach Methods</a:t>
            </a:r>
            <a:endParaRPr lang="en-US" sz="1500" dirty="0"/>
          </a:p>
        </p:txBody>
      </p:sp>
      <p:sp>
        <p:nvSpPr>
          <p:cNvPr id="21" name="Text 11"/>
          <p:cNvSpPr/>
          <p:nvPr/>
        </p:nvSpPr>
        <p:spPr>
          <a:xfrm>
            <a:off x="7429857" y="4657725"/>
            <a:ext cx="3104674" cy="235744"/>
          </a:xfrm>
          <a:prstGeom prst="rect">
            <a:avLst/>
          </a:prstGeom>
          <a:noFill/>
          <a:ln/>
        </p:spPr>
        <p:txBody>
          <a:bodyPr wrap="none" lIns="0" tIns="0" rIns="0" bIns="0" rtlCol="0" anchor="t"/>
          <a:lstStyle/>
          <a:p>
            <a:pPr marL="0" indent="0" algn="l">
              <a:lnSpc>
                <a:spcPts val="1850"/>
              </a:lnSpc>
              <a:buNone/>
            </a:pPr>
            <a:r>
              <a:rPr lang="en-US" sz="1150" dirty="0">
                <a:solidFill>
                  <a:srgbClr val="383838"/>
                </a:solidFill>
                <a:latin typeface="DM Sans" pitchFamily="34" charset="0"/>
                <a:ea typeface="DM Sans" pitchFamily="34" charset="-122"/>
                <a:cs typeface="DM Sans" pitchFamily="34" charset="-120"/>
              </a:rPr>
              <a:t>Personal emails, LinkedIn, early bird discounts</a:t>
            </a:r>
            <a:endParaRPr lang="en-US" sz="1150" dirty="0"/>
          </a:p>
        </p:txBody>
      </p:sp>
      <p:sp>
        <p:nvSpPr>
          <p:cNvPr id="22" name="Text 12"/>
          <p:cNvSpPr/>
          <p:nvPr/>
        </p:nvSpPr>
        <p:spPr>
          <a:xfrm>
            <a:off x="793790" y="5206722"/>
            <a:ext cx="13042821" cy="235744"/>
          </a:xfrm>
          <a:prstGeom prst="rect">
            <a:avLst/>
          </a:prstGeom>
          <a:noFill/>
          <a:ln/>
        </p:spPr>
        <p:txBody>
          <a:bodyPr wrap="none" lIns="0" tIns="0" rIns="0" bIns="0" rtlCol="0" anchor="t"/>
          <a:lstStyle/>
          <a:p>
            <a:pPr marL="0" indent="0" algn="l">
              <a:lnSpc>
                <a:spcPts val="1850"/>
              </a:lnSpc>
              <a:buNone/>
            </a:pPr>
            <a:r>
              <a:rPr lang="en-US" sz="1200" dirty="0">
                <a:solidFill>
                  <a:srgbClr val="383838"/>
                </a:solidFill>
                <a:latin typeface="DM Sans" pitchFamily="34" charset="0"/>
                <a:ea typeface="DM Sans" pitchFamily="34" charset="-122"/>
                <a:cs typeface="DM Sans" pitchFamily="34" charset="-120"/>
              </a:rPr>
              <a:t>Our biggest customers are overseas hotel chains, event planners, travel professionals, and food experts (The Motley Fool, 2021</a:t>
            </a:r>
            <a:r>
              <a:rPr lang="en-US" sz="1150" dirty="0">
                <a:solidFill>
                  <a:srgbClr val="383838"/>
                </a:solidFill>
                <a:latin typeface="DM Sans" pitchFamily="34" charset="0"/>
                <a:ea typeface="DM Sans" pitchFamily="34" charset="-122"/>
                <a:cs typeface="DM Sans" pitchFamily="34" charset="-120"/>
              </a:rPr>
              <a:t>).</a:t>
            </a:r>
            <a:endParaRPr lang="en-US" sz="1150" dirty="0"/>
          </a:p>
        </p:txBody>
      </p:sp>
      <p:sp>
        <p:nvSpPr>
          <p:cNvPr id="23" name="Text 13"/>
          <p:cNvSpPr/>
          <p:nvPr/>
        </p:nvSpPr>
        <p:spPr>
          <a:xfrm>
            <a:off x="793790" y="5608320"/>
            <a:ext cx="13042821" cy="235744"/>
          </a:xfrm>
          <a:prstGeom prst="rect">
            <a:avLst/>
          </a:prstGeom>
          <a:noFill/>
          <a:ln/>
        </p:spPr>
        <p:txBody>
          <a:bodyPr wrap="none" lIns="0" tIns="0" rIns="0" bIns="0" rtlCol="0" anchor="t"/>
          <a:lstStyle/>
          <a:p>
            <a:pPr marL="0" indent="0" algn="l">
              <a:lnSpc>
                <a:spcPts val="1850"/>
              </a:lnSpc>
              <a:buNone/>
            </a:pPr>
            <a:r>
              <a:rPr lang="en-US" sz="1200" dirty="0">
                <a:solidFill>
                  <a:srgbClr val="383838"/>
                </a:solidFill>
                <a:latin typeface="DM Sans" pitchFamily="34" charset="0"/>
                <a:ea typeface="DM Sans" pitchFamily="34" charset="-122"/>
                <a:cs typeface="DM Sans" pitchFamily="34" charset="-120"/>
              </a:rPr>
              <a:t>We want delegates from the US, Germany, Ireland, and new Asian markets (TradingView, 2025) because Wales attracts tourists from these countries</a:t>
            </a:r>
            <a:r>
              <a:rPr lang="en-US" sz="1150" dirty="0">
                <a:solidFill>
                  <a:srgbClr val="383838"/>
                </a:solidFill>
                <a:latin typeface="DM Sans" pitchFamily="34" charset="0"/>
                <a:ea typeface="DM Sans" pitchFamily="34" charset="-122"/>
                <a:cs typeface="DM Sans" pitchFamily="34" charset="-120"/>
              </a:rPr>
              <a:t>.</a:t>
            </a:r>
            <a:endParaRPr lang="en-US" sz="1150" dirty="0"/>
          </a:p>
        </p:txBody>
      </p:sp>
      <p:sp>
        <p:nvSpPr>
          <p:cNvPr id="24" name="Text 14"/>
          <p:cNvSpPr/>
          <p:nvPr/>
        </p:nvSpPr>
        <p:spPr>
          <a:xfrm>
            <a:off x="793790" y="6009918"/>
            <a:ext cx="13042821" cy="235744"/>
          </a:xfrm>
          <a:prstGeom prst="rect">
            <a:avLst/>
          </a:prstGeom>
          <a:noFill/>
          <a:ln/>
        </p:spPr>
        <p:txBody>
          <a:bodyPr wrap="none" lIns="0" tIns="0" rIns="0" bIns="0" rtlCol="0" anchor="t"/>
          <a:lstStyle/>
          <a:p>
            <a:pPr marL="0" indent="0" algn="l">
              <a:lnSpc>
                <a:spcPts val="1850"/>
              </a:lnSpc>
              <a:buNone/>
            </a:pPr>
            <a:r>
              <a:rPr lang="en-US" sz="1200" dirty="0">
                <a:solidFill>
                  <a:srgbClr val="383838"/>
                </a:solidFill>
                <a:latin typeface="DM Sans" pitchFamily="34" charset="0"/>
                <a:ea typeface="DM Sans" pitchFamily="34" charset="-122"/>
                <a:cs typeface="DM Sans" pitchFamily="34" charset="-120"/>
              </a:rPr>
              <a:t>VisitBritain, MeetGB, MPI, and ICCA will formalise invitations (GuruFocus, 20265).</a:t>
            </a:r>
            <a:endParaRPr lang="en-US" sz="1200" dirty="0"/>
          </a:p>
        </p:txBody>
      </p:sp>
      <p:sp>
        <p:nvSpPr>
          <p:cNvPr id="25" name="Text 15"/>
          <p:cNvSpPr/>
          <p:nvPr/>
        </p:nvSpPr>
        <p:spPr>
          <a:xfrm>
            <a:off x="793790" y="6411516"/>
            <a:ext cx="13042821" cy="707231"/>
          </a:xfrm>
          <a:prstGeom prst="rect">
            <a:avLst/>
          </a:prstGeom>
          <a:noFill/>
          <a:ln/>
        </p:spPr>
        <p:txBody>
          <a:bodyPr wrap="square" lIns="0" tIns="0" rIns="0" bIns="0" rtlCol="0" anchor="t"/>
          <a:lstStyle/>
          <a:p>
            <a:pPr marL="0" indent="0" algn="l">
              <a:lnSpc>
                <a:spcPts val="1850"/>
              </a:lnSpc>
              <a:buNone/>
            </a:pPr>
            <a:r>
              <a:rPr lang="en-US" sz="1200" dirty="0">
                <a:solidFill>
                  <a:srgbClr val="383838"/>
                </a:solidFill>
                <a:latin typeface="DM Sans" pitchFamily="34" charset="0"/>
                <a:ea typeface="DM Sans" pitchFamily="34" charset="-122"/>
                <a:cs typeface="DM Sans" pitchFamily="34" charset="-120"/>
              </a:rPr>
              <a:t>Personal email invitations and LinkedIn outreach will highlight distinct culture experiences (JD Sports Fashion PLC, 20257). Energy ConnectsBP (2025) says early bird registration discounts will encourage consumers to sign up fast, ensuring a large turnout and early income. The Motley Fool (2025) predicts we will create "Hotelier Insights" and "Culinary Showcases" to target certain audiences. Oracle Finance (2025) predicts that workers seeking learning and networking will attend events featuring hospitality brand keynote speakers</a:t>
            </a:r>
            <a:r>
              <a:rPr lang="en-US" sz="1150" dirty="0">
                <a:solidFill>
                  <a:srgbClr val="383838"/>
                </a:solidFill>
                <a:latin typeface="DM Sans" pitchFamily="34" charset="0"/>
                <a:ea typeface="DM Sans" pitchFamily="34" charset="-122"/>
                <a:cs typeface="DM Sans" pitchFamily="34" charset="-120"/>
              </a:rPr>
              <a:t>.</a:t>
            </a:r>
            <a:endParaRPr lang="en-US" sz="1150" dirty="0"/>
          </a:p>
        </p:txBody>
      </p:sp>
      <p:sp>
        <p:nvSpPr>
          <p:cNvPr id="26" name="Text 16"/>
          <p:cNvSpPr/>
          <p:nvPr/>
        </p:nvSpPr>
        <p:spPr>
          <a:xfrm>
            <a:off x="793790" y="7284601"/>
            <a:ext cx="13042821" cy="235744"/>
          </a:xfrm>
          <a:prstGeom prst="rect">
            <a:avLst/>
          </a:prstGeom>
          <a:noFill/>
          <a:ln/>
        </p:spPr>
        <p:txBody>
          <a:bodyPr wrap="none" lIns="0" tIns="0" rIns="0" bIns="0" rtlCol="0" anchor="t"/>
          <a:lstStyle/>
          <a:p>
            <a:pPr marL="0" indent="0" algn="l">
              <a:lnSpc>
                <a:spcPts val="1850"/>
              </a:lnSpc>
              <a:buNone/>
            </a:pPr>
            <a:r>
              <a:rPr lang="en-US" sz="1200" dirty="0">
                <a:solidFill>
                  <a:srgbClr val="383838"/>
                </a:solidFill>
                <a:latin typeface="DM Sans" pitchFamily="34" charset="0"/>
                <a:ea typeface="DM Sans" pitchFamily="34" charset="-122"/>
                <a:cs typeface="DM Sans" pitchFamily="34" charset="-120"/>
              </a:rPr>
              <a:t>We want an environment where people from diverse cultures can work together and feel comfortable in Welsh (Yahoo Finance, 2024-52).</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44855" y="585192"/>
            <a:ext cx="3631406" cy="453866"/>
          </a:xfrm>
          <a:prstGeom prst="rect">
            <a:avLst/>
          </a:prstGeom>
          <a:noFill/>
          <a:ln/>
        </p:spPr>
        <p:txBody>
          <a:bodyPr wrap="none" lIns="0" tIns="0" rIns="0" bIns="0" rtlCol="0" anchor="t"/>
          <a:lstStyle/>
          <a:p>
            <a:pPr marL="0" indent="0" algn="l">
              <a:lnSpc>
                <a:spcPts val="3550"/>
              </a:lnSpc>
              <a:buNone/>
            </a:pPr>
            <a:r>
              <a:rPr lang="en-US" sz="2850" dirty="0">
                <a:solidFill>
                  <a:srgbClr val="020202"/>
                </a:solidFill>
                <a:latin typeface="PT Serif" pitchFamily="34" charset="0"/>
                <a:ea typeface="PT Serif" pitchFamily="34" charset="-122"/>
                <a:cs typeface="PT Serif" pitchFamily="34" charset="-120"/>
              </a:rPr>
              <a:t>Forming the Program</a:t>
            </a:r>
            <a:endParaRPr lang="en-US" sz="2850" dirty="0"/>
          </a:p>
        </p:txBody>
      </p:sp>
      <p:sp>
        <p:nvSpPr>
          <p:cNvPr id="3" name="Shape 1"/>
          <p:cNvSpPr/>
          <p:nvPr/>
        </p:nvSpPr>
        <p:spPr>
          <a:xfrm>
            <a:off x="7307580" y="1315641"/>
            <a:ext cx="15240" cy="4845844"/>
          </a:xfrm>
          <a:prstGeom prst="roundRect">
            <a:avLst>
              <a:gd name="adj" fmla="val 136165"/>
            </a:avLst>
          </a:prstGeom>
          <a:solidFill>
            <a:srgbClr val="D8D4D4"/>
          </a:solidFill>
          <a:ln/>
        </p:spPr>
        <p:txBody>
          <a:bodyPr/>
          <a:lstStyle/>
          <a:p>
            <a:endParaRPr lang="en-RO"/>
          </a:p>
        </p:txBody>
      </p:sp>
      <p:sp>
        <p:nvSpPr>
          <p:cNvPr id="4" name="Shape 2"/>
          <p:cNvSpPr/>
          <p:nvPr/>
        </p:nvSpPr>
        <p:spPr>
          <a:xfrm>
            <a:off x="6759893" y="1463635"/>
            <a:ext cx="414933" cy="15240"/>
          </a:xfrm>
          <a:prstGeom prst="roundRect">
            <a:avLst>
              <a:gd name="adj" fmla="val 136165"/>
            </a:avLst>
          </a:prstGeom>
          <a:solidFill>
            <a:srgbClr val="D8D4D4"/>
          </a:solidFill>
          <a:ln/>
        </p:spPr>
        <p:txBody>
          <a:bodyPr/>
          <a:lstStyle/>
          <a:p>
            <a:endParaRPr lang="en-RO"/>
          </a:p>
        </p:txBody>
      </p:sp>
      <p:sp>
        <p:nvSpPr>
          <p:cNvPr id="5" name="Shape 3"/>
          <p:cNvSpPr/>
          <p:nvPr/>
        </p:nvSpPr>
        <p:spPr>
          <a:xfrm>
            <a:off x="7159585" y="1315641"/>
            <a:ext cx="311229" cy="311229"/>
          </a:xfrm>
          <a:prstGeom prst="roundRect">
            <a:avLst>
              <a:gd name="adj" fmla="val 6668"/>
            </a:avLst>
          </a:prstGeom>
          <a:solidFill>
            <a:srgbClr val="F2EEEE"/>
          </a:solidFill>
          <a:ln/>
        </p:spPr>
        <p:txBody>
          <a:bodyPr/>
          <a:lstStyle/>
          <a:p>
            <a:endParaRPr lang="en-RO"/>
          </a:p>
        </p:txBody>
      </p:sp>
      <p:pic>
        <p:nvPicPr>
          <p:cNvPr id="6" name="Image 0" descr="preencoded.png"/>
          <p:cNvPicPr>
            <a:picLocks noChangeAspect="1"/>
          </p:cNvPicPr>
          <p:nvPr/>
        </p:nvPicPr>
        <p:blipFill>
          <a:blip r:embed="rId3"/>
          <a:stretch>
            <a:fillRect/>
          </a:stretch>
        </p:blipFill>
        <p:spPr>
          <a:xfrm>
            <a:off x="7206258" y="1335107"/>
            <a:ext cx="217884" cy="272296"/>
          </a:xfrm>
          <a:prstGeom prst="rect">
            <a:avLst/>
          </a:prstGeom>
        </p:spPr>
      </p:pic>
      <p:sp>
        <p:nvSpPr>
          <p:cNvPr id="7" name="Text 4"/>
          <p:cNvSpPr/>
          <p:nvPr/>
        </p:nvSpPr>
        <p:spPr>
          <a:xfrm>
            <a:off x="4807863" y="1363147"/>
            <a:ext cx="1815703" cy="226933"/>
          </a:xfrm>
          <a:prstGeom prst="rect">
            <a:avLst/>
          </a:prstGeom>
          <a:noFill/>
          <a:ln/>
        </p:spPr>
        <p:txBody>
          <a:bodyPr wrap="none" lIns="0" tIns="0" rIns="0" bIns="0" rtlCol="0" anchor="t"/>
          <a:lstStyle/>
          <a:p>
            <a:pPr marL="0" indent="0" algn="r">
              <a:lnSpc>
                <a:spcPts val="1750"/>
              </a:lnSpc>
              <a:buNone/>
            </a:pPr>
            <a:r>
              <a:rPr lang="en-US" sz="1400" dirty="0">
                <a:solidFill>
                  <a:srgbClr val="383838"/>
                </a:solidFill>
                <a:latin typeface="PT Serif" pitchFamily="34" charset="0"/>
                <a:ea typeface="PT Serif" pitchFamily="34" charset="-122"/>
                <a:cs typeface="PT Serif" pitchFamily="34" charset="-120"/>
              </a:rPr>
              <a:t>Opening Speech</a:t>
            </a:r>
            <a:endParaRPr lang="en-US" sz="1400" dirty="0"/>
          </a:p>
        </p:txBody>
      </p:sp>
      <p:sp>
        <p:nvSpPr>
          <p:cNvPr id="8" name="Text 5"/>
          <p:cNvSpPr/>
          <p:nvPr/>
        </p:nvSpPr>
        <p:spPr>
          <a:xfrm>
            <a:off x="744855" y="1673066"/>
            <a:ext cx="5878711" cy="221337"/>
          </a:xfrm>
          <a:prstGeom prst="rect">
            <a:avLst/>
          </a:prstGeom>
          <a:noFill/>
          <a:ln/>
        </p:spPr>
        <p:txBody>
          <a:bodyPr wrap="none" lIns="0" tIns="0" rIns="0" bIns="0" rtlCol="0" anchor="t"/>
          <a:lstStyle/>
          <a:p>
            <a:pPr marL="0" indent="0" algn="r">
              <a:lnSpc>
                <a:spcPts val="1700"/>
              </a:lnSpc>
              <a:buNone/>
            </a:pPr>
            <a:r>
              <a:rPr lang="en-US" sz="1050" dirty="0">
                <a:solidFill>
                  <a:srgbClr val="383838"/>
                </a:solidFill>
                <a:latin typeface="DM Sans" pitchFamily="34" charset="0"/>
                <a:ea typeface="DM Sans" pitchFamily="34" charset="-122"/>
                <a:cs typeface="DM Sans" pitchFamily="34" charset="-120"/>
              </a:rPr>
              <a:t>Highlighting Wales' "Croeso" mentality and cultural authenticity</a:t>
            </a:r>
            <a:endParaRPr lang="en-US" sz="1050" dirty="0"/>
          </a:p>
        </p:txBody>
      </p:sp>
      <p:sp>
        <p:nvSpPr>
          <p:cNvPr id="9" name="Shape 6"/>
          <p:cNvSpPr/>
          <p:nvPr/>
        </p:nvSpPr>
        <p:spPr>
          <a:xfrm>
            <a:off x="7455575" y="2293501"/>
            <a:ext cx="414933" cy="15240"/>
          </a:xfrm>
          <a:prstGeom prst="roundRect">
            <a:avLst>
              <a:gd name="adj" fmla="val 136165"/>
            </a:avLst>
          </a:prstGeom>
          <a:solidFill>
            <a:srgbClr val="D8D4D4"/>
          </a:solidFill>
          <a:ln/>
        </p:spPr>
        <p:txBody>
          <a:bodyPr/>
          <a:lstStyle/>
          <a:p>
            <a:endParaRPr lang="en-RO"/>
          </a:p>
        </p:txBody>
      </p:sp>
      <p:sp>
        <p:nvSpPr>
          <p:cNvPr id="10" name="Shape 7"/>
          <p:cNvSpPr/>
          <p:nvPr/>
        </p:nvSpPr>
        <p:spPr>
          <a:xfrm>
            <a:off x="7159585" y="2145506"/>
            <a:ext cx="311229" cy="311229"/>
          </a:xfrm>
          <a:prstGeom prst="roundRect">
            <a:avLst>
              <a:gd name="adj" fmla="val 6668"/>
            </a:avLst>
          </a:prstGeom>
          <a:solidFill>
            <a:srgbClr val="F2EEEE"/>
          </a:solidFill>
          <a:ln/>
        </p:spPr>
        <p:txBody>
          <a:bodyPr/>
          <a:lstStyle/>
          <a:p>
            <a:endParaRPr lang="en-RO"/>
          </a:p>
        </p:txBody>
      </p:sp>
      <p:pic>
        <p:nvPicPr>
          <p:cNvPr id="11" name="Image 1" descr="preencoded.png"/>
          <p:cNvPicPr>
            <a:picLocks noChangeAspect="1"/>
          </p:cNvPicPr>
          <p:nvPr/>
        </p:nvPicPr>
        <p:blipFill>
          <a:blip r:embed="rId4"/>
          <a:stretch>
            <a:fillRect/>
          </a:stretch>
        </p:blipFill>
        <p:spPr>
          <a:xfrm>
            <a:off x="7206258" y="2164973"/>
            <a:ext cx="217884" cy="272296"/>
          </a:xfrm>
          <a:prstGeom prst="rect">
            <a:avLst/>
          </a:prstGeom>
        </p:spPr>
      </p:pic>
      <p:sp>
        <p:nvSpPr>
          <p:cNvPr id="12" name="Text 8"/>
          <p:cNvSpPr/>
          <p:nvPr/>
        </p:nvSpPr>
        <p:spPr>
          <a:xfrm>
            <a:off x="8006834" y="2193012"/>
            <a:ext cx="1815703" cy="226933"/>
          </a:xfrm>
          <a:prstGeom prst="rect">
            <a:avLst/>
          </a:prstGeom>
          <a:noFill/>
          <a:ln/>
        </p:spPr>
        <p:txBody>
          <a:bodyPr wrap="none" lIns="0" tIns="0" rIns="0" bIns="0" rtlCol="0" anchor="t"/>
          <a:lstStyle/>
          <a:p>
            <a:pPr marL="0" indent="0" algn="l">
              <a:lnSpc>
                <a:spcPts val="1750"/>
              </a:lnSpc>
              <a:buNone/>
            </a:pPr>
            <a:r>
              <a:rPr lang="en-US" sz="1400" dirty="0">
                <a:solidFill>
                  <a:srgbClr val="383838"/>
                </a:solidFill>
                <a:latin typeface="PT Serif" pitchFamily="34" charset="0"/>
                <a:ea typeface="PT Serif" pitchFamily="34" charset="-122"/>
                <a:cs typeface="PT Serif" pitchFamily="34" charset="-120"/>
              </a:rPr>
              <a:t>Panel Discussions</a:t>
            </a:r>
            <a:endParaRPr lang="en-US" sz="1400" dirty="0"/>
          </a:p>
        </p:txBody>
      </p:sp>
      <p:sp>
        <p:nvSpPr>
          <p:cNvPr id="13" name="Text 9"/>
          <p:cNvSpPr/>
          <p:nvPr/>
        </p:nvSpPr>
        <p:spPr>
          <a:xfrm>
            <a:off x="8006834" y="2502932"/>
            <a:ext cx="5878711" cy="221337"/>
          </a:xfrm>
          <a:prstGeom prst="rect">
            <a:avLst/>
          </a:prstGeom>
          <a:noFill/>
          <a:ln/>
        </p:spPr>
        <p:txBody>
          <a:bodyPr wrap="none" lIns="0" tIns="0" rIns="0" bIns="0" rtlCol="0" anchor="t"/>
          <a:lstStyle/>
          <a:p>
            <a:pPr marL="0" indent="0" algn="l">
              <a:lnSpc>
                <a:spcPts val="1700"/>
              </a:lnSpc>
              <a:buNone/>
            </a:pPr>
            <a:r>
              <a:rPr lang="en-US" sz="1050" dirty="0">
                <a:solidFill>
                  <a:srgbClr val="383838"/>
                </a:solidFill>
                <a:latin typeface="DM Sans" pitchFamily="34" charset="0"/>
                <a:ea typeface="DM Sans" pitchFamily="34" charset="-122"/>
                <a:cs typeface="DM Sans" pitchFamily="34" charset="-120"/>
              </a:rPr>
              <a:t>Sustainable hotel management, digital marketing, eco-friendly food sourcing</a:t>
            </a:r>
            <a:endParaRPr lang="en-US" sz="1050" dirty="0"/>
          </a:p>
        </p:txBody>
      </p:sp>
      <p:sp>
        <p:nvSpPr>
          <p:cNvPr id="14" name="Shape 10"/>
          <p:cNvSpPr/>
          <p:nvPr/>
        </p:nvSpPr>
        <p:spPr>
          <a:xfrm>
            <a:off x="6759893" y="3008828"/>
            <a:ext cx="414933" cy="15240"/>
          </a:xfrm>
          <a:prstGeom prst="roundRect">
            <a:avLst>
              <a:gd name="adj" fmla="val 136165"/>
            </a:avLst>
          </a:prstGeom>
          <a:solidFill>
            <a:srgbClr val="D8D4D4"/>
          </a:solidFill>
          <a:ln/>
        </p:spPr>
        <p:txBody>
          <a:bodyPr/>
          <a:lstStyle/>
          <a:p>
            <a:endParaRPr lang="en-RO"/>
          </a:p>
        </p:txBody>
      </p:sp>
      <p:sp>
        <p:nvSpPr>
          <p:cNvPr id="15" name="Shape 11"/>
          <p:cNvSpPr/>
          <p:nvPr/>
        </p:nvSpPr>
        <p:spPr>
          <a:xfrm>
            <a:off x="7159585" y="2860834"/>
            <a:ext cx="311229" cy="311229"/>
          </a:xfrm>
          <a:prstGeom prst="roundRect">
            <a:avLst>
              <a:gd name="adj" fmla="val 6668"/>
            </a:avLst>
          </a:prstGeom>
          <a:solidFill>
            <a:srgbClr val="F2EEEE"/>
          </a:solidFill>
          <a:ln/>
        </p:spPr>
        <p:txBody>
          <a:bodyPr/>
          <a:lstStyle/>
          <a:p>
            <a:endParaRPr lang="en-RO"/>
          </a:p>
        </p:txBody>
      </p:sp>
      <p:pic>
        <p:nvPicPr>
          <p:cNvPr id="16" name="Image 2" descr="preencoded.png"/>
          <p:cNvPicPr>
            <a:picLocks noChangeAspect="1"/>
          </p:cNvPicPr>
          <p:nvPr/>
        </p:nvPicPr>
        <p:blipFill>
          <a:blip r:embed="rId5"/>
          <a:stretch>
            <a:fillRect/>
          </a:stretch>
        </p:blipFill>
        <p:spPr>
          <a:xfrm>
            <a:off x="7206258" y="2880300"/>
            <a:ext cx="217884" cy="272296"/>
          </a:xfrm>
          <a:prstGeom prst="rect">
            <a:avLst/>
          </a:prstGeom>
        </p:spPr>
      </p:pic>
      <p:sp>
        <p:nvSpPr>
          <p:cNvPr id="17" name="Text 12"/>
          <p:cNvSpPr/>
          <p:nvPr/>
        </p:nvSpPr>
        <p:spPr>
          <a:xfrm>
            <a:off x="4764405" y="2908340"/>
            <a:ext cx="1859161" cy="226933"/>
          </a:xfrm>
          <a:prstGeom prst="rect">
            <a:avLst/>
          </a:prstGeom>
          <a:noFill/>
          <a:ln/>
        </p:spPr>
        <p:txBody>
          <a:bodyPr wrap="none" lIns="0" tIns="0" rIns="0" bIns="0" rtlCol="0" anchor="t"/>
          <a:lstStyle/>
          <a:p>
            <a:pPr marL="0" indent="0" algn="r">
              <a:lnSpc>
                <a:spcPts val="1750"/>
              </a:lnSpc>
              <a:buNone/>
            </a:pPr>
            <a:r>
              <a:rPr lang="en-US" sz="1400" dirty="0">
                <a:solidFill>
                  <a:srgbClr val="383838"/>
                </a:solidFill>
                <a:latin typeface="PT Serif" pitchFamily="34" charset="0"/>
                <a:ea typeface="PT Serif" pitchFamily="34" charset="-122"/>
                <a:cs typeface="PT Serif" pitchFamily="34" charset="-120"/>
              </a:rPr>
              <a:t>Welsh Language Taster</a:t>
            </a:r>
            <a:endParaRPr lang="en-US" sz="1400" dirty="0"/>
          </a:p>
        </p:txBody>
      </p:sp>
      <p:sp>
        <p:nvSpPr>
          <p:cNvPr id="18" name="Text 13"/>
          <p:cNvSpPr/>
          <p:nvPr/>
        </p:nvSpPr>
        <p:spPr>
          <a:xfrm>
            <a:off x="744855" y="3218259"/>
            <a:ext cx="5878711" cy="221337"/>
          </a:xfrm>
          <a:prstGeom prst="rect">
            <a:avLst/>
          </a:prstGeom>
          <a:noFill/>
          <a:ln/>
        </p:spPr>
        <p:txBody>
          <a:bodyPr wrap="none" lIns="0" tIns="0" rIns="0" bIns="0" rtlCol="0" anchor="t"/>
          <a:lstStyle/>
          <a:p>
            <a:pPr marL="0" indent="0" algn="r">
              <a:lnSpc>
                <a:spcPts val="1700"/>
              </a:lnSpc>
              <a:buNone/>
            </a:pPr>
            <a:r>
              <a:rPr lang="en-US" sz="1050" dirty="0">
                <a:solidFill>
                  <a:srgbClr val="383838"/>
                </a:solidFill>
                <a:latin typeface="DM Sans" pitchFamily="34" charset="0"/>
                <a:ea typeface="DM Sans" pitchFamily="34" charset="-122"/>
                <a:cs typeface="DM Sans" pitchFamily="34" charset="-120"/>
              </a:rPr>
              <a:t>Hands-on culture immersion and participatory learning</a:t>
            </a:r>
            <a:endParaRPr lang="en-US" sz="1050" dirty="0"/>
          </a:p>
        </p:txBody>
      </p:sp>
      <p:sp>
        <p:nvSpPr>
          <p:cNvPr id="19" name="Shape 14"/>
          <p:cNvSpPr/>
          <p:nvPr/>
        </p:nvSpPr>
        <p:spPr>
          <a:xfrm>
            <a:off x="7455575" y="3724275"/>
            <a:ext cx="414933" cy="15240"/>
          </a:xfrm>
          <a:prstGeom prst="roundRect">
            <a:avLst>
              <a:gd name="adj" fmla="val 136165"/>
            </a:avLst>
          </a:prstGeom>
          <a:solidFill>
            <a:srgbClr val="D8D4D4"/>
          </a:solidFill>
          <a:ln/>
        </p:spPr>
        <p:txBody>
          <a:bodyPr/>
          <a:lstStyle/>
          <a:p>
            <a:endParaRPr lang="en-RO"/>
          </a:p>
        </p:txBody>
      </p:sp>
      <p:sp>
        <p:nvSpPr>
          <p:cNvPr id="20" name="Shape 15"/>
          <p:cNvSpPr/>
          <p:nvPr/>
        </p:nvSpPr>
        <p:spPr>
          <a:xfrm>
            <a:off x="7159585" y="3576280"/>
            <a:ext cx="311229" cy="311229"/>
          </a:xfrm>
          <a:prstGeom prst="roundRect">
            <a:avLst>
              <a:gd name="adj" fmla="val 6668"/>
            </a:avLst>
          </a:prstGeom>
          <a:solidFill>
            <a:srgbClr val="F2EEEE"/>
          </a:solidFill>
          <a:ln/>
        </p:spPr>
        <p:txBody>
          <a:bodyPr/>
          <a:lstStyle/>
          <a:p>
            <a:endParaRPr lang="en-RO"/>
          </a:p>
        </p:txBody>
      </p:sp>
      <p:pic>
        <p:nvPicPr>
          <p:cNvPr id="21" name="Image 3" descr="preencoded.png"/>
          <p:cNvPicPr>
            <a:picLocks noChangeAspect="1"/>
          </p:cNvPicPr>
          <p:nvPr/>
        </p:nvPicPr>
        <p:blipFill>
          <a:blip r:embed="rId6"/>
          <a:stretch>
            <a:fillRect/>
          </a:stretch>
        </p:blipFill>
        <p:spPr>
          <a:xfrm>
            <a:off x="7206258" y="3595747"/>
            <a:ext cx="217884" cy="272296"/>
          </a:xfrm>
          <a:prstGeom prst="rect">
            <a:avLst/>
          </a:prstGeom>
        </p:spPr>
      </p:pic>
      <p:sp>
        <p:nvSpPr>
          <p:cNvPr id="22" name="Text 16"/>
          <p:cNvSpPr/>
          <p:nvPr/>
        </p:nvSpPr>
        <p:spPr>
          <a:xfrm>
            <a:off x="8006834" y="3623786"/>
            <a:ext cx="1815703" cy="226933"/>
          </a:xfrm>
          <a:prstGeom prst="rect">
            <a:avLst/>
          </a:prstGeom>
          <a:noFill/>
          <a:ln/>
        </p:spPr>
        <p:txBody>
          <a:bodyPr wrap="none" lIns="0" tIns="0" rIns="0" bIns="0" rtlCol="0" anchor="t"/>
          <a:lstStyle/>
          <a:p>
            <a:pPr marL="0" indent="0" algn="l">
              <a:lnSpc>
                <a:spcPts val="1750"/>
              </a:lnSpc>
              <a:buNone/>
            </a:pPr>
            <a:r>
              <a:rPr lang="en-US" sz="1400" dirty="0">
                <a:solidFill>
                  <a:srgbClr val="383838"/>
                </a:solidFill>
                <a:latin typeface="PT Serif" pitchFamily="34" charset="0"/>
                <a:ea typeface="PT Serif" pitchFamily="34" charset="-122"/>
                <a:cs typeface="PT Serif" pitchFamily="34" charset="-120"/>
              </a:rPr>
              <a:t>Cookery Show</a:t>
            </a:r>
            <a:endParaRPr lang="en-US" sz="1400" dirty="0"/>
          </a:p>
        </p:txBody>
      </p:sp>
      <p:sp>
        <p:nvSpPr>
          <p:cNvPr id="23" name="Text 17"/>
          <p:cNvSpPr/>
          <p:nvPr/>
        </p:nvSpPr>
        <p:spPr>
          <a:xfrm>
            <a:off x="8006834" y="3933706"/>
            <a:ext cx="5878711" cy="221337"/>
          </a:xfrm>
          <a:prstGeom prst="rect">
            <a:avLst/>
          </a:prstGeom>
          <a:noFill/>
          <a:ln/>
        </p:spPr>
        <p:txBody>
          <a:bodyPr wrap="none" lIns="0" tIns="0" rIns="0" bIns="0" rtlCol="0" anchor="t"/>
          <a:lstStyle/>
          <a:p>
            <a:pPr marL="0" indent="0" algn="l">
              <a:lnSpc>
                <a:spcPts val="1700"/>
              </a:lnSpc>
              <a:buNone/>
            </a:pPr>
            <a:r>
              <a:rPr lang="en-US" sz="1050" dirty="0">
                <a:solidFill>
                  <a:srgbClr val="383838"/>
                </a:solidFill>
                <a:latin typeface="DM Sans" pitchFamily="34" charset="0"/>
                <a:ea typeface="DM Sans" pitchFamily="34" charset="-122"/>
                <a:cs typeface="DM Sans" pitchFamily="34" charset="-120"/>
              </a:rPr>
              <a:t>Welsh lamb, seafood, and cheese demonstrations</a:t>
            </a:r>
            <a:endParaRPr lang="en-US" sz="1050" dirty="0"/>
          </a:p>
        </p:txBody>
      </p:sp>
      <p:sp>
        <p:nvSpPr>
          <p:cNvPr id="24" name="Shape 18"/>
          <p:cNvSpPr/>
          <p:nvPr/>
        </p:nvSpPr>
        <p:spPr>
          <a:xfrm>
            <a:off x="6759893" y="4439722"/>
            <a:ext cx="414933" cy="15240"/>
          </a:xfrm>
          <a:prstGeom prst="roundRect">
            <a:avLst>
              <a:gd name="adj" fmla="val 136165"/>
            </a:avLst>
          </a:prstGeom>
          <a:solidFill>
            <a:srgbClr val="D8D4D4"/>
          </a:solidFill>
          <a:ln/>
        </p:spPr>
        <p:txBody>
          <a:bodyPr/>
          <a:lstStyle/>
          <a:p>
            <a:endParaRPr lang="en-RO"/>
          </a:p>
        </p:txBody>
      </p:sp>
      <p:sp>
        <p:nvSpPr>
          <p:cNvPr id="25" name="Shape 19"/>
          <p:cNvSpPr/>
          <p:nvPr/>
        </p:nvSpPr>
        <p:spPr>
          <a:xfrm>
            <a:off x="7159585" y="4291727"/>
            <a:ext cx="311229" cy="311229"/>
          </a:xfrm>
          <a:prstGeom prst="roundRect">
            <a:avLst>
              <a:gd name="adj" fmla="val 6668"/>
            </a:avLst>
          </a:prstGeom>
          <a:solidFill>
            <a:srgbClr val="F2EEEE"/>
          </a:solidFill>
          <a:ln/>
        </p:spPr>
        <p:txBody>
          <a:bodyPr/>
          <a:lstStyle/>
          <a:p>
            <a:endParaRPr lang="en-RO"/>
          </a:p>
        </p:txBody>
      </p:sp>
      <p:pic>
        <p:nvPicPr>
          <p:cNvPr id="26" name="Image 4" descr="preencoded.png"/>
          <p:cNvPicPr>
            <a:picLocks noChangeAspect="1"/>
          </p:cNvPicPr>
          <p:nvPr/>
        </p:nvPicPr>
        <p:blipFill>
          <a:blip r:embed="rId7"/>
          <a:stretch>
            <a:fillRect/>
          </a:stretch>
        </p:blipFill>
        <p:spPr>
          <a:xfrm>
            <a:off x="7206258" y="4311194"/>
            <a:ext cx="217884" cy="272296"/>
          </a:xfrm>
          <a:prstGeom prst="rect">
            <a:avLst/>
          </a:prstGeom>
        </p:spPr>
      </p:pic>
      <p:sp>
        <p:nvSpPr>
          <p:cNvPr id="27" name="Text 20"/>
          <p:cNvSpPr/>
          <p:nvPr/>
        </p:nvSpPr>
        <p:spPr>
          <a:xfrm>
            <a:off x="4807863" y="4339233"/>
            <a:ext cx="1815703" cy="226933"/>
          </a:xfrm>
          <a:prstGeom prst="rect">
            <a:avLst/>
          </a:prstGeom>
          <a:noFill/>
          <a:ln/>
        </p:spPr>
        <p:txBody>
          <a:bodyPr wrap="none" lIns="0" tIns="0" rIns="0" bIns="0" rtlCol="0" anchor="t"/>
          <a:lstStyle/>
          <a:p>
            <a:pPr marL="0" indent="0" algn="r">
              <a:lnSpc>
                <a:spcPts val="1750"/>
              </a:lnSpc>
              <a:buNone/>
            </a:pPr>
            <a:r>
              <a:rPr lang="en-US" sz="1400" dirty="0">
                <a:solidFill>
                  <a:srgbClr val="383838"/>
                </a:solidFill>
                <a:latin typeface="PT Serif" pitchFamily="34" charset="0"/>
                <a:ea typeface="PT Serif" pitchFamily="34" charset="-122"/>
                <a:cs typeface="PT Serif" pitchFamily="34" charset="-120"/>
              </a:rPr>
              <a:t>Expo &amp; Networking</a:t>
            </a:r>
            <a:endParaRPr lang="en-US" sz="1400" dirty="0"/>
          </a:p>
        </p:txBody>
      </p:sp>
      <p:sp>
        <p:nvSpPr>
          <p:cNvPr id="28" name="Text 21"/>
          <p:cNvSpPr/>
          <p:nvPr/>
        </p:nvSpPr>
        <p:spPr>
          <a:xfrm>
            <a:off x="744855" y="4649153"/>
            <a:ext cx="5878711" cy="221337"/>
          </a:xfrm>
          <a:prstGeom prst="rect">
            <a:avLst/>
          </a:prstGeom>
          <a:noFill/>
          <a:ln/>
        </p:spPr>
        <p:txBody>
          <a:bodyPr wrap="none" lIns="0" tIns="0" rIns="0" bIns="0" rtlCol="0" anchor="t"/>
          <a:lstStyle/>
          <a:p>
            <a:pPr marL="0" indent="0" algn="r">
              <a:lnSpc>
                <a:spcPts val="1700"/>
              </a:lnSpc>
              <a:buNone/>
            </a:pPr>
            <a:r>
              <a:rPr lang="en-US" sz="1050" dirty="0">
                <a:solidFill>
                  <a:srgbClr val="383838"/>
                </a:solidFill>
                <a:latin typeface="DM Sans" pitchFamily="34" charset="0"/>
                <a:ea typeface="DM Sans" pitchFamily="34" charset="-122"/>
                <a:cs typeface="DM Sans" pitchFamily="34" charset="-120"/>
              </a:rPr>
              <a:t>Tourism boards, Welsh crafts, and local company displays</a:t>
            </a:r>
            <a:endParaRPr lang="en-US" sz="1050" dirty="0"/>
          </a:p>
        </p:txBody>
      </p:sp>
      <p:sp>
        <p:nvSpPr>
          <p:cNvPr id="29" name="Shape 22"/>
          <p:cNvSpPr/>
          <p:nvPr/>
        </p:nvSpPr>
        <p:spPr>
          <a:xfrm>
            <a:off x="7455575" y="5155168"/>
            <a:ext cx="414933" cy="15240"/>
          </a:xfrm>
          <a:prstGeom prst="roundRect">
            <a:avLst>
              <a:gd name="adj" fmla="val 136165"/>
            </a:avLst>
          </a:prstGeom>
          <a:solidFill>
            <a:srgbClr val="D8D4D4"/>
          </a:solidFill>
          <a:ln/>
        </p:spPr>
        <p:txBody>
          <a:bodyPr/>
          <a:lstStyle/>
          <a:p>
            <a:endParaRPr lang="en-RO"/>
          </a:p>
        </p:txBody>
      </p:sp>
      <p:sp>
        <p:nvSpPr>
          <p:cNvPr id="30" name="Shape 23"/>
          <p:cNvSpPr/>
          <p:nvPr/>
        </p:nvSpPr>
        <p:spPr>
          <a:xfrm>
            <a:off x="7159585" y="5007173"/>
            <a:ext cx="311229" cy="311229"/>
          </a:xfrm>
          <a:prstGeom prst="roundRect">
            <a:avLst>
              <a:gd name="adj" fmla="val 6668"/>
            </a:avLst>
          </a:prstGeom>
          <a:solidFill>
            <a:srgbClr val="F2EEEE"/>
          </a:solidFill>
          <a:ln/>
        </p:spPr>
        <p:txBody>
          <a:bodyPr/>
          <a:lstStyle/>
          <a:p>
            <a:endParaRPr lang="en-RO"/>
          </a:p>
        </p:txBody>
      </p:sp>
      <p:pic>
        <p:nvPicPr>
          <p:cNvPr id="31" name="Image 5" descr="preencoded.png"/>
          <p:cNvPicPr>
            <a:picLocks noChangeAspect="1"/>
          </p:cNvPicPr>
          <p:nvPr/>
        </p:nvPicPr>
        <p:blipFill>
          <a:blip r:embed="rId8"/>
          <a:stretch>
            <a:fillRect/>
          </a:stretch>
        </p:blipFill>
        <p:spPr>
          <a:xfrm>
            <a:off x="7206258" y="5026640"/>
            <a:ext cx="217884" cy="272296"/>
          </a:xfrm>
          <a:prstGeom prst="rect">
            <a:avLst/>
          </a:prstGeom>
        </p:spPr>
      </p:pic>
      <p:sp>
        <p:nvSpPr>
          <p:cNvPr id="32" name="Text 24"/>
          <p:cNvSpPr/>
          <p:nvPr/>
        </p:nvSpPr>
        <p:spPr>
          <a:xfrm>
            <a:off x="8006834" y="5054679"/>
            <a:ext cx="1815703" cy="226933"/>
          </a:xfrm>
          <a:prstGeom prst="rect">
            <a:avLst/>
          </a:prstGeom>
          <a:noFill/>
          <a:ln/>
        </p:spPr>
        <p:txBody>
          <a:bodyPr wrap="none" lIns="0" tIns="0" rIns="0" bIns="0" rtlCol="0" anchor="t"/>
          <a:lstStyle/>
          <a:p>
            <a:pPr marL="0" indent="0" algn="l">
              <a:lnSpc>
                <a:spcPts val="1750"/>
              </a:lnSpc>
              <a:buNone/>
            </a:pPr>
            <a:r>
              <a:rPr lang="en-US" sz="1400" dirty="0">
                <a:solidFill>
                  <a:srgbClr val="383838"/>
                </a:solidFill>
                <a:latin typeface="PT Serif" pitchFamily="34" charset="0"/>
                <a:ea typeface="PT Serif" pitchFamily="34" charset="-122"/>
                <a:cs typeface="PT Serif" pitchFamily="34" charset="-120"/>
              </a:rPr>
              <a:t>Evening Extravaganza</a:t>
            </a:r>
            <a:endParaRPr lang="en-US" sz="1400" dirty="0"/>
          </a:p>
        </p:txBody>
      </p:sp>
      <p:sp>
        <p:nvSpPr>
          <p:cNvPr id="33" name="Text 25"/>
          <p:cNvSpPr/>
          <p:nvPr/>
        </p:nvSpPr>
        <p:spPr>
          <a:xfrm>
            <a:off x="8006834" y="5364599"/>
            <a:ext cx="5878711" cy="221337"/>
          </a:xfrm>
          <a:prstGeom prst="rect">
            <a:avLst/>
          </a:prstGeom>
          <a:noFill/>
          <a:ln/>
        </p:spPr>
        <p:txBody>
          <a:bodyPr wrap="none" lIns="0" tIns="0" rIns="0" bIns="0" rtlCol="0" anchor="t"/>
          <a:lstStyle/>
          <a:p>
            <a:pPr marL="0" indent="0" algn="l">
              <a:lnSpc>
                <a:spcPts val="1700"/>
              </a:lnSpc>
              <a:buNone/>
            </a:pPr>
            <a:r>
              <a:rPr lang="en-US" sz="1050" dirty="0">
                <a:solidFill>
                  <a:srgbClr val="383838"/>
                </a:solidFill>
                <a:latin typeface="DM Sans" pitchFamily="34" charset="0"/>
                <a:ea typeface="DM Sans" pitchFamily="34" charset="-122"/>
                <a:cs typeface="DM Sans" pitchFamily="34" charset="-120"/>
              </a:rPr>
              <a:t>Traditional Welsh music and dance with modern entertainment</a:t>
            </a:r>
            <a:endParaRPr lang="en-US" sz="1050" dirty="0"/>
          </a:p>
        </p:txBody>
      </p:sp>
      <p:sp>
        <p:nvSpPr>
          <p:cNvPr id="34" name="Text 26"/>
          <p:cNvSpPr/>
          <p:nvPr/>
        </p:nvSpPr>
        <p:spPr>
          <a:xfrm>
            <a:off x="744855" y="6317099"/>
            <a:ext cx="13140690" cy="1328023"/>
          </a:xfrm>
          <a:prstGeom prst="rect">
            <a:avLst/>
          </a:prstGeom>
          <a:noFill/>
          <a:ln/>
        </p:spPr>
        <p:txBody>
          <a:bodyPr wrap="square" lIns="0" tIns="0" rIns="0" bIns="0" rtlCol="0" anchor="t"/>
          <a:lstStyle/>
          <a:p>
            <a:pPr marL="0" indent="0" algn="l">
              <a:lnSpc>
                <a:spcPts val="1700"/>
              </a:lnSpc>
              <a:buNone/>
            </a:pPr>
            <a:r>
              <a:rPr lang="en-US" sz="1200" dirty="0">
                <a:solidFill>
                  <a:srgbClr val="383838"/>
                </a:solidFill>
                <a:latin typeface="DM Sans" pitchFamily="34" charset="0"/>
                <a:ea typeface="DM Sans" pitchFamily="34" charset="-122"/>
                <a:cs typeface="DM Sans" pitchFamily="34" charset="-120"/>
              </a:rPr>
              <a:t>The opening speech will highlight Wales' "Croeso" mentality and the significance of cultural authenticity in hotel marketing (Yahoo Finance, 2025). Our programme includes sustainable hotel management, tourist digital marketing, and eco-friendly food sourcing panel discussions (Yahoo Finance, 2021). 3. A Welsh language taster program offers hands-on culture immersion and participatory learning (Financial Times, 2021). 4. A Welsh lamb, seafood, and cheese cookery show will be staged (The Motley Fool, 2021). 5. An expo with tourism boards, Welsh crafts, and local company displays offers networking breaks (Financial Times, 20265). Yahoo Finance (2025) states our evening extravaganza will combine traditional Welsh music and dance with modern entertainment. 7. The NASDAQ (2025) will offer cultural tours before and after the event through agreements with adjacent attractions including the St. Fagans National Museum of History. 8. We balance scholarly insight, best practises, and authentic Welsh experiences in each session (Wise, 2025).</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93790" y="1034534"/>
            <a:ext cx="12689919" cy="632579"/>
          </a:xfrm>
          <a:prstGeom prst="rect">
            <a:avLst/>
          </a:prstGeom>
          <a:noFill/>
          <a:ln/>
        </p:spPr>
        <p:txBody>
          <a:bodyPr wrap="none" lIns="0" tIns="0" rIns="0" bIns="0" rtlCol="0" anchor="t"/>
          <a:lstStyle/>
          <a:p>
            <a:pPr marL="0" indent="0" algn="l">
              <a:lnSpc>
                <a:spcPts val="4950"/>
              </a:lnSpc>
              <a:buNone/>
            </a:pPr>
            <a:r>
              <a:rPr lang="en-US" sz="3950" dirty="0">
                <a:solidFill>
                  <a:srgbClr val="020202"/>
                </a:solidFill>
                <a:latin typeface="PT Serif" pitchFamily="34" charset="0"/>
                <a:ea typeface="PT Serif" pitchFamily="34" charset="-122"/>
                <a:cs typeface="PT Serif" pitchFamily="34" charset="-120"/>
              </a:rPr>
              <a:t>Selecting Food, Entertainment, and Audiovisual Services</a:t>
            </a:r>
            <a:endParaRPr lang="en-US" sz="3950" dirty="0"/>
          </a:p>
        </p:txBody>
      </p:sp>
      <p:sp>
        <p:nvSpPr>
          <p:cNvPr id="3" name="Shape 1"/>
          <p:cNvSpPr/>
          <p:nvPr/>
        </p:nvSpPr>
        <p:spPr>
          <a:xfrm>
            <a:off x="793790" y="2052638"/>
            <a:ext cx="6425089" cy="2474833"/>
          </a:xfrm>
          <a:prstGeom prst="roundRect">
            <a:avLst>
              <a:gd name="adj" fmla="val 1169"/>
            </a:avLst>
          </a:prstGeom>
          <a:solidFill>
            <a:srgbClr val="F2EEEE"/>
          </a:solidFill>
          <a:ln/>
        </p:spPr>
        <p:txBody>
          <a:bodyPr/>
          <a:lstStyle/>
          <a:p>
            <a:endParaRPr lang="en-RO"/>
          </a:p>
        </p:txBody>
      </p:sp>
      <p:sp>
        <p:nvSpPr>
          <p:cNvPr id="4" name="Text 2"/>
          <p:cNvSpPr/>
          <p:nvPr/>
        </p:nvSpPr>
        <p:spPr>
          <a:xfrm>
            <a:off x="986552" y="2245400"/>
            <a:ext cx="2725222" cy="316230"/>
          </a:xfrm>
          <a:prstGeom prst="rect">
            <a:avLst/>
          </a:prstGeom>
          <a:noFill/>
          <a:ln/>
        </p:spPr>
        <p:txBody>
          <a:bodyPr wrap="none" lIns="0" tIns="0" rIns="0" bIns="0" rtlCol="0" anchor="t"/>
          <a:lstStyle/>
          <a:p>
            <a:pPr marL="0" indent="0" algn="l">
              <a:lnSpc>
                <a:spcPts val="2450"/>
              </a:lnSpc>
              <a:buNone/>
            </a:pPr>
            <a:r>
              <a:rPr lang="en-US" sz="1950" dirty="0">
                <a:solidFill>
                  <a:srgbClr val="383838"/>
                </a:solidFill>
                <a:latin typeface="PT Serif" pitchFamily="34" charset="0"/>
                <a:ea typeface="PT Serif" pitchFamily="34" charset="-122"/>
                <a:cs typeface="PT Serif" pitchFamily="34" charset="-120"/>
              </a:rPr>
              <a:t>Welsh Catering Partners</a:t>
            </a:r>
            <a:endParaRPr lang="en-US" sz="1950" dirty="0"/>
          </a:p>
        </p:txBody>
      </p:sp>
      <p:sp>
        <p:nvSpPr>
          <p:cNvPr id="5" name="Text 3"/>
          <p:cNvSpPr/>
          <p:nvPr/>
        </p:nvSpPr>
        <p:spPr>
          <a:xfrm>
            <a:off x="986552" y="2677239"/>
            <a:ext cx="6039564" cy="616744"/>
          </a:xfrm>
          <a:prstGeom prst="rect">
            <a:avLst/>
          </a:prstGeom>
          <a:noFill/>
          <a:ln/>
        </p:spPr>
        <p:txBody>
          <a:bodyPr wrap="square" lIns="0" tIns="0" rIns="0" bIns="0" rtlCol="0" anchor="t"/>
          <a:lstStyle/>
          <a:p>
            <a:pPr marL="0" indent="0" algn="l">
              <a:lnSpc>
                <a:spcPts val="2400"/>
              </a:lnSpc>
              <a:buNone/>
            </a:pPr>
            <a:r>
              <a:rPr lang="en-US" sz="1500" dirty="0">
                <a:solidFill>
                  <a:srgbClr val="383838"/>
                </a:solidFill>
                <a:latin typeface="DM Sans" pitchFamily="34" charset="0"/>
                <a:ea typeface="DM Sans" pitchFamily="34" charset="-122"/>
                <a:cs typeface="DM Sans" pitchFamily="34" charset="-120"/>
              </a:rPr>
              <a:t>Welsh caterers who promote "farm-to-table" and use fresh, local ingredients will be our partners (The Motley Fool, 2021).</a:t>
            </a:r>
            <a:endParaRPr lang="en-US" sz="1500" dirty="0"/>
          </a:p>
        </p:txBody>
      </p:sp>
      <p:sp>
        <p:nvSpPr>
          <p:cNvPr id="6" name="Text 4"/>
          <p:cNvSpPr/>
          <p:nvPr/>
        </p:nvSpPr>
        <p:spPr>
          <a:xfrm>
            <a:off x="986552" y="3409593"/>
            <a:ext cx="6039564" cy="925116"/>
          </a:xfrm>
          <a:prstGeom prst="rect">
            <a:avLst/>
          </a:prstGeom>
          <a:noFill/>
          <a:ln/>
        </p:spPr>
        <p:txBody>
          <a:bodyPr wrap="square" lIns="0" tIns="0" rIns="0" bIns="0" rtlCol="0" anchor="t"/>
          <a:lstStyle/>
          <a:p>
            <a:pPr marL="0" indent="0" algn="l">
              <a:lnSpc>
                <a:spcPts val="2400"/>
              </a:lnSpc>
              <a:buNone/>
            </a:pPr>
            <a:r>
              <a:rPr lang="en-US" sz="1500" dirty="0">
                <a:solidFill>
                  <a:srgbClr val="383838"/>
                </a:solidFill>
                <a:latin typeface="DM Sans" pitchFamily="34" charset="0"/>
                <a:ea typeface="DM Sans" pitchFamily="34" charset="-122"/>
                <a:cs typeface="DM Sans" pitchFamily="34" charset="-120"/>
              </a:rPr>
              <a:t>The menu includes Welsh dishes like cawl and bara brith and local meats and cheeses for an engaging dining experience (The Motley Fool, 2021).</a:t>
            </a:r>
            <a:endParaRPr lang="en-US" sz="1500" dirty="0"/>
          </a:p>
        </p:txBody>
      </p:sp>
      <p:sp>
        <p:nvSpPr>
          <p:cNvPr id="7" name="Shape 5"/>
          <p:cNvSpPr/>
          <p:nvPr/>
        </p:nvSpPr>
        <p:spPr>
          <a:xfrm>
            <a:off x="7411641" y="2052638"/>
            <a:ext cx="6425089" cy="2474833"/>
          </a:xfrm>
          <a:prstGeom prst="roundRect">
            <a:avLst>
              <a:gd name="adj" fmla="val 1169"/>
            </a:avLst>
          </a:prstGeom>
          <a:solidFill>
            <a:srgbClr val="F2EEEE"/>
          </a:solidFill>
          <a:ln/>
        </p:spPr>
        <p:txBody>
          <a:bodyPr/>
          <a:lstStyle/>
          <a:p>
            <a:endParaRPr lang="en-RO"/>
          </a:p>
        </p:txBody>
      </p:sp>
      <p:sp>
        <p:nvSpPr>
          <p:cNvPr id="8" name="Text 6"/>
          <p:cNvSpPr/>
          <p:nvPr/>
        </p:nvSpPr>
        <p:spPr>
          <a:xfrm>
            <a:off x="7604403" y="2245400"/>
            <a:ext cx="2611398" cy="316230"/>
          </a:xfrm>
          <a:prstGeom prst="rect">
            <a:avLst/>
          </a:prstGeom>
          <a:noFill/>
          <a:ln/>
        </p:spPr>
        <p:txBody>
          <a:bodyPr wrap="none" lIns="0" tIns="0" rIns="0" bIns="0" rtlCol="0" anchor="t"/>
          <a:lstStyle/>
          <a:p>
            <a:pPr marL="0" indent="0" algn="l">
              <a:lnSpc>
                <a:spcPts val="2450"/>
              </a:lnSpc>
              <a:buNone/>
            </a:pPr>
            <a:r>
              <a:rPr lang="en-US" sz="1950" dirty="0">
                <a:solidFill>
                  <a:srgbClr val="383838"/>
                </a:solidFill>
                <a:latin typeface="PT Serif" pitchFamily="34" charset="0"/>
                <a:ea typeface="PT Serif" pitchFamily="34" charset="-122"/>
                <a:cs typeface="PT Serif" pitchFamily="34" charset="-120"/>
              </a:rPr>
              <a:t>Entertainment Options</a:t>
            </a:r>
            <a:endParaRPr lang="en-US" sz="1950" dirty="0"/>
          </a:p>
        </p:txBody>
      </p:sp>
      <p:sp>
        <p:nvSpPr>
          <p:cNvPr id="9" name="Text 7"/>
          <p:cNvSpPr/>
          <p:nvPr/>
        </p:nvSpPr>
        <p:spPr>
          <a:xfrm>
            <a:off x="7604403" y="2677239"/>
            <a:ext cx="6039564" cy="616744"/>
          </a:xfrm>
          <a:prstGeom prst="rect">
            <a:avLst/>
          </a:prstGeom>
          <a:noFill/>
          <a:ln/>
        </p:spPr>
        <p:txBody>
          <a:bodyPr wrap="square" lIns="0" tIns="0" rIns="0" bIns="0" rtlCol="0" anchor="t"/>
          <a:lstStyle/>
          <a:p>
            <a:pPr marL="0" indent="0" algn="l">
              <a:lnSpc>
                <a:spcPts val="2400"/>
              </a:lnSpc>
              <a:buNone/>
            </a:pPr>
            <a:r>
              <a:rPr lang="en-US" sz="1500" dirty="0">
                <a:solidFill>
                  <a:srgbClr val="383838"/>
                </a:solidFill>
                <a:latin typeface="DM Sans" pitchFamily="34" charset="0"/>
                <a:ea typeface="DM Sans" pitchFamily="34" charset="-122"/>
                <a:cs typeface="DM Sans" pitchFamily="34" charset="-120"/>
              </a:rPr>
              <a:t>Yahoo Finance (2025) reports that a live Welsh band will perform old and new music to demonstrate Welsh culture's diversity.</a:t>
            </a:r>
            <a:endParaRPr lang="en-US" sz="1500" dirty="0"/>
          </a:p>
        </p:txBody>
      </p:sp>
      <p:sp>
        <p:nvSpPr>
          <p:cNvPr id="10" name="Text 8"/>
          <p:cNvSpPr/>
          <p:nvPr/>
        </p:nvSpPr>
        <p:spPr>
          <a:xfrm>
            <a:off x="7604403" y="3409593"/>
            <a:ext cx="6039564" cy="925116"/>
          </a:xfrm>
          <a:prstGeom prst="rect">
            <a:avLst/>
          </a:prstGeom>
          <a:noFill/>
          <a:ln/>
        </p:spPr>
        <p:txBody>
          <a:bodyPr wrap="square" lIns="0" tIns="0" rIns="0" bIns="0" rtlCol="0" anchor="t"/>
          <a:lstStyle/>
          <a:p>
            <a:pPr marL="0" indent="0" algn="l">
              <a:lnSpc>
                <a:spcPts val="2400"/>
              </a:lnSpc>
              <a:buNone/>
            </a:pPr>
            <a:r>
              <a:rPr lang="en-US" sz="1500" dirty="0">
                <a:solidFill>
                  <a:srgbClr val="383838"/>
                </a:solidFill>
                <a:latin typeface="DM Sans" pitchFamily="34" charset="0"/>
                <a:ea typeface="DM Sans" pitchFamily="34" charset="-122"/>
                <a:cs typeface="DM Sans" pitchFamily="34" charset="-120"/>
              </a:rPr>
              <a:t>Based on the "Year of Croeso" theme, GuruFocus (2025) recommends quality lighting and stage design to make the presentation seem welcoming.</a:t>
            </a:r>
            <a:endParaRPr lang="en-US" sz="1500" dirty="0"/>
          </a:p>
        </p:txBody>
      </p:sp>
      <p:sp>
        <p:nvSpPr>
          <p:cNvPr id="11" name="Shape 9"/>
          <p:cNvSpPr/>
          <p:nvPr/>
        </p:nvSpPr>
        <p:spPr>
          <a:xfrm>
            <a:off x="793790" y="4720233"/>
            <a:ext cx="6425089" cy="2474833"/>
          </a:xfrm>
          <a:prstGeom prst="roundRect">
            <a:avLst>
              <a:gd name="adj" fmla="val 1169"/>
            </a:avLst>
          </a:prstGeom>
          <a:solidFill>
            <a:srgbClr val="F2EEEE"/>
          </a:solidFill>
          <a:ln/>
        </p:spPr>
        <p:txBody>
          <a:bodyPr/>
          <a:lstStyle/>
          <a:p>
            <a:endParaRPr lang="en-RO"/>
          </a:p>
        </p:txBody>
      </p:sp>
      <p:sp>
        <p:nvSpPr>
          <p:cNvPr id="12" name="Text 10"/>
          <p:cNvSpPr/>
          <p:nvPr/>
        </p:nvSpPr>
        <p:spPr>
          <a:xfrm>
            <a:off x="986552" y="4912995"/>
            <a:ext cx="2633662" cy="316230"/>
          </a:xfrm>
          <a:prstGeom prst="rect">
            <a:avLst/>
          </a:prstGeom>
          <a:noFill/>
          <a:ln/>
        </p:spPr>
        <p:txBody>
          <a:bodyPr wrap="none" lIns="0" tIns="0" rIns="0" bIns="0" rtlCol="0" anchor="t"/>
          <a:lstStyle/>
          <a:p>
            <a:pPr marL="0" indent="0" algn="l">
              <a:lnSpc>
                <a:spcPts val="2450"/>
              </a:lnSpc>
              <a:buNone/>
            </a:pPr>
            <a:r>
              <a:rPr lang="en-US" sz="1950" dirty="0">
                <a:solidFill>
                  <a:srgbClr val="383838"/>
                </a:solidFill>
                <a:latin typeface="PT Serif" pitchFamily="34" charset="0"/>
                <a:ea typeface="PT Serif" pitchFamily="34" charset="-122"/>
                <a:cs typeface="PT Serif" pitchFamily="34" charset="-120"/>
              </a:rPr>
              <a:t>Audiovisual Equipment</a:t>
            </a:r>
            <a:endParaRPr lang="en-US" sz="1950" dirty="0"/>
          </a:p>
        </p:txBody>
      </p:sp>
      <p:sp>
        <p:nvSpPr>
          <p:cNvPr id="13" name="Text 11"/>
          <p:cNvSpPr/>
          <p:nvPr/>
        </p:nvSpPr>
        <p:spPr>
          <a:xfrm>
            <a:off x="986552" y="5344835"/>
            <a:ext cx="6039564" cy="925116"/>
          </a:xfrm>
          <a:prstGeom prst="rect">
            <a:avLst/>
          </a:prstGeom>
          <a:noFill/>
          <a:ln/>
        </p:spPr>
        <p:txBody>
          <a:bodyPr wrap="square" lIns="0" tIns="0" rIns="0" bIns="0" rtlCol="0" anchor="t"/>
          <a:lstStyle/>
          <a:p>
            <a:pPr marL="0" indent="0" algn="l">
              <a:lnSpc>
                <a:spcPts val="2400"/>
              </a:lnSpc>
              <a:buNone/>
            </a:pPr>
            <a:r>
              <a:rPr lang="en-US" sz="1500" dirty="0">
                <a:solidFill>
                  <a:srgbClr val="383838"/>
                </a:solidFill>
                <a:latin typeface="DM Sans" pitchFamily="34" charset="0"/>
                <a:ea typeface="DM Sans" pitchFamily="34" charset="-122"/>
                <a:cs typeface="DM Sans" pitchFamily="34" charset="-120"/>
              </a:rPr>
              <a:t>We'll provide interactive audiovisual equipment including giant LED screens, translation booths, and computerised polls (Yahoo Finance, 2025) to enhance your presentations.</a:t>
            </a:r>
            <a:endParaRPr lang="en-US" sz="1500" dirty="0"/>
          </a:p>
        </p:txBody>
      </p:sp>
      <p:sp>
        <p:nvSpPr>
          <p:cNvPr id="14" name="Text 12"/>
          <p:cNvSpPr/>
          <p:nvPr/>
        </p:nvSpPr>
        <p:spPr>
          <a:xfrm>
            <a:off x="986552" y="6385560"/>
            <a:ext cx="6039564" cy="616744"/>
          </a:xfrm>
          <a:prstGeom prst="rect">
            <a:avLst/>
          </a:prstGeom>
          <a:noFill/>
          <a:ln/>
        </p:spPr>
        <p:txBody>
          <a:bodyPr wrap="square" lIns="0" tIns="0" rIns="0" bIns="0" rtlCol="0" anchor="t"/>
          <a:lstStyle/>
          <a:p>
            <a:pPr marL="0" indent="0" algn="l">
              <a:lnSpc>
                <a:spcPts val="2400"/>
              </a:lnSpc>
              <a:buNone/>
            </a:pPr>
            <a:r>
              <a:rPr lang="en-US" sz="1500" dirty="0">
                <a:solidFill>
                  <a:srgbClr val="383838"/>
                </a:solidFill>
                <a:latin typeface="DM Sans" pitchFamily="34" charset="0"/>
                <a:ea typeface="DM Sans" pitchFamily="34" charset="-122"/>
                <a:cs typeface="DM Sans" pitchFamily="34" charset="-120"/>
              </a:rPr>
              <a:t>Virtual guests in the AV setting will increase the </a:t>
            </a:r>
            <a:r>
              <a:rPr lang="ro-RO" sz="1500" dirty="0" err="1">
                <a:solidFill>
                  <a:srgbClr val="383838"/>
                </a:solidFill>
                <a:latin typeface="DM Sans" pitchFamily="34" charset="0"/>
                <a:ea typeface="DM Sans" pitchFamily="34" charset="-122"/>
                <a:cs typeface="DM Sans" pitchFamily="34" charset="-120"/>
              </a:rPr>
              <a:t>Conference</a:t>
            </a:r>
            <a:r>
              <a:rPr lang="en-US" sz="1500" dirty="0">
                <a:solidFill>
                  <a:srgbClr val="383838"/>
                </a:solidFill>
                <a:latin typeface="DM Sans" pitchFamily="34" charset="0"/>
                <a:ea typeface="DM Sans" pitchFamily="34" charset="-122"/>
                <a:cs typeface="DM Sans" pitchFamily="34" charset="-120"/>
              </a:rPr>
              <a:t> reach and establish a hybrid event model (The Motley Fool, 2021).</a:t>
            </a:r>
            <a:endParaRPr lang="en-US" sz="1500" dirty="0"/>
          </a:p>
        </p:txBody>
      </p:sp>
      <p:sp>
        <p:nvSpPr>
          <p:cNvPr id="15" name="Shape 13"/>
          <p:cNvSpPr/>
          <p:nvPr/>
        </p:nvSpPr>
        <p:spPr>
          <a:xfrm>
            <a:off x="7411641" y="4720233"/>
            <a:ext cx="6425089" cy="2474833"/>
          </a:xfrm>
          <a:prstGeom prst="roundRect">
            <a:avLst>
              <a:gd name="adj" fmla="val 1169"/>
            </a:avLst>
          </a:prstGeom>
          <a:solidFill>
            <a:srgbClr val="F2EEEE"/>
          </a:solidFill>
          <a:ln/>
        </p:spPr>
        <p:txBody>
          <a:bodyPr/>
          <a:lstStyle/>
          <a:p>
            <a:endParaRPr lang="en-RO"/>
          </a:p>
        </p:txBody>
      </p:sp>
      <p:sp>
        <p:nvSpPr>
          <p:cNvPr id="16" name="Text 14"/>
          <p:cNvSpPr/>
          <p:nvPr/>
        </p:nvSpPr>
        <p:spPr>
          <a:xfrm>
            <a:off x="7604403" y="4912995"/>
            <a:ext cx="2588895" cy="316230"/>
          </a:xfrm>
          <a:prstGeom prst="rect">
            <a:avLst/>
          </a:prstGeom>
          <a:noFill/>
          <a:ln/>
        </p:spPr>
        <p:txBody>
          <a:bodyPr wrap="none" lIns="0" tIns="0" rIns="0" bIns="0" rtlCol="0" anchor="t"/>
          <a:lstStyle/>
          <a:p>
            <a:pPr marL="0" indent="0" algn="l">
              <a:lnSpc>
                <a:spcPts val="2450"/>
              </a:lnSpc>
              <a:buNone/>
            </a:pPr>
            <a:r>
              <a:rPr lang="en-US" sz="1950" dirty="0">
                <a:solidFill>
                  <a:srgbClr val="383838"/>
                </a:solidFill>
                <a:latin typeface="PT Serif" pitchFamily="34" charset="0"/>
                <a:ea typeface="PT Serif" pitchFamily="34" charset="-122"/>
                <a:cs typeface="PT Serif" pitchFamily="34" charset="-120"/>
              </a:rPr>
              <a:t>Dietary Considerations</a:t>
            </a:r>
            <a:endParaRPr lang="en-US" sz="1950" dirty="0"/>
          </a:p>
        </p:txBody>
      </p:sp>
      <p:sp>
        <p:nvSpPr>
          <p:cNvPr id="17" name="Text 15"/>
          <p:cNvSpPr/>
          <p:nvPr/>
        </p:nvSpPr>
        <p:spPr>
          <a:xfrm>
            <a:off x="7604403" y="5344835"/>
            <a:ext cx="6039564" cy="616744"/>
          </a:xfrm>
          <a:prstGeom prst="rect">
            <a:avLst/>
          </a:prstGeom>
          <a:noFill/>
          <a:ln/>
        </p:spPr>
        <p:txBody>
          <a:bodyPr wrap="square" lIns="0" tIns="0" rIns="0" bIns="0" rtlCol="0" anchor="t"/>
          <a:lstStyle/>
          <a:p>
            <a:pPr marL="0" indent="0" algn="l">
              <a:lnSpc>
                <a:spcPts val="2400"/>
              </a:lnSpc>
              <a:buNone/>
            </a:pPr>
            <a:r>
              <a:rPr lang="en-US" sz="1500" dirty="0">
                <a:solidFill>
                  <a:srgbClr val="383838"/>
                </a:solidFill>
                <a:latin typeface="DM Sans" pitchFamily="34" charset="0"/>
                <a:ea typeface="DM Sans" pitchFamily="34" charset="-122"/>
                <a:cs typeface="DM Sans" pitchFamily="34" charset="-120"/>
              </a:rPr>
              <a:t>Careful food planning allows us to accommodate vegan, halal, and gluten-free international delegates (The Motley Fool, 2021).</a:t>
            </a:r>
            <a:endParaRPr lang="en-US" sz="1500" dirty="0"/>
          </a:p>
        </p:txBody>
      </p:sp>
      <p:sp>
        <p:nvSpPr>
          <p:cNvPr id="18" name="Text 16"/>
          <p:cNvSpPr/>
          <p:nvPr/>
        </p:nvSpPr>
        <p:spPr>
          <a:xfrm>
            <a:off x="7604403" y="6077188"/>
            <a:ext cx="6039564" cy="925116"/>
          </a:xfrm>
          <a:prstGeom prst="rect">
            <a:avLst/>
          </a:prstGeom>
          <a:noFill/>
          <a:ln/>
        </p:spPr>
        <p:txBody>
          <a:bodyPr wrap="square" lIns="0" tIns="0" rIns="0" bIns="0" rtlCol="0" anchor="t"/>
          <a:lstStyle/>
          <a:p>
            <a:pPr marL="0" indent="0" algn="l">
              <a:lnSpc>
                <a:spcPts val="2400"/>
              </a:lnSpc>
              <a:buNone/>
            </a:pPr>
            <a:r>
              <a:rPr lang="en-US" sz="1500" dirty="0">
                <a:solidFill>
                  <a:srgbClr val="383838"/>
                </a:solidFill>
                <a:latin typeface="DM Sans" pitchFamily="34" charset="0"/>
                <a:ea typeface="DM Sans" pitchFamily="34" charset="-122"/>
                <a:cs typeface="DM Sans" pitchFamily="34" charset="-120"/>
              </a:rPr>
              <a:t>According to The Motley Fool (2025), our entertainment and food blend professional quality with traditional Welsh characteristics to provide attendees a memorable experience.</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691634"/>
            <a:ext cx="5231130" cy="595432"/>
          </a:xfrm>
          <a:prstGeom prst="rect">
            <a:avLst/>
          </a:prstGeom>
          <a:noFill/>
          <a:ln/>
        </p:spPr>
        <p:txBody>
          <a:bodyPr wrap="none" lIns="0" tIns="0" rIns="0" bIns="0" rtlCol="0" anchor="t"/>
          <a:lstStyle/>
          <a:p>
            <a:pPr marL="0" indent="0" algn="l">
              <a:lnSpc>
                <a:spcPts val="4650"/>
              </a:lnSpc>
              <a:buNone/>
            </a:pPr>
            <a:r>
              <a:rPr lang="en-US" sz="3750" dirty="0">
                <a:solidFill>
                  <a:srgbClr val="020202"/>
                </a:solidFill>
                <a:latin typeface="PT Serif" pitchFamily="34" charset="0"/>
                <a:ea typeface="PT Serif" pitchFamily="34" charset="-122"/>
                <a:cs typeface="PT Serif" pitchFamily="34" charset="-120"/>
              </a:rPr>
              <a:t>Creating the Event Team</a:t>
            </a:r>
            <a:endParaRPr lang="en-US" sz="3750" dirty="0"/>
          </a:p>
        </p:txBody>
      </p:sp>
      <p:sp>
        <p:nvSpPr>
          <p:cNvPr id="3" name="Text 1"/>
          <p:cNvSpPr/>
          <p:nvPr/>
        </p:nvSpPr>
        <p:spPr>
          <a:xfrm>
            <a:off x="2835473" y="2001322"/>
            <a:ext cx="2381607" cy="297656"/>
          </a:xfrm>
          <a:prstGeom prst="rect">
            <a:avLst/>
          </a:prstGeom>
          <a:noFill/>
          <a:ln/>
        </p:spPr>
        <p:txBody>
          <a:bodyPr wrap="none" lIns="0" tIns="0" rIns="0" bIns="0" rtlCol="0" anchor="t"/>
          <a:lstStyle/>
          <a:p>
            <a:pPr marL="0" indent="0" algn="r">
              <a:lnSpc>
                <a:spcPts val="2300"/>
              </a:lnSpc>
              <a:buNone/>
            </a:pPr>
            <a:r>
              <a:rPr lang="en-US" sz="1850" dirty="0">
                <a:solidFill>
                  <a:srgbClr val="383838"/>
                </a:solidFill>
                <a:latin typeface="PT Serif" pitchFamily="34" charset="0"/>
                <a:ea typeface="PT Serif" pitchFamily="34" charset="-122"/>
                <a:cs typeface="PT Serif" pitchFamily="34" charset="-120"/>
              </a:rPr>
              <a:t>Project Manager</a:t>
            </a:r>
            <a:endParaRPr lang="en-US" sz="1850" dirty="0"/>
          </a:p>
        </p:txBody>
      </p:sp>
      <p:sp>
        <p:nvSpPr>
          <p:cNvPr id="4" name="Text 2"/>
          <p:cNvSpPr/>
          <p:nvPr/>
        </p:nvSpPr>
        <p:spPr>
          <a:xfrm>
            <a:off x="793790" y="2407801"/>
            <a:ext cx="4423291" cy="580549"/>
          </a:xfrm>
          <a:prstGeom prst="rect">
            <a:avLst/>
          </a:prstGeom>
          <a:noFill/>
          <a:ln/>
        </p:spPr>
        <p:txBody>
          <a:bodyPr wrap="square" lIns="0" tIns="0" rIns="0" bIns="0" rtlCol="0" anchor="t"/>
          <a:lstStyle/>
          <a:p>
            <a:pPr marL="0" indent="0" algn="r">
              <a:lnSpc>
                <a:spcPts val="2250"/>
              </a:lnSpc>
              <a:buNone/>
            </a:pPr>
            <a:r>
              <a:rPr lang="en-US" sz="1400" dirty="0">
                <a:solidFill>
                  <a:srgbClr val="383838"/>
                </a:solidFill>
                <a:latin typeface="DM Sans" pitchFamily="34" charset="0"/>
                <a:ea typeface="DM Sans" pitchFamily="34" charset="-122"/>
                <a:cs typeface="DM Sans" pitchFamily="34" charset="-120"/>
              </a:rPr>
              <a:t>Monitors schedules, budgets, and stakeholder relations</a:t>
            </a:r>
            <a:endParaRPr lang="en-US" sz="1400" dirty="0"/>
          </a:p>
        </p:txBody>
      </p:sp>
      <p:pic>
        <p:nvPicPr>
          <p:cNvPr id="5" name="Image 0" descr="preencoded.png"/>
          <p:cNvPicPr>
            <a:picLocks noChangeAspect="1"/>
          </p:cNvPicPr>
          <p:nvPr/>
        </p:nvPicPr>
        <p:blipFill>
          <a:blip r:embed="rId3"/>
          <a:stretch>
            <a:fillRect/>
          </a:stretch>
        </p:blipFill>
        <p:spPr>
          <a:xfrm>
            <a:off x="5489258" y="1649968"/>
            <a:ext cx="3651885" cy="3651885"/>
          </a:xfrm>
          <a:prstGeom prst="rect">
            <a:avLst/>
          </a:prstGeom>
        </p:spPr>
      </p:pic>
      <p:pic>
        <p:nvPicPr>
          <p:cNvPr id="6" name="Image 1" descr="preencoded.png"/>
          <p:cNvPicPr>
            <a:picLocks noChangeAspect="1"/>
          </p:cNvPicPr>
          <p:nvPr/>
        </p:nvPicPr>
        <p:blipFill>
          <a:blip r:embed="rId4"/>
          <a:stretch>
            <a:fillRect/>
          </a:stretch>
        </p:blipFill>
        <p:spPr>
          <a:xfrm>
            <a:off x="6289953" y="2388275"/>
            <a:ext cx="271463" cy="339328"/>
          </a:xfrm>
          <a:prstGeom prst="rect">
            <a:avLst/>
          </a:prstGeom>
        </p:spPr>
      </p:pic>
      <p:sp>
        <p:nvSpPr>
          <p:cNvPr id="7" name="Text 3"/>
          <p:cNvSpPr/>
          <p:nvPr/>
        </p:nvSpPr>
        <p:spPr>
          <a:xfrm>
            <a:off x="9413319" y="1771055"/>
            <a:ext cx="2381607" cy="297656"/>
          </a:xfrm>
          <a:prstGeom prst="rect">
            <a:avLst/>
          </a:prstGeom>
          <a:noFill/>
          <a:ln/>
        </p:spPr>
        <p:txBody>
          <a:bodyPr wrap="none" lIns="0" tIns="0" rIns="0" bIns="0" rtlCol="0" anchor="t"/>
          <a:lstStyle/>
          <a:p>
            <a:pPr marL="0" indent="0" algn="l">
              <a:lnSpc>
                <a:spcPts val="2300"/>
              </a:lnSpc>
              <a:buNone/>
            </a:pPr>
            <a:r>
              <a:rPr lang="en-US" sz="1850" dirty="0">
                <a:solidFill>
                  <a:srgbClr val="383838"/>
                </a:solidFill>
                <a:latin typeface="PT Serif" pitchFamily="34" charset="0"/>
                <a:ea typeface="PT Serif" pitchFamily="34" charset="-122"/>
                <a:cs typeface="PT Serif" pitchFamily="34" charset="-120"/>
              </a:rPr>
              <a:t>Marketing Lead</a:t>
            </a:r>
            <a:endParaRPr lang="en-US" sz="1850" dirty="0"/>
          </a:p>
        </p:txBody>
      </p:sp>
      <p:sp>
        <p:nvSpPr>
          <p:cNvPr id="8" name="Text 4"/>
          <p:cNvSpPr/>
          <p:nvPr/>
        </p:nvSpPr>
        <p:spPr>
          <a:xfrm>
            <a:off x="9413319" y="2177534"/>
            <a:ext cx="4423291" cy="290274"/>
          </a:xfrm>
          <a:prstGeom prst="rect">
            <a:avLst/>
          </a:prstGeom>
          <a:noFill/>
          <a:ln/>
        </p:spPr>
        <p:txBody>
          <a:bodyPr wrap="none" lIns="0" tIns="0" rIns="0" bIns="0" rtlCol="0" anchor="t"/>
          <a:lstStyle/>
          <a:p>
            <a:pPr marL="0" indent="0" algn="l">
              <a:lnSpc>
                <a:spcPts val="2250"/>
              </a:lnSpc>
              <a:buNone/>
            </a:pPr>
            <a:r>
              <a:rPr lang="en-US" sz="1400" dirty="0">
                <a:solidFill>
                  <a:srgbClr val="383838"/>
                </a:solidFill>
                <a:latin typeface="DM Sans" pitchFamily="34" charset="0"/>
                <a:ea typeface="DM Sans" pitchFamily="34" charset="-122"/>
                <a:cs typeface="DM Sans" pitchFamily="34" charset="-120"/>
              </a:rPr>
              <a:t>Handles advertising, news releases, and social media</a:t>
            </a:r>
            <a:endParaRPr lang="en-US" sz="1400" dirty="0"/>
          </a:p>
        </p:txBody>
      </p:sp>
      <p:pic>
        <p:nvPicPr>
          <p:cNvPr id="9" name="Image 2" descr="preencoded.png"/>
          <p:cNvPicPr>
            <a:picLocks noChangeAspect="1"/>
          </p:cNvPicPr>
          <p:nvPr/>
        </p:nvPicPr>
        <p:blipFill>
          <a:blip r:embed="rId5"/>
          <a:stretch>
            <a:fillRect/>
          </a:stretch>
        </p:blipFill>
        <p:spPr>
          <a:xfrm>
            <a:off x="5489258" y="1649968"/>
            <a:ext cx="3651885" cy="3651885"/>
          </a:xfrm>
          <a:prstGeom prst="rect">
            <a:avLst/>
          </a:prstGeom>
        </p:spPr>
      </p:pic>
      <p:pic>
        <p:nvPicPr>
          <p:cNvPr id="10" name="Image 3" descr="preencoded.png"/>
          <p:cNvPicPr>
            <a:picLocks noChangeAspect="1"/>
          </p:cNvPicPr>
          <p:nvPr/>
        </p:nvPicPr>
        <p:blipFill>
          <a:blip r:embed="rId6"/>
          <a:stretch>
            <a:fillRect/>
          </a:stretch>
        </p:blipFill>
        <p:spPr>
          <a:xfrm>
            <a:off x="7777520" y="2176582"/>
            <a:ext cx="271463" cy="339328"/>
          </a:xfrm>
          <a:prstGeom prst="rect">
            <a:avLst/>
          </a:prstGeom>
        </p:spPr>
      </p:pic>
      <p:sp>
        <p:nvSpPr>
          <p:cNvPr id="11" name="Text 5"/>
          <p:cNvSpPr/>
          <p:nvPr/>
        </p:nvSpPr>
        <p:spPr>
          <a:xfrm>
            <a:off x="9504045" y="2982277"/>
            <a:ext cx="2381607" cy="297656"/>
          </a:xfrm>
          <a:prstGeom prst="rect">
            <a:avLst/>
          </a:prstGeom>
          <a:noFill/>
          <a:ln/>
        </p:spPr>
        <p:txBody>
          <a:bodyPr wrap="none" lIns="0" tIns="0" rIns="0" bIns="0" rtlCol="0" anchor="t"/>
          <a:lstStyle/>
          <a:p>
            <a:pPr marL="0" indent="0" algn="l">
              <a:lnSpc>
                <a:spcPts val="2300"/>
              </a:lnSpc>
              <a:buNone/>
            </a:pPr>
            <a:r>
              <a:rPr lang="en-US" sz="1850" dirty="0">
                <a:solidFill>
                  <a:srgbClr val="383838"/>
                </a:solidFill>
                <a:latin typeface="PT Serif" pitchFamily="34" charset="0"/>
                <a:ea typeface="PT Serif" pitchFamily="34" charset="-122"/>
                <a:cs typeface="PT Serif" pitchFamily="34" charset="-120"/>
              </a:rPr>
              <a:t>Technical Team</a:t>
            </a:r>
            <a:endParaRPr lang="en-US" sz="1850" dirty="0"/>
          </a:p>
        </p:txBody>
      </p:sp>
      <p:sp>
        <p:nvSpPr>
          <p:cNvPr id="12" name="Text 6"/>
          <p:cNvSpPr/>
          <p:nvPr/>
        </p:nvSpPr>
        <p:spPr>
          <a:xfrm>
            <a:off x="9504045" y="3388757"/>
            <a:ext cx="4332565" cy="580549"/>
          </a:xfrm>
          <a:prstGeom prst="rect">
            <a:avLst/>
          </a:prstGeom>
          <a:noFill/>
          <a:ln/>
        </p:spPr>
        <p:txBody>
          <a:bodyPr wrap="square" lIns="0" tIns="0" rIns="0" bIns="0" rtlCol="0" anchor="t"/>
          <a:lstStyle/>
          <a:p>
            <a:pPr marL="0" indent="0" algn="l">
              <a:lnSpc>
                <a:spcPts val="2250"/>
              </a:lnSpc>
              <a:buNone/>
            </a:pPr>
            <a:r>
              <a:rPr lang="en-US" sz="1400" dirty="0">
                <a:solidFill>
                  <a:srgbClr val="383838"/>
                </a:solidFill>
                <a:latin typeface="DM Sans" pitchFamily="34" charset="0"/>
                <a:ea typeface="DM Sans" pitchFamily="34" charset="-122"/>
                <a:cs typeface="DM Sans" pitchFamily="34" charset="-120"/>
              </a:rPr>
              <a:t>Audiovisual, lighting, and stage management expertise</a:t>
            </a:r>
            <a:endParaRPr lang="en-US" sz="1400" dirty="0"/>
          </a:p>
        </p:txBody>
      </p:sp>
      <p:pic>
        <p:nvPicPr>
          <p:cNvPr id="13" name="Image 4" descr="preencoded.png"/>
          <p:cNvPicPr>
            <a:picLocks noChangeAspect="1"/>
          </p:cNvPicPr>
          <p:nvPr/>
        </p:nvPicPr>
        <p:blipFill>
          <a:blip r:embed="rId7"/>
          <a:stretch>
            <a:fillRect/>
          </a:stretch>
        </p:blipFill>
        <p:spPr>
          <a:xfrm>
            <a:off x="5489258" y="1649968"/>
            <a:ext cx="3651885" cy="3651885"/>
          </a:xfrm>
          <a:prstGeom prst="rect">
            <a:avLst/>
          </a:prstGeom>
        </p:spPr>
      </p:pic>
      <p:pic>
        <p:nvPicPr>
          <p:cNvPr id="14" name="Image 5" descr="preencoded.png"/>
          <p:cNvPicPr>
            <a:picLocks noChangeAspect="1"/>
          </p:cNvPicPr>
          <p:nvPr/>
        </p:nvPicPr>
        <p:blipFill>
          <a:blip r:embed="rId8"/>
          <a:stretch>
            <a:fillRect/>
          </a:stretch>
        </p:blipFill>
        <p:spPr>
          <a:xfrm>
            <a:off x="8438555" y="3525917"/>
            <a:ext cx="271463" cy="339328"/>
          </a:xfrm>
          <a:prstGeom prst="rect">
            <a:avLst/>
          </a:prstGeom>
        </p:spPr>
      </p:pic>
      <p:sp>
        <p:nvSpPr>
          <p:cNvPr id="15" name="Text 7"/>
          <p:cNvSpPr/>
          <p:nvPr/>
        </p:nvSpPr>
        <p:spPr>
          <a:xfrm>
            <a:off x="9413319" y="4483894"/>
            <a:ext cx="2381607" cy="297656"/>
          </a:xfrm>
          <a:prstGeom prst="rect">
            <a:avLst/>
          </a:prstGeom>
          <a:noFill/>
          <a:ln/>
        </p:spPr>
        <p:txBody>
          <a:bodyPr wrap="none" lIns="0" tIns="0" rIns="0" bIns="0" rtlCol="0" anchor="t"/>
          <a:lstStyle/>
          <a:p>
            <a:pPr marL="0" indent="0" algn="l">
              <a:lnSpc>
                <a:spcPts val="2300"/>
              </a:lnSpc>
              <a:buNone/>
            </a:pPr>
            <a:r>
              <a:rPr lang="en-US" sz="1850" dirty="0">
                <a:solidFill>
                  <a:srgbClr val="383838"/>
                </a:solidFill>
                <a:latin typeface="PT Serif" pitchFamily="34" charset="0"/>
                <a:ea typeface="PT Serif" pitchFamily="34" charset="-122"/>
                <a:cs typeface="PT Serif" pitchFamily="34" charset="-120"/>
              </a:rPr>
              <a:t>Venue Liaison</a:t>
            </a:r>
            <a:endParaRPr lang="en-US" sz="1850" dirty="0"/>
          </a:p>
        </p:txBody>
      </p:sp>
      <p:sp>
        <p:nvSpPr>
          <p:cNvPr id="16" name="Text 8"/>
          <p:cNvSpPr/>
          <p:nvPr/>
        </p:nvSpPr>
        <p:spPr>
          <a:xfrm>
            <a:off x="9413319" y="4890373"/>
            <a:ext cx="4423291" cy="290274"/>
          </a:xfrm>
          <a:prstGeom prst="rect">
            <a:avLst/>
          </a:prstGeom>
          <a:noFill/>
          <a:ln/>
        </p:spPr>
        <p:txBody>
          <a:bodyPr wrap="none" lIns="0" tIns="0" rIns="0" bIns="0" rtlCol="0" anchor="t"/>
          <a:lstStyle/>
          <a:p>
            <a:pPr marL="0" indent="0" algn="l">
              <a:lnSpc>
                <a:spcPts val="2250"/>
              </a:lnSpc>
              <a:buNone/>
            </a:pPr>
            <a:r>
              <a:rPr lang="en-US" sz="1400" dirty="0">
                <a:solidFill>
                  <a:srgbClr val="383838"/>
                </a:solidFill>
                <a:latin typeface="DM Sans" pitchFamily="34" charset="0"/>
                <a:ea typeface="DM Sans" pitchFamily="34" charset="-122"/>
                <a:cs typeface="DM Sans" pitchFamily="34" charset="-120"/>
              </a:rPr>
              <a:t>Works with ICC Wales on logistics and facility issues</a:t>
            </a:r>
            <a:endParaRPr lang="en-US" sz="1400" dirty="0"/>
          </a:p>
        </p:txBody>
      </p:sp>
      <p:pic>
        <p:nvPicPr>
          <p:cNvPr id="17" name="Image 6" descr="preencoded.png"/>
          <p:cNvPicPr>
            <a:picLocks noChangeAspect="1"/>
          </p:cNvPicPr>
          <p:nvPr/>
        </p:nvPicPr>
        <p:blipFill>
          <a:blip r:embed="rId9"/>
          <a:stretch>
            <a:fillRect/>
          </a:stretch>
        </p:blipFill>
        <p:spPr>
          <a:xfrm>
            <a:off x="5489258" y="1649968"/>
            <a:ext cx="3651885" cy="3651885"/>
          </a:xfrm>
          <a:prstGeom prst="rect">
            <a:avLst/>
          </a:prstGeom>
        </p:spPr>
      </p:pic>
      <p:pic>
        <p:nvPicPr>
          <p:cNvPr id="18" name="Image 7" descr="preencoded.png"/>
          <p:cNvPicPr>
            <a:picLocks noChangeAspect="1"/>
          </p:cNvPicPr>
          <p:nvPr/>
        </p:nvPicPr>
        <p:blipFill>
          <a:blip r:embed="rId10"/>
          <a:stretch>
            <a:fillRect/>
          </a:stretch>
        </p:blipFill>
        <p:spPr>
          <a:xfrm>
            <a:off x="7359491" y="4571643"/>
            <a:ext cx="271463" cy="339328"/>
          </a:xfrm>
          <a:prstGeom prst="rect">
            <a:avLst/>
          </a:prstGeom>
        </p:spPr>
      </p:pic>
      <p:sp>
        <p:nvSpPr>
          <p:cNvPr id="19" name="Text 9"/>
          <p:cNvSpPr/>
          <p:nvPr/>
        </p:nvSpPr>
        <p:spPr>
          <a:xfrm>
            <a:off x="2835473" y="3963353"/>
            <a:ext cx="2381607" cy="297656"/>
          </a:xfrm>
          <a:prstGeom prst="rect">
            <a:avLst/>
          </a:prstGeom>
          <a:noFill/>
          <a:ln/>
        </p:spPr>
        <p:txBody>
          <a:bodyPr wrap="none" lIns="0" tIns="0" rIns="0" bIns="0" rtlCol="0" anchor="t"/>
          <a:lstStyle/>
          <a:p>
            <a:pPr marL="0" indent="0" algn="r">
              <a:lnSpc>
                <a:spcPts val="2300"/>
              </a:lnSpc>
              <a:buNone/>
            </a:pPr>
            <a:r>
              <a:rPr lang="en-US" sz="1850" dirty="0">
                <a:solidFill>
                  <a:srgbClr val="383838"/>
                </a:solidFill>
                <a:latin typeface="PT Serif" pitchFamily="34" charset="0"/>
                <a:ea typeface="PT Serif" pitchFamily="34" charset="-122"/>
                <a:cs typeface="PT Serif" pitchFamily="34" charset="-120"/>
              </a:rPr>
              <a:t>Local Specialists</a:t>
            </a:r>
            <a:endParaRPr lang="en-US" sz="1850" dirty="0"/>
          </a:p>
        </p:txBody>
      </p:sp>
      <p:sp>
        <p:nvSpPr>
          <p:cNvPr id="20" name="Text 10"/>
          <p:cNvSpPr/>
          <p:nvPr/>
        </p:nvSpPr>
        <p:spPr>
          <a:xfrm>
            <a:off x="793790" y="4369832"/>
            <a:ext cx="4423291" cy="580549"/>
          </a:xfrm>
          <a:prstGeom prst="rect">
            <a:avLst/>
          </a:prstGeom>
          <a:noFill/>
          <a:ln/>
        </p:spPr>
        <p:txBody>
          <a:bodyPr wrap="square" lIns="0" tIns="0" rIns="0" bIns="0" rtlCol="0" anchor="t"/>
          <a:lstStyle/>
          <a:p>
            <a:pPr marL="0" indent="0" algn="r">
              <a:lnSpc>
                <a:spcPts val="2250"/>
              </a:lnSpc>
              <a:buNone/>
            </a:pPr>
            <a:r>
              <a:rPr lang="en-US" sz="1400" dirty="0">
                <a:solidFill>
                  <a:srgbClr val="383838"/>
                </a:solidFill>
                <a:latin typeface="DM Sans" pitchFamily="34" charset="0"/>
                <a:ea typeface="DM Sans" pitchFamily="34" charset="-122"/>
                <a:cs typeface="DM Sans" pitchFamily="34" charset="-120"/>
              </a:rPr>
              <a:t>Share cultural understanding and align with Welsh norms</a:t>
            </a:r>
            <a:endParaRPr lang="en-US" sz="1400" dirty="0"/>
          </a:p>
        </p:txBody>
      </p:sp>
      <p:pic>
        <p:nvPicPr>
          <p:cNvPr id="21" name="Image 8" descr="preencoded.png"/>
          <p:cNvPicPr>
            <a:picLocks noChangeAspect="1"/>
          </p:cNvPicPr>
          <p:nvPr/>
        </p:nvPicPr>
        <p:blipFill>
          <a:blip r:embed="rId11"/>
          <a:stretch>
            <a:fillRect/>
          </a:stretch>
        </p:blipFill>
        <p:spPr>
          <a:xfrm>
            <a:off x="5489258" y="1649968"/>
            <a:ext cx="3651885" cy="3651885"/>
          </a:xfrm>
          <a:prstGeom prst="rect">
            <a:avLst/>
          </a:prstGeom>
        </p:spPr>
      </p:pic>
      <p:pic>
        <p:nvPicPr>
          <p:cNvPr id="22" name="Image 9" descr="preencoded.png"/>
          <p:cNvPicPr>
            <a:picLocks noChangeAspect="1"/>
          </p:cNvPicPr>
          <p:nvPr/>
        </p:nvPicPr>
        <p:blipFill>
          <a:blip r:embed="rId12"/>
          <a:stretch>
            <a:fillRect/>
          </a:stretch>
        </p:blipFill>
        <p:spPr>
          <a:xfrm>
            <a:off x="6031587" y="3868460"/>
            <a:ext cx="271463" cy="339328"/>
          </a:xfrm>
          <a:prstGeom prst="rect">
            <a:avLst/>
          </a:prstGeom>
        </p:spPr>
      </p:pic>
      <p:sp>
        <p:nvSpPr>
          <p:cNvPr id="23" name="Text 11"/>
          <p:cNvSpPr/>
          <p:nvPr/>
        </p:nvSpPr>
        <p:spPr>
          <a:xfrm>
            <a:off x="793790" y="5505926"/>
            <a:ext cx="13042821" cy="2031921"/>
          </a:xfrm>
          <a:prstGeom prst="rect">
            <a:avLst/>
          </a:prstGeom>
          <a:noFill/>
          <a:ln/>
        </p:spPr>
        <p:txBody>
          <a:bodyPr wrap="square" lIns="0" tIns="0" rIns="0" bIns="0" rtlCol="0" anchor="t"/>
          <a:lstStyle/>
          <a:p>
            <a:pPr marL="0" indent="0" algn="l">
              <a:lnSpc>
                <a:spcPts val="2250"/>
              </a:lnSpc>
              <a:buNone/>
            </a:pPr>
            <a:r>
              <a:rPr lang="en-US" sz="1400" dirty="0">
                <a:solidFill>
                  <a:srgbClr val="383838"/>
                </a:solidFill>
                <a:latin typeface="DM Sans" pitchFamily="34" charset="0"/>
                <a:ea typeface="DM Sans" pitchFamily="34" charset="-122"/>
                <a:cs typeface="DM Sans" pitchFamily="34" charset="-120"/>
              </a:rPr>
              <a:t>Our team will include event planners, marketing professionals, and local culture advisors. 2. A project manager will monitor schedules, budgets, and stakeholder relations. Our marketing lead will use advertising, news releases, and social media to spread the message, according to Yahoo Finance (2025). 4. We will recruit or contract audiovisual, lighting, and stage management expertise to ensure event success (GuruFocus, 2021). 5. The Motley Fool (2025) reports that a venue liaison will work directly with ICC Wales to coordinate logistics and provide regular updates on capacity and facility issues. Local specialists and ambassadors will share their cultural understanding to assist company aims and Welsh norms align, according to Yahoo Finance (2025). According to GuruFocus (2025), local tourism college volunteer ambassadors can host events, create community links, and help on the ground. TradingView (2025) states that a successful MICE event requires clear leadership, specific roles, and teamwork to communicate.</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715208"/>
            <a:ext cx="9038630" cy="558165"/>
          </a:xfrm>
          <a:prstGeom prst="rect">
            <a:avLst/>
          </a:prstGeom>
          <a:noFill/>
          <a:ln/>
        </p:spPr>
        <p:txBody>
          <a:bodyPr wrap="none" lIns="0" tIns="0" rIns="0" bIns="0" rtlCol="0" anchor="t"/>
          <a:lstStyle/>
          <a:p>
            <a:pPr marL="0" indent="0" algn="l">
              <a:lnSpc>
                <a:spcPts val="4350"/>
              </a:lnSpc>
              <a:buNone/>
            </a:pPr>
            <a:r>
              <a:rPr lang="en-US" sz="3500" dirty="0">
                <a:solidFill>
                  <a:srgbClr val="020202"/>
                </a:solidFill>
                <a:latin typeface="PT Serif" pitchFamily="34" charset="0"/>
                <a:ea typeface="PT Serif" pitchFamily="34" charset="-122"/>
                <a:cs typeface="PT Serif" pitchFamily="34" charset="-120"/>
              </a:rPr>
              <a:t>Keeping Suppliers and Stakeholders Informed</a:t>
            </a:r>
            <a:endParaRPr lang="en-US" sz="3500" dirty="0"/>
          </a:p>
        </p:txBody>
      </p:sp>
      <p:pic>
        <p:nvPicPr>
          <p:cNvPr id="3" name="Image 0" descr="preencoded.png"/>
          <p:cNvPicPr>
            <a:picLocks noChangeAspect="1"/>
          </p:cNvPicPr>
          <p:nvPr/>
        </p:nvPicPr>
        <p:blipFill>
          <a:blip r:embed="rId3"/>
          <a:stretch>
            <a:fillRect/>
          </a:stretch>
        </p:blipFill>
        <p:spPr>
          <a:xfrm>
            <a:off x="793790" y="1613535"/>
            <a:ext cx="3260646" cy="680442"/>
          </a:xfrm>
          <a:prstGeom prst="rect">
            <a:avLst/>
          </a:prstGeom>
        </p:spPr>
      </p:pic>
      <p:sp>
        <p:nvSpPr>
          <p:cNvPr id="4" name="Text 1"/>
          <p:cNvSpPr/>
          <p:nvPr/>
        </p:nvSpPr>
        <p:spPr>
          <a:xfrm>
            <a:off x="963811" y="2549128"/>
            <a:ext cx="2232779" cy="278963"/>
          </a:xfrm>
          <a:prstGeom prst="rect">
            <a:avLst/>
          </a:prstGeom>
          <a:noFill/>
          <a:ln/>
        </p:spPr>
        <p:txBody>
          <a:bodyPr wrap="none" lIns="0" tIns="0" rIns="0" bIns="0" rtlCol="0" anchor="t"/>
          <a:lstStyle/>
          <a:p>
            <a:pPr marL="0" indent="0" algn="l">
              <a:lnSpc>
                <a:spcPts val="2150"/>
              </a:lnSpc>
              <a:buNone/>
            </a:pPr>
            <a:r>
              <a:rPr lang="en-US" sz="1750" dirty="0">
                <a:solidFill>
                  <a:srgbClr val="383838"/>
                </a:solidFill>
                <a:latin typeface="PT Serif" pitchFamily="34" charset="0"/>
                <a:ea typeface="PT Serif" pitchFamily="34" charset="-122"/>
                <a:cs typeface="PT Serif" pitchFamily="34" charset="-120"/>
              </a:rPr>
              <a:t>Key Stakeholders</a:t>
            </a:r>
            <a:endParaRPr lang="en-US" sz="1750" dirty="0"/>
          </a:p>
        </p:txBody>
      </p:sp>
      <p:sp>
        <p:nvSpPr>
          <p:cNvPr id="5" name="Text 2"/>
          <p:cNvSpPr/>
          <p:nvPr/>
        </p:nvSpPr>
        <p:spPr>
          <a:xfrm>
            <a:off x="963811" y="2930128"/>
            <a:ext cx="2920603" cy="544354"/>
          </a:xfrm>
          <a:prstGeom prst="rect">
            <a:avLst/>
          </a:prstGeom>
          <a:noFill/>
          <a:ln/>
        </p:spPr>
        <p:txBody>
          <a:bodyPr wrap="square" lIns="0" tIns="0" rIns="0" bIns="0" rtlCol="0" anchor="t"/>
          <a:lstStyle/>
          <a:p>
            <a:pPr marL="0" indent="0" algn="l">
              <a:lnSpc>
                <a:spcPts val="2100"/>
              </a:lnSpc>
              <a:buNone/>
            </a:pPr>
            <a:r>
              <a:rPr lang="en-US" sz="1300" dirty="0">
                <a:solidFill>
                  <a:srgbClr val="383838"/>
                </a:solidFill>
                <a:latin typeface="DM Sans" pitchFamily="34" charset="0"/>
                <a:ea typeface="DM Sans" pitchFamily="34" charset="-122"/>
                <a:cs typeface="DM Sans" pitchFamily="34" charset="-120"/>
              </a:rPr>
              <a:t>Visit Wales, Welsh Government, local councils, business associations</a:t>
            </a:r>
            <a:endParaRPr lang="en-US" sz="1300" dirty="0"/>
          </a:p>
        </p:txBody>
      </p:sp>
      <p:pic>
        <p:nvPicPr>
          <p:cNvPr id="6" name="Image 1" descr="preencoded.png"/>
          <p:cNvPicPr>
            <a:picLocks noChangeAspect="1"/>
          </p:cNvPicPr>
          <p:nvPr/>
        </p:nvPicPr>
        <p:blipFill>
          <a:blip r:embed="rId4"/>
          <a:stretch>
            <a:fillRect/>
          </a:stretch>
        </p:blipFill>
        <p:spPr>
          <a:xfrm>
            <a:off x="4054435" y="1613535"/>
            <a:ext cx="3260765" cy="680442"/>
          </a:xfrm>
          <a:prstGeom prst="rect">
            <a:avLst/>
          </a:prstGeom>
        </p:spPr>
      </p:pic>
      <p:sp>
        <p:nvSpPr>
          <p:cNvPr id="7" name="Text 3"/>
          <p:cNvSpPr/>
          <p:nvPr/>
        </p:nvSpPr>
        <p:spPr>
          <a:xfrm>
            <a:off x="4224457" y="2549128"/>
            <a:ext cx="2232779" cy="278963"/>
          </a:xfrm>
          <a:prstGeom prst="rect">
            <a:avLst/>
          </a:prstGeom>
          <a:noFill/>
          <a:ln/>
        </p:spPr>
        <p:txBody>
          <a:bodyPr wrap="none" lIns="0" tIns="0" rIns="0" bIns="0" rtlCol="0" anchor="t"/>
          <a:lstStyle/>
          <a:p>
            <a:pPr marL="0" indent="0" algn="l">
              <a:lnSpc>
                <a:spcPts val="2150"/>
              </a:lnSpc>
              <a:buNone/>
            </a:pPr>
            <a:r>
              <a:rPr lang="en-US" sz="1750" dirty="0">
                <a:solidFill>
                  <a:srgbClr val="383838"/>
                </a:solidFill>
                <a:latin typeface="PT Serif" pitchFamily="34" charset="0"/>
                <a:ea typeface="PT Serif" pitchFamily="34" charset="-122"/>
                <a:cs typeface="PT Serif" pitchFamily="34" charset="-120"/>
              </a:rPr>
              <a:t>Early Engagement</a:t>
            </a:r>
            <a:endParaRPr lang="en-US" sz="1750" dirty="0"/>
          </a:p>
        </p:txBody>
      </p:sp>
      <p:sp>
        <p:nvSpPr>
          <p:cNvPr id="8" name="Text 4"/>
          <p:cNvSpPr/>
          <p:nvPr/>
        </p:nvSpPr>
        <p:spPr>
          <a:xfrm>
            <a:off x="4224457" y="2930128"/>
            <a:ext cx="2920722" cy="816531"/>
          </a:xfrm>
          <a:prstGeom prst="rect">
            <a:avLst/>
          </a:prstGeom>
          <a:noFill/>
          <a:ln/>
        </p:spPr>
        <p:txBody>
          <a:bodyPr wrap="square" lIns="0" tIns="0" rIns="0" bIns="0" rtlCol="0" anchor="t"/>
          <a:lstStyle/>
          <a:p>
            <a:pPr marL="0" indent="0" algn="l">
              <a:lnSpc>
                <a:spcPts val="2100"/>
              </a:lnSpc>
              <a:buNone/>
            </a:pPr>
            <a:r>
              <a:rPr lang="en-US" sz="1300" dirty="0">
                <a:solidFill>
                  <a:srgbClr val="383838"/>
                </a:solidFill>
                <a:latin typeface="DM Sans" pitchFamily="34" charset="0"/>
                <a:ea typeface="DM Sans" pitchFamily="34" charset="-122"/>
                <a:cs typeface="DM Sans" pitchFamily="34" charset="-120"/>
              </a:rPr>
              <a:t>Ensures financial support, advertising support, strategic counsel</a:t>
            </a:r>
            <a:endParaRPr lang="en-US" sz="1300" dirty="0"/>
          </a:p>
        </p:txBody>
      </p:sp>
      <p:pic>
        <p:nvPicPr>
          <p:cNvPr id="9" name="Image 2" descr="preencoded.png"/>
          <p:cNvPicPr>
            <a:picLocks noChangeAspect="1"/>
          </p:cNvPicPr>
          <p:nvPr/>
        </p:nvPicPr>
        <p:blipFill>
          <a:blip r:embed="rId5"/>
          <a:stretch>
            <a:fillRect/>
          </a:stretch>
        </p:blipFill>
        <p:spPr>
          <a:xfrm>
            <a:off x="7315200" y="1613535"/>
            <a:ext cx="3260646" cy="680442"/>
          </a:xfrm>
          <a:prstGeom prst="rect">
            <a:avLst/>
          </a:prstGeom>
        </p:spPr>
      </p:pic>
      <p:sp>
        <p:nvSpPr>
          <p:cNvPr id="10" name="Text 5"/>
          <p:cNvSpPr/>
          <p:nvPr/>
        </p:nvSpPr>
        <p:spPr>
          <a:xfrm>
            <a:off x="7485221" y="2549128"/>
            <a:ext cx="2232779" cy="278963"/>
          </a:xfrm>
          <a:prstGeom prst="rect">
            <a:avLst/>
          </a:prstGeom>
          <a:noFill/>
          <a:ln/>
        </p:spPr>
        <p:txBody>
          <a:bodyPr wrap="none" lIns="0" tIns="0" rIns="0" bIns="0" rtlCol="0" anchor="t"/>
          <a:lstStyle/>
          <a:p>
            <a:pPr marL="0" indent="0" algn="l">
              <a:lnSpc>
                <a:spcPts val="2150"/>
              </a:lnSpc>
              <a:buNone/>
            </a:pPr>
            <a:r>
              <a:rPr lang="en-US" sz="1750" dirty="0">
                <a:solidFill>
                  <a:srgbClr val="383838"/>
                </a:solidFill>
                <a:latin typeface="PT Serif" pitchFamily="34" charset="0"/>
                <a:ea typeface="PT Serif" pitchFamily="34" charset="-122"/>
                <a:cs typeface="PT Serif" pitchFamily="34" charset="-120"/>
              </a:rPr>
              <a:t>Contract Negotiations</a:t>
            </a:r>
            <a:endParaRPr lang="en-US" sz="1750" dirty="0"/>
          </a:p>
        </p:txBody>
      </p:sp>
      <p:sp>
        <p:nvSpPr>
          <p:cNvPr id="11" name="Text 6"/>
          <p:cNvSpPr/>
          <p:nvPr/>
        </p:nvSpPr>
        <p:spPr>
          <a:xfrm>
            <a:off x="7485221" y="2930128"/>
            <a:ext cx="2920603" cy="544354"/>
          </a:xfrm>
          <a:prstGeom prst="rect">
            <a:avLst/>
          </a:prstGeom>
          <a:noFill/>
          <a:ln/>
        </p:spPr>
        <p:txBody>
          <a:bodyPr wrap="square" lIns="0" tIns="0" rIns="0" bIns="0" rtlCol="0" anchor="t"/>
          <a:lstStyle/>
          <a:p>
            <a:pPr marL="0" indent="0" algn="l">
              <a:lnSpc>
                <a:spcPts val="2100"/>
              </a:lnSpc>
              <a:buNone/>
            </a:pPr>
            <a:r>
              <a:rPr lang="en-US" sz="1300" dirty="0">
                <a:solidFill>
                  <a:srgbClr val="383838"/>
                </a:solidFill>
                <a:latin typeface="DM Sans" pitchFamily="34" charset="0"/>
                <a:ea typeface="DM Sans" pitchFamily="34" charset="-122"/>
                <a:cs typeface="DM Sans" pitchFamily="34" charset="-120"/>
              </a:rPr>
              <a:t>With designers, florists, equipment rental providers</a:t>
            </a:r>
            <a:endParaRPr lang="en-US" sz="1300" dirty="0"/>
          </a:p>
        </p:txBody>
      </p:sp>
      <p:pic>
        <p:nvPicPr>
          <p:cNvPr id="12" name="Image 3" descr="preencoded.png"/>
          <p:cNvPicPr>
            <a:picLocks noChangeAspect="1"/>
          </p:cNvPicPr>
          <p:nvPr/>
        </p:nvPicPr>
        <p:blipFill>
          <a:blip r:embed="rId6"/>
          <a:stretch>
            <a:fillRect/>
          </a:stretch>
        </p:blipFill>
        <p:spPr>
          <a:xfrm>
            <a:off x="10575846" y="1613535"/>
            <a:ext cx="3260765" cy="680442"/>
          </a:xfrm>
          <a:prstGeom prst="rect">
            <a:avLst/>
          </a:prstGeom>
        </p:spPr>
      </p:pic>
      <p:sp>
        <p:nvSpPr>
          <p:cNvPr id="13" name="Text 7"/>
          <p:cNvSpPr/>
          <p:nvPr/>
        </p:nvSpPr>
        <p:spPr>
          <a:xfrm>
            <a:off x="10745867" y="2549128"/>
            <a:ext cx="2232779" cy="278963"/>
          </a:xfrm>
          <a:prstGeom prst="rect">
            <a:avLst/>
          </a:prstGeom>
          <a:noFill/>
          <a:ln/>
        </p:spPr>
        <p:txBody>
          <a:bodyPr wrap="none" lIns="0" tIns="0" rIns="0" bIns="0" rtlCol="0" anchor="t"/>
          <a:lstStyle/>
          <a:p>
            <a:pPr marL="0" indent="0" algn="l">
              <a:lnSpc>
                <a:spcPts val="2150"/>
              </a:lnSpc>
              <a:buNone/>
            </a:pPr>
            <a:r>
              <a:rPr lang="en-US" sz="1750" dirty="0">
                <a:solidFill>
                  <a:srgbClr val="383838"/>
                </a:solidFill>
                <a:latin typeface="PT Serif" pitchFamily="34" charset="0"/>
                <a:ea typeface="PT Serif" pitchFamily="34" charset="-122"/>
                <a:cs typeface="PT Serif" pitchFamily="34" charset="-120"/>
              </a:rPr>
              <a:t>Communication Tools</a:t>
            </a:r>
            <a:endParaRPr lang="en-US" sz="1750" dirty="0"/>
          </a:p>
        </p:txBody>
      </p:sp>
      <p:sp>
        <p:nvSpPr>
          <p:cNvPr id="14" name="Text 8"/>
          <p:cNvSpPr/>
          <p:nvPr/>
        </p:nvSpPr>
        <p:spPr>
          <a:xfrm>
            <a:off x="10745867" y="2930128"/>
            <a:ext cx="2920722" cy="544354"/>
          </a:xfrm>
          <a:prstGeom prst="rect">
            <a:avLst/>
          </a:prstGeom>
          <a:noFill/>
          <a:ln/>
        </p:spPr>
        <p:txBody>
          <a:bodyPr wrap="square" lIns="0" tIns="0" rIns="0" bIns="0" rtlCol="0" anchor="t"/>
          <a:lstStyle/>
          <a:p>
            <a:pPr marL="0" indent="0" algn="l">
              <a:lnSpc>
                <a:spcPts val="2100"/>
              </a:lnSpc>
              <a:buNone/>
            </a:pPr>
            <a:r>
              <a:rPr lang="en-US" sz="1300" dirty="0">
                <a:solidFill>
                  <a:srgbClr val="383838"/>
                </a:solidFill>
                <a:latin typeface="DM Sans" pitchFamily="34" charset="0"/>
                <a:ea typeface="DM Sans" pitchFamily="34" charset="-122"/>
                <a:cs typeface="DM Sans" pitchFamily="34" charset="-120"/>
              </a:rPr>
              <a:t>Virtual meetings and shared project management platforms</a:t>
            </a:r>
            <a:endParaRPr lang="en-US" sz="1300" dirty="0"/>
          </a:p>
        </p:txBody>
      </p:sp>
      <p:sp>
        <p:nvSpPr>
          <p:cNvPr id="15" name="Text 9"/>
          <p:cNvSpPr/>
          <p:nvPr/>
        </p:nvSpPr>
        <p:spPr>
          <a:xfrm>
            <a:off x="793790" y="4108013"/>
            <a:ext cx="13042821" cy="272177"/>
          </a:xfrm>
          <a:prstGeom prst="rect">
            <a:avLst/>
          </a:prstGeom>
          <a:noFill/>
          <a:ln/>
        </p:spPr>
        <p:txBody>
          <a:bodyPr wrap="none" lIns="0" tIns="0" rIns="0" bIns="0" rtlCol="0" anchor="t"/>
          <a:lstStyle/>
          <a:p>
            <a:pPr marL="0" indent="0" algn="l">
              <a:lnSpc>
                <a:spcPts val="2100"/>
              </a:lnSpc>
              <a:buNone/>
            </a:pPr>
            <a:r>
              <a:rPr lang="en-US" sz="1300" dirty="0">
                <a:solidFill>
                  <a:srgbClr val="383838"/>
                </a:solidFill>
                <a:latin typeface="DM Sans" pitchFamily="34" charset="0"/>
                <a:ea typeface="DM Sans" pitchFamily="34" charset="-122"/>
                <a:cs typeface="DM Sans" pitchFamily="34" charset="-120"/>
              </a:rPr>
              <a:t>Visit Wales, the Welsh Government Tourism Board, local councils, and business trade associations are key stakeholders (MarketBeat, 2021).</a:t>
            </a:r>
            <a:endParaRPr lang="en-US" sz="1300" dirty="0"/>
          </a:p>
        </p:txBody>
      </p:sp>
      <p:sp>
        <p:nvSpPr>
          <p:cNvPr id="16" name="Text 10"/>
          <p:cNvSpPr/>
          <p:nvPr/>
        </p:nvSpPr>
        <p:spPr>
          <a:xfrm>
            <a:off x="793790" y="4571524"/>
            <a:ext cx="13042821" cy="272177"/>
          </a:xfrm>
          <a:prstGeom prst="rect">
            <a:avLst/>
          </a:prstGeom>
          <a:noFill/>
          <a:ln/>
        </p:spPr>
        <p:txBody>
          <a:bodyPr wrap="none" lIns="0" tIns="0" rIns="0" bIns="0" rtlCol="0" anchor="t"/>
          <a:lstStyle/>
          <a:p>
            <a:pPr marL="0" indent="0" algn="l">
              <a:lnSpc>
                <a:spcPts val="2100"/>
              </a:lnSpc>
              <a:buNone/>
            </a:pPr>
            <a:r>
              <a:rPr lang="en-US" sz="1300" dirty="0">
                <a:solidFill>
                  <a:srgbClr val="383838"/>
                </a:solidFill>
                <a:latin typeface="DM Sans" pitchFamily="34" charset="0"/>
                <a:ea typeface="DM Sans" pitchFamily="34" charset="-122"/>
                <a:cs typeface="DM Sans" pitchFamily="34" charset="-120"/>
              </a:rPr>
              <a:t>Early stakeholder engagement ensures financial support, advertising support, and strategic counsel for a greater reach (Yahoo Finance, 2021).</a:t>
            </a:r>
            <a:endParaRPr lang="en-US" sz="1300" dirty="0"/>
          </a:p>
        </p:txBody>
      </p:sp>
      <p:sp>
        <p:nvSpPr>
          <p:cNvPr id="17" name="Text 11"/>
          <p:cNvSpPr/>
          <p:nvPr/>
        </p:nvSpPr>
        <p:spPr>
          <a:xfrm>
            <a:off x="793790" y="5035034"/>
            <a:ext cx="13042821" cy="544354"/>
          </a:xfrm>
          <a:prstGeom prst="rect">
            <a:avLst/>
          </a:prstGeom>
          <a:noFill/>
          <a:ln/>
        </p:spPr>
        <p:txBody>
          <a:bodyPr wrap="square" lIns="0" tIns="0" rIns="0" bIns="0" rtlCol="0" anchor="t"/>
          <a:lstStyle/>
          <a:p>
            <a:pPr marL="0" indent="0" algn="l">
              <a:lnSpc>
                <a:spcPts val="2100"/>
              </a:lnSpc>
              <a:buNone/>
            </a:pPr>
            <a:r>
              <a:rPr lang="en-US" sz="1300" dirty="0">
                <a:solidFill>
                  <a:srgbClr val="383838"/>
                </a:solidFill>
                <a:latin typeface="DM Sans" pitchFamily="34" charset="0"/>
                <a:ea typeface="DM Sans" pitchFamily="34" charset="-122"/>
                <a:cs typeface="DM Sans" pitchFamily="34" charset="-120"/>
              </a:rPr>
              <a:t>We will negotiate designer, florist, and equipment rental provider contracts. To promote Welsh enterprises, we will target local firms (MarketBeat, 2025). Yahoo Finance (2025) says virtual meetings and shared project management tools will keep stakeholders informed of essential goals.</a:t>
            </a:r>
            <a:endParaRPr lang="en-US" sz="1300" dirty="0"/>
          </a:p>
        </p:txBody>
      </p:sp>
      <p:sp>
        <p:nvSpPr>
          <p:cNvPr id="18" name="Text 12"/>
          <p:cNvSpPr/>
          <p:nvPr/>
        </p:nvSpPr>
        <p:spPr>
          <a:xfrm>
            <a:off x="793790" y="5770721"/>
            <a:ext cx="13042821" cy="272177"/>
          </a:xfrm>
          <a:prstGeom prst="rect">
            <a:avLst/>
          </a:prstGeom>
          <a:noFill/>
          <a:ln/>
        </p:spPr>
        <p:txBody>
          <a:bodyPr wrap="none" lIns="0" tIns="0" rIns="0" bIns="0" rtlCol="0" anchor="t"/>
          <a:lstStyle/>
          <a:p>
            <a:pPr marL="0" indent="0" algn="l">
              <a:lnSpc>
                <a:spcPts val="2100"/>
              </a:lnSpc>
              <a:buNone/>
            </a:pPr>
            <a:r>
              <a:rPr lang="en-US" sz="1300" dirty="0">
                <a:solidFill>
                  <a:srgbClr val="383838"/>
                </a:solidFill>
                <a:latin typeface="DM Sans" pitchFamily="34" charset="0"/>
                <a:ea typeface="DM Sans" pitchFamily="34" charset="-122"/>
                <a:cs typeface="DM Sans" pitchFamily="34" charset="-120"/>
              </a:rPr>
              <a:t>We seek sponsorship arrangements with Welsh beverage makers, IT businesses, and local attraction owners to display a variety of products (Yahoo Finance, 2021).</a:t>
            </a:r>
            <a:endParaRPr lang="en-US" sz="1300" dirty="0"/>
          </a:p>
        </p:txBody>
      </p:sp>
      <p:sp>
        <p:nvSpPr>
          <p:cNvPr id="19" name="Text 13"/>
          <p:cNvSpPr/>
          <p:nvPr/>
        </p:nvSpPr>
        <p:spPr>
          <a:xfrm>
            <a:off x="793790" y="6234232"/>
            <a:ext cx="13042821" cy="816531"/>
          </a:xfrm>
          <a:prstGeom prst="rect">
            <a:avLst/>
          </a:prstGeom>
          <a:noFill/>
          <a:ln/>
        </p:spPr>
        <p:txBody>
          <a:bodyPr wrap="square" lIns="0" tIns="0" rIns="0" bIns="0" rtlCol="0" anchor="t"/>
          <a:lstStyle/>
          <a:p>
            <a:pPr marL="0" indent="0" algn="l">
              <a:lnSpc>
                <a:spcPts val="2100"/>
              </a:lnSpc>
              <a:buNone/>
            </a:pPr>
            <a:r>
              <a:rPr lang="en-US" sz="1300" dirty="0">
                <a:solidFill>
                  <a:srgbClr val="383838"/>
                </a:solidFill>
                <a:latin typeface="DM Sans" pitchFamily="34" charset="0"/>
                <a:ea typeface="DM Sans" pitchFamily="34" charset="-122"/>
                <a:cs typeface="DM Sans" pitchFamily="34" charset="-120"/>
              </a:rPr>
              <a:t>Working with cultural organisations like Urdd Gobaith Cymru will boost the credibility of Welsh </a:t>
            </a:r>
            <a:r>
              <a:rPr lang="ro-RO" sz="1300" dirty="0" err="1">
                <a:solidFill>
                  <a:srgbClr val="383838"/>
                </a:solidFill>
                <a:latin typeface="DM Sans" pitchFamily="34" charset="0"/>
                <a:ea typeface="DM Sans" pitchFamily="34" charset="-122"/>
                <a:cs typeface="DM Sans" pitchFamily="34" charset="-120"/>
              </a:rPr>
              <a:t>Conference</a:t>
            </a:r>
            <a:r>
              <a:rPr lang="en-US" sz="1300" dirty="0">
                <a:solidFill>
                  <a:srgbClr val="383838"/>
                </a:solidFill>
                <a:latin typeface="DM Sans" pitchFamily="34" charset="0"/>
                <a:ea typeface="DM Sans" pitchFamily="34" charset="-122"/>
                <a:cs typeface="DM Sans" pitchFamily="34" charset="-120"/>
              </a:rPr>
              <a:t> programmes (Yahoo Finance, 2025.12). Hargreaves Lansdown (2025) states we will collaborate with suppliers to develop sustainability standards that promote eco-friendly activities like using less plastic and recyclable materials.</a:t>
            </a:r>
            <a:endParaRPr lang="en-US" sz="1300" dirty="0"/>
          </a:p>
        </p:txBody>
      </p:sp>
      <p:sp>
        <p:nvSpPr>
          <p:cNvPr id="20" name="Text 14"/>
          <p:cNvSpPr/>
          <p:nvPr/>
        </p:nvSpPr>
        <p:spPr>
          <a:xfrm>
            <a:off x="793790" y="7242096"/>
            <a:ext cx="13042821" cy="272177"/>
          </a:xfrm>
          <a:prstGeom prst="rect">
            <a:avLst/>
          </a:prstGeom>
          <a:noFill/>
          <a:ln/>
        </p:spPr>
        <p:txBody>
          <a:bodyPr wrap="none" lIns="0" tIns="0" rIns="0" bIns="0" rtlCol="0" anchor="t"/>
          <a:lstStyle/>
          <a:p>
            <a:pPr marL="0" indent="0" algn="l">
              <a:lnSpc>
                <a:spcPts val="2100"/>
              </a:lnSpc>
              <a:buNone/>
            </a:pPr>
            <a:r>
              <a:rPr lang="en-US" sz="1300" dirty="0">
                <a:solidFill>
                  <a:srgbClr val="383838"/>
                </a:solidFill>
                <a:latin typeface="DM Sans" pitchFamily="34" charset="0"/>
                <a:ea typeface="DM Sans" pitchFamily="34" charset="-122"/>
                <a:cs typeface="DM Sans" pitchFamily="34" charset="-120"/>
              </a:rPr>
              <a:t>The Motley Fool (2025) predicts that Wales' excellent partner network will keep it a top MICE destination.</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87241" y="618530"/>
            <a:ext cx="4172426" cy="479822"/>
          </a:xfrm>
          <a:prstGeom prst="rect">
            <a:avLst/>
          </a:prstGeom>
          <a:noFill/>
          <a:ln/>
        </p:spPr>
        <p:txBody>
          <a:bodyPr wrap="none" lIns="0" tIns="0" rIns="0" bIns="0" rtlCol="0" anchor="t"/>
          <a:lstStyle/>
          <a:p>
            <a:pPr marL="0" indent="0" algn="l">
              <a:lnSpc>
                <a:spcPts val="3750"/>
              </a:lnSpc>
              <a:buNone/>
            </a:pPr>
            <a:r>
              <a:rPr lang="en-US" sz="3000" dirty="0">
                <a:solidFill>
                  <a:srgbClr val="020202"/>
                </a:solidFill>
                <a:latin typeface="PT Serif" pitchFamily="34" charset="0"/>
                <a:ea typeface="PT Serif" pitchFamily="34" charset="-122"/>
                <a:cs typeface="PT Serif" pitchFamily="34" charset="-120"/>
              </a:rPr>
              <a:t>How to Evaluate Success</a:t>
            </a:r>
            <a:endParaRPr lang="en-US" sz="3000" dirty="0"/>
          </a:p>
        </p:txBody>
      </p:sp>
      <p:sp>
        <p:nvSpPr>
          <p:cNvPr id="3" name="Text 1"/>
          <p:cNvSpPr/>
          <p:nvPr/>
        </p:nvSpPr>
        <p:spPr>
          <a:xfrm>
            <a:off x="787241" y="1463873"/>
            <a:ext cx="6418302" cy="482441"/>
          </a:xfrm>
          <a:prstGeom prst="rect">
            <a:avLst/>
          </a:prstGeom>
          <a:noFill/>
          <a:ln/>
        </p:spPr>
        <p:txBody>
          <a:bodyPr wrap="none" lIns="0" tIns="0" rIns="0" bIns="0" rtlCol="0" anchor="t"/>
          <a:lstStyle/>
          <a:p>
            <a:pPr marL="0" indent="0" algn="ctr">
              <a:lnSpc>
                <a:spcPts val="3750"/>
              </a:lnSpc>
              <a:buNone/>
            </a:pPr>
            <a:r>
              <a:rPr lang="en-US" sz="3750" dirty="0">
                <a:solidFill>
                  <a:srgbClr val="383838"/>
                </a:solidFill>
                <a:latin typeface="PT Serif" pitchFamily="34" charset="0"/>
                <a:ea typeface="PT Serif" pitchFamily="34" charset="-122"/>
                <a:cs typeface="PT Serif" pitchFamily="34" charset="-120"/>
              </a:rPr>
              <a:t>100%</a:t>
            </a:r>
            <a:endParaRPr lang="en-US" sz="3750" dirty="0"/>
          </a:p>
        </p:txBody>
      </p:sp>
      <p:sp>
        <p:nvSpPr>
          <p:cNvPr id="4" name="Text 2"/>
          <p:cNvSpPr/>
          <p:nvPr/>
        </p:nvSpPr>
        <p:spPr>
          <a:xfrm>
            <a:off x="3036808" y="2129076"/>
            <a:ext cx="1919049" cy="239911"/>
          </a:xfrm>
          <a:prstGeom prst="rect">
            <a:avLst/>
          </a:prstGeom>
          <a:noFill/>
          <a:ln/>
        </p:spPr>
        <p:txBody>
          <a:bodyPr wrap="none" lIns="0" tIns="0" rIns="0" bIns="0" rtlCol="0" anchor="t"/>
          <a:lstStyle/>
          <a:p>
            <a:pPr marL="0" indent="0" algn="ctr">
              <a:lnSpc>
                <a:spcPts val="1850"/>
              </a:lnSpc>
              <a:buNone/>
            </a:pPr>
            <a:r>
              <a:rPr lang="en-US" sz="1500" dirty="0">
                <a:solidFill>
                  <a:srgbClr val="383838"/>
                </a:solidFill>
                <a:latin typeface="PT Serif" pitchFamily="34" charset="0"/>
                <a:ea typeface="PT Serif" pitchFamily="34" charset="-122"/>
                <a:cs typeface="PT Serif" pitchFamily="34" charset="-120"/>
              </a:rPr>
              <a:t>Delegate Satisfaction</a:t>
            </a:r>
            <a:endParaRPr lang="en-US" sz="1500" dirty="0"/>
          </a:p>
        </p:txBody>
      </p:sp>
      <p:sp>
        <p:nvSpPr>
          <p:cNvPr id="5" name="Text 3"/>
          <p:cNvSpPr/>
          <p:nvPr/>
        </p:nvSpPr>
        <p:spPr>
          <a:xfrm>
            <a:off x="787241" y="2456617"/>
            <a:ext cx="6418302" cy="233839"/>
          </a:xfrm>
          <a:prstGeom prst="rect">
            <a:avLst/>
          </a:prstGeom>
          <a:noFill/>
          <a:ln/>
        </p:spPr>
        <p:txBody>
          <a:bodyPr wrap="none" lIns="0" tIns="0" rIns="0" bIns="0" rtlCol="0" anchor="t"/>
          <a:lstStyle/>
          <a:p>
            <a:pPr marL="0" indent="0" algn="ctr">
              <a:lnSpc>
                <a:spcPts val="1800"/>
              </a:lnSpc>
              <a:buNone/>
            </a:pPr>
            <a:r>
              <a:rPr lang="en-US" sz="1150" dirty="0">
                <a:solidFill>
                  <a:srgbClr val="383838"/>
                </a:solidFill>
                <a:latin typeface="DM Sans" pitchFamily="34" charset="0"/>
                <a:ea typeface="DM Sans" pitchFamily="34" charset="-122"/>
                <a:cs typeface="DM Sans" pitchFamily="34" charset="-120"/>
              </a:rPr>
              <a:t>Post-event surveys covering total experience, cultural immersion, and networking</a:t>
            </a:r>
            <a:endParaRPr lang="en-US" sz="1150" dirty="0"/>
          </a:p>
        </p:txBody>
      </p:sp>
      <p:sp>
        <p:nvSpPr>
          <p:cNvPr id="6" name="Text 4"/>
          <p:cNvSpPr/>
          <p:nvPr/>
        </p:nvSpPr>
        <p:spPr>
          <a:xfrm>
            <a:off x="7424857" y="1463873"/>
            <a:ext cx="6418302" cy="482441"/>
          </a:xfrm>
          <a:prstGeom prst="rect">
            <a:avLst/>
          </a:prstGeom>
          <a:noFill/>
          <a:ln/>
        </p:spPr>
        <p:txBody>
          <a:bodyPr wrap="none" lIns="0" tIns="0" rIns="0" bIns="0" rtlCol="0" anchor="t"/>
          <a:lstStyle/>
          <a:p>
            <a:pPr marL="0" indent="0" algn="ctr">
              <a:lnSpc>
                <a:spcPts val="3750"/>
              </a:lnSpc>
              <a:buNone/>
            </a:pPr>
            <a:r>
              <a:rPr lang="en-US" sz="3750" dirty="0">
                <a:solidFill>
                  <a:srgbClr val="383838"/>
                </a:solidFill>
                <a:latin typeface="PT Serif" pitchFamily="34" charset="0"/>
                <a:ea typeface="PT Serif" pitchFamily="34" charset="-122"/>
                <a:cs typeface="PT Serif" pitchFamily="34" charset="-120"/>
              </a:rPr>
              <a:t>1000+</a:t>
            </a:r>
            <a:endParaRPr lang="en-US" sz="3750" dirty="0"/>
          </a:p>
        </p:txBody>
      </p:sp>
      <p:sp>
        <p:nvSpPr>
          <p:cNvPr id="7" name="Text 5"/>
          <p:cNvSpPr/>
          <p:nvPr/>
        </p:nvSpPr>
        <p:spPr>
          <a:xfrm>
            <a:off x="9674423" y="2129076"/>
            <a:ext cx="1919049" cy="239911"/>
          </a:xfrm>
          <a:prstGeom prst="rect">
            <a:avLst/>
          </a:prstGeom>
          <a:noFill/>
          <a:ln/>
        </p:spPr>
        <p:txBody>
          <a:bodyPr wrap="none" lIns="0" tIns="0" rIns="0" bIns="0" rtlCol="0" anchor="t"/>
          <a:lstStyle/>
          <a:p>
            <a:pPr marL="0" indent="0" algn="ctr">
              <a:lnSpc>
                <a:spcPts val="1850"/>
              </a:lnSpc>
              <a:buNone/>
            </a:pPr>
            <a:r>
              <a:rPr lang="en-US" sz="1500" dirty="0">
                <a:solidFill>
                  <a:srgbClr val="383838"/>
                </a:solidFill>
                <a:latin typeface="PT Serif" pitchFamily="34" charset="0"/>
                <a:ea typeface="PT Serif" pitchFamily="34" charset="-122"/>
                <a:cs typeface="PT Serif" pitchFamily="34" charset="-120"/>
              </a:rPr>
              <a:t>Attendance Target</a:t>
            </a:r>
            <a:endParaRPr lang="en-US" sz="1500" dirty="0"/>
          </a:p>
        </p:txBody>
      </p:sp>
      <p:sp>
        <p:nvSpPr>
          <p:cNvPr id="8" name="Text 6"/>
          <p:cNvSpPr/>
          <p:nvPr/>
        </p:nvSpPr>
        <p:spPr>
          <a:xfrm>
            <a:off x="7424857" y="2456617"/>
            <a:ext cx="6418302" cy="233839"/>
          </a:xfrm>
          <a:prstGeom prst="rect">
            <a:avLst/>
          </a:prstGeom>
          <a:noFill/>
          <a:ln/>
        </p:spPr>
        <p:txBody>
          <a:bodyPr wrap="none" lIns="0" tIns="0" rIns="0" bIns="0" rtlCol="0" anchor="t"/>
          <a:lstStyle/>
          <a:p>
            <a:pPr marL="0" indent="0" algn="ctr">
              <a:lnSpc>
                <a:spcPts val="1800"/>
              </a:lnSpc>
              <a:buNone/>
            </a:pPr>
            <a:r>
              <a:rPr lang="en-US" sz="1150" dirty="0">
                <a:solidFill>
                  <a:srgbClr val="383838"/>
                </a:solidFill>
                <a:latin typeface="DM Sans" pitchFamily="34" charset="0"/>
                <a:ea typeface="DM Sans" pitchFamily="34" charset="-122"/>
                <a:cs typeface="DM Sans" pitchFamily="34" charset="-120"/>
              </a:rPr>
              <a:t>Both foreign and domestic guests indicating global marketing success</a:t>
            </a:r>
            <a:endParaRPr lang="en-US" sz="1150" dirty="0"/>
          </a:p>
        </p:txBody>
      </p:sp>
      <p:sp>
        <p:nvSpPr>
          <p:cNvPr id="9" name="Text 7"/>
          <p:cNvSpPr/>
          <p:nvPr/>
        </p:nvSpPr>
        <p:spPr>
          <a:xfrm>
            <a:off x="787241" y="3202186"/>
            <a:ext cx="6418302" cy="482441"/>
          </a:xfrm>
          <a:prstGeom prst="rect">
            <a:avLst/>
          </a:prstGeom>
          <a:noFill/>
          <a:ln/>
        </p:spPr>
        <p:txBody>
          <a:bodyPr wrap="none" lIns="0" tIns="0" rIns="0" bIns="0" rtlCol="0" anchor="t"/>
          <a:lstStyle/>
          <a:p>
            <a:pPr marL="0" indent="0" algn="ctr">
              <a:lnSpc>
                <a:spcPts val="3750"/>
              </a:lnSpc>
              <a:buNone/>
            </a:pPr>
            <a:r>
              <a:rPr lang="en-US" sz="3750" dirty="0">
                <a:solidFill>
                  <a:srgbClr val="383838"/>
                </a:solidFill>
                <a:latin typeface="PT Serif" pitchFamily="34" charset="0"/>
                <a:ea typeface="PT Serif" pitchFamily="34" charset="-122"/>
                <a:cs typeface="PT Serif" pitchFamily="34" charset="-120"/>
              </a:rPr>
              <a:t>£500K</a:t>
            </a:r>
            <a:endParaRPr lang="en-US" sz="3750" dirty="0"/>
          </a:p>
        </p:txBody>
      </p:sp>
      <p:sp>
        <p:nvSpPr>
          <p:cNvPr id="10" name="Text 8"/>
          <p:cNvSpPr/>
          <p:nvPr/>
        </p:nvSpPr>
        <p:spPr>
          <a:xfrm>
            <a:off x="3036808" y="3867388"/>
            <a:ext cx="1919049" cy="239911"/>
          </a:xfrm>
          <a:prstGeom prst="rect">
            <a:avLst/>
          </a:prstGeom>
          <a:noFill/>
          <a:ln/>
        </p:spPr>
        <p:txBody>
          <a:bodyPr wrap="none" lIns="0" tIns="0" rIns="0" bIns="0" rtlCol="0" anchor="t"/>
          <a:lstStyle/>
          <a:p>
            <a:pPr marL="0" indent="0" algn="ctr">
              <a:lnSpc>
                <a:spcPts val="1850"/>
              </a:lnSpc>
              <a:buNone/>
            </a:pPr>
            <a:r>
              <a:rPr lang="en-US" sz="1500" dirty="0">
                <a:solidFill>
                  <a:srgbClr val="383838"/>
                </a:solidFill>
                <a:latin typeface="PT Serif" pitchFamily="34" charset="0"/>
                <a:ea typeface="PT Serif" pitchFamily="34" charset="-122"/>
                <a:cs typeface="PT Serif" pitchFamily="34" charset="-120"/>
              </a:rPr>
              <a:t>Economic Impact</a:t>
            </a:r>
            <a:endParaRPr lang="en-US" sz="1500" dirty="0"/>
          </a:p>
        </p:txBody>
      </p:sp>
      <p:sp>
        <p:nvSpPr>
          <p:cNvPr id="11" name="Text 9"/>
          <p:cNvSpPr/>
          <p:nvPr/>
        </p:nvSpPr>
        <p:spPr>
          <a:xfrm>
            <a:off x="787241" y="4194929"/>
            <a:ext cx="6418302" cy="233839"/>
          </a:xfrm>
          <a:prstGeom prst="rect">
            <a:avLst/>
          </a:prstGeom>
          <a:noFill/>
          <a:ln/>
        </p:spPr>
        <p:txBody>
          <a:bodyPr wrap="none" lIns="0" tIns="0" rIns="0" bIns="0" rtlCol="0" anchor="t"/>
          <a:lstStyle/>
          <a:p>
            <a:pPr marL="0" indent="0" algn="ctr">
              <a:lnSpc>
                <a:spcPts val="1800"/>
              </a:lnSpc>
              <a:buNone/>
            </a:pPr>
            <a:r>
              <a:rPr lang="en-US" sz="1150" dirty="0">
                <a:solidFill>
                  <a:srgbClr val="383838"/>
                </a:solidFill>
                <a:latin typeface="DM Sans" pitchFamily="34" charset="0"/>
                <a:ea typeface="DM Sans" pitchFamily="34" charset="-122"/>
                <a:cs typeface="DM Sans" pitchFamily="34" charset="-120"/>
              </a:rPr>
              <a:t>Hotel occupancy rates, local spending, and sponsor ROI</a:t>
            </a:r>
            <a:endParaRPr lang="en-US" sz="1150" dirty="0"/>
          </a:p>
        </p:txBody>
      </p:sp>
      <p:sp>
        <p:nvSpPr>
          <p:cNvPr id="12" name="Text 10"/>
          <p:cNvSpPr/>
          <p:nvPr/>
        </p:nvSpPr>
        <p:spPr>
          <a:xfrm>
            <a:off x="7424857" y="3202186"/>
            <a:ext cx="6418302" cy="482441"/>
          </a:xfrm>
          <a:prstGeom prst="rect">
            <a:avLst/>
          </a:prstGeom>
          <a:noFill/>
          <a:ln/>
        </p:spPr>
        <p:txBody>
          <a:bodyPr wrap="none" lIns="0" tIns="0" rIns="0" bIns="0" rtlCol="0" anchor="t"/>
          <a:lstStyle/>
          <a:p>
            <a:pPr marL="0" indent="0" algn="ctr">
              <a:lnSpc>
                <a:spcPts val="3750"/>
              </a:lnSpc>
              <a:buNone/>
            </a:pPr>
            <a:r>
              <a:rPr lang="en-US" sz="3750" dirty="0">
                <a:solidFill>
                  <a:srgbClr val="383838"/>
                </a:solidFill>
                <a:latin typeface="PT Serif" pitchFamily="34" charset="0"/>
                <a:ea typeface="PT Serif" pitchFamily="34" charset="-122"/>
                <a:cs typeface="PT Serif" pitchFamily="34" charset="-120"/>
              </a:rPr>
              <a:t>50K</a:t>
            </a:r>
            <a:endParaRPr lang="en-US" sz="3750" dirty="0"/>
          </a:p>
        </p:txBody>
      </p:sp>
      <p:sp>
        <p:nvSpPr>
          <p:cNvPr id="13" name="Text 11"/>
          <p:cNvSpPr/>
          <p:nvPr/>
        </p:nvSpPr>
        <p:spPr>
          <a:xfrm>
            <a:off x="9674423" y="3867388"/>
            <a:ext cx="1919049" cy="239911"/>
          </a:xfrm>
          <a:prstGeom prst="rect">
            <a:avLst/>
          </a:prstGeom>
          <a:noFill/>
          <a:ln/>
        </p:spPr>
        <p:txBody>
          <a:bodyPr wrap="none" lIns="0" tIns="0" rIns="0" bIns="0" rtlCol="0" anchor="t"/>
          <a:lstStyle/>
          <a:p>
            <a:pPr marL="0" indent="0" algn="ctr">
              <a:lnSpc>
                <a:spcPts val="1850"/>
              </a:lnSpc>
              <a:buNone/>
            </a:pPr>
            <a:r>
              <a:rPr lang="en-US" sz="1500" dirty="0">
                <a:solidFill>
                  <a:srgbClr val="383838"/>
                </a:solidFill>
                <a:latin typeface="PT Serif" pitchFamily="34" charset="0"/>
                <a:ea typeface="PT Serif" pitchFamily="34" charset="-122"/>
                <a:cs typeface="PT Serif" pitchFamily="34" charset="-120"/>
              </a:rPr>
              <a:t>Social Media Reach</a:t>
            </a:r>
            <a:endParaRPr lang="en-US" sz="1500" dirty="0"/>
          </a:p>
        </p:txBody>
      </p:sp>
      <p:sp>
        <p:nvSpPr>
          <p:cNvPr id="14" name="Text 12"/>
          <p:cNvSpPr/>
          <p:nvPr/>
        </p:nvSpPr>
        <p:spPr>
          <a:xfrm>
            <a:off x="7424857" y="4194929"/>
            <a:ext cx="6418302" cy="233839"/>
          </a:xfrm>
          <a:prstGeom prst="rect">
            <a:avLst/>
          </a:prstGeom>
          <a:noFill/>
          <a:ln/>
        </p:spPr>
        <p:txBody>
          <a:bodyPr wrap="none" lIns="0" tIns="0" rIns="0" bIns="0" rtlCol="0" anchor="t"/>
          <a:lstStyle/>
          <a:p>
            <a:pPr marL="0" indent="0" algn="ctr">
              <a:lnSpc>
                <a:spcPts val="1800"/>
              </a:lnSpc>
              <a:buNone/>
            </a:pPr>
            <a:r>
              <a:rPr lang="en-US" sz="1150" dirty="0">
                <a:solidFill>
                  <a:srgbClr val="383838"/>
                </a:solidFill>
                <a:latin typeface="DM Sans" pitchFamily="34" charset="0"/>
                <a:ea typeface="DM Sans" pitchFamily="34" charset="-122"/>
                <a:cs typeface="DM Sans" pitchFamily="34" charset="-120"/>
              </a:rPr>
              <a:t>Tracking hashtags, shares, and live-stream participation</a:t>
            </a:r>
            <a:endParaRPr lang="en-US" sz="1150" dirty="0"/>
          </a:p>
        </p:txBody>
      </p:sp>
      <p:sp>
        <p:nvSpPr>
          <p:cNvPr id="15" name="Text 13"/>
          <p:cNvSpPr/>
          <p:nvPr/>
        </p:nvSpPr>
        <p:spPr>
          <a:xfrm>
            <a:off x="787241" y="4593193"/>
            <a:ext cx="13055918" cy="233839"/>
          </a:xfrm>
          <a:prstGeom prst="rect">
            <a:avLst/>
          </a:prstGeom>
          <a:noFill/>
          <a:ln/>
        </p:spPr>
        <p:txBody>
          <a:bodyPr wrap="none" lIns="0" tIns="0" rIns="0" bIns="0" rtlCol="0" anchor="t"/>
          <a:lstStyle/>
          <a:p>
            <a:pPr marL="0" indent="0" algn="l">
              <a:lnSpc>
                <a:spcPts val="1800"/>
              </a:lnSpc>
              <a:buNone/>
            </a:pPr>
            <a:r>
              <a:rPr lang="en-US" sz="1150" dirty="0">
                <a:solidFill>
                  <a:srgbClr val="383838"/>
                </a:solidFill>
                <a:latin typeface="DM Sans" pitchFamily="34" charset="0"/>
                <a:ea typeface="DM Sans" pitchFamily="34" charset="-122"/>
                <a:cs typeface="DM Sans" pitchFamily="34" charset="-120"/>
              </a:rPr>
              <a:t>We will survey delegates after the event to gauge satisfaction. Surveys will cover total experience, cultural immersion, and networking (Yahoo Finance, 2021).</a:t>
            </a:r>
            <a:endParaRPr lang="en-US" sz="1150" dirty="0"/>
          </a:p>
        </p:txBody>
      </p:sp>
      <p:sp>
        <p:nvSpPr>
          <p:cNvPr id="16" name="Text 14"/>
          <p:cNvSpPr/>
          <p:nvPr/>
        </p:nvSpPr>
        <p:spPr>
          <a:xfrm>
            <a:off x="787241" y="4991457"/>
            <a:ext cx="13055918" cy="233839"/>
          </a:xfrm>
          <a:prstGeom prst="rect">
            <a:avLst/>
          </a:prstGeom>
          <a:noFill/>
          <a:ln/>
        </p:spPr>
        <p:txBody>
          <a:bodyPr wrap="none" lIns="0" tIns="0" rIns="0" bIns="0" rtlCol="0" anchor="t"/>
          <a:lstStyle/>
          <a:p>
            <a:pPr marL="0" indent="0" algn="l">
              <a:lnSpc>
                <a:spcPts val="1800"/>
              </a:lnSpc>
              <a:buNone/>
            </a:pPr>
            <a:r>
              <a:rPr lang="en-US" sz="1150" dirty="0">
                <a:solidFill>
                  <a:srgbClr val="383838"/>
                </a:solidFill>
                <a:latin typeface="DM Sans" pitchFamily="34" charset="0"/>
                <a:ea typeface="DM Sans" pitchFamily="34" charset="-122"/>
                <a:cs typeface="DM Sans" pitchFamily="34" charset="-120"/>
              </a:rPr>
              <a:t>The amount of participants, both foreign and domestic guests, will indicate our global marketing success (Yahoo Finance, 2021).</a:t>
            </a:r>
            <a:endParaRPr lang="en-US" sz="1150" dirty="0"/>
          </a:p>
        </p:txBody>
      </p:sp>
      <p:sp>
        <p:nvSpPr>
          <p:cNvPr id="17" name="Text 15"/>
          <p:cNvSpPr/>
          <p:nvPr/>
        </p:nvSpPr>
        <p:spPr>
          <a:xfrm>
            <a:off x="787241" y="5389721"/>
            <a:ext cx="13055918" cy="233839"/>
          </a:xfrm>
          <a:prstGeom prst="rect">
            <a:avLst/>
          </a:prstGeom>
          <a:noFill/>
          <a:ln/>
        </p:spPr>
        <p:txBody>
          <a:bodyPr wrap="none" lIns="0" tIns="0" rIns="0" bIns="0" rtlCol="0" anchor="t"/>
          <a:lstStyle/>
          <a:p>
            <a:pPr marL="0" indent="0" algn="l">
              <a:lnSpc>
                <a:spcPts val="1800"/>
              </a:lnSpc>
              <a:buNone/>
            </a:pPr>
            <a:r>
              <a:rPr lang="en-US" sz="1150" dirty="0">
                <a:solidFill>
                  <a:srgbClr val="383838"/>
                </a:solidFill>
                <a:latin typeface="DM Sans" pitchFamily="34" charset="0"/>
                <a:ea typeface="DM Sans" pitchFamily="34" charset="-122"/>
                <a:cs typeface="DM Sans" pitchFamily="34" charset="-120"/>
              </a:rPr>
              <a:t>Hotel occupancy rates, local spending, and sponsor ROI will determine the economic impact (Financial Times, 2025.5).</a:t>
            </a:r>
            <a:endParaRPr lang="en-US" sz="1150" dirty="0"/>
          </a:p>
        </p:txBody>
      </p:sp>
      <p:sp>
        <p:nvSpPr>
          <p:cNvPr id="18" name="Text 16"/>
          <p:cNvSpPr/>
          <p:nvPr/>
        </p:nvSpPr>
        <p:spPr>
          <a:xfrm>
            <a:off x="787241" y="5787985"/>
            <a:ext cx="13055918" cy="233839"/>
          </a:xfrm>
          <a:prstGeom prst="rect">
            <a:avLst/>
          </a:prstGeom>
          <a:noFill/>
          <a:ln/>
        </p:spPr>
        <p:txBody>
          <a:bodyPr wrap="none" lIns="0" tIns="0" rIns="0" bIns="0" rtlCol="0" anchor="t"/>
          <a:lstStyle/>
          <a:p>
            <a:pPr marL="0" indent="0" algn="l">
              <a:lnSpc>
                <a:spcPts val="1800"/>
              </a:lnSpc>
              <a:buNone/>
            </a:pPr>
            <a:r>
              <a:rPr lang="en-US" sz="1150" dirty="0">
                <a:solidFill>
                  <a:srgbClr val="383838"/>
                </a:solidFill>
                <a:latin typeface="DM Sans" pitchFamily="34" charset="0"/>
                <a:ea typeface="DM Sans" pitchFamily="34" charset="-122"/>
                <a:cs typeface="DM Sans" pitchFamily="34" charset="-120"/>
              </a:rPr>
              <a:t>Tracking hashtags, shares, and live-stream participation will provide brand awareness and online visibility (bp globalBP, 2025).</a:t>
            </a:r>
            <a:endParaRPr lang="en-US" sz="1150" dirty="0"/>
          </a:p>
        </p:txBody>
      </p:sp>
      <p:sp>
        <p:nvSpPr>
          <p:cNvPr id="19" name="Text 17"/>
          <p:cNvSpPr/>
          <p:nvPr/>
        </p:nvSpPr>
        <p:spPr>
          <a:xfrm>
            <a:off x="787241" y="6186249"/>
            <a:ext cx="13055918" cy="233839"/>
          </a:xfrm>
          <a:prstGeom prst="rect">
            <a:avLst/>
          </a:prstGeom>
          <a:noFill/>
          <a:ln/>
        </p:spPr>
        <p:txBody>
          <a:bodyPr wrap="none" lIns="0" tIns="0" rIns="0" bIns="0" rtlCol="0" anchor="t"/>
          <a:lstStyle/>
          <a:p>
            <a:pPr marL="0" indent="0" algn="l">
              <a:lnSpc>
                <a:spcPts val="1800"/>
              </a:lnSpc>
              <a:buNone/>
            </a:pPr>
            <a:r>
              <a:rPr lang="en-US" sz="1150" dirty="0">
                <a:solidFill>
                  <a:srgbClr val="383838"/>
                </a:solidFill>
                <a:latin typeface="DM Sans" pitchFamily="34" charset="0"/>
                <a:ea typeface="DM Sans" pitchFamily="34" charset="-122"/>
                <a:cs typeface="DM Sans" pitchFamily="34" charset="-120"/>
              </a:rPr>
              <a:t>Comparing predicted revenue to ticket sales and sponsorship money will help us track profit margins and financial performance (Yahoo Finance, 2021).</a:t>
            </a:r>
            <a:endParaRPr lang="en-US" sz="1150" dirty="0"/>
          </a:p>
        </p:txBody>
      </p:sp>
      <p:sp>
        <p:nvSpPr>
          <p:cNvPr id="20" name="Text 18"/>
          <p:cNvSpPr/>
          <p:nvPr/>
        </p:nvSpPr>
        <p:spPr>
          <a:xfrm>
            <a:off x="787241" y="6584513"/>
            <a:ext cx="13055918" cy="233839"/>
          </a:xfrm>
          <a:prstGeom prst="rect">
            <a:avLst/>
          </a:prstGeom>
          <a:noFill/>
          <a:ln/>
        </p:spPr>
        <p:txBody>
          <a:bodyPr wrap="none" lIns="0" tIns="0" rIns="0" bIns="0" rtlCol="0" anchor="t"/>
          <a:lstStyle/>
          <a:p>
            <a:pPr marL="0" indent="0" algn="l">
              <a:lnSpc>
                <a:spcPts val="1800"/>
              </a:lnSpc>
              <a:buNone/>
            </a:pPr>
            <a:r>
              <a:rPr lang="en-US" sz="1150" dirty="0">
                <a:solidFill>
                  <a:srgbClr val="383838"/>
                </a:solidFill>
                <a:latin typeface="DM Sans" pitchFamily="34" charset="0"/>
                <a:ea typeface="DM Sans" pitchFamily="34" charset="-122"/>
                <a:cs typeface="DM Sans" pitchFamily="34" charset="-120"/>
              </a:rPr>
              <a:t>Trade and mainstream media will discuss the event's PR success (The Motley Fool, 2022).</a:t>
            </a:r>
            <a:endParaRPr lang="en-US" sz="1150" dirty="0"/>
          </a:p>
        </p:txBody>
      </p:sp>
      <p:sp>
        <p:nvSpPr>
          <p:cNvPr id="21" name="Text 19"/>
          <p:cNvSpPr/>
          <p:nvPr/>
        </p:nvSpPr>
        <p:spPr>
          <a:xfrm>
            <a:off x="787241" y="6982778"/>
            <a:ext cx="13055918" cy="233839"/>
          </a:xfrm>
          <a:prstGeom prst="rect">
            <a:avLst/>
          </a:prstGeom>
          <a:noFill/>
          <a:ln/>
        </p:spPr>
        <p:txBody>
          <a:bodyPr wrap="none" lIns="0" tIns="0" rIns="0" bIns="0" rtlCol="0" anchor="t"/>
          <a:lstStyle/>
          <a:p>
            <a:pPr marL="0" indent="0" algn="l">
              <a:lnSpc>
                <a:spcPts val="1800"/>
              </a:lnSpc>
              <a:buNone/>
            </a:pPr>
            <a:r>
              <a:rPr lang="en-US" sz="1150" dirty="0">
                <a:solidFill>
                  <a:srgbClr val="383838"/>
                </a:solidFill>
                <a:latin typeface="DM Sans" pitchFamily="34" charset="0"/>
                <a:ea typeface="DM Sans" pitchFamily="34" charset="-122"/>
                <a:cs typeface="DM Sans" pitchFamily="34" charset="-120"/>
              </a:rPr>
              <a:t>We'll assess carbon footprint and waste reduction to fulfil our eco-friendly pledge (MarketBeat, 2025).</a:t>
            </a:r>
            <a:endParaRPr lang="en-US" sz="1150" dirty="0"/>
          </a:p>
        </p:txBody>
      </p:sp>
      <p:sp>
        <p:nvSpPr>
          <p:cNvPr id="22" name="Text 20"/>
          <p:cNvSpPr/>
          <p:nvPr/>
        </p:nvSpPr>
        <p:spPr>
          <a:xfrm>
            <a:off x="787241" y="7381042"/>
            <a:ext cx="13055918" cy="233839"/>
          </a:xfrm>
          <a:prstGeom prst="rect">
            <a:avLst/>
          </a:prstGeom>
          <a:noFill/>
          <a:ln/>
        </p:spPr>
        <p:txBody>
          <a:bodyPr wrap="none" lIns="0" tIns="0" rIns="0" bIns="0" rtlCol="0" anchor="t"/>
          <a:lstStyle/>
          <a:p>
            <a:pPr marL="0" indent="0" algn="l">
              <a:lnSpc>
                <a:spcPts val="1800"/>
              </a:lnSpc>
              <a:buNone/>
            </a:pPr>
            <a:r>
              <a:rPr lang="en-US" sz="1150" dirty="0">
                <a:solidFill>
                  <a:srgbClr val="383838"/>
                </a:solidFill>
                <a:latin typeface="DM Sans" pitchFamily="34" charset="0"/>
                <a:ea typeface="DM Sans" pitchFamily="34" charset="-122"/>
                <a:cs typeface="DM Sans" pitchFamily="34" charset="-120"/>
              </a:rPr>
              <a:t>A stakeholder debriefing after the event will help the Croeso Cultural &amp; Culinary </a:t>
            </a:r>
            <a:r>
              <a:rPr lang="ro-RO" sz="1150" dirty="0" err="1">
                <a:solidFill>
                  <a:srgbClr val="383838"/>
                </a:solidFill>
                <a:latin typeface="DM Sans" pitchFamily="34" charset="0"/>
                <a:ea typeface="DM Sans" pitchFamily="34" charset="-122"/>
                <a:cs typeface="DM Sans" pitchFamily="34" charset="-120"/>
              </a:rPr>
              <a:t>Conference</a:t>
            </a:r>
            <a:r>
              <a:rPr lang="en-US" sz="1150" dirty="0">
                <a:solidFill>
                  <a:srgbClr val="383838"/>
                </a:solidFill>
                <a:latin typeface="DM Sans" pitchFamily="34" charset="0"/>
                <a:ea typeface="DM Sans" pitchFamily="34" charset="-122"/>
                <a:cs typeface="DM Sans" pitchFamily="34" charset="-120"/>
              </a:rPr>
              <a:t> thrive (BP2025).</a:t>
            </a:r>
            <a:endParaRPr lang="en-US" sz="1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93790" y="902613"/>
            <a:ext cx="3870246" cy="483751"/>
          </a:xfrm>
          <a:prstGeom prst="rect">
            <a:avLst/>
          </a:prstGeom>
          <a:noFill/>
          <a:ln/>
        </p:spPr>
        <p:txBody>
          <a:bodyPr wrap="none" lIns="0" tIns="0" rIns="0" bIns="0" rtlCol="0" anchor="t"/>
          <a:lstStyle/>
          <a:p>
            <a:pPr marL="0" indent="0" algn="l">
              <a:lnSpc>
                <a:spcPts val="3800"/>
              </a:lnSpc>
              <a:buNone/>
            </a:pPr>
            <a:r>
              <a:rPr lang="en-US" sz="3000" dirty="0">
                <a:solidFill>
                  <a:srgbClr val="020202"/>
                </a:solidFill>
                <a:latin typeface="PT Serif" pitchFamily="34" charset="0"/>
                <a:ea typeface="PT Serif" pitchFamily="34" charset="-122"/>
                <a:cs typeface="PT Serif" pitchFamily="34" charset="-120"/>
              </a:rPr>
              <a:t>In Conclusion</a:t>
            </a:r>
            <a:endParaRPr lang="en-US" sz="3000" dirty="0"/>
          </a:p>
        </p:txBody>
      </p:sp>
      <p:sp>
        <p:nvSpPr>
          <p:cNvPr id="3" name="Shape 1"/>
          <p:cNvSpPr/>
          <p:nvPr/>
        </p:nvSpPr>
        <p:spPr>
          <a:xfrm>
            <a:off x="793790" y="1681163"/>
            <a:ext cx="1630323" cy="860703"/>
          </a:xfrm>
          <a:prstGeom prst="roundRect">
            <a:avLst>
              <a:gd name="adj" fmla="val 2569"/>
            </a:avLst>
          </a:prstGeom>
          <a:solidFill>
            <a:srgbClr val="F2EEEE"/>
          </a:solidFill>
          <a:ln/>
        </p:spPr>
        <p:txBody>
          <a:bodyPr/>
          <a:lstStyle/>
          <a:p>
            <a:endParaRPr lang="en-RO"/>
          </a:p>
        </p:txBody>
      </p:sp>
      <p:pic>
        <p:nvPicPr>
          <p:cNvPr id="4" name="Image 0" descr="preencoded.png"/>
          <p:cNvPicPr>
            <a:picLocks noChangeAspect="1"/>
          </p:cNvPicPr>
          <p:nvPr/>
        </p:nvPicPr>
        <p:blipFill>
          <a:blip r:embed="rId3"/>
          <a:stretch>
            <a:fillRect/>
          </a:stretch>
        </p:blipFill>
        <p:spPr>
          <a:xfrm>
            <a:off x="1505307" y="1981914"/>
            <a:ext cx="207288" cy="259080"/>
          </a:xfrm>
          <a:prstGeom prst="rect">
            <a:avLst/>
          </a:prstGeom>
        </p:spPr>
      </p:pic>
      <p:sp>
        <p:nvSpPr>
          <p:cNvPr id="5" name="Text 2"/>
          <p:cNvSpPr/>
          <p:nvPr/>
        </p:nvSpPr>
        <p:spPr>
          <a:xfrm>
            <a:off x="2571512" y="1828562"/>
            <a:ext cx="1935123" cy="241816"/>
          </a:xfrm>
          <a:prstGeom prst="rect">
            <a:avLst/>
          </a:prstGeom>
          <a:noFill/>
          <a:ln/>
        </p:spPr>
        <p:txBody>
          <a:bodyPr wrap="none" lIns="0" tIns="0" rIns="0" bIns="0" rtlCol="0" anchor="t"/>
          <a:lstStyle/>
          <a:p>
            <a:pPr marL="0" indent="0" algn="l">
              <a:lnSpc>
                <a:spcPts val="1900"/>
              </a:lnSpc>
              <a:buNone/>
            </a:pPr>
            <a:r>
              <a:rPr lang="en-US" sz="1500" dirty="0">
                <a:solidFill>
                  <a:srgbClr val="383838"/>
                </a:solidFill>
                <a:latin typeface="PT Serif" pitchFamily="34" charset="0"/>
                <a:ea typeface="PT Serif" pitchFamily="34" charset="-122"/>
                <a:cs typeface="PT Serif" pitchFamily="34" charset="-120"/>
              </a:rPr>
              <a:t>Cultural Celebration</a:t>
            </a:r>
            <a:endParaRPr lang="en-US" sz="1500" dirty="0"/>
          </a:p>
        </p:txBody>
      </p:sp>
      <p:sp>
        <p:nvSpPr>
          <p:cNvPr id="6" name="Text 3"/>
          <p:cNvSpPr/>
          <p:nvPr/>
        </p:nvSpPr>
        <p:spPr>
          <a:xfrm>
            <a:off x="2571512" y="2158722"/>
            <a:ext cx="2826782" cy="235744"/>
          </a:xfrm>
          <a:prstGeom prst="rect">
            <a:avLst/>
          </a:prstGeom>
          <a:noFill/>
          <a:ln/>
        </p:spPr>
        <p:txBody>
          <a:bodyPr wrap="none" lIns="0" tIns="0" rIns="0" bIns="0" rtlCol="0" anchor="t"/>
          <a:lstStyle/>
          <a:p>
            <a:pPr marL="0" indent="0" algn="l">
              <a:lnSpc>
                <a:spcPts val="1850"/>
              </a:lnSpc>
              <a:buNone/>
            </a:pPr>
            <a:r>
              <a:rPr lang="en-US" sz="1150" dirty="0">
                <a:solidFill>
                  <a:srgbClr val="383838"/>
                </a:solidFill>
                <a:latin typeface="DM Sans" pitchFamily="34" charset="0"/>
                <a:ea typeface="DM Sans" pitchFamily="34" charset="-122"/>
                <a:cs typeface="DM Sans" pitchFamily="34" charset="-120"/>
              </a:rPr>
              <a:t>Showcasing Welsh culture and hospitality</a:t>
            </a:r>
            <a:endParaRPr lang="en-US" sz="1150" dirty="0"/>
          </a:p>
        </p:txBody>
      </p:sp>
      <p:sp>
        <p:nvSpPr>
          <p:cNvPr id="7" name="Shape 4"/>
          <p:cNvSpPr/>
          <p:nvPr/>
        </p:nvSpPr>
        <p:spPr>
          <a:xfrm>
            <a:off x="2497812" y="2538055"/>
            <a:ext cx="11265098" cy="7620"/>
          </a:xfrm>
          <a:prstGeom prst="roundRect">
            <a:avLst>
              <a:gd name="adj" fmla="val 290232"/>
            </a:avLst>
          </a:prstGeom>
          <a:solidFill>
            <a:srgbClr val="D8D4D4"/>
          </a:solidFill>
          <a:ln/>
        </p:spPr>
        <p:txBody>
          <a:bodyPr/>
          <a:lstStyle/>
          <a:p>
            <a:endParaRPr lang="en-RO"/>
          </a:p>
        </p:txBody>
      </p:sp>
      <p:sp>
        <p:nvSpPr>
          <p:cNvPr id="8" name="Shape 5"/>
          <p:cNvSpPr/>
          <p:nvPr/>
        </p:nvSpPr>
        <p:spPr>
          <a:xfrm>
            <a:off x="793790" y="2615565"/>
            <a:ext cx="3260646" cy="860703"/>
          </a:xfrm>
          <a:prstGeom prst="roundRect">
            <a:avLst>
              <a:gd name="adj" fmla="val 2569"/>
            </a:avLst>
          </a:prstGeom>
          <a:solidFill>
            <a:srgbClr val="F2EEEE"/>
          </a:solidFill>
          <a:ln/>
        </p:spPr>
        <p:txBody>
          <a:bodyPr/>
          <a:lstStyle/>
          <a:p>
            <a:endParaRPr lang="en-RO"/>
          </a:p>
        </p:txBody>
      </p:sp>
      <p:pic>
        <p:nvPicPr>
          <p:cNvPr id="9" name="Image 1" descr="preencoded.png"/>
          <p:cNvPicPr>
            <a:picLocks noChangeAspect="1"/>
          </p:cNvPicPr>
          <p:nvPr/>
        </p:nvPicPr>
        <p:blipFill>
          <a:blip r:embed="rId4"/>
          <a:stretch>
            <a:fillRect/>
          </a:stretch>
        </p:blipFill>
        <p:spPr>
          <a:xfrm>
            <a:off x="2320409" y="2916317"/>
            <a:ext cx="207288" cy="259080"/>
          </a:xfrm>
          <a:prstGeom prst="rect">
            <a:avLst/>
          </a:prstGeom>
        </p:spPr>
      </p:pic>
      <p:sp>
        <p:nvSpPr>
          <p:cNvPr id="10" name="Text 6"/>
          <p:cNvSpPr/>
          <p:nvPr/>
        </p:nvSpPr>
        <p:spPr>
          <a:xfrm>
            <a:off x="4201835" y="2762964"/>
            <a:ext cx="1935123" cy="241816"/>
          </a:xfrm>
          <a:prstGeom prst="rect">
            <a:avLst/>
          </a:prstGeom>
          <a:noFill/>
          <a:ln/>
        </p:spPr>
        <p:txBody>
          <a:bodyPr wrap="none" lIns="0" tIns="0" rIns="0" bIns="0" rtlCol="0" anchor="t"/>
          <a:lstStyle/>
          <a:p>
            <a:pPr marL="0" indent="0" algn="l">
              <a:lnSpc>
                <a:spcPts val="1900"/>
              </a:lnSpc>
              <a:buNone/>
            </a:pPr>
            <a:r>
              <a:rPr lang="en-US" sz="1500" dirty="0">
                <a:solidFill>
                  <a:srgbClr val="383838"/>
                </a:solidFill>
                <a:latin typeface="PT Serif" pitchFamily="34" charset="0"/>
                <a:ea typeface="PT Serif" pitchFamily="34" charset="-122"/>
                <a:cs typeface="PT Serif" pitchFamily="34" charset="-120"/>
              </a:rPr>
              <a:t>MICE Destination</a:t>
            </a:r>
            <a:endParaRPr lang="en-US" sz="1500" dirty="0"/>
          </a:p>
        </p:txBody>
      </p:sp>
      <p:sp>
        <p:nvSpPr>
          <p:cNvPr id="11" name="Text 7"/>
          <p:cNvSpPr/>
          <p:nvPr/>
        </p:nvSpPr>
        <p:spPr>
          <a:xfrm>
            <a:off x="4201835" y="3093125"/>
            <a:ext cx="2760226" cy="235744"/>
          </a:xfrm>
          <a:prstGeom prst="rect">
            <a:avLst/>
          </a:prstGeom>
          <a:noFill/>
          <a:ln/>
        </p:spPr>
        <p:txBody>
          <a:bodyPr wrap="none" lIns="0" tIns="0" rIns="0" bIns="0" rtlCol="0" anchor="t"/>
          <a:lstStyle/>
          <a:p>
            <a:pPr marL="0" indent="0" algn="l">
              <a:lnSpc>
                <a:spcPts val="1850"/>
              </a:lnSpc>
              <a:buNone/>
            </a:pPr>
            <a:r>
              <a:rPr lang="en-US" sz="1150" dirty="0">
                <a:solidFill>
                  <a:srgbClr val="383838"/>
                </a:solidFill>
                <a:latin typeface="DM Sans" pitchFamily="34" charset="0"/>
                <a:ea typeface="DM Sans" pitchFamily="34" charset="-122"/>
                <a:cs typeface="DM Sans" pitchFamily="34" charset="-120"/>
              </a:rPr>
              <a:t>Promoting Wales for international events</a:t>
            </a:r>
            <a:endParaRPr lang="en-US" sz="1150" dirty="0"/>
          </a:p>
        </p:txBody>
      </p:sp>
      <p:sp>
        <p:nvSpPr>
          <p:cNvPr id="12" name="Shape 8"/>
          <p:cNvSpPr/>
          <p:nvPr/>
        </p:nvSpPr>
        <p:spPr>
          <a:xfrm>
            <a:off x="4128135" y="3472458"/>
            <a:ext cx="9634776" cy="7620"/>
          </a:xfrm>
          <a:prstGeom prst="roundRect">
            <a:avLst>
              <a:gd name="adj" fmla="val 290232"/>
            </a:avLst>
          </a:prstGeom>
          <a:solidFill>
            <a:srgbClr val="D8D4D4"/>
          </a:solidFill>
          <a:ln/>
        </p:spPr>
        <p:txBody>
          <a:bodyPr/>
          <a:lstStyle/>
          <a:p>
            <a:endParaRPr lang="en-RO"/>
          </a:p>
        </p:txBody>
      </p:sp>
      <p:sp>
        <p:nvSpPr>
          <p:cNvPr id="13" name="Shape 9"/>
          <p:cNvSpPr/>
          <p:nvPr/>
        </p:nvSpPr>
        <p:spPr>
          <a:xfrm>
            <a:off x="793790" y="3549968"/>
            <a:ext cx="4890968" cy="860703"/>
          </a:xfrm>
          <a:prstGeom prst="roundRect">
            <a:avLst>
              <a:gd name="adj" fmla="val 2569"/>
            </a:avLst>
          </a:prstGeom>
          <a:solidFill>
            <a:srgbClr val="F2EEEE"/>
          </a:solidFill>
          <a:ln/>
        </p:spPr>
        <p:txBody>
          <a:bodyPr/>
          <a:lstStyle/>
          <a:p>
            <a:endParaRPr lang="en-RO"/>
          </a:p>
        </p:txBody>
      </p:sp>
      <p:pic>
        <p:nvPicPr>
          <p:cNvPr id="14" name="Image 2" descr="preencoded.png"/>
          <p:cNvPicPr>
            <a:picLocks noChangeAspect="1"/>
          </p:cNvPicPr>
          <p:nvPr/>
        </p:nvPicPr>
        <p:blipFill>
          <a:blip r:embed="rId5"/>
          <a:stretch>
            <a:fillRect/>
          </a:stretch>
        </p:blipFill>
        <p:spPr>
          <a:xfrm>
            <a:off x="3135630" y="3850719"/>
            <a:ext cx="207288" cy="259080"/>
          </a:xfrm>
          <a:prstGeom prst="rect">
            <a:avLst/>
          </a:prstGeom>
        </p:spPr>
      </p:pic>
      <p:sp>
        <p:nvSpPr>
          <p:cNvPr id="15" name="Text 10"/>
          <p:cNvSpPr/>
          <p:nvPr/>
        </p:nvSpPr>
        <p:spPr>
          <a:xfrm>
            <a:off x="5832158" y="3697367"/>
            <a:ext cx="1935123" cy="241816"/>
          </a:xfrm>
          <a:prstGeom prst="rect">
            <a:avLst/>
          </a:prstGeom>
          <a:noFill/>
          <a:ln/>
        </p:spPr>
        <p:txBody>
          <a:bodyPr wrap="none" lIns="0" tIns="0" rIns="0" bIns="0" rtlCol="0" anchor="t"/>
          <a:lstStyle/>
          <a:p>
            <a:pPr marL="0" indent="0" algn="l">
              <a:lnSpc>
                <a:spcPts val="1900"/>
              </a:lnSpc>
              <a:buNone/>
            </a:pPr>
            <a:r>
              <a:rPr lang="en-US" sz="1500" dirty="0">
                <a:solidFill>
                  <a:srgbClr val="383838"/>
                </a:solidFill>
                <a:latin typeface="PT Serif" pitchFamily="34" charset="0"/>
                <a:ea typeface="PT Serif" pitchFamily="34" charset="-122"/>
                <a:cs typeface="PT Serif" pitchFamily="34" charset="-120"/>
              </a:rPr>
              <a:t>Industry Connections</a:t>
            </a:r>
            <a:endParaRPr lang="en-US" sz="1500" dirty="0"/>
          </a:p>
        </p:txBody>
      </p:sp>
      <p:sp>
        <p:nvSpPr>
          <p:cNvPr id="16" name="Text 11"/>
          <p:cNvSpPr/>
          <p:nvPr/>
        </p:nvSpPr>
        <p:spPr>
          <a:xfrm>
            <a:off x="5832158" y="4027527"/>
            <a:ext cx="3755350" cy="235744"/>
          </a:xfrm>
          <a:prstGeom prst="rect">
            <a:avLst/>
          </a:prstGeom>
          <a:noFill/>
          <a:ln/>
        </p:spPr>
        <p:txBody>
          <a:bodyPr wrap="none" lIns="0" tIns="0" rIns="0" bIns="0" rtlCol="0" anchor="t"/>
          <a:lstStyle/>
          <a:p>
            <a:pPr marL="0" indent="0" algn="l">
              <a:lnSpc>
                <a:spcPts val="1850"/>
              </a:lnSpc>
              <a:buNone/>
            </a:pPr>
            <a:r>
              <a:rPr lang="en-US" sz="1150" dirty="0">
                <a:solidFill>
                  <a:srgbClr val="383838"/>
                </a:solidFill>
                <a:latin typeface="DM Sans" pitchFamily="34" charset="0"/>
                <a:ea typeface="DM Sans" pitchFamily="34" charset="-122"/>
                <a:cs typeface="DM Sans" pitchFamily="34" charset="-120"/>
              </a:rPr>
              <a:t>Connecting global professionals with Welsh businesses</a:t>
            </a:r>
            <a:endParaRPr lang="en-US" sz="1150" dirty="0"/>
          </a:p>
        </p:txBody>
      </p:sp>
      <p:sp>
        <p:nvSpPr>
          <p:cNvPr id="17" name="Shape 12"/>
          <p:cNvSpPr/>
          <p:nvPr/>
        </p:nvSpPr>
        <p:spPr>
          <a:xfrm>
            <a:off x="5758458" y="4406860"/>
            <a:ext cx="8004453" cy="7620"/>
          </a:xfrm>
          <a:prstGeom prst="roundRect">
            <a:avLst>
              <a:gd name="adj" fmla="val 290232"/>
            </a:avLst>
          </a:prstGeom>
          <a:solidFill>
            <a:srgbClr val="D8D4D4"/>
          </a:solidFill>
          <a:ln/>
        </p:spPr>
        <p:txBody>
          <a:bodyPr/>
          <a:lstStyle/>
          <a:p>
            <a:endParaRPr lang="en-RO"/>
          </a:p>
        </p:txBody>
      </p:sp>
      <p:sp>
        <p:nvSpPr>
          <p:cNvPr id="18" name="Shape 13"/>
          <p:cNvSpPr/>
          <p:nvPr/>
        </p:nvSpPr>
        <p:spPr>
          <a:xfrm>
            <a:off x="793790" y="4484370"/>
            <a:ext cx="6521410" cy="860703"/>
          </a:xfrm>
          <a:prstGeom prst="roundRect">
            <a:avLst>
              <a:gd name="adj" fmla="val 2569"/>
            </a:avLst>
          </a:prstGeom>
          <a:solidFill>
            <a:srgbClr val="F2EEEE"/>
          </a:solidFill>
          <a:ln/>
        </p:spPr>
        <p:txBody>
          <a:bodyPr/>
          <a:lstStyle/>
          <a:p>
            <a:endParaRPr lang="en-RO"/>
          </a:p>
        </p:txBody>
      </p:sp>
      <p:pic>
        <p:nvPicPr>
          <p:cNvPr id="19" name="Image 3" descr="preencoded.png"/>
          <p:cNvPicPr>
            <a:picLocks noChangeAspect="1"/>
          </p:cNvPicPr>
          <p:nvPr/>
        </p:nvPicPr>
        <p:blipFill>
          <a:blip r:embed="rId6"/>
          <a:stretch>
            <a:fillRect/>
          </a:stretch>
        </p:blipFill>
        <p:spPr>
          <a:xfrm>
            <a:off x="3950851" y="4785122"/>
            <a:ext cx="207288" cy="259080"/>
          </a:xfrm>
          <a:prstGeom prst="rect">
            <a:avLst/>
          </a:prstGeom>
        </p:spPr>
      </p:pic>
      <p:sp>
        <p:nvSpPr>
          <p:cNvPr id="20" name="Text 14"/>
          <p:cNvSpPr/>
          <p:nvPr/>
        </p:nvSpPr>
        <p:spPr>
          <a:xfrm>
            <a:off x="7462599" y="4631769"/>
            <a:ext cx="1935123" cy="241816"/>
          </a:xfrm>
          <a:prstGeom prst="rect">
            <a:avLst/>
          </a:prstGeom>
          <a:noFill/>
          <a:ln/>
        </p:spPr>
        <p:txBody>
          <a:bodyPr wrap="none" lIns="0" tIns="0" rIns="0" bIns="0" rtlCol="0" anchor="t"/>
          <a:lstStyle/>
          <a:p>
            <a:pPr marL="0" indent="0" algn="l">
              <a:lnSpc>
                <a:spcPts val="1900"/>
              </a:lnSpc>
              <a:buNone/>
            </a:pPr>
            <a:r>
              <a:rPr lang="en-US" sz="1500" dirty="0">
                <a:solidFill>
                  <a:srgbClr val="383838"/>
                </a:solidFill>
                <a:latin typeface="PT Serif" pitchFamily="34" charset="0"/>
                <a:ea typeface="PT Serif" pitchFamily="34" charset="-122"/>
                <a:cs typeface="PT Serif" pitchFamily="34" charset="-120"/>
              </a:rPr>
              <a:t>Economic Benefits</a:t>
            </a:r>
            <a:endParaRPr lang="en-US" sz="1500" dirty="0"/>
          </a:p>
        </p:txBody>
      </p:sp>
      <p:sp>
        <p:nvSpPr>
          <p:cNvPr id="21" name="Text 15"/>
          <p:cNvSpPr/>
          <p:nvPr/>
        </p:nvSpPr>
        <p:spPr>
          <a:xfrm>
            <a:off x="7462599" y="4961930"/>
            <a:ext cx="2769394" cy="235744"/>
          </a:xfrm>
          <a:prstGeom prst="rect">
            <a:avLst/>
          </a:prstGeom>
          <a:noFill/>
          <a:ln/>
        </p:spPr>
        <p:txBody>
          <a:bodyPr wrap="none" lIns="0" tIns="0" rIns="0" bIns="0" rtlCol="0" anchor="t"/>
          <a:lstStyle/>
          <a:p>
            <a:pPr marL="0" indent="0" algn="l">
              <a:lnSpc>
                <a:spcPts val="1850"/>
              </a:lnSpc>
              <a:buNone/>
            </a:pPr>
            <a:r>
              <a:rPr lang="en-US" sz="1150" dirty="0">
                <a:solidFill>
                  <a:srgbClr val="383838"/>
                </a:solidFill>
                <a:latin typeface="DM Sans" pitchFamily="34" charset="0"/>
                <a:ea typeface="DM Sans" pitchFamily="34" charset="-122"/>
                <a:cs typeface="DM Sans" pitchFamily="34" charset="-120"/>
              </a:rPr>
              <a:t>Supporting local tourism and businesses</a:t>
            </a:r>
            <a:endParaRPr lang="en-US" sz="1150" dirty="0"/>
          </a:p>
        </p:txBody>
      </p:sp>
      <p:sp>
        <p:nvSpPr>
          <p:cNvPr id="22" name="Text 16"/>
          <p:cNvSpPr/>
          <p:nvPr/>
        </p:nvSpPr>
        <p:spPr>
          <a:xfrm>
            <a:off x="793790" y="5510927"/>
            <a:ext cx="13042821" cy="707231"/>
          </a:xfrm>
          <a:prstGeom prst="rect">
            <a:avLst/>
          </a:prstGeom>
          <a:noFill/>
          <a:ln/>
        </p:spPr>
        <p:txBody>
          <a:bodyPr wrap="square" lIns="0" tIns="0" rIns="0" bIns="0" rtlCol="0" anchor="t"/>
          <a:lstStyle/>
          <a:p>
            <a:pPr marL="0" indent="0" algn="l">
              <a:lnSpc>
                <a:spcPts val="1850"/>
              </a:lnSpc>
              <a:buNone/>
            </a:pPr>
            <a:r>
              <a:rPr lang="en-US" sz="1150" dirty="0">
                <a:solidFill>
                  <a:srgbClr val="383838"/>
                </a:solidFill>
                <a:latin typeface="DM Sans" pitchFamily="34" charset="0"/>
                <a:ea typeface="DM Sans" pitchFamily="34" charset="-122"/>
                <a:cs typeface="DM Sans" pitchFamily="34" charset="-120"/>
              </a:rPr>
              <a:t>The Croeso Cultural &amp; Culinary </a:t>
            </a:r>
            <a:r>
              <a:rPr lang="ro-RO" sz="1150" dirty="0" err="1">
                <a:solidFill>
                  <a:srgbClr val="383838"/>
                </a:solidFill>
                <a:latin typeface="DM Sans" pitchFamily="34" charset="0"/>
                <a:ea typeface="DM Sans" pitchFamily="34" charset="-122"/>
                <a:cs typeface="DM Sans" pitchFamily="34" charset="-120"/>
              </a:rPr>
              <a:t>Conference</a:t>
            </a:r>
            <a:r>
              <a:rPr lang="en-US" sz="1150" dirty="0">
                <a:solidFill>
                  <a:srgbClr val="383838"/>
                </a:solidFill>
                <a:latin typeface="DM Sans" pitchFamily="34" charset="0"/>
                <a:ea typeface="DM Sans" pitchFamily="34" charset="-122"/>
                <a:cs typeface="DM Sans" pitchFamily="34" charset="-120"/>
              </a:rPr>
              <a:t> 2025 celebrated Welsh culture and hospitality and promoted Wales as a top MICE destination (The Motley Fool, 2021). Yahoo Finance (2025) says we intend to connect worldwide industry professionals with Welsh enterprises by supporting the Year of Croeso. According to MarketBeat (2025), the event design blends Welsh culture with modern conference amenities at ICC Wales. Yahoo Finance (2025) claims a robust budget and sponsorship plan keep the Summit profitable and valuable to guests.</a:t>
            </a:r>
            <a:endParaRPr lang="en-US" sz="1150" dirty="0"/>
          </a:p>
        </p:txBody>
      </p:sp>
      <p:sp>
        <p:nvSpPr>
          <p:cNvPr id="23" name="Text 17"/>
          <p:cNvSpPr/>
          <p:nvPr/>
        </p:nvSpPr>
        <p:spPr>
          <a:xfrm>
            <a:off x="793790" y="6384012"/>
            <a:ext cx="13042821" cy="942975"/>
          </a:xfrm>
          <a:prstGeom prst="rect">
            <a:avLst/>
          </a:prstGeom>
          <a:noFill/>
          <a:ln/>
        </p:spPr>
        <p:txBody>
          <a:bodyPr wrap="square" lIns="0" tIns="0" rIns="0" bIns="0" rtlCol="0" anchor="t"/>
          <a:lstStyle/>
          <a:p>
            <a:pPr marL="0" indent="0" algn="l">
              <a:lnSpc>
                <a:spcPts val="1850"/>
              </a:lnSpc>
              <a:buNone/>
            </a:pPr>
            <a:r>
              <a:rPr lang="en-US" sz="1150" dirty="0">
                <a:solidFill>
                  <a:srgbClr val="383838"/>
                </a:solidFill>
                <a:latin typeface="DM Sans" pitchFamily="34" charset="0"/>
                <a:ea typeface="DM Sans" pitchFamily="34" charset="-122"/>
                <a:cs typeface="DM Sans" pitchFamily="34" charset="-120"/>
              </a:rPr>
              <a:t>Working with local communities and government agencies will benefit Welsh tourism the greatest (Finimize, 2025). According to Yahoo Finance (2025), intelligent program material and properly designed entertainment will give delegates an amazing experience that will help them network and improve professionally. The Motley Fool (2025) says we'll measure our success by how happy our attendees are, how engaged they are on social media, and how much money the event brings in. This development plan fosters a compelling and authentic Welsh experience and promotes Wales' warm Croeso culture worldwide (MarketBeat, 2025).</a:t>
            </a:r>
            <a:endParaRPr lang="en-US" sz="11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498753" y="467201"/>
            <a:ext cx="2431494" cy="303848"/>
          </a:xfrm>
          <a:prstGeom prst="rect">
            <a:avLst/>
          </a:prstGeom>
          <a:noFill/>
          <a:ln/>
        </p:spPr>
        <p:txBody>
          <a:bodyPr wrap="none" lIns="0" tIns="0" rIns="0" bIns="0" rtlCol="0" anchor="t"/>
          <a:lstStyle/>
          <a:p>
            <a:pPr marL="0" indent="0" algn="l">
              <a:lnSpc>
                <a:spcPts val="2350"/>
              </a:lnSpc>
              <a:buNone/>
            </a:pPr>
            <a:r>
              <a:rPr lang="en-US" sz="1900" dirty="0">
                <a:solidFill>
                  <a:srgbClr val="020202"/>
                </a:solidFill>
                <a:latin typeface="PT Serif" pitchFamily="34" charset="0"/>
                <a:ea typeface="PT Serif" pitchFamily="34" charset="-122"/>
                <a:cs typeface="PT Serif" pitchFamily="34" charset="-120"/>
              </a:rPr>
              <a:t>References</a:t>
            </a:r>
            <a:endParaRPr lang="en-US" sz="1900" dirty="0"/>
          </a:p>
        </p:txBody>
      </p:sp>
      <p:pic>
        <p:nvPicPr>
          <p:cNvPr id="3" name="Image 0" descr="preencoded.png"/>
          <p:cNvPicPr>
            <a:picLocks noChangeAspect="1"/>
          </p:cNvPicPr>
          <p:nvPr/>
        </p:nvPicPr>
        <p:blipFill>
          <a:blip r:embed="rId3"/>
          <a:stretch>
            <a:fillRect/>
          </a:stretch>
        </p:blipFill>
        <p:spPr>
          <a:xfrm>
            <a:off x="5046583" y="1020366"/>
            <a:ext cx="694492" cy="370523"/>
          </a:xfrm>
          <a:prstGeom prst="rect">
            <a:avLst/>
          </a:prstGeom>
        </p:spPr>
      </p:pic>
      <p:pic>
        <p:nvPicPr>
          <p:cNvPr id="4" name="Image 1" descr="preencoded.png"/>
          <p:cNvPicPr>
            <a:picLocks noChangeAspect="1"/>
          </p:cNvPicPr>
          <p:nvPr/>
        </p:nvPicPr>
        <p:blipFill>
          <a:blip r:embed="rId4"/>
          <a:stretch>
            <a:fillRect/>
          </a:stretch>
        </p:blipFill>
        <p:spPr>
          <a:xfrm>
            <a:off x="5815132" y="1020366"/>
            <a:ext cx="694492" cy="370523"/>
          </a:xfrm>
          <a:prstGeom prst="rect">
            <a:avLst/>
          </a:prstGeom>
        </p:spPr>
      </p:pic>
      <p:pic>
        <p:nvPicPr>
          <p:cNvPr id="5" name="Image 2" descr="preencoded.png"/>
          <p:cNvPicPr>
            <a:picLocks noChangeAspect="1"/>
          </p:cNvPicPr>
          <p:nvPr/>
        </p:nvPicPr>
        <p:blipFill>
          <a:blip r:embed="rId5"/>
          <a:stretch>
            <a:fillRect/>
          </a:stretch>
        </p:blipFill>
        <p:spPr>
          <a:xfrm>
            <a:off x="6583680" y="1020366"/>
            <a:ext cx="694492" cy="370523"/>
          </a:xfrm>
          <a:prstGeom prst="rect">
            <a:avLst/>
          </a:prstGeom>
        </p:spPr>
      </p:pic>
      <p:pic>
        <p:nvPicPr>
          <p:cNvPr id="6" name="Image 3" descr="preencoded.png"/>
          <p:cNvPicPr>
            <a:picLocks noChangeAspect="1"/>
          </p:cNvPicPr>
          <p:nvPr/>
        </p:nvPicPr>
        <p:blipFill>
          <a:blip r:embed="rId6"/>
          <a:stretch>
            <a:fillRect/>
          </a:stretch>
        </p:blipFill>
        <p:spPr>
          <a:xfrm>
            <a:off x="7352228" y="1020366"/>
            <a:ext cx="694492" cy="370523"/>
          </a:xfrm>
          <a:prstGeom prst="rect">
            <a:avLst/>
          </a:prstGeom>
        </p:spPr>
      </p:pic>
      <p:pic>
        <p:nvPicPr>
          <p:cNvPr id="7" name="Image 4" descr="preencoded.png"/>
          <p:cNvPicPr>
            <a:picLocks noChangeAspect="1"/>
          </p:cNvPicPr>
          <p:nvPr/>
        </p:nvPicPr>
        <p:blipFill>
          <a:blip r:embed="rId7"/>
          <a:stretch>
            <a:fillRect/>
          </a:stretch>
        </p:blipFill>
        <p:spPr>
          <a:xfrm>
            <a:off x="8120777" y="1020366"/>
            <a:ext cx="694492" cy="370523"/>
          </a:xfrm>
          <a:prstGeom prst="rect">
            <a:avLst/>
          </a:prstGeom>
        </p:spPr>
      </p:pic>
      <p:pic>
        <p:nvPicPr>
          <p:cNvPr id="8" name="Image 5" descr="preencoded.png"/>
          <p:cNvPicPr>
            <a:picLocks noChangeAspect="1"/>
          </p:cNvPicPr>
          <p:nvPr/>
        </p:nvPicPr>
        <p:blipFill>
          <a:blip r:embed="rId8"/>
          <a:stretch>
            <a:fillRect/>
          </a:stretch>
        </p:blipFill>
        <p:spPr>
          <a:xfrm>
            <a:off x="8889325" y="1020366"/>
            <a:ext cx="694492" cy="370523"/>
          </a:xfrm>
          <a:prstGeom prst="rect">
            <a:avLst/>
          </a:prstGeom>
        </p:spPr>
      </p:pic>
      <p:sp>
        <p:nvSpPr>
          <p:cNvPr id="9" name="Text 1"/>
          <p:cNvSpPr/>
          <p:nvPr/>
        </p:nvSpPr>
        <p:spPr>
          <a:xfrm>
            <a:off x="753396" y="1426736"/>
            <a:ext cx="13632894" cy="148114"/>
          </a:xfrm>
          <a:prstGeom prst="rect">
            <a:avLst/>
          </a:prstGeom>
          <a:noFill/>
          <a:ln/>
        </p:spPr>
        <p:txBody>
          <a:bodyPr wrap="none" lIns="0" tIns="0" rIns="0" bIns="0" rtlCol="0" anchor="t"/>
          <a:lstStyle/>
          <a:p>
            <a:pPr marL="0" indent="0" algn="l">
              <a:lnSpc>
                <a:spcPts val="1150"/>
              </a:lnSpc>
              <a:buNone/>
            </a:pPr>
            <a:endParaRPr lang="en-US" sz="700" dirty="0"/>
          </a:p>
        </p:txBody>
      </p:sp>
      <p:sp>
        <p:nvSpPr>
          <p:cNvPr id="10" name="Text 2"/>
          <p:cNvSpPr/>
          <p:nvPr/>
        </p:nvSpPr>
        <p:spPr>
          <a:xfrm>
            <a:off x="498753" y="1811417"/>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l</a:t>
            </a:r>
            <a:endParaRPr lang="en-US" sz="700" dirty="0"/>
          </a:p>
        </p:txBody>
      </p:sp>
      <p:sp>
        <p:nvSpPr>
          <p:cNvPr id="12" name="Text 4"/>
          <p:cNvSpPr/>
          <p:nvPr/>
        </p:nvSpPr>
        <p:spPr>
          <a:xfrm>
            <a:off x="498753" y="2316004"/>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CoinCodex (2025) 'BP Stock Forecast &amp; Price Prediction 2025–2030', CoinCodex, April. Available at: </a:t>
            </a:r>
            <a:r>
              <a:rPr lang="en-US" sz="700" u="sng" dirty="0">
                <a:solidFill>
                  <a:srgbClr val="E04F00"/>
                </a:solidFill>
                <a:latin typeface="DM Sans" pitchFamily="34" charset="0"/>
                <a:ea typeface="DM Sans" pitchFamily="34" charset="-122"/>
                <a:cs typeface="DM Sans" pitchFamily="34" charset="-120"/>
                <a:hlinkClick r:id="rId9">
                  <a:extLst>
                    <a:ext uri="{A12FA001-AC4F-418D-AE19-62706E023703}">
                      <ahyp:hlinkClr xmlns:ahyp="http://schemas.microsoft.com/office/drawing/2018/hyperlinkcolor" val="tx"/>
                    </a:ext>
                  </a:extLst>
                </a:hlinkClick>
              </a:rPr>
              <a:t>https://coincodex.com/stock/BP/price-prediction/.CoinCodex+1MarketBeat+1</a:t>
            </a:r>
            <a:endParaRPr lang="en-US" sz="700" dirty="0"/>
          </a:p>
        </p:txBody>
      </p:sp>
      <p:sp>
        <p:nvSpPr>
          <p:cNvPr id="13" name="Text 5"/>
          <p:cNvSpPr/>
          <p:nvPr/>
        </p:nvSpPr>
        <p:spPr>
          <a:xfrm>
            <a:off x="470964" y="2568297"/>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Finimize (2025) 'Tesco Gears Up To Address Price Moves In 2025 Results', Finimize, April. Available at: </a:t>
            </a:r>
            <a:r>
              <a:rPr lang="en-US" sz="700" u="sng" dirty="0">
                <a:solidFill>
                  <a:srgbClr val="E04F00"/>
                </a:solidFill>
                <a:latin typeface="DM Sans" pitchFamily="34" charset="0"/>
                <a:ea typeface="DM Sans" pitchFamily="34" charset="-122"/>
                <a:cs typeface="DM Sans" pitchFamily="34" charset="-120"/>
                <a:hlinkClick r:id="rId10">
                  <a:extLst>
                    <a:ext uri="{A12FA001-AC4F-418D-AE19-62706E023703}">
                      <ahyp:hlinkClr xmlns:ahyp="http://schemas.microsoft.com/office/drawing/2018/hyperlinkcolor" val="tx"/>
                    </a:ext>
                  </a:extLst>
                </a:hlinkClick>
              </a:rPr>
              <a:t>https://finimize.com/content/tesco-gears-up-to-address-price-moves-in-2025-results.Finimize</a:t>
            </a:r>
            <a:endParaRPr lang="en-US" sz="700" dirty="0"/>
          </a:p>
        </p:txBody>
      </p:sp>
      <p:sp>
        <p:nvSpPr>
          <p:cNvPr id="14" name="Text 6"/>
          <p:cNvSpPr/>
          <p:nvPr/>
        </p:nvSpPr>
        <p:spPr>
          <a:xfrm>
            <a:off x="498753" y="2820591"/>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Fool UK (2025) 'Forecast: in 1 year, the Tesco share price could be…', The Motley Fool, 7 April. Available at: </a:t>
            </a:r>
            <a:r>
              <a:rPr lang="en-US" sz="700" u="sng" dirty="0">
                <a:solidFill>
                  <a:srgbClr val="E04F00"/>
                </a:solidFill>
                <a:latin typeface="DM Sans" pitchFamily="34" charset="0"/>
                <a:ea typeface="DM Sans" pitchFamily="34" charset="-122"/>
                <a:cs typeface="DM Sans" pitchFamily="34" charset="-120"/>
                <a:hlinkClick r:id="rId11">
                  <a:extLst>
                    <a:ext uri="{A12FA001-AC4F-418D-AE19-62706E023703}">
                      <ahyp:hlinkClr xmlns:ahyp="http://schemas.microsoft.com/office/drawing/2018/hyperlinkcolor" val="tx"/>
                    </a:ext>
                  </a:extLst>
                </a:hlinkClick>
              </a:rPr>
              <a:t>https://www.fool.co.uk/2025/04/07/forecast-in-1-year-the-tesco-share-price-could-be/.The</a:t>
            </a:r>
            <a:r>
              <a:rPr lang="en-US" sz="700" dirty="0">
                <a:solidFill>
                  <a:srgbClr val="383838"/>
                </a:solidFill>
                <a:latin typeface="DM Sans" pitchFamily="34" charset="0"/>
                <a:ea typeface="DM Sans" pitchFamily="34" charset="-122"/>
                <a:cs typeface="DM Sans" pitchFamily="34" charset="-120"/>
              </a:rPr>
              <a:t> Motley Fool+1The Motley Fool+1</a:t>
            </a:r>
            <a:endParaRPr lang="en-US" sz="700" dirty="0"/>
          </a:p>
        </p:txBody>
      </p:sp>
      <p:sp>
        <p:nvSpPr>
          <p:cNvPr id="15" name="Text 7"/>
          <p:cNvSpPr/>
          <p:nvPr/>
        </p:nvSpPr>
        <p:spPr>
          <a:xfrm>
            <a:off x="498753" y="3072884"/>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Fool UK (2025) 'In the next 12 months, experts predict the Tesco share price will be…', The Motley Fool, 12 May. Available at: </a:t>
            </a:r>
            <a:r>
              <a:rPr lang="en-US" sz="700" u="sng" dirty="0">
                <a:solidFill>
                  <a:srgbClr val="E04F00"/>
                </a:solidFill>
                <a:latin typeface="DM Sans" pitchFamily="34" charset="0"/>
                <a:ea typeface="DM Sans" pitchFamily="34" charset="-122"/>
                <a:cs typeface="DM Sans" pitchFamily="34" charset="-120"/>
                <a:hlinkClick r:id="rId12">
                  <a:extLst>
                    <a:ext uri="{A12FA001-AC4F-418D-AE19-62706E023703}">
                      <ahyp:hlinkClr xmlns:ahyp="http://schemas.microsoft.com/office/drawing/2018/hyperlinkcolor" val="tx"/>
                    </a:ext>
                  </a:extLst>
                </a:hlinkClick>
              </a:rPr>
              <a:t>https://www.fool.co.uk/2025/05/12/in-the-next-12-months-experts-predict-the-tesco-share-price-will-be/.The</a:t>
            </a:r>
            <a:r>
              <a:rPr lang="en-US" sz="700" dirty="0">
                <a:solidFill>
                  <a:srgbClr val="383838"/>
                </a:solidFill>
                <a:latin typeface="DM Sans" pitchFamily="34" charset="0"/>
                <a:ea typeface="DM Sans" pitchFamily="34" charset="-122"/>
                <a:cs typeface="DM Sans" pitchFamily="34" charset="-120"/>
              </a:rPr>
              <a:t> Motley Fool+1Yahoo Finance+1</a:t>
            </a:r>
            <a:endParaRPr lang="en-US" sz="700" dirty="0"/>
          </a:p>
        </p:txBody>
      </p:sp>
      <p:sp>
        <p:nvSpPr>
          <p:cNvPr id="16" name="Text 8"/>
          <p:cNvSpPr/>
          <p:nvPr/>
        </p:nvSpPr>
        <p:spPr>
          <a:xfrm>
            <a:off x="498753" y="3325178"/>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Fool UK (2025) 'Up 22% in a month, has the JD Sports share price finally bottomed?', The Motley Fool, 15 May. Available at: </a:t>
            </a:r>
            <a:r>
              <a:rPr lang="en-US" sz="700" u="sng" dirty="0">
                <a:solidFill>
                  <a:srgbClr val="E04F00"/>
                </a:solidFill>
                <a:latin typeface="DM Sans" pitchFamily="34" charset="0"/>
                <a:ea typeface="DM Sans" pitchFamily="34" charset="-122"/>
                <a:cs typeface="DM Sans" pitchFamily="34" charset="-120"/>
                <a:hlinkClick r:id="rId13">
                  <a:extLst>
                    <a:ext uri="{A12FA001-AC4F-418D-AE19-62706E023703}">
                      <ahyp:hlinkClr xmlns:ahyp="http://schemas.microsoft.com/office/drawing/2018/hyperlinkcolor" val="tx"/>
                    </a:ext>
                  </a:extLst>
                </a:hlinkClick>
              </a:rPr>
              <a:t>https://www.fool.co.uk/2025/05/15/up-22-in-a-month-has-the-jd-sports-share-price-finally-bottomed/.The</a:t>
            </a:r>
            <a:r>
              <a:rPr lang="en-US" sz="700" dirty="0">
                <a:solidFill>
                  <a:srgbClr val="383838"/>
                </a:solidFill>
                <a:latin typeface="DM Sans" pitchFamily="34" charset="0"/>
                <a:ea typeface="DM Sans" pitchFamily="34" charset="-122"/>
                <a:cs typeface="DM Sans" pitchFamily="34" charset="-120"/>
              </a:rPr>
              <a:t> Motley Fool+2The Motley Fool+2The Motley Fool+2</a:t>
            </a:r>
            <a:endParaRPr lang="en-US" sz="700" dirty="0"/>
          </a:p>
        </p:txBody>
      </p:sp>
      <p:sp>
        <p:nvSpPr>
          <p:cNvPr id="17" name="Text 9"/>
          <p:cNvSpPr/>
          <p:nvPr/>
        </p:nvSpPr>
        <p:spPr>
          <a:xfrm>
            <a:off x="498753" y="3577471"/>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a:t>
            </a:r>
            <a:r>
              <a:rPr lang="en-US" sz="700" u="sng" dirty="0">
                <a:solidFill>
                  <a:srgbClr val="E04F00"/>
                </a:solidFill>
                <a:latin typeface="DM Sans" pitchFamily="34" charset="0"/>
                <a:ea typeface="DM Sans" pitchFamily="34" charset="-122"/>
                <a:cs typeface="DM Sans" pitchFamily="34" charset="-120"/>
                <a:hlinkClick r:id="rId14">
                  <a:extLst>
                    <a:ext uri="{A12FA001-AC4F-418D-AE19-62706E023703}">
                      <ahyp:hlinkClr xmlns:ahyp="http://schemas.microsoft.com/office/drawing/2018/hyperlinkcolor" val="tx"/>
                    </a:ext>
                  </a:extLst>
                </a:hlinkClick>
              </a:rPr>
              <a:t>FT.com</a:t>
            </a:r>
            <a:r>
              <a:rPr lang="en-US" sz="700" dirty="0">
                <a:solidFill>
                  <a:srgbClr val="383838"/>
                </a:solidFill>
                <a:latin typeface="DM Sans" pitchFamily="34" charset="0"/>
                <a:ea typeface="DM Sans" pitchFamily="34" charset="-122"/>
                <a:cs typeface="DM Sans" pitchFamily="34" charset="-120"/>
              </a:rPr>
              <a:t> (2025) 'JD Sports Fashion PLC, JD.:LSE forecasts', Financial Times, May. Available at: </a:t>
            </a:r>
            <a:r>
              <a:rPr lang="en-US" sz="700" u="sng" dirty="0">
                <a:solidFill>
                  <a:srgbClr val="E04F00"/>
                </a:solidFill>
                <a:latin typeface="DM Sans" pitchFamily="34" charset="0"/>
                <a:ea typeface="DM Sans" pitchFamily="34" charset="-122"/>
                <a:cs typeface="DM Sans" pitchFamily="34" charset="-120"/>
                <a:hlinkClick r:id="rId15">
                  <a:extLst>
                    <a:ext uri="{A12FA001-AC4F-418D-AE19-62706E023703}">
                      <ahyp:hlinkClr xmlns:ahyp="http://schemas.microsoft.com/office/drawing/2018/hyperlinkcolor" val="tx"/>
                    </a:ext>
                  </a:extLst>
                </a:hlinkClick>
              </a:rPr>
              <a:t>https://markets.ft.com/data/equities/tearsheet/forecasts?s=JD.%3ALSE.Gov</a:t>
            </a:r>
            <a:r>
              <a:rPr lang="en-US" sz="700" dirty="0">
                <a:solidFill>
                  <a:srgbClr val="383838"/>
                </a:solidFill>
                <a:latin typeface="DM Sans" pitchFamily="34" charset="0"/>
                <a:ea typeface="DM Sans" pitchFamily="34" charset="-122"/>
                <a:cs typeface="DM Sans" pitchFamily="34" charset="-120"/>
              </a:rPr>
              <a:t> Capital+4FT Markets+4FT Markets+4</a:t>
            </a:r>
            <a:endParaRPr lang="en-US" sz="700" dirty="0"/>
          </a:p>
        </p:txBody>
      </p:sp>
      <p:sp>
        <p:nvSpPr>
          <p:cNvPr id="18" name="Text 10"/>
          <p:cNvSpPr/>
          <p:nvPr/>
        </p:nvSpPr>
        <p:spPr>
          <a:xfrm>
            <a:off x="498753" y="3829764"/>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a:t>
            </a:r>
            <a:r>
              <a:rPr lang="en-US" sz="700" u="sng" dirty="0">
                <a:solidFill>
                  <a:srgbClr val="E04F00"/>
                </a:solidFill>
                <a:latin typeface="DM Sans" pitchFamily="34" charset="0"/>
                <a:ea typeface="DM Sans" pitchFamily="34" charset="-122"/>
                <a:cs typeface="DM Sans" pitchFamily="34" charset="-120"/>
                <a:hlinkClick r:id="rId14">
                  <a:extLst>
                    <a:ext uri="{A12FA001-AC4F-418D-AE19-62706E023703}">
                      <ahyp:hlinkClr xmlns:ahyp="http://schemas.microsoft.com/office/drawing/2018/hyperlinkcolor" val="tx"/>
                    </a:ext>
                  </a:extLst>
                </a:hlinkClick>
              </a:rPr>
              <a:t>FT.com</a:t>
            </a:r>
            <a:r>
              <a:rPr lang="en-US" sz="700" dirty="0">
                <a:solidFill>
                  <a:srgbClr val="383838"/>
                </a:solidFill>
                <a:latin typeface="DM Sans" pitchFamily="34" charset="0"/>
                <a:ea typeface="DM Sans" pitchFamily="34" charset="-122"/>
                <a:cs typeface="DM Sans" pitchFamily="34" charset="-120"/>
              </a:rPr>
              <a:t> (2025) 'Tesco PLC, TSCO:LSE forecasts', Financial Times, May. Available at: </a:t>
            </a:r>
            <a:r>
              <a:rPr lang="en-US" sz="700" u="sng" dirty="0">
                <a:solidFill>
                  <a:srgbClr val="E04F00"/>
                </a:solidFill>
                <a:latin typeface="DM Sans" pitchFamily="34" charset="0"/>
                <a:ea typeface="DM Sans" pitchFamily="34" charset="-122"/>
                <a:cs typeface="DM Sans" pitchFamily="34" charset="-120"/>
                <a:hlinkClick r:id="rId16">
                  <a:extLst>
                    <a:ext uri="{A12FA001-AC4F-418D-AE19-62706E023703}">
                      <ahyp:hlinkClr xmlns:ahyp="http://schemas.microsoft.com/office/drawing/2018/hyperlinkcolor" val="tx"/>
                    </a:ext>
                  </a:extLst>
                </a:hlinkClick>
              </a:rPr>
              <a:t>https://markets.ft.com/data/equities/tearsheet/forecasts?s=TSCO%3ALSE.FT</a:t>
            </a:r>
            <a:r>
              <a:rPr lang="en-US" sz="700" dirty="0">
                <a:solidFill>
                  <a:srgbClr val="383838"/>
                </a:solidFill>
                <a:latin typeface="DM Sans" pitchFamily="34" charset="0"/>
                <a:ea typeface="DM Sans" pitchFamily="34" charset="-122"/>
                <a:cs typeface="DM Sans" pitchFamily="34" charset="-120"/>
              </a:rPr>
              <a:t> Markets</a:t>
            </a:r>
            <a:endParaRPr lang="en-US" sz="700" dirty="0"/>
          </a:p>
        </p:txBody>
      </p:sp>
      <p:sp>
        <p:nvSpPr>
          <p:cNvPr id="19" name="Text 11"/>
          <p:cNvSpPr/>
          <p:nvPr/>
        </p:nvSpPr>
        <p:spPr>
          <a:xfrm>
            <a:off x="498753" y="4082058"/>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GuruFocus (2025) 'BP (BP) Volatility', GuruFocus, 27 April. Available at: </a:t>
            </a:r>
            <a:r>
              <a:rPr lang="en-US" sz="700" u="sng" dirty="0">
                <a:solidFill>
                  <a:srgbClr val="E04F00"/>
                </a:solidFill>
                <a:latin typeface="DM Sans" pitchFamily="34" charset="0"/>
                <a:ea typeface="DM Sans" pitchFamily="34" charset="-122"/>
                <a:cs typeface="DM Sans" pitchFamily="34" charset="-120"/>
                <a:hlinkClick r:id="rId17">
                  <a:extLst>
                    <a:ext uri="{A12FA001-AC4F-418D-AE19-62706E023703}">
                      <ahyp:hlinkClr xmlns:ahyp="http://schemas.microsoft.com/office/drawing/2018/hyperlinkcolor" val="tx"/>
                    </a:ext>
                  </a:extLst>
                </a:hlinkClick>
              </a:rPr>
              <a:t>https://www.gurufocus.com/term/volatility/BP.GuruFocus+1MarketBeat+1</a:t>
            </a:r>
            <a:endParaRPr lang="en-US" sz="700" dirty="0"/>
          </a:p>
        </p:txBody>
      </p:sp>
      <p:sp>
        <p:nvSpPr>
          <p:cNvPr id="20" name="Text 12"/>
          <p:cNvSpPr/>
          <p:nvPr/>
        </p:nvSpPr>
        <p:spPr>
          <a:xfrm>
            <a:off x="498753" y="4334351"/>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Hargreaves Lansdown (2025) 'Tesco: strong 2025, but guidance disappoints', Hargreaves Lansdown, 10 April. Available at: </a:t>
            </a:r>
            <a:r>
              <a:rPr lang="en-US" sz="700" u="sng" dirty="0">
                <a:solidFill>
                  <a:srgbClr val="E04F00"/>
                </a:solidFill>
                <a:latin typeface="DM Sans" pitchFamily="34" charset="0"/>
                <a:ea typeface="DM Sans" pitchFamily="34" charset="-122"/>
                <a:cs typeface="DM Sans" pitchFamily="34" charset="-120"/>
                <a:hlinkClick r:id="rId18">
                  <a:extLst>
                    <a:ext uri="{A12FA001-AC4F-418D-AE19-62706E023703}">
                      <ahyp:hlinkClr xmlns:ahyp="http://schemas.microsoft.com/office/drawing/2018/hyperlinkcolor" val="tx"/>
                    </a:ext>
                  </a:extLst>
                </a:hlinkClick>
              </a:rPr>
              <a:t>https://www.hl.co.uk/shares/share-research/tesco-strong-2025-but-guidance-disappoints.Hargreaves</a:t>
            </a:r>
            <a:r>
              <a:rPr lang="en-US" sz="700" dirty="0">
                <a:solidFill>
                  <a:srgbClr val="383838"/>
                </a:solidFill>
                <a:latin typeface="DM Sans" pitchFamily="34" charset="0"/>
                <a:ea typeface="DM Sans" pitchFamily="34" charset="-122"/>
                <a:cs typeface="DM Sans" pitchFamily="34" charset="-120"/>
              </a:rPr>
              <a:t> Lansdown</a:t>
            </a:r>
            <a:endParaRPr lang="en-US" sz="700" dirty="0"/>
          </a:p>
        </p:txBody>
      </p:sp>
      <p:sp>
        <p:nvSpPr>
          <p:cNvPr id="22" name="Text 14"/>
          <p:cNvSpPr/>
          <p:nvPr/>
        </p:nvSpPr>
        <p:spPr>
          <a:xfrm>
            <a:off x="498753" y="4838938"/>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MarketBeat (2025) 'BP (BP) Stock Forecast and Price Target 2025', MarketBeat, April. Available at: </a:t>
            </a:r>
            <a:r>
              <a:rPr lang="en-US" sz="700" u="sng" dirty="0">
                <a:solidFill>
                  <a:srgbClr val="E04F00"/>
                </a:solidFill>
                <a:latin typeface="DM Sans" pitchFamily="34" charset="0"/>
                <a:ea typeface="DM Sans" pitchFamily="34" charset="-122"/>
                <a:cs typeface="DM Sans" pitchFamily="34" charset="-120"/>
                <a:hlinkClick r:id="rId19">
                  <a:extLst>
                    <a:ext uri="{A12FA001-AC4F-418D-AE19-62706E023703}">
                      <ahyp:hlinkClr xmlns:ahyp="http://schemas.microsoft.com/office/drawing/2018/hyperlinkcolor" val="tx"/>
                    </a:ext>
                  </a:extLst>
                </a:hlinkClick>
              </a:rPr>
              <a:t>https://www.marketbeat.com/stocks/NYSE/BP/forecast/.MarketBeat+1CoinCodex+1</a:t>
            </a:r>
            <a:endParaRPr lang="en-US" sz="700" dirty="0"/>
          </a:p>
        </p:txBody>
      </p:sp>
      <p:sp>
        <p:nvSpPr>
          <p:cNvPr id="23" name="Text 15"/>
          <p:cNvSpPr/>
          <p:nvPr/>
        </p:nvSpPr>
        <p:spPr>
          <a:xfrm>
            <a:off x="498753" y="5091232"/>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MarketBeat (2025) 'Tesco (LON:TSCO) Shares Pass Above 200-Day Moving Average', MarketBeat, 15 May. Available at: </a:t>
            </a:r>
            <a:r>
              <a:rPr lang="en-US" sz="700" u="sng" dirty="0">
                <a:solidFill>
                  <a:srgbClr val="E04F00"/>
                </a:solidFill>
                <a:latin typeface="DM Sans" pitchFamily="34" charset="0"/>
                <a:ea typeface="DM Sans" pitchFamily="34" charset="-122"/>
                <a:cs typeface="DM Sans" pitchFamily="34" charset="-120"/>
                <a:hlinkClick r:id="rId20">
                  <a:extLst>
                    <a:ext uri="{A12FA001-AC4F-418D-AE19-62706E023703}">
                      <ahyp:hlinkClr xmlns:ahyp="http://schemas.microsoft.com/office/drawing/2018/hyperlinkcolor" val="tx"/>
                    </a:ext>
                  </a:extLst>
                </a:hlinkClick>
              </a:rPr>
              <a:t>https://www.marketbeat.com/instant-alerts/tesco-lontsco-shares-pass-above-200-day-moving-average-should-you-sell-2025-05-15/.MarketBeat</a:t>
            </a:r>
            <a:endParaRPr lang="en-US" sz="700" dirty="0"/>
          </a:p>
        </p:txBody>
      </p:sp>
      <p:sp>
        <p:nvSpPr>
          <p:cNvPr id="24" name="Text 16"/>
          <p:cNvSpPr/>
          <p:nvPr/>
        </p:nvSpPr>
        <p:spPr>
          <a:xfrm>
            <a:off x="498753" y="5343525"/>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NASDAQ (2025) 'Tesco Stock Down On Weak Pre-tax Profit In FY25, Cautious Outlook', NASDAQ, 10 April. Available at: </a:t>
            </a:r>
            <a:r>
              <a:rPr lang="en-US" sz="700" u="sng" dirty="0">
                <a:solidFill>
                  <a:srgbClr val="E04F00"/>
                </a:solidFill>
                <a:latin typeface="DM Sans" pitchFamily="34" charset="0"/>
                <a:ea typeface="DM Sans" pitchFamily="34" charset="-122"/>
                <a:cs typeface="DM Sans" pitchFamily="34" charset="-120"/>
                <a:hlinkClick r:id="rId21">
                  <a:extLst>
                    <a:ext uri="{A12FA001-AC4F-418D-AE19-62706E023703}">
                      <ahyp:hlinkClr xmlns:ahyp="http://schemas.microsoft.com/office/drawing/2018/hyperlinkcolor" val="tx"/>
                    </a:ext>
                  </a:extLst>
                </a:hlinkClick>
              </a:rPr>
              <a:t>https://www.nasdaq.com/articles/tesco-stock-down-weak-pre-tax-profit-fy25-cautious-outlook.Nasdaq</a:t>
            </a:r>
            <a:endParaRPr lang="en-US" sz="700" dirty="0"/>
          </a:p>
        </p:txBody>
      </p:sp>
      <p:sp>
        <p:nvSpPr>
          <p:cNvPr id="25" name="Text 17"/>
          <p:cNvSpPr/>
          <p:nvPr/>
        </p:nvSpPr>
        <p:spPr>
          <a:xfrm>
            <a:off x="498753" y="5595818"/>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TradingView (2025) 'JD. Forecast — Price Target — Prediction for 2026', TradingView, May. Available at: </a:t>
            </a:r>
            <a:r>
              <a:rPr lang="en-US" sz="700" u="sng" dirty="0">
                <a:solidFill>
                  <a:srgbClr val="E04F00"/>
                </a:solidFill>
                <a:latin typeface="DM Sans" pitchFamily="34" charset="0"/>
                <a:ea typeface="DM Sans" pitchFamily="34" charset="-122"/>
                <a:cs typeface="DM Sans" pitchFamily="34" charset="-120"/>
                <a:hlinkClick r:id="rId22">
                  <a:extLst>
                    <a:ext uri="{A12FA001-AC4F-418D-AE19-62706E023703}">
                      <ahyp:hlinkClr xmlns:ahyp="http://schemas.microsoft.com/office/drawing/2018/hyperlinkcolor" val="tx"/>
                    </a:ext>
                  </a:extLst>
                </a:hlinkClick>
              </a:rPr>
              <a:t>https://www.tradingview.com/symbols/LSE-JD./forecast/.TradingView</a:t>
            </a:r>
            <a:endParaRPr lang="en-US" sz="700" dirty="0"/>
          </a:p>
        </p:txBody>
      </p:sp>
      <p:sp>
        <p:nvSpPr>
          <p:cNvPr id="26" name="Text 18"/>
          <p:cNvSpPr/>
          <p:nvPr/>
        </p:nvSpPr>
        <p:spPr>
          <a:xfrm>
            <a:off x="498753" y="5848112"/>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Wise (2025) 'JD SPORTS FASHION PLC stock price (JD.LON) in USD', Wise, 16 May. Available at: </a:t>
            </a:r>
            <a:r>
              <a:rPr lang="en-US" sz="700" u="sng" dirty="0">
                <a:solidFill>
                  <a:srgbClr val="E04F00"/>
                </a:solidFill>
                <a:latin typeface="DM Sans" pitchFamily="34" charset="0"/>
                <a:ea typeface="DM Sans" pitchFamily="34" charset="-122"/>
                <a:cs typeface="DM Sans" pitchFamily="34" charset="-120"/>
                <a:hlinkClick r:id="rId23">
                  <a:extLst>
                    <a:ext uri="{A12FA001-AC4F-418D-AE19-62706E023703}">
                      <ahyp:hlinkClr xmlns:ahyp="http://schemas.microsoft.com/office/drawing/2018/hyperlinkcolor" val="tx"/>
                    </a:ext>
                  </a:extLst>
                </a:hlinkClick>
              </a:rPr>
              <a:t>https://wise.com/us/stock/jd.lon.FT</a:t>
            </a:r>
            <a:r>
              <a:rPr lang="en-US" sz="700" dirty="0">
                <a:solidFill>
                  <a:srgbClr val="383838"/>
                </a:solidFill>
                <a:latin typeface="DM Sans" pitchFamily="34" charset="0"/>
                <a:ea typeface="DM Sans" pitchFamily="34" charset="-122"/>
                <a:cs typeface="DM Sans" pitchFamily="34" charset="-120"/>
              </a:rPr>
              <a:t> Markets+4Wise+4TradingView+4</a:t>
            </a:r>
            <a:endParaRPr lang="en-US" sz="700" dirty="0"/>
          </a:p>
        </p:txBody>
      </p:sp>
      <p:sp>
        <p:nvSpPr>
          <p:cNvPr id="27" name="Text 19"/>
          <p:cNvSpPr/>
          <p:nvPr/>
        </p:nvSpPr>
        <p:spPr>
          <a:xfrm>
            <a:off x="498753" y="6100405"/>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Yahoo Finance (2025) 'Tesco Full Year 2025 Earnings: EPS Misses Expectations', Yahoo Finance, 10 April. Available at: </a:t>
            </a:r>
            <a:r>
              <a:rPr lang="en-US" sz="700" u="sng" dirty="0">
                <a:solidFill>
                  <a:srgbClr val="E04F00"/>
                </a:solidFill>
                <a:latin typeface="DM Sans" pitchFamily="34" charset="0"/>
                <a:ea typeface="DM Sans" pitchFamily="34" charset="-122"/>
                <a:cs typeface="DM Sans" pitchFamily="34" charset="-120"/>
                <a:hlinkClick r:id="rId24">
                  <a:extLst>
                    <a:ext uri="{A12FA001-AC4F-418D-AE19-62706E023703}">
                      <ahyp:hlinkClr xmlns:ahyp="http://schemas.microsoft.com/office/drawing/2018/hyperlinkcolor" val="tx"/>
                    </a:ext>
                  </a:extLst>
                </a:hlinkClick>
              </a:rPr>
              <a:t>https://finance.yahoo.com/news/tesco-full-2025-earnings-eps-122107480.html.Yahoo</a:t>
            </a:r>
            <a:r>
              <a:rPr lang="en-US" sz="700" dirty="0">
                <a:solidFill>
                  <a:srgbClr val="383838"/>
                </a:solidFill>
                <a:latin typeface="DM Sans" pitchFamily="34" charset="0"/>
                <a:ea typeface="DM Sans" pitchFamily="34" charset="-122"/>
                <a:cs typeface="DM Sans" pitchFamily="34" charset="-120"/>
              </a:rPr>
              <a:t> Finance</a:t>
            </a:r>
            <a:endParaRPr lang="en-US" sz="700" dirty="0"/>
          </a:p>
        </p:txBody>
      </p:sp>
      <p:sp>
        <p:nvSpPr>
          <p:cNvPr id="28" name="Text 20"/>
          <p:cNvSpPr/>
          <p:nvPr/>
        </p:nvSpPr>
        <p:spPr>
          <a:xfrm>
            <a:off x="498753" y="6352699"/>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Yahoo Finance (2025) 'What's going on with the BP share price in 2025?', Yahoo Finance, March. Available at: </a:t>
            </a:r>
            <a:r>
              <a:rPr lang="en-US" sz="700" u="sng" dirty="0">
                <a:solidFill>
                  <a:srgbClr val="E04F00"/>
                </a:solidFill>
                <a:latin typeface="DM Sans" pitchFamily="34" charset="0"/>
                <a:ea typeface="DM Sans" pitchFamily="34" charset="-122"/>
                <a:cs typeface="DM Sans" pitchFamily="34" charset="-120"/>
                <a:hlinkClick r:id="rId25">
                  <a:extLst>
                    <a:ext uri="{A12FA001-AC4F-418D-AE19-62706E023703}">
                      <ahyp:hlinkClr xmlns:ahyp="http://schemas.microsoft.com/office/drawing/2018/hyperlinkcolor" val="tx"/>
                    </a:ext>
                  </a:extLst>
                </a:hlinkClick>
              </a:rPr>
              <a:t>https://uk.finance.yahoo.com/news/going-bp-share-price-2025-065700096.html.Yahoo</a:t>
            </a:r>
            <a:r>
              <a:rPr lang="en-US" sz="700" dirty="0">
                <a:solidFill>
                  <a:srgbClr val="383838"/>
                </a:solidFill>
                <a:latin typeface="DM Sans" pitchFamily="34" charset="0"/>
                <a:ea typeface="DM Sans" pitchFamily="34" charset="-122"/>
                <a:cs typeface="DM Sans" pitchFamily="34" charset="-120"/>
              </a:rPr>
              <a:t> Finance</a:t>
            </a:r>
            <a:endParaRPr lang="en-US" sz="700" dirty="0"/>
          </a:p>
        </p:txBody>
      </p:sp>
      <p:sp>
        <p:nvSpPr>
          <p:cNvPr id="29" name="Text 21"/>
          <p:cNvSpPr/>
          <p:nvPr/>
        </p:nvSpPr>
        <p:spPr>
          <a:xfrm>
            <a:off x="498753" y="6604992"/>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Yahoo Finance (2025) 'JD Sports Fashion Plc (JD.L) stock historical prices and data', Yahoo Finance, May. Available at: </a:t>
            </a:r>
            <a:r>
              <a:rPr lang="en-US" sz="700" u="sng" dirty="0">
                <a:solidFill>
                  <a:srgbClr val="E04F00"/>
                </a:solidFill>
                <a:latin typeface="DM Sans" pitchFamily="34" charset="0"/>
                <a:ea typeface="DM Sans" pitchFamily="34" charset="-122"/>
                <a:cs typeface="DM Sans" pitchFamily="34" charset="-120"/>
                <a:hlinkClick r:id="rId26">
                  <a:extLst>
                    <a:ext uri="{A12FA001-AC4F-418D-AE19-62706E023703}">
                      <ahyp:hlinkClr xmlns:ahyp="http://schemas.microsoft.com/office/drawing/2018/hyperlinkcolor" val="tx"/>
                    </a:ext>
                  </a:extLst>
                </a:hlinkClick>
              </a:rPr>
              <a:t>https://uk.finance.yahoo.com/quote/JD.L/history/.FT</a:t>
            </a:r>
            <a:r>
              <a:rPr lang="en-US" sz="700" dirty="0">
                <a:solidFill>
                  <a:srgbClr val="383838"/>
                </a:solidFill>
                <a:latin typeface="DM Sans" pitchFamily="34" charset="0"/>
                <a:ea typeface="DM Sans" pitchFamily="34" charset="-122"/>
                <a:cs typeface="DM Sans" pitchFamily="34" charset="-120"/>
              </a:rPr>
              <a:t> Markets+2Yahoo Finance+2Gov Capital+2</a:t>
            </a:r>
            <a:endParaRPr lang="en-US" sz="700" dirty="0"/>
          </a:p>
        </p:txBody>
      </p:sp>
      <p:sp>
        <p:nvSpPr>
          <p:cNvPr id="30" name="Text 22"/>
          <p:cNvSpPr/>
          <p:nvPr/>
        </p:nvSpPr>
        <p:spPr>
          <a:xfrm>
            <a:off x="498753" y="6857286"/>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Yahoo Finance (2025) 'In the next 12 months, experts predict the Tesco share price will be…', Yahoo Finance, 12 May. Available at: </a:t>
            </a:r>
            <a:r>
              <a:rPr lang="en-US" sz="700" u="sng" dirty="0">
                <a:solidFill>
                  <a:srgbClr val="E04F00"/>
                </a:solidFill>
                <a:latin typeface="DM Sans" pitchFamily="34" charset="0"/>
                <a:ea typeface="DM Sans" pitchFamily="34" charset="-122"/>
                <a:cs typeface="DM Sans" pitchFamily="34" charset="-120"/>
                <a:hlinkClick r:id="rId27">
                  <a:extLst>
                    <a:ext uri="{A12FA001-AC4F-418D-AE19-62706E023703}">
                      <ahyp:hlinkClr xmlns:ahyp="http://schemas.microsoft.com/office/drawing/2018/hyperlinkcolor" val="tx"/>
                    </a:ext>
                  </a:extLst>
                </a:hlinkClick>
              </a:rPr>
              <a:t>https://uk.finance.yahoo.com/news/next-12-months-experts-predict-072100867.html.Yahoo</a:t>
            </a:r>
            <a:r>
              <a:rPr lang="en-US" sz="700" dirty="0">
                <a:solidFill>
                  <a:srgbClr val="383838"/>
                </a:solidFill>
                <a:latin typeface="DM Sans" pitchFamily="34" charset="0"/>
                <a:ea typeface="DM Sans" pitchFamily="34" charset="-122"/>
                <a:cs typeface="DM Sans" pitchFamily="34" charset="-120"/>
              </a:rPr>
              <a:t> Finance+1The Motley Fool+1</a:t>
            </a:r>
            <a:endParaRPr lang="en-US" sz="700" dirty="0"/>
          </a:p>
        </p:txBody>
      </p:sp>
      <p:sp>
        <p:nvSpPr>
          <p:cNvPr id="31" name="Text 23"/>
          <p:cNvSpPr/>
          <p:nvPr/>
        </p:nvSpPr>
        <p:spPr>
          <a:xfrm>
            <a:off x="498753" y="7109579"/>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Yahoo Finance (2025) 'Down 38% over 12 months, is the BP share price the bargain of 2025?', Yahoo Finance, 14 April. Available at: </a:t>
            </a:r>
            <a:r>
              <a:rPr lang="en-US" sz="700" u="sng" dirty="0">
                <a:solidFill>
                  <a:srgbClr val="E04F00"/>
                </a:solidFill>
                <a:latin typeface="DM Sans" pitchFamily="34" charset="0"/>
                <a:ea typeface="DM Sans" pitchFamily="34" charset="-122"/>
                <a:cs typeface="DM Sans" pitchFamily="34" charset="-120"/>
                <a:hlinkClick r:id="rId28">
                  <a:extLst>
                    <a:ext uri="{A12FA001-AC4F-418D-AE19-62706E023703}">
                      <ahyp:hlinkClr xmlns:ahyp="http://schemas.microsoft.com/office/drawing/2018/hyperlinkcolor" val="tx"/>
                    </a:ext>
                  </a:extLst>
                </a:hlinkClick>
              </a:rPr>
              <a:t>https://www.fool.co.uk/2025/04/14/down-38-over-12-months-is-the-bp-share-price-the-bargain-of-2025/.The</a:t>
            </a:r>
            <a:r>
              <a:rPr lang="en-US" sz="700" dirty="0">
                <a:solidFill>
                  <a:srgbClr val="383838"/>
                </a:solidFill>
                <a:latin typeface="DM Sans" pitchFamily="34" charset="0"/>
                <a:ea typeface="DM Sans" pitchFamily="34" charset="-122"/>
                <a:cs typeface="DM Sans" pitchFamily="34" charset="-120"/>
              </a:rPr>
              <a:t> Motley Fool+2The Motley Fool+2The Motley Fool+2</a:t>
            </a:r>
            <a:endParaRPr lang="en-US" sz="700" dirty="0"/>
          </a:p>
        </p:txBody>
      </p:sp>
      <p:sp>
        <p:nvSpPr>
          <p:cNvPr id="32" name="Text 24"/>
          <p:cNvSpPr/>
          <p:nvPr/>
        </p:nvSpPr>
        <p:spPr>
          <a:xfrm>
            <a:off x="498753" y="7361873"/>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Yahoo Finance (2025) 'Prediction: 12 months from now, the BP share price could turn £5,000 into…', Yahoo Finance, 14 April. Available at: </a:t>
            </a:r>
            <a:r>
              <a:rPr lang="en-US" sz="700" u="sng" dirty="0">
                <a:solidFill>
                  <a:srgbClr val="E04F00"/>
                </a:solidFill>
                <a:latin typeface="DM Sans" pitchFamily="34" charset="0"/>
                <a:ea typeface="DM Sans" pitchFamily="34" charset="-122"/>
                <a:cs typeface="DM Sans" pitchFamily="34" charset="-120"/>
                <a:hlinkClick r:id="rId29">
                  <a:extLst>
                    <a:ext uri="{A12FA001-AC4F-418D-AE19-62706E023703}">
                      <ahyp:hlinkClr xmlns:ahyp="http://schemas.microsoft.com/office/drawing/2018/hyperlinkcolor" val="tx"/>
                    </a:ext>
                  </a:extLst>
                </a:hlinkClick>
              </a:rPr>
              <a:t>https://www.fool.co.uk/2025/04/14/prediction-12-months-from-now-the-bp-share-price-could-turn-5000-into/.The</a:t>
            </a:r>
            <a:r>
              <a:rPr lang="en-US" sz="700" dirty="0">
                <a:solidFill>
                  <a:srgbClr val="383838"/>
                </a:solidFill>
                <a:latin typeface="DM Sans" pitchFamily="34" charset="0"/>
                <a:ea typeface="DM Sans" pitchFamily="34" charset="-122"/>
                <a:cs typeface="DM Sans" pitchFamily="34" charset="-120"/>
              </a:rPr>
              <a:t> Motley Fool</a:t>
            </a:r>
            <a:endParaRPr lang="en-US" sz="700" dirty="0"/>
          </a:p>
        </p:txBody>
      </p:sp>
      <p:sp>
        <p:nvSpPr>
          <p:cNvPr id="33" name="Text 25"/>
          <p:cNvSpPr/>
          <p:nvPr/>
        </p:nvSpPr>
        <p:spPr>
          <a:xfrm>
            <a:off x="535781" y="4607818"/>
            <a:ext cx="13632894" cy="148114"/>
          </a:xfrm>
          <a:prstGeom prst="rect">
            <a:avLst/>
          </a:prstGeom>
          <a:noFill/>
          <a:ln/>
        </p:spPr>
        <p:txBody>
          <a:bodyPr wrap="none" lIns="0" tIns="0" rIns="0" bIns="0" rtlCol="0" anchor="t"/>
          <a:lstStyle/>
          <a:p>
            <a:pPr marL="0" indent="0" algn="l">
              <a:lnSpc>
                <a:spcPts val="1150"/>
              </a:lnSpc>
              <a:buNone/>
            </a:pPr>
            <a:r>
              <a:rPr lang="en-US" sz="700" dirty="0">
                <a:solidFill>
                  <a:srgbClr val="383838"/>
                </a:solidFill>
                <a:latin typeface="DM Sans" pitchFamily="34" charset="0"/>
                <a:ea typeface="DM Sans" pitchFamily="34" charset="-122"/>
                <a:cs typeface="DM Sans" pitchFamily="34" charset="-120"/>
              </a:rPr>
              <a:t>· Yahoo Finance (2025) 'JD Sports Fashion Plc (JD.L) stock historical prices and data', Yahoo Finance, May. Available at: </a:t>
            </a:r>
            <a:r>
              <a:rPr lang="en-US" sz="700" u="sng" dirty="0">
                <a:solidFill>
                  <a:srgbClr val="E04F00"/>
                </a:solidFill>
                <a:latin typeface="DM Sans" pitchFamily="34" charset="0"/>
                <a:ea typeface="DM Sans" pitchFamily="34" charset="-122"/>
                <a:cs typeface="DM Sans" pitchFamily="34" charset="-120"/>
                <a:hlinkClick r:id="rId30">
                  <a:extLst>
                    <a:ext uri="{A12FA001-AC4F-418D-AE19-62706E023703}">
                      <ahyp:hlinkClr xmlns:ahyp="http://schemas.microsoft.com/office/drawing/2018/hyperlinkcolor" val="tx"/>
                    </a:ext>
                  </a:extLst>
                </a:hlinkClick>
              </a:rPr>
              <a:t>https://uk.finance.yahoo.com/quote/JD.L/history/</a:t>
            </a:r>
            <a:r>
              <a:rPr lang="en-US" sz="700" dirty="0">
                <a:solidFill>
                  <a:srgbClr val="383838"/>
                </a:solidFill>
                <a:latin typeface="DM Sans" pitchFamily="34" charset="0"/>
                <a:ea typeface="DM Sans" pitchFamily="34" charset="-122"/>
                <a:cs typeface="DM Sans" pitchFamily="34" charset="-120"/>
              </a:rPr>
              <a:t>.</a:t>
            </a:r>
            <a:endParaRPr lang="en-US" sz="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AFBDD7-088D-0900-A25E-0494E6F04BD7}"/>
              </a:ext>
            </a:extLst>
          </p:cNvPr>
          <p:cNvSpPr txBox="1"/>
          <p:nvPr/>
        </p:nvSpPr>
        <p:spPr>
          <a:xfrm>
            <a:off x="795337" y="2974926"/>
            <a:ext cx="13573125" cy="1815882"/>
          </a:xfrm>
          <a:prstGeom prst="rect">
            <a:avLst/>
          </a:prstGeom>
          <a:noFill/>
        </p:spPr>
        <p:txBody>
          <a:bodyPr wrap="square">
            <a:spAutoFit/>
          </a:bodyPr>
          <a:lstStyle/>
          <a:p>
            <a:pPr algn="l"/>
            <a:endParaRPr lang="en-GB" sz="2800" b="0" i="0" u="none" strike="noStrike" dirty="0">
              <a:solidFill>
                <a:srgbClr val="000000"/>
              </a:solidFill>
              <a:effectLst/>
            </a:endParaRPr>
          </a:p>
          <a:p>
            <a:pPr algn="l"/>
            <a:endParaRPr lang="en-GB" sz="2800" dirty="0">
              <a:solidFill>
                <a:srgbClr val="000000"/>
              </a:solidFill>
            </a:endParaRPr>
          </a:p>
          <a:p>
            <a:pPr algn="l"/>
            <a:r>
              <a:rPr lang="en-GB" sz="2800" b="0" i="0" u="none" strike="noStrike" dirty="0">
                <a:solidFill>
                  <a:srgbClr val="000000"/>
                </a:solidFill>
                <a:effectLst/>
              </a:rPr>
              <a:t>Signed: __________________________</a:t>
            </a:r>
            <a:br>
              <a:rPr lang="en-GB" sz="2800" b="0" i="0" u="none" strike="noStrike" dirty="0">
                <a:solidFill>
                  <a:srgbClr val="000000"/>
                </a:solidFill>
                <a:effectLst/>
              </a:rPr>
            </a:br>
            <a:r>
              <a:rPr lang="en-GB" sz="2800" b="0" i="0" u="none" strike="noStrike" dirty="0">
                <a:solidFill>
                  <a:srgbClr val="000000"/>
                </a:solidFill>
                <a:effectLst/>
              </a:rPr>
              <a:t>Date: __________________________</a:t>
            </a:r>
          </a:p>
        </p:txBody>
      </p:sp>
      <p:pic>
        <p:nvPicPr>
          <p:cNvPr id="6" name="Picture 5" descr="A black text on a white background&#10;&#10;AI-generated content may be incorrect.">
            <a:extLst>
              <a:ext uri="{FF2B5EF4-FFF2-40B4-BE49-F238E27FC236}">
                <a16:creationId xmlns:a16="http://schemas.microsoft.com/office/drawing/2014/main" id="{E82117B3-310F-D29C-4B95-CBC69D61AAC6}"/>
              </a:ext>
            </a:extLst>
          </p:cNvPr>
          <p:cNvPicPr>
            <a:picLocks noChangeAspect="1"/>
          </p:cNvPicPr>
          <p:nvPr/>
        </p:nvPicPr>
        <p:blipFill>
          <a:blip r:embed="rId2"/>
          <a:stretch>
            <a:fillRect/>
          </a:stretch>
        </p:blipFill>
        <p:spPr>
          <a:xfrm>
            <a:off x="795337" y="1925000"/>
            <a:ext cx="12277726" cy="1815882"/>
          </a:xfrm>
          <a:prstGeom prst="rect">
            <a:avLst/>
          </a:prstGeom>
        </p:spPr>
      </p:pic>
    </p:spTree>
    <p:extLst>
      <p:ext uri="{BB962C8B-B14F-4D97-AF65-F5344CB8AC3E}">
        <p14:creationId xmlns:p14="http://schemas.microsoft.com/office/powerpoint/2010/main" val="2437078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124</TotalTime>
  <Words>3241</Words>
  <Application>Microsoft Office PowerPoint</Application>
  <PresentationFormat>Particularizare</PresentationFormat>
  <Paragraphs>171</Paragraphs>
  <Slides>13</Slides>
  <Notes>11</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13</vt:i4>
      </vt:variant>
    </vt:vector>
  </HeadingPairs>
  <TitlesOfParts>
    <vt:vector size="17" baseType="lpstr">
      <vt:lpstr>DM Sans</vt:lpstr>
      <vt:lpstr>PT Serif</vt:lpstr>
      <vt:lpstr>Arial</vt: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Nicolae Feraru (2225689)</cp:lastModifiedBy>
  <cp:revision>9</cp:revision>
  <dcterms:created xsi:type="dcterms:W3CDTF">2025-05-17T21:53:52Z</dcterms:created>
  <dcterms:modified xsi:type="dcterms:W3CDTF">2025-05-20T09:23:33Z</dcterms:modified>
</cp:coreProperties>
</file>