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2829FD-B26D-4C81-9715-96BBF72032D8}" v="560" dt="2025-11-17T21:23:57.698"/>
    <p1510:client id="{56332A96-7DC5-4063-844C-DA2663B8E738}" v="274" dt="2025-11-19T19:52:41.599"/>
    <p1510:client id="{87392467-3E34-4512-BDD2-99C007A33208}" v="1" dt="2025-11-19T19:56:58.7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BF3D04-B06E-4DA2-B9A4-0CC1A13E204E}" type="doc">
      <dgm:prSet loTypeId="urn:microsoft.com/office/officeart/2005/8/layout/default" loCatId="list" qsTypeId="urn:microsoft.com/office/officeart/2005/8/quickstyle/simple3" qsCatId="simple" csTypeId="urn:microsoft.com/office/officeart/2005/8/colors/colorful1" csCatId="colorful"/>
      <dgm:spPr/>
      <dgm:t>
        <a:bodyPr/>
        <a:lstStyle/>
        <a:p>
          <a:endParaRPr lang="en-US"/>
        </a:p>
      </dgm:t>
    </dgm:pt>
    <dgm:pt modelId="{93B4C8EE-57B1-4C64-BC78-74D983182C5E}">
      <dgm:prSet/>
      <dgm:spPr/>
      <dgm:t>
        <a:bodyPr/>
        <a:lstStyle/>
        <a:p>
          <a:r>
            <a:rPr lang="en-GB" dirty="0"/>
            <a:t>Role: </a:t>
          </a:r>
          <a:r>
            <a:rPr lang="en-GB" dirty="0">
              <a:latin typeface="Aptos Display" panose="020F0302020204030204"/>
            </a:rPr>
            <a:t>Therapy</a:t>
          </a:r>
          <a:r>
            <a:rPr lang="en-GB" dirty="0"/>
            <a:t> assistant practitioner</a:t>
          </a:r>
          <a:r>
            <a:rPr lang="en-GB" dirty="0">
              <a:latin typeface="Aptos Display" panose="020F0302020204030204"/>
            </a:rPr>
            <a:t>(TAP)</a:t>
          </a:r>
          <a:endParaRPr lang="en-US" dirty="0"/>
        </a:p>
      </dgm:t>
    </dgm:pt>
    <dgm:pt modelId="{F89F775F-075A-459C-A13F-061F5046E245}" type="parTrans" cxnId="{657713FA-D4E7-4706-A7BA-3C56C80AC864}">
      <dgm:prSet/>
      <dgm:spPr/>
      <dgm:t>
        <a:bodyPr/>
        <a:lstStyle/>
        <a:p>
          <a:endParaRPr lang="en-US"/>
        </a:p>
      </dgm:t>
    </dgm:pt>
    <dgm:pt modelId="{2B200393-CD3C-40C7-A567-BB7666A80587}" type="sibTrans" cxnId="{657713FA-D4E7-4706-A7BA-3C56C80AC864}">
      <dgm:prSet/>
      <dgm:spPr/>
      <dgm:t>
        <a:bodyPr/>
        <a:lstStyle/>
        <a:p>
          <a:endParaRPr lang="en-US"/>
        </a:p>
      </dgm:t>
    </dgm:pt>
    <dgm:pt modelId="{3B11E6E0-6D3A-44AC-A882-9B7878027363}">
      <dgm:prSet/>
      <dgm:spPr/>
      <dgm:t>
        <a:bodyPr/>
        <a:lstStyle/>
        <a:p>
          <a:pPr rtl="0"/>
          <a:r>
            <a:rPr lang="en-GB" dirty="0"/>
            <a:t>Key </a:t>
          </a:r>
          <a:r>
            <a:rPr lang="en-GB" dirty="0">
              <a:latin typeface="Aptos Display" panose="020F0302020204030204"/>
            </a:rPr>
            <a:t>responsibilities</a:t>
          </a:r>
          <a:r>
            <a:rPr lang="en-GB" dirty="0"/>
            <a:t> working </a:t>
          </a:r>
          <a:r>
            <a:rPr lang="en-GB" dirty="0">
              <a:latin typeface="Aptos Display" panose="020F0302020204030204"/>
            </a:rPr>
            <a:t>alongside the</a:t>
          </a:r>
          <a:r>
            <a:rPr lang="en-GB" dirty="0"/>
            <a:t> therapist to provide patients with person </a:t>
          </a:r>
          <a:r>
            <a:rPr lang="en-GB" dirty="0">
              <a:latin typeface="Aptos Display" panose="020F0302020204030204"/>
            </a:rPr>
            <a:t>centred care</a:t>
          </a:r>
          <a:r>
            <a:rPr lang="en-GB" dirty="0"/>
            <a:t> and working alongside the </a:t>
          </a:r>
          <a:r>
            <a:rPr lang="en-GB" dirty="0">
              <a:latin typeface="Aptos Display" panose="020F0302020204030204"/>
            </a:rPr>
            <a:t>multidisciplinary</a:t>
          </a:r>
          <a:r>
            <a:rPr lang="en-GB" dirty="0"/>
            <a:t> team</a:t>
          </a:r>
          <a:r>
            <a:rPr lang="en-GB" dirty="0">
              <a:latin typeface="Aptos Display" panose="020F0302020204030204"/>
            </a:rPr>
            <a:t>(MDT)</a:t>
          </a:r>
          <a:endParaRPr lang="en-US" dirty="0"/>
        </a:p>
      </dgm:t>
    </dgm:pt>
    <dgm:pt modelId="{6112FE2A-AF94-4647-B3C8-3E556CB5CA1A}" type="parTrans" cxnId="{0AAE5849-E3A0-4E9F-9554-9CBA10F582E9}">
      <dgm:prSet/>
      <dgm:spPr/>
      <dgm:t>
        <a:bodyPr/>
        <a:lstStyle/>
        <a:p>
          <a:endParaRPr lang="en-US"/>
        </a:p>
      </dgm:t>
    </dgm:pt>
    <dgm:pt modelId="{F8863202-D174-44A4-8665-4F3D9EA9CF7D}" type="sibTrans" cxnId="{0AAE5849-E3A0-4E9F-9554-9CBA10F582E9}">
      <dgm:prSet/>
      <dgm:spPr/>
      <dgm:t>
        <a:bodyPr/>
        <a:lstStyle/>
        <a:p>
          <a:endParaRPr lang="en-US"/>
        </a:p>
      </dgm:t>
    </dgm:pt>
    <dgm:pt modelId="{5404BC22-E50C-42E7-92DF-375484341069}">
      <dgm:prSet/>
      <dgm:spPr/>
      <dgm:t>
        <a:bodyPr/>
        <a:lstStyle/>
        <a:p>
          <a:r>
            <a:rPr lang="en-GB" dirty="0"/>
            <a:t>Challenges: increasing case load </a:t>
          </a:r>
          <a:endParaRPr lang="en-US" dirty="0"/>
        </a:p>
      </dgm:t>
    </dgm:pt>
    <dgm:pt modelId="{F24E0E64-26CF-4582-87AD-8D5271903A82}" type="parTrans" cxnId="{935B061B-4C09-4503-A5EA-A741B2B13683}">
      <dgm:prSet/>
      <dgm:spPr/>
      <dgm:t>
        <a:bodyPr/>
        <a:lstStyle/>
        <a:p>
          <a:endParaRPr lang="en-US"/>
        </a:p>
      </dgm:t>
    </dgm:pt>
    <dgm:pt modelId="{44E86F32-F54A-41FB-BCE3-22C54A4F621D}" type="sibTrans" cxnId="{935B061B-4C09-4503-A5EA-A741B2B13683}">
      <dgm:prSet/>
      <dgm:spPr/>
      <dgm:t>
        <a:bodyPr/>
        <a:lstStyle/>
        <a:p>
          <a:endParaRPr lang="en-US"/>
        </a:p>
      </dgm:t>
    </dgm:pt>
    <dgm:pt modelId="{3D6F9B58-DD85-4C66-91FB-2ED21ADABB09}" type="pres">
      <dgm:prSet presAssocID="{20BF3D04-B06E-4DA2-B9A4-0CC1A13E204E}" presName="diagram" presStyleCnt="0">
        <dgm:presLayoutVars>
          <dgm:dir/>
          <dgm:resizeHandles val="exact"/>
        </dgm:presLayoutVars>
      </dgm:prSet>
      <dgm:spPr/>
    </dgm:pt>
    <dgm:pt modelId="{18A256A5-8522-477B-A952-CC7423E14EDA}" type="pres">
      <dgm:prSet presAssocID="{93B4C8EE-57B1-4C64-BC78-74D983182C5E}" presName="node" presStyleLbl="node1" presStyleIdx="0" presStyleCnt="3">
        <dgm:presLayoutVars>
          <dgm:bulletEnabled val="1"/>
        </dgm:presLayoutVars>
      </dgm:prSet>
      <dgm:spPr/>
    </dgm:pt>
    <dgm:pt modelId="{094B8BFF-977B-4A00-B811-10B60908659A}" type="pres">
      <dgm:prSet presAssocID="{2B200393-CD3C-40C7-A567-BB7666A80587}" presName="sibTrans" presStyleCnt="0"/>
      <dgm:spPr/>
    </dgm:pt>
    <dgm:pt modelId="{1929D00D-6B19-4D92-8FA3-78121B0717F2}" type="pres">
      <dgm:prSet presAssocID="{3B11E6E0-6D3A-44AC-A882-9B7878027363}" presName="node" presStyleLbl="node1" presStyleIdx="1" presStyleCnt="3">
        <dgm:presLayoutVars>
          <dgm:bulletEnabled val="1"/>
        </dgm:presLayoutVars>
      </dgm:prSet>
      <dgm:spPr/>
    </dgm:pt>
    <dgm:pt modelId="{20EE921C-189F-443E-B573-DF54CC2942F5}" type="pres">
      <dgm:prSet presAssocID="{F8863202-D174-44A4-8665-4F3D9EA9CF7D}" presName="sibTrans" presStyleCnt="0"/>
      <dgm:spPr/>
    </dgm:pt>
    <dgm:pt modelId="{FAA249FF-4587-4EEB-9BC6-3F44C19D6B5D}" type="pres">
      <dgm:prSet presAssocID="{5404BC22-E50C-42E7-92DF-375484341069}" presName="node" presStyleLbl="node1" presStyleIdx="2" presStyleCnt="3">
        <dgm:presLayoutVars>
          <dgm:bulletEnabled val="1"/>
        </dgm:presLayoutVars>
      </dgm:prSet>
      <dgm:spPr/>
    </dgm:pt>
  </dgm:ptLst>
  <dgm:cxnLst>
    <dgm:cxn modelId="{3D2B050E-1286-4305-A522-62B5F3A68FC9}" type="presOf" srcId="{93B4C8EE-57B1-4C64-BC78-74D983182C5E}" destId="{18A256A5-8522-477B-A952-CC7423E14EDA}" srcOrd="0" destOrd="0" presId="urn:microsoft.com/office/officeart/2005/8/layout/default"/>
    <dgm:cxn modelId="{935B061B-4C09-4503-A5EA-A741B2B13683}" srcId="{20BF3D04-B06E-4DA2-B9A4-0CC1A13E204E}" destId="{5404BC22-E50C-42E7-92DF-375484341069}" srcOrd="2" destOrd="0" parTransId="{F24E0E64-26CF-4582-87AD-8D5271903A82}" sibTransId="{44E86F32-F54A-41FB-BCE3-22C54A4F621D}"/>
    <dgm:cxn modelId="{0AAE5849-E3A0-4E9F-9554-9CBA10F582E9}" srcId="{20BF3D04-B06E-4DA2-B9A4-0CC1A13E204E}" destId="{3B11E6E0-6D3A-44AC-A882-9B7878027363}" srcOrd="1" destOrd="0" parTransId="{6112FE2A-AF94-4647-B3C8-3E556CB5CA1A}" sibTransId="{F8863202-D174-44A4-8665-4F3D9EA9CF7D}"/>
    <dgm:cxn modelId="{7B669B50-C7B0-4A2E-A837-D8F908386FE1}" type="presOf" srcId="{20BF3D04-B06E-4DA2-B9A4-0CC1A13E204E}" destId="{3D6F9B58-DD85-4C66-91FB-2ED21ADABB09}" srcOrd="0" destOrd="0" presId="urn:microsoft.com/office/officeart/2005/8/layout/default"/>
    <dgm:cxn modelId="{AF00D5B2-67B1-4296-8282-71426AC78323}" type="presOf" srcId="{3B11E6E0-6D3A-44AC-A882-9B7878027363}" destId="{1929D00D-6B19-4D92-8FA3-78121B0717F2}" srcOrd="0" destOrd="0" presId="urn:microsoft.com/office/officeart/2005/8/layout/default"/>
    <dgm:cxn modelId="{C19203EE-98DC-4D5B-BD3C-F93355451AC5}" type="presOf" srcId="{5404BC22-E50C-42E7-92DF-375484341069}" destId="{FAA249FF-4587-4EEB-9BC6-3F44C19D6B5D}" srcOrd="0" destOrd="0" presId="urn:microsoft.com/office/officeart/2005/8/layout/default"/>
    <dgm:cxn modelId="{657713FA-D4E7-4706-A7BA-3C56C80AC864}" srcId="{20BF3D04-B06E-4DA2-B9A4-0CC1A13E204E}" destId="{93B4C8EE-57B1-4C64-BC78-74D983182C5E}" srcOrd="0" destOrd="0" parTransId="{F89F775F-075A-459C-A13F-061F5046E245}" sibTransId="{2B200393-CD3C-40C7-A567-BB7666A80587}"/>
    <dgm:cxn modelId="{78B64E23-78F7-4BED-964F-301644BA5AF1}" type="presParOf" srcId="{3D6F9B58-DD85-4C66-91FB-2ED21ADABB09}" destId="{18A256A5-8522-477B-A952-CC7423E14EDA}" srcOrd="0" destOrd="0" presId="urn:microsoft.com/office/officeart/2005/8/layout/default"/>
    <dgm:cxn modelId="{32FD2EE9-84C8-493D-AEB7-88AEE9FD114F}" type="presParOf" srcId="{3D6F9B58-DD85-4C66-91FB-2ED21ADABB09}" destId="{094B8BFF-977B-4A00-B811-10B60908659A}" srcOrd="1" destOrd="0" presId="urn:microsoft.com/office/officeart/2005/8/layout/default"/>
    <dgm:cxn modelId="{B27EE09C-39D0-450A-8072-60289AF92C02}" type="presParOf" srcId="{3D6F9B58-DD85-4C66-91FB-2ED21ADABB09}" destId="{1929D00D-6B19-4D92-8FA3-78121B0717F2}" srcOrd="2" destOrd="0" presId="urn:microsoft.com/office/officeart/2005/8/layout/default"/>
    <dgm:cxn modelId="{6854DCC0-8C5D-41E4-ABAD-B89E6006FFA9}" type="presParOf" srcId="{3D6F9B58-DD85-4C66-91FB-2ED21ADABB09}" destId="{20EE921C-189F-443E-B573-DF54CC2942F5}" srcOrd="3" destOrd="0" presId="urn:microsoft.com/office/officeart/2005/8/layout/default"/>
    <dgm:cxn modelId="{88447D90-5B74-4890-BFBE-DBC2C9CA40F1}" type="presParOf" srcId="{3D6F9B58-DD85-4C66-91FB-2ED21ADABB09}" destId="{FAA249FF-4587-4EEB-9BC6-3F44C19D6B5D}"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97504D-E20D-4920-8288-1CC7CB448A29}" type="doc">
      <dgm:prSet loTypeId="urn:microsoft.com/office/officeart/2005/8/layout/vList2" loCatId="list" qsTypeId="urn:microsoft.com/office/officeart/2005/8/quickstyle/simple3" qsCatId="simple" csTypeId="urn:microsoft.com/office/officeart/2005/8/colors/colorful5" csCatId="colorful" phldr="1"/>
      <dgm:spPr/>
      <dgm:t>
        <a:bodyPr/>
        <a:lstStyle/>
        <a:p>
          <a:endParaRPr lang="en-US"/>
        </a:p>
      </dgm:t>
    </dgm:pt>
    <dgm:pt modelId="{F3AC48D5-0954-46EF-8989-857D0BF26766}">
      <dgm:prSet/>
      <dgm:spPr/>
      <dgm:t>
        <a:bodyPr/>
        <a:lstStyle/>
        <a:p>
          <a:pPr algn="l">
            <a:lnSpc>
              <a:spcPct val="90000"/>
            </a:lnSpc>
          </a:pPr>
          <a:r>
            <a:rPr lang="en-GB" sz="2100" dirty="0">
              <a:latin typeface="Century Gothic" panose="020B0502020202020204"/>
              <a:ea typeface="+mn-ea"/>
              <a:cs typeface="+mn-cs"/>
            </a:rPr>
            <a:t>Reduction in time spent with the patients.</a:t>
          </a:r>
          <a:endParaRPr lang="en-US" sz="2100" dirty="0">
            <a:latin typeface="Century Gothic" panose="020B0502020202020204"/>
            <a:ea typeface="+mn-ea"/>
            <a:cs typeface="+mn-cs"/>
          </a:endParaRPr>
        </a:p>
      </dgm:t>
    </dgm:pt>
    <dgm:pt modelId="{409D748F-26CB-4F32-A162-E1F45119C6DD}" type="parTrans" cxnId="{50B2D007-E11F-4DDA-967B-8FCAEC1EA566}">
      <dgm:prSet/>
      <dgm:spPr/>
      <dgm:t>
        <a:bodyPr/>
        <a:lstStyle/>
        <a:p>
          <a:endParaRPr lang="en-US"/>
        </a:p>
      </dgm:t>
    </dgm:pt>
    <dgm:pt modelId="{4B12EC32-CD5D-4EB0-B393-C2722E6DB45E}" type="sibTrans" cxnId="{50B2D007-E11F-4DDA-967B-8FCAEC1EA566}">
      <dgm:prSet/>
      <dgm:spPr/>
      <dgm:t>
        <a:bodyPr/>
        <a:lstStyle/>
        <a:p>
          <a:endParaRPr lang="en-US"/>
        </a:p>
      </dgm:t>
    </dgm:pt>
    <dgm:pt modelId="{85ABBBAD-FC5A-420E-9DC6-61E6D28E3E4D}">
      <dgm:prSet/>
      <dgm:spPr/>
      <dgm:t>
        <a:bodyPr/>
        <a:lstStyle/>
        <a:p>
          <a:pPr algn="l">
            <a:lnSpc>
              <a:spcPct val="90000"/>
            </a:lnSpc>
          </a:pPr>
          <a:r>
            <a:rPr lang="en-GB" sz="2100" dirty="0">
              <a:latin typeface="Century Gothic"/>
              <a:ea typeface="+mn-ea"/>
              <a:cs typeface="+mn-cs"/>
            </a:rPr>
            <a:t>Added pressures can cause increase in burnouts </a:t>
          </a:r>
          <a:endParaRPr lang="en-US" sz="2100" dirty="0">
            <a:latin typeface="Century Gothic"/>
            <a:ea typeface="+mn-ea"/>
            <a:cs typeface="+mn-cs"/>
          </a:endParaRPr>
        </a:p>
      </dgm:t>
    </dgm:pt>
    <dgm:pt modelId="{A3FD02BA-FD69-46CE-8EA2-AC6ADBEEE0CA}" type="parTrans" cxnId="{DEF83A1D-C0C7-4B72-91BD-6B611FBA08A4}">
      <dgm:prSet/>
      <dgm:spPr/>
      <dgm:t>
        <a:bodyPr/>
        <a:lstStyle/>
        <a:p>
          <a:endParaRPr lang="en-US"/>
        </a:p>
      </dgm:t>
    </dgm:pt>
    <dgm:pt modelId="{C2433816-AD4E-46B8-A1E8-4BBE162CE1BB}" type="sibTrans" cxnId="{DEF83A1D-C0C7-4B72-91BD-6B611FBA08A4}">
      <dgm:prSet/>
      <dgm:spPr/>
      <dgm:t>
        <a:bodyPr/>
        <a:lstStyle/>
        <a:p>
          <a:endParaRPr lang="en-US"/>
        </a:p>
      </dgm:t>
    </dgm:pt>
    <dgm:pt modelId="{EF06E498-5E85-4A17-894C-E0B624E43AB6}">
      <dgm:prSet/>
      <dgm:spPr/>
      <dgm:t>
        <a:bodyPr/>
        <a:lstStyle/>
        <a:p>
          <a:pPr algn="l">
            <a:lnSpc>
              <a:spcPct val="90000"/>
            </a:lnSpc>
          </a:pPr>
          <a:r>
            <a:rPr lang="en-GB" sz="2100" dirty="0">
              <a:latin typeface="Century Gothic" panose="020B0502020202020204"/>
              <a:ea typeface="+mn-ea"/>
              <a:cs typeface="+mn-cs"/>
            </a:rPr>
            <a:t>Quality of care can decline</a:t>
          </a:r>
          <a:endParaRPr lang="en-US" sz="2100" dirty="0">
            <a:latin typeface="Century Gothic" panose="020B0502020202020204"/>
            <a:ea typeface="+mn-ea"/>
            <a:cs typeface="+mn-cs"/>
          </a:endParaRPr>
        </a:p>
      </dgm:t>
    </dgm:pt>
    <dgm:pt modelId="{83D71DD1-E1BE-4DB4-8C79-0A013BC2F38E}" type="parTrans" cxnId="{BED452F0-63F3-4976-8FCC-58857E34DDEB}">
      <dgm:prSet/>
      <dgm:spPr/>
      <dgm:t>
        <a:bodyPr/>
        <a:lstStyle/>
        <a:p>
          <a:endParaRPr lang="en-US"/>
        </a:p>
      </dgm:t>
    </dgm:pt>
    <dgm:pt modelId="{4FD96B3B-60D0-449F-A783-A1FE470FC106}" type="sibTrans" cxnId="{BED452F0-63F3-4976-8FCC-58857E34DDEB}">
      <dgm:prSet/>
      <dgm:spPr/>
      <dgm:t>
        <a:bodyPr/>
        <a:lstStyle/>
        <a:p>
          <a:endParaRPr lang="en-US"/>
        </a:p>
      </dgm:t>
    </dgm:pt>
    <dgm:pt modelId="{0BA5AD90-08E0-4C8D-B5CA-C73E955A18DA}" type="pres">
      <dgm:prSet presAssocID="{BD97504D-E20D-4920-8288-1CC7CB448A29}" presName="linear" presStyleCnt="0">
        <dgm:presLayoutVars>
          <dgm:animLvl val="lvl"/>
          <dgm:resizeHandles val="exact"/>
        </dgm:presLayoutVars>
      </dgm:prSet>
      <dgm:spPr/>
    </dgm:pt>
    <dgm:pt modelId="{18F313F7-2AAD-4D04-9D4E-AD2B9DAB0DAA}" type="pres">
      <dgm:prSet presAssocID="{F3AC48D5-0954-46EF-8989-857D0BF26766}" presName="parentText" presStyleLbl="node1" presStyleIdx="0" presStyleCnt="3">
        <dgm:presLayoutVars>
          <dgm:chMax val="0"/>
          <dgm:bulletEnabled val="1"/>
        </dgm:presLayoutVars>
      </dgm:prSet>
      <dgm:spPr/>
    </dgm:pt>
    <dgm:pt modelId="{5E002FB7-18B4-48EE-99CA-ECB16387D18E}" type="pres">
      <dgm:prSet presAssocID="{4B12EC32-CD5D-4EB0-B393-C2722E6DB45E}" presName="spacer" presStyleCnt="0"/>
      <dgm:spPr/>
    </dgm:pt>
    <dgm:pt modelId="{2EE3C080-8692-448A-B564-87C28C1452BE}" type="pres">
      <dgm:prSet presAssocID="{85ABBBAD-FC5A-420E-9DC6-61E6D28E3E4D}" presName="parentText" presStyleLbl="node1" presStyleIdx="1" presStyleCnt="3">
        <dgm:presLayoutVars>
          <dgm:chMax val="0"/>
          <dgm:bulletEnabled val="1"/>
        </dgm:presLayoutVars>
      </dgm:prSet>
      <dgm:spPr/>
    </dgm:pt>
    <dgm:pt modelId="{69A8BF3F-294F-462C-8BA9-C9F5A81E82D0}" type="pres">
      <dgm:prSet presAssocID="{C2433816-AD4E-46B8-A1E8-4BBE162CE1BB}" presName="spacer" presStyleCnt="0"/>
      <dgm:spPr/>
    </dgm:pt>
    <dgm:pt modelId="{EBA97AB1-05BF-408F-AED6-34D1EE2BB1E3}" type="pres">
      <dgm:prSet presAssocID="{EF06E498-5E85-4A17-894C-E0B624E43AB6}" presName="parentText" presStyleLbl="node1" presStyleIdx="2" presStyleCnt="3">
        <dgm:presLayoutVars>
          <dgm:chMax val="0"/>
          <dgm:bulletEnabled val="1"/>
        </dgm:presLayoutVars>
      </dgm:prSet>
      <dgm:spPr/>
    </dgm:pt>
  </dgm:ptLst>
  <dgm:cxnLst>
    <dgm:cxn modelId="{50B2D007-E11F-4DDA-967B-8FCAEC1EA566}" srcId="{BD97504D-E20D-4920-8288-1CC7CB448A29}" destId="{F3AC48D5-0954-46EF-8989-857D0BF26766}" srcOrd="0" destOrd="0" parTransId="{409D748F-26CB-4F32-A162-E1F45119C6DD}" sibTransId="{4B12EC32-CD5D-4EB0-B393-C2722E6DB45E}"/>
    <dgm:cxn modelId="{C781F214-3317-4262-BF85-640CF6D39ECA}" type="presOf" srcId="{85ABBBAD-FC5A-420E-9DC6-61E6D28E3E4D}" destId="{2EE3C080-8692-448A-B564-87C28C1452BE}" srcOrd="0" destOrd="0" presId="urn:microsoft.com/office/officeart/2005/8/layout/vList2"/>
    <dgm:cxn modelId="{DEF83A1D-C0C7-4B72-91BD-6B611FBA08A4}" srcId="{BD97504D-E20D-4920-8288-1CC7CB448A29}" destId="{85ABBBAD-FC5A-420E-9DC6-61E6D28E3E4D}" srcOrd="1" destOrd="0" parTransId="{A3FD02BA-FD69-46CE-8EA2-AC6ADBEEE0CA}" sibTransId="{C2433816-AD4E-46B8-A1E8-4BBE162CE1BB}"/>
    <dgm:cxn modelId="{5EF8AD79-2C48-4ADB-BF9A-9213B9587699}" type="presOf" srcId="{BD97504D-E20D-4920-8288-1CC7CB448A29}" destId="{0BA5AD90-08E0-4C8D-B5CA-C73E955A18DA}" srcOrd="0" destOrd="0" presId="urn:microsoft.com/office/officeart/2005/8/layout/vList2"/>
    <dgm:cxn modelId="{57F8A8AC-2773-4E49-9087-001F803CBE86}" type="presOf" srcId="{F3AC48D5-0954-46EF-8989-857D0BF26766}" destId="{18F313F7-2AAD-4D04-9D4E-AD2B9DAB0DAA}" srcOrd="0" destOrd="0" presId="urn:microsoft.com/office/officeart/2005/8/layout/vList2"/>
    <dgm:cxn modelId="{A25E72E0-F6A9-4BBF-96CA-83A8D7D3FC4B}" type="presOf" srcId="{EF06E498-5E85-4A17-894C-E0B624E43AB6}" destId="{EBA97AB1-05BF-408F-AED6-34D1EE2BB1E3}" srcOrd="0" destOrd="0" presId="urn:microsoft.com/office/officeart/2005/8/layout/vList2"/>
    <dgm:cxn modelId="{BED452F0-63F3-4976-8FCC-58857E34DDEB}" srcId="{BD97504D-E20D-4920-8288-1CC7CB448A29}" destId="{EF06E498-5E85-4A17-894C-E0B624E43AB6}" srcOrd="2" destOrd="0" parTransId="{83D71DD1-E1BE-4DB4-8C79-0A013BC2F38E}" sibTransId="{4FD96B3B-60D0-449F-A783-A1FE470FC106}"/>
    <dgm:cxn modelId="{522481D7-A3CD-45A4-B9E9-FBD27A1AD656}" type="presParOf" srcId="{0BA5AD90-08E0-4C8D-B5CA-C73E955A18DA}" destId="{18F313F7-2AAD-4D04-9D4E-AD2B9DAB0DAA}" srcOrd="0" destOrd="0" presId="urn:microsoft.com/office/officeart/2005/8/layout/vList2"/>
    <dgm:cxn modelId="{FB813D17-5117-4BB3-A7EF-56814BE0B07E}" type="presParOf" srcId="{0BA5AD90-08E0-4C8D-B5CA-C73E955A18DA}" destId="{5E002FB7-18B4-48EE-99CA-ECB16387D18E}" srcOrd="1" destOrd="0" presId="urn:microsoft.com/office/officeart/2005/8/layout/vList2"/>
    <dgm:cxn modelId="{B4596A87-0108-4441-8784-CB2843522568}" type="presParOf" srcId="{0BA5AD90-08E0-4C8D-B5CA-C73E955A18DA}" destId="{2EE3C080-8692-448A-B564-87C28C1452BE}" srcOrd="2" destOrd="0" presId="urn:microsoft.com/office/officeart/2005/8/layout/vList2"/>
    <dgm:cxn modelId="{7A3BC01D-16A4-4EA5-9BAF-F821C96C4383}" type="presParOf" srcId="{0BA5AD90-08E0-4C8D-B5CA-C73E955A18DA}" destId="{69A8BF3F-294F-462C-8BA9-C9F5A81E82D0}" srcOrd="3" destOrd="0" presId="urn:microsoft.com/office/officeart/2005/8/layout/vList2"/>
    <dgm:cxn modelId="{09992542-F64F-444E-BD19-58A2FB55896C}" type="presParOf" srcId="{0BA5AD90-08E0-4C8D-B5CA-C73E955A18DA}" destId="{EBA97AB1-05BF-408F-AED6-34D1EE2BB1E3}"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9DB265F-4978-461B-ABB5-9A916661F596}" type="doc">
      <dgm:prSet loTypeId="urn:microsoft.com/office/officeart/2005/8/layout/vList2" loCatId="list" qsTypeId="urn:microsoft.com/office/officeart/2005/8/quickstyle/simple3" qsCatId="simple" csTypeId="urn:microsoft.com/office/officeart/2005/8/colors/colorful1" csCatId="colorful" phldr="1"/>
      <dgm:spPr/>
      <dgm:t>
        <a:bodyPr/>
        <a:lstStyle/>
        <a:p>
          <a:endParaRPr lang="en-US"/>
        </a:p>
      </dgm:t>
    </dgm:pt>
    <dgm:pt modelId="{25D71577-0CDC-466D-8E2D-40229F451B7A}">
      <dgm:prSet/>
      <dgm:spPr/>
      <dgm:t>
        <a:bodyPr/>
        <a:lstStyle/>
        <a:p>
          <a:pPr algn="l">
            <a:lnSpc>
              <a:spcPct val="90000"/>
            </a:lnSpc>
          </a:pPr>
          <a:r>
            <a:rPr lang="en-GB" sz="2500" dirty="0">
              <a:latin typeface="Aptos"/>
              <a:ea typeface="+mn-ea"/>
              <a:cs typeface="+mn-cs"/>
            </a:rPr>
            <a:t>Delays in service delivery</a:t>
          </a:r>
          <a:endParaRPr lang="en-US" sz="2500" dirty="0">
            <a:latin typeface="Aptos"/>
            <a:ea typeface="+mn-ea"/>
            <a:cs typeface="+mn-cs"/>
          </a:endParaRPr>
        </a:p>
      </dgm:t>
    </dgm:pt>
    <dgm:pt modelId="{00A054FD-A6A5-44CD-A64E-7DAB9ABDBBDC}" type="parTrans" cxnId="{807A594E-6AB1-4906-8AB9-9B84C73EFC42}">
      <dgm:prSet/>
      <dgm:spPr/>
      <dgm:t>
        <a:bodyPr/>
        <a:lstStyle/>
        <a:p>
          <a:endParaRPr lang="en-US"/>
        </a:p>
      </dgm:t>
    </dgm:pt>
    <dgm:pt modelId="{3F7BB62A-66D9-429B-B5E9-0742C98070E1}" type="sibTrans" cxnId="{807A594E-6AB1-4906-8AB9-9B84C73EFC42}">
      <dgm:prSet/>
      <dgm:spPr/>
      <dgm:t>
        <a:bodyPr/>
        <a:lstStyle/>
        <a:p>
          <a:endParaRPr lang="en-US"/>
        </a:p>
      </dgm:t>
    </dgm:pt>
    <dgm:pt modelId="{F4DA5E92-0000-4983-AD03-C9DEB9CE19BE}">
      <dgm:prSet/>
      <dgm:spPr/>
      <dgm:t>
        <a:bodyPr/>
        <a:lstStyle/>
        <a:p>
          <a:pPr algn="l">
            <a:lnSpc>
              <a:spcPct val="90000"/>
            </a:lnSpc>
          </a:pPr>
          <a:r>
            <a:rPr lang="en-GB" sz="2500" dirty="0">
              <a:latin typeface="Aptos" panose="020B0004020202020204"/>
              <a:ea typeface="+mn-ea"/>
              <a:cs typeface="+mn-cs"/>
            </a:rPr>
            <a:t>Pressure on schedules</a:t>
          </a:r>
        </a:p>
      </dgm:t>
    </dgm:pt>
    <dgm:pt modelId="{5CFE017F-5F09-42B4-978A-CCDBAEF8AFA8}" type="parTrans" cxnId="{C77F9F15-4FE1-445F-BBEC-3899231455CE}">
      <dgm:prSet/>
      <dgm:spPr/>
      <dgm:t>
        <a:bodyPr/>
        <a:lstStyle/>
        <a:p>
          <a:endParaRPr lang="en-US"/>
        </a:p>
      </dgm:t>
    </dgm:pt>
    <dgm:pt modelId="{1589C35D-1381-488C-A582-C9DA3E586717}" type="sibTrans" cxnId="{C77F9F15-4FE1-445F-BBEC-3899231455CE}">
      <dgm:prSet/>
      <dgm:spPr/>
      <dgm:t>
        <a:bodyPr/>
        <a:lstStyle/>
        <a:p>
          <a:endParaRPr lang="en-US"/>
        </a:p>
      </dgm:t>
    </dgm:pt>
    <dgm:pt modelId="{03B4EF1C-675B-40F9-BC6C-AEAB705639FF}">
      <dgm:prSet/>
      <dgm:spPr/>
      <dgm:t>
        <a:bodyPr/>
        <a:lstStyle/>
        <a:p>
          <a:pPr algn="l" rtl="0">
            <a:lnSpc>
              <a:spcPct val="90000"/>
            </a:lnSpc>
          </a:pPr>
          <a:r>
            <a:rPr lang="en-GB" sz="2500" dirty="0">
              <a:latin typeface="Aptos" panose="020B0004020202020204"/>
              <a:ea typeface="+mn-ea"/>
              <a:cs typeface="+mn-cs"/>
            </a:rPr>
            <a:t>The effect on efficient  workflow throughout the MDT</a:t>
          </a:r>
          <a:endParaRPr lang="en-US" sz="2500" dirty="0">
            <a:latin typeface="Aptos" panose="020B0004020202020204"/>
            <a:ea typeface="+mn-ea"/>
            <a:cs typeface="+mn-cs"/>
          </a:endParaRPr>
        </a:p>
      </dgm:t>
    </dgm:pt>
    <dgm:pt modelId="{FDE72EF8-7DF3-4901-9D0D-1B3EF7B8F640}" type="parTrans" cxnId="{ABB10DD4-D1FB-4E32-B4DF-13CE1DC500D2}">
      <dgm:prSet/>
      <dgm:spPr/>
      <dgm:t>
        <a:bodyPr/>
        <a:lstStyle/>
        <a:p>
          <a:endParaRPr lang="en-US"/>
        </a:p>
      </dgm:t>
    </dgm:pt>
    <dgm:pt modelId="{85DB48B1-0F32-41AF-827A-3E5B1E247B40}" type="sibTrans" cxnId="{ABB10DD4-D1FB-4E32-B4DF-13CE1DC500D2}">
      <dgm:prSet/>
      <dgm:spPr/>
      <dgm:t>
        <a:bodyPr/>
        <a:lstStyle/>
        <a:p>
          <a:endParaRPr lang="en-US"/>
        </a:p>
      </dgm:t>
    </dgm:pt>
    <dgm:pt modelId="{83E6E693-C9D3-4B54-BC60-6A8BC1E24018}">
      <dgm:prSet phldr="0"/>
      <dgm:spPr/>
      <dgm:t>
        <a:bodyPr/>
        <a:lstStyle/>
        <a:p>
          <a:pPr algn="l" rtl="0">
            <a:lnSpc>
              <a:spcPct val="90000"/>
            </a:lnSpc>
          </a:pPr>
          <a:r>
            <a:rPr lang="en-GB" sz="2500" dirty="0">
              <a:latin typeface="Aptos" panose="020B0004020202020204"/>
              <a:ea typeface="+mn-ea"/>
              <a:cs typeface="+mn-cs"/>
            </a:rPr>
            <a:t>Financial loss </a:t>
          </a:r>
        </a:p>
      </dgm:t>
    </dgm:pt>
    <dgm:pt modelId="{8B6F07CA-B679-4D2B-9E97-7740CE2A31AF}" type="parTrans" cxnId="{DF2ABE10-977E-4670-B5FE-F18A68482A54}">
      <dgm:prSet/>
      <dgm:spPr/>
    </dgm:pt>
    <dgm:pt modelId="{D9DC3F6C-7853-4ECA-95E0-E7EDD44DFF5F}" type="sibTrans" cxnId="{DF2ABE10-977E-4670-B5FE-F18A68482A54}">
      <dgm:prSet/>
      <dgm:spPr/>
    </dgm:pt>
    <dgm:pt modelId="{77231BBD-01A2-439F-8152-D4DB7D958B13}">
      <dgm:prSet phldr="0"/>
      <dgm:spPr/>
      <dgm:t>
        <a:bodyPr/>
        <a:lstStyle/>
        <a:p>
          <a:pPr algn="l" rtl="0">
            <a:lnSpc>
              <a:spcPct val="90000"/>
            </a:lnSpc>
          </a:pPr>
          <a:r>
            <a:rPr lang="en-GB" sz="1400" dirty="0">
              <a:solidFill>
                <a:srgbClr val="444444"/>
              </a:solidFill>
              <a:latin typeface="Calibri"/>
              <a:ea typeface="Calibri"/>
              <a:cs typeface="Calibri"/>
            </a:rPr>
            <a:t>National institute for health and care research(2024)</a:t>
          </a:r>
          <a:endParaRPr lang="en-GB" sz="2500" dirty="0">
            <a:latin typeface="Aptos" panose="020B0004020202020204"/>
            <a:ea typeface="+mn-ea"/>
            <a:cs typeface="+mn-cs"/>
          </a:endParaRPr>
        </a:p>
      </dgm:t>
    </dgm:pt>
    <dgm:pt modelId="{C17E7A5F-DF14-42EC-BDE0-E2A9C1527516}" type="parTrans" cxnId="{FF80815D-1866-4652-BE7C-691A4C7A208D}">
      <dgm:prSet/>
      <dgm:spPr/>
    </dgm:pt>
    <dgm:pt modelId="{ED734720-E087-4CD6-859E-B1EF57420C84}" type="sibTrans" cxnId="{FF80815D-1866-4652-BE7C-691A4C7A208D}">
      <dgm:prSet/>
      <dgm:spPr/>
    </dgm:pt>
    <dgm:pt modelId="{5159FC12-F711-4341-9CBF-9CBD86AA5398}" type="pres">
      <dgm:prSet presAssocID="{59DB265F-4978-461B-ABB5-9A916661F596}" presName="linear" presStyleCnt="0">
        <dgm:presLayoutVars>
          <dgm:animLvl val="lvl"/>
          <dgm:resizeHandles val="exact"/>
        </dgm:presLayoutVars>
      </dgm:prSet>
      <dgm:spPr/>
    </dgm:pt>
    <dgm:pt modelId="{7FFCE4AE-9E30-433D-ACE5-B41B39C15549}" type="pres">
      <dgm:prSet presAssocID="{25D71577-0CDC-466D-8E2D-40229F451B7A}" presName="parentText" presStyleLbl="node1" presStyleIdx="0" presStyleCnt="5">
        <dgm:presLayoutVars>
          <dgm:chMax val="0"/>
          <dgm:bulletEnabled val="1"/>
        </dgm:presLayoutVars>
      </dgm:prSet>
      <dgm:spPr/>
    </dgm:pt>
    <dgm:pt modelId="{0D524AC2-EB24-4A65-9B52-21A84181A408}" type="pres">
      <dgm:prSet presAssocID="{3F7BB62A-66D9-429B-B5E9-0742C98070E1}" presName="spacer" presStyleCnt="0"/>
      <dgm:spPr/>
    </dgm:pt>
    <dgm:pt modelId="{C6AAC6A9-BF41-46F5-9C67-05B0FF23EA2D}" type="pres">
      <dgm:prSet presAssocID="{F4DA5E92-0000-4983-AD03-C9DEB9CE19BE}" presName="parentText" presStyleLbl="node1" presStyleIdx="1" presStyleCnt="5">
        <dgm:presLayoutVars>
          <dgm:chMax val="0"/>
          <dgm:bulletEnabled val="1"/>
        </dgm:presLayoutVars>
      </dgm:prSet>
      <dgm:spPr/>
    </dgm:pt>
    <dgm:pt modelId="{14A42A69-B8C5-4F1F-A4FF-142439734443}" type="pres">
      <dgm:prSet presAssocID="{1589C35D-1381-488C-A582-C9DA3E586717}" presName="spacer" presStyleCnt="0"/>
      <dgm:spPr/>
    </dgm:pt>
    <dgm:pt modelId="{5A0372FF-9E7A-4076-A29D-909FB72E1125}" type="pres">
      <dgm:prSet presAssocID="{03B4EF1C-675B-40F9-BC6C-AEAB705639FF}" presName="parentText" presStyleLbl="node1" presStyleIdx="2" presStyleCnt="5">
        <dgm:presLayoutVars>
          <dgm:chMax val="0"/>
          <dgm:bulletEnabled val="1"/>
        </dgm:presLayoutVars>
      </dgm:prSet>
      <dgm:spPr/>
    </dgm:pt>
    <dgm:pt modelId="{48E45BA7-3D25-4872-BC19-670675ABF690}" type="pres">
      <dgm:prSet presAssocID="{85DB48B1-0F32-41AF-827A-3E5B1E247B40}" presName="spacer" presStyleCnt="0"/>
      <dgm:spPr/>
    </dgm:pt>
    <dgm:pt modelId="{7880E9A7-D7E0-4A57-AB04-8FDA6C1B9437}" type="pres">
      <dgm:prSet presAssocID="{83E6E693-C9D3-4B54-BC60-6A8BC1E24018}" presName="parentText" presStyleLbl="node1" presStyleIdx="3" presStyleCnt="5">
        <dgm:presLayoutVars>
          <dgm:chMax val="0"/>
          <dgm:bulletEnabled val="1"/>
        </dgm:presLayoutVars>
      </dgm:prSet>
      <dgm:spPr/>
    </dgm:pt>
    <dgm:pt modelId="{6EFCD8FC-FD5A-4EDC-BC33-F42909830831}" type="pres">
      <dgm:prSet presAssocID="{D9DC3F6C-7853-4ECA-95E0-E7EDD44DFF5F}" presName="spacer" presStyleCnt="0"/>
      <dgm:spPr/>
    </dgm:pt>
    <dgm:pt modelId="{25E02A60-75FC-4AA4-8499-FA4A894BAA91}" type="pres">
      <dgm:prSet presAssocID="{77231BBD-01A2-439F-8152-D4DB7D958B13}" presName="parentText" presStyleLbl="node1" presStyleIdx="4" presStyleCnt="5">
        <dgm:presLayoutVars>
          <dgm:chMax val="0"/>
          <dgm:bulletEnabled val="1"/>
        </dgm:presLayoutVars>
      </dgm:prSet>
      <dgm:spPr/>
    </dgm:pt>
  </dgm:ptLst>
  <dgm:cxnLst>
    <dgm:cxn modelId="{869F7608-E859-492E-BFCC-D1B48D4E467B}" type="presOf" srcId="{59DB265F-4978-461B-ABB5-9A916661F596}" destId="{5159FC12-F711-4341-9CBF-9CBD86AA5398}" srcOrd="0" destOrd="0" presId="urn:microsoft.com/office/officeart/2005/8/layout/vList2"/>
    <dgm:cxn modelId="{DF2ABE10-977E-4670-B5FE-F18A68482A54}" srcId="{59DB265F-4978-461B-ABB5-9A916661F596}" destId="{83E6E693-C9D3-4B54-BC60-6A8BC1E24018}" srcOrd="3" destOrd="0" parTransId="{8B6F07CA-B679-4D2B-9E97-7740CE2A31AF}" sibTransId="{D9DC3F6C-7853-4ECA-95E0-E7EDD44DFF5F}"/>
    <dgm:cxn modelId="{C77F9F15-4FE1-445F-BBEC-3899231455CE}" srcId="{59DB265F-4978-461B-ABB5-9A916661F596}" destId="{F4DA5E92-0000-4983-AD03-C9DEB9CE19BE}" srcOrd="1" destOrd="0" parTransId="{5CFE017F-5F09-42B4-978A-CCDBAEF8AFA8}" sibTransId="{1589C35D-1381-488C-A582-C9DA3E586717}"/>
    <dgm:cxn modelId="{FF80815D-1866-4652-BE7C-691A4C7A208D}" srcId="{59DB265F-4978-461B-ABB5-9A916661F596}" destId="{77231BBD-01A2-439F-8152-D4DB7D958B13}" srcOrd="4" destOrd="0" parTransId="{C17E7A5F-DF14-42EC-BDE0-E2A9C1527516}" sibTransId="{ED734720-E087-4CD6-859E-B1EF57420C84}"/>
    <dgm:cxn modelId="{807A594E-6AB1-4906-8AB9-9B84C73EFC42}" srcId="{59DB265F-4978-461B-ABB5-9A916661F596}" destId="{25D71577-0CDC-466D-8E2D-40229F451B7A}" srcOrd="0" destOrd="0" parTransId="{00A054FD-A6A5-44CD-A64E-7DAB9ABDBBDC}" sibTransId="{3F7BB62A-66D9-429B-B5E9-0742C98070E1}"/>
    <dgm:cxn modelId="{184D5F51-D1E0-4626-86A4-D9CD4BC9E2BD}" type="presOf" srcId="{F4DA5E92-0000-4983-AD03-C9DEB9CE19BE}" destId="{C6AAC6A9-BF41-46F5-9C67-05B0FF23EA2D}" srcOrd="0" destOrd="0" presId="urn:microsoft.com/office/officeart/2005/8/layout/vList2"/>
    <dgm:cxn modelId="{AAE4E558-DD51-4029-AA46-AA5BAC6C28AC}" type="presOf" srcId="{77231BBD-01A2-439F-8152-D4DB7D958B13}" destId="{25E02A60-75FC-4AA4-8499-FA4A894BAA91}" srcOrd="0" destOrd="0" presId="urn:microsoft.com/office/officeart/2005/8/layout/vList2"/>
    <dgm:cxn modelId="{38A63086-0EAD-49F5-AEB1-8C994F1F8D30}" type="presOf" srcId="{25D71577-0CDC-466D-8E2D-40229F451B7A}" destId="{7FFCE4AE-9E30-433D-ACE5-B41B39C15549}" srcOrd="0" destOrd="0" presId="urn:microsoft.com/office/officeart/2005/8/layout/vList2"/>
    <dgm:cxn modelId="{D6E58A87-1A16-4D3C-8404-AEE0D01C6169}" type="presOf" srcId="{83E6E693-C9D3-4B54-BC60-6A8BC1E24018}" destId="{7880E9A7-D7E0-4A57-AB04-8FDA6C1B9437}" srcOrd="0" destOrd="0" presId="urn:microsoft.com/office/officeart/2005/8/layout/vList2"/>
    <dgm:cxn modelId="{C9067E97-3AC8-4154-8E76-508BE9EDF25B}" type="presOf" srcId="{03B4EF1C-675B-40F9-BC6C-AEAB705639FF}" destId="{5A0372FF-9E7A-4076-A29D-909FB72E1125}" srcOrd="0" destOrd="0" presId="urn:microsoft.com/office/officeart/2005/8/layout/vList2"/>
    <dgm:cxn modelId="{ABB10DD4-D1FB-4E32-B4DF-13CE1DC500D2}" srcId="{59DB265F-4978-461B-ABB5-9A916661F596}" destId="{03B4EF1C-675B-40F9-BC6C-AEAB705639FF}" srcOrd="2" destOrd="0" parTransId="{FDE72EF8-7DF3-4901-9D0D-1B3EF7B8F640}" sibTransId="{85DB48B1-0F32-41AF-827A-3E5B1E247B40}"/>
    <dgm:cxn modelId="{AF1073AA-2320-4D2C-A6D4-61D3C8D2301D}" type="presParOf" srcId="{5159FC12-F711-4341-9CBF-9CBD86AA5398}" destId="{7FFCE4AE-9E30-433D-ACE5-B41B39C15549}" srcOrd="0" destOrd="0" presId="urn:microsoft.com/office/officeart/2005/8/layout/vList2"/>
    <dgm:cxn modelId="{09AAE8D3-D4B7-4A3A-ADC8-96006A2509A9}" type="presParOf" srcId="{5159FC12-F711-4341-9CBF-9CBD86AA5398}" destId="{0D524AC2-EB24-4A65-9B52-21A84181A408}" srcOrd="1" destOrd="0" presId="urn:microsoft.com/office/officeart/2005/8/layout/vList2"/>
    <dgm:cxn modelId="{3691B4C3-D2C2-4350-8210-1FFE0DC57F6E}" type="presParOf" srcId="{5159FC12-F711-4341-9CBF-9CBD86AA5398}" destId="{C6AAC6A9-BF41-46F5-9C67-05B0FF23EA2D}" srcOrd="2" destOrd="0" presId="urn:microsoft.com/office/officeart/2005/8/layout/vList2"/>
    <dgm:cxn modelId="{495CFB51-F6E6-48E2-B20B-5F9B4E8AD817}" type="presParOf" srcId="{5159FC12-F711-4341-9CBF-9CBD86AA5398}" destId="{14A42A69-B8C5-4F1F-A4FF-142439734443}" srcOrd="3" destOrd="0" presId="urn:microsoft.com/office/officeart/2005/8/layout/vList2"/>
    <dgm:cxn modelId="{DEABE99E-0F0B-494D-88B1-4D8569AD74A4}" type="presParOf" srcId="{5159FC12-F711-4341-9CBF-9CBD86AA5398}" destId="{5A0372FF-9E7A-4076-A29D-909FB72E1125}" srcOrd="4" destOrd="0" presId="urn:microsoft.com/office/officeart/2005/8/layout/vList2"/>
    <dgm:cxn modelId="{D7175F8B-DEA3-4560-AF93-50B79ABD4DEA}" type="presParOf" srcId="{5159FC12-F711-4341-9CBF-9CBD86AA5398}" destId="{48E45BA7-3D25-4872-BC19-670675ABF690}" srcOrd="5" destOrd="0" presId="urn:microsoft.com/office/officeart/2005/8/layout/vList2"/>
    <dgm:cxn modelId="{F5BA5B4D-48D5-4DB1-934D-A344B2F5FE07}" type="presParOf" srcId="{5159FC12-F711-4341-9CBF-9CBD86AA5398}" destId="{7880E9A7-D7E0-4A57-AB04-8FDA6C1B9437}" srcOrd="6" destOrd="0" presId="urn:microsoft.com/office/officeart/2005/8/layout/vList2"/>
    <dgm:cxn modelId="{9DE41D6D-56F6-462C-B226-A5934400A3CB}" type="presParOf" srcId="{5159FC12-F711-4341-9CBF-9CBD86AA5398}" destId="{6EFCD8FC-FD5A-4EDC-BC33-F42909830831}" srcOrd="7" destOrd="0" presId="urn:microsoft.com/office/officeart/2005/8/layout/vList2"/>
    <dgm:cxn modelId="{7F94CFAE-90EF-48D4-86F7-34CCEDFC0B75}" type="presParOf" srcId="{5159FC12-F711-4341-9CBF-9CBD86AA5398}" destId="{25E02A60-75FC-4AA4-8499-FA4A894BAA9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05D7164-198C-4E39-8502-5D21F795E9F4}" type="doc">
      <dgm:prSet loTypeId="urn:microsoft.com/office/officeart/2005/8/layout/default" loCatId="list" qsTypeId="urn:microsoft.com/office/officeart/2005/8/quickstyle/simple3" qsCatId="simple" csTypeId="urn:microsoft.com/office/officeart/2005/8/colors/accent5_4" csCatId="accent5" phldr="1"/>
      <dgm:spPr/>
      <dgm:t>
        <a:bodyPr/>
        <a:lstStyle/>
        <a:p>
          <a:endParaRPr lang="en-US"/>
        </a:p>
      </dgm:t>
    </dgm:pt>
    <dgm:pt modelId="{0B040A1B-12D3-4A4A-A9D4-FBEF8A1C0DFE}">
      <dgm:prSet phldr="0"/>
      <dgm:spPr/>
      <dgm:t>
        <a:bodyPr/>
        <a:lstStyle/>
        <a:p>
          <a:pPr rtl="0"/>
          <a:r>
            <a:rPr lang="en-GB" dirty="0">
              <a:latin typeface="Aptos Display" panose="020F0302020204030204"/>
            </a:rPr>
            <a:t>Better communcation </a:t>
          </a:r>
          <a:endParaRPr lang="en-GB" dirty="0"/>
        </a:p>
      </dgm:t>
    </dgm:pt>
    <dgm:pt modelId="{631904FA-8386-461F-ACD2-D1F36FCD776D}" type="parTrans" cxnId="{A53D7A21-BC3C-4DC7-AA31-8FF958F3B52B}">
      <dgm:prSet/>
      <dgm:spPr/>
      <dgm:t>
        <a:bodyPr/>
        <a:lstStyle/>
        <a:p>
          <a:endParaRPr lang="en-US"/>
        </a:p>
      </dgm:t>
    </dgm:pt>
    <dgm:pt modelId="{B2DD603D-35C1-47E2-94CC-7E8A6C6EB969}" type="sibTrans" cxnId="{A53D7A21-BC3C-4DC7-AA31-8FF958F3B52B}">
      <dgm:prSet/>
      <dgm:spPr/>
      <dgm:t>
        <a:bodyPr/>
        <a:lstStyle/>
        <a:p>
          <a:endParaRPr lang="en-US"/>
        </a:p>
      </dgm:t>
    </dgm:pt>
    <dgm:pt modelId="{73023FBB-038B-4418-A89D-3A8D836132E9}">
      <dgm:prSet/>
      <dgm:spPr/>
      <dgm:t>
        <a:bodyPr/>
        <a:lstStyle/>
        <a:p>
          <a:pPr rtl="0"/>
          <a:r>
            <a:rPr lang="en-GB" dirty="0"/>
            <a:t>Working more </a:t>
          </a:r>
          <a:r>
            <a:rPr lang="en-GB" dirty="0">
              <a:latin typeface="Aptos Display" panose="020F0302020204030204"/>
            </a:rPr>
            <a:t>closely with</a:t>
          </a:r>
          <a:r>
            <a:rPr lang="en-GB" dirty="0"/>
            <a:t> the MDT </a:t>
          </a:r>
          <a:endParaRPr lang="en-US" dirty="0"/>
        </a:p>
      </dgm:t>
    </dgm:pt>
    <dgm:pt modelId="{4A60A073-7B32-4FD4-996D-708ACD1AE279}" type="parTrans" cxnId="{2BE13AB5-A66C-469A-8105-53065C105A78}">
      <dgm:prSet/>
      <dgm:spPr/>
      <dgm:t>
        <a:bodyPr/>
        <a:lstStyle/>
        <a:p>
          <a:endParaRPr lang="en-US"/>
        </a:p>
      </dgm:t>
    </dgm:pt>
    <dgm:pt modelId="{128BA3A0-51A8-47B8-82A2-764E4F0A7A55}" type="sibTrans" cxnId="{2BE13AB5-A66C-469A-8105-53065C105A78}">
      <dgm:prSet/>
      <dgm:spPr/>
      <dgm:t>
        <a:bodyPr/>
        <a:lstStyle/>
        <a:p>
          <a:endParaRPr lang="en-US"/>
        </a:p>
      </dgm:t>
    </dgm:pt>
    <dgm:pt modelId="{6D3B4387-1D81-4B2F-8E59-D6E4176C55B1}">
      <dgm:prSet/>
      <dgm:spPr/>
      <dgm:t>
        <a:bodyPr/>
        <a:lstStyle/>
        <a:p>
          <a:r>
            <a:rPr lang="en-GB" dirty="0"/>
            <a:t>Shared caseloads </a:t>
          </a:r>
          <a:endParaRPr lang="en-US" dirty="0"/>
        </a:p>
      </dgm:t>
    </dgm:pt>
    <dgm:pt modelId="{F43E6BE5-0B6C-40F9-B604-3AABE8768925}" type="parTrans" cxnId="{DA46DF1E-CDDB-4BA1-9703-B22267C911AE}">
      <dgm:prSet/>
      <dgm:spPr/>
      <dgm:t>
        <a:bodyPr/>
        <a:lstStyle/>
        <a:p>
          <a:endParaRPr lang="en-US"/>
        </a:p>
      </dgm:t>
    </dgm:pt>
    <dgm:pt modelId="{00F3936D-9147-41A1-8A14-6DD757B3ECCB}" type="sibTrans" cxnId="{DA46DF1E-CDDB-4BA1-9703-B22267C911AE}">
      <dgm:prSet/>
      <dgm:spPr/>
      <dgm:t>
        <a:bodyPr/>
        <a:lstStyle/>
        <a:p>
          <a:endParaRPr lang="en-US"/>
        </a:p>
      </dgm:t>
    </dgm:pt>
    <dgm:pt modelId="{9BC6F06E-04B6-45D0-84C4-F6CC1D90E597}">
      <dgm:prSet phldr="0"/>
      <dgm:spPr/>
      <dgm:t>
        <a:bodyPr/>
        <a:lstStyle/>
        <a:p>
          <a:pPr rtl="0"/>
          <a:r>
            <a:rPr lang="en-GB" dirty="0">
              <a:latin typeface="Aptos Display" panose="020F0302020204030204"/>
            </a:rPr>
            <a:t>Reduced holistic care </a:t>
          </a:r>
          <a:endParaRPr lang="en-GB" dirty="0"/>
        </a:p>
      </dgm:t>
    </dgm:pt>
    <dgm:pt modelId="{1505F588-1FB9-4951-B547-0679BF8542C2}" type="parTrans" cxnId="{B6FFBAE6-0828-48F9-9F4E-5E8179614871}">
      <dgm:prSet/>
      <dgm:spPr/>
      <dgm:t>
        <a:bodyPr/>
        <a:lstStyle/>
        <a:p>
          <a:endParaRPr lang="en-US"/>
        </a:p>
      </dgm:t>
    </dgm:pt>
    <dgm:pt modelId="{7592B92B-A371-484C-A99E-5245C8A77748}" type="sibTrans" cxnId="{B6FFBAE6-0828-48F9-9F4E-5E8179614871}">
      <dgm:prSet/>
      <dgm:spPr/>
      <dgm:t>
        <a:bodyPr/>
        <a:lstStyle/>
        <a:p>
          <a:endParaRPr lang="en-US"/>
        </a:p>
      </dgm:t>
    </dgm:pt>
    <dgm:pt modelId="{D25680AD-784E-48FA-A485-5F2367BBC21E}">
      <dgm:prSet phldr="0"/>
      <dgm:spPr/>
      <dgm:t>
        <a:bodyPr/>
        <a:lstStyle/>
        <a:p>
          <a:pPr rtl="0"/>
          <a:r>
            <a:rPr lang="en-GB" dirty="0">
              <a:latin typeface="Aptos Display" panose="020F0302020204030204"/>
            </a:rPr>
            <a:t>Misunderstandings with delegation </a:t>
          </a:r>
        </a:p>
      </dgm:t>
    </dgm:pt>
    <dgm:pt modelId="{3A4C46FC-49E6-4BA9-A453-D7CD42A5E0D5}" type="parTrans" cxnId="{576F69F4-BBC9-4746-B400-F1326C74C5EE}">
      <dgm:prSet/>
      <dgm:spPr/>
    </dgm:pt>
    <dgm:pt modelId="{E11D51C6-D0A8-4AE6-8575-9D3D9F34867E}" type="sibTrans" cxnId="{576F69F4-BBC9-4746-B400-F1326C74C5EE}">
      <dgm:prSet/>
      <dgm:spPr/>
    </dgm:pt>
    <dgm:pt modelId="{0A2406BF-DA4D-442D-8B1A-2A37231ED06B}">
      <dgm:prSet phldr="0"/>
      <dgm:spPr/>
      <dgm:t>
        <a:bodyPr/>
        <a:lstStyle/>
        <a:p>
          <a:pPr rtl="0"/>
          <a:r>
            <a:rPr lang="en-GB" dirty="0">
              <a:latin typeface="Aptos Display" panose="020F0302020204030204"/>
            </a:rPr>
            <a:t>Longer waiting times </a:t>
          </a:r>
        </a:p>
      </dgm:t>
    </dgm:pt>
    <dgm:pt modelId="{FEBAD601-A2AD-4EC9-A9F8-E242DC6CDD10}" type="parTrans" cxnId="{824879D2-839E-4BD3-84BB-11EAE8A42024}">
      <dgm:prSet/>
      <dgm:spPr/>
    </dgm:pt>
    <dgm:pt modelId="{6A68807F-D257-45CE-B91B-D6E247843E09}" type="sibTrans" cxnId="{824879D2-839E-4BD3-84BB-11EAE8A42024}">
      <dgm:prSet/>
      <dgm:spPr/>
    </dgm:pt>
    <dgm:pt modelId="{AD01030E-3018-489B-AB18-7C4223BA0C14}" type="pres">
      <dgm:prSet presAssocID="{F05D7164-198C-4E39-8502-5D21F795E9F4}" presName="diagram" presStyleCnt="0">
        <dgm:presLayoutVars>
          <dgm:dir/>
          <dgm:resizeHandles val="exact"/>
        </dgm:presLayoutVars>
      </dgm:prSet>
      <dgm:spPr/>
    </dgm:pt>
    <dgm:pt modelId="{136741A3-E80E-45D5-AD04-EF352A3A314E}" type="pres">
      <dgm:prSet presAssocID="{0B040A1B-12D3-4A4A-A9D4-FBEF8A1C0DFE}" presName="node" presStyleLbl="node1" presStyleIdx="0" presStyleCnt="6">
        <dgm:presLayoutVars>
          <dgm:bulletEnabled val="1"/>
        </dgm:presLayoutVars>
      </dgm:prSet>
      <dgm:spPr/>
    </dgm:pt>
    <dgm:pt modelId="{07E754C1-D095-4600-A0E0-FBC4E3B46E25}" type="pres">
      <dgm:prSet presAssocID="{B2DD603D-35C1-47E2-94CC-7E8A6C6EB969}" presName="sibTrans" presStyleCnt="0"/>
      <dgm:spPr/>
    </dgm:pt>
    <dgm:pt modelId="{1ACCC947-68DB-431F-A411-56D30D2781DC}" type="pres">
      <dgm:prSet presAssocID="{73023FBB-038B-4418-A89D-3A8D836132E9}" presName="node" presStyleLbl="node1" presStyleIdx="1" presStyleCnt="6">
        <dgm:presLayoutVars>
          <dgm:bulletEnabled val="1"/>
        </dgm:presLayoutVars>
      </dgm:prSet>
      <dgm:spPr/>
    </dgm:pt>
    <dgm:pt modelId="{A7C63AF0-F298-4310-9F56-986088BF15CF}" type="pres">
      <dgm:prSet presAssocID="{128BA3A0-51A8-47B8-82A2-764E4F0A7A55}" presName="sibTrans" presStyleCnt="0"/>
      <dgm:spPr/>
    </dgm:pt>
    <dgm:pt modelId="{7B3A7A96-6515-4AB3-B834-FA184CA861E9}" type="pres">
      <dgm:prSet presAssocID="{6D3B4387-1D81-4B2F-8E59-D6E4176C55B1}" presName="node" presStyleLbl="node1" presStyleIdx="2" presStyleCnt="6">
        <dgm:presLayoutVars>
          <dgm:bulletEnabled val="1"/>
        </dgm:presLayoutVars>
      </dgm:prSet>
      <dgm:spPr/>
    </dgm:pt>
    <dgm:pt modelId="{CA34CA67-1326-4477-9991-01FD12317F57}" type="pres">
      <dgm:prSet presAssocID="{00F3936D-9147-41A1-8A14-6DD757B3ECCB}" presName="sibTrans" presStyleCnt="0"/>
      <dgm:spPr/>
    </dgm:pt>
    <dgm:pt modelId="{B5AB4354-9089-4929-B0DF-DE37613F2C92}" type="pres">
      <dgm:prSet presAssocID="{9BC6F06E-04B6-45D0-84C4-F6CC1D90E597}" presName="node" presStyleLbl="node1" presStyleIdx="3" presStyleCnt="6">
        <dgm:presLayoutVars>
          <dgm:bulletEnabled val="1"/>
        </dgm:presLayoutVars>
      </dgm:prSet>
      <dgm:spPr/>
    </dgm:pt>
    <dgm:pt modelId="{3AA6527C-E7BE-45F4-8D51-2DAB56FF721B}" type="pres">
      <dgm:prSet presAssocID="{7592B92B-A371-484C-A99E-5245C8A77748}" presName="sibTrans" presStyleCnt="0"/>
      <dgm:spPr/>
    </dgm:pt>
    <dgm:pt modelId="{6C74235F-45BC-47C2-8E2F-F518E2212AFF}" type="pres">
      <dgm:prSet presAssocID="{D25680AD-784E-48FA-A485-5F2367BBC21E}" presName="node" presStyleLbl="node1" presStyleIdx="4" presStyleCnt="6">
        <dgm:presLayoutVars>
          <dgm:bulletEnabled val="1"/>
        </dgm:presLayoutVars>
      </dgm:prSet>
      <dgm:spPr/>
    </dgm:pt>
    <dgm:pt modelId="{1470A519-B76F-4149-A2B9-FCB3E4427E7D}" type="pres">
      <dgm:prSet presAssocID="{E11D51C6-D0A8-4AE6-8575-9D3D9F34867E}" presName="sibTrans" presStyleCnt="0"/>
      <dgm:spPr/>
    </dgm:pt>
    <dgm:pt modelId="{250C1DE4-1AFD-4098-86C4-008F15A994C7}" type="pres">
      <dgm:prSet presAssocID="{0A2406BF-DA4D-442D-8B1A-2A37231ED06B}" presName="node" presStyleLbl="node1" presStyleIdx="5" presStyleCnt="6">
        <dgm:presLayoutVars>
          <dgm:bulletEnabled val="1"/>
        </dgm:presLayoutVars>
      </dgm:prSet>
      <dgm:spPr/>
    </dgm:pt>
  </dgm:ptLst>
  <dgm:cxnLst>
    <dgm:cxn modelId="{DA46DF1E-CDDB-4BA1-9703-B22267C911AE}" srcId="{F05D7164-198C-4E39-8502-5D21F795E9F4}" destId="{6D3B4387-1D81-4B2F-8E59-D6E4176C55B1}" srcOrd="2" destOrd="0" parTransId="{F43E6BE5-0B6C-40F9-B604-3AABE8768925}" sibTransId="{00F3936D-9147-41A1-8A14-6DD757B3ECCB}"/>
    <dgm:cxn modelId="{A53D7A21-BC3C-4DC7-AA31-8FF958F3B52B}" srcId="{F05D7164-198C-4E39-8502-5D21F795E9F4}" destId="{0B040A1B-12D3-4A4A-A9D4-FBEF8A1C0DFE}" srcOrd="0" destOrd="0" parTransId="{631904FA-8386-461F-ACD2-D1F36FCD776D}" sibTransId="{B2DD603D-35C1-47E2-94CC-7E8A6C6EB969}"/>
    <dgm:cxn modelId="{58C45F3F-B3CA-46E4-A0B3-065989FAB174}" type="presOf" srcId="{6D3B4387-1D81-4B2F-8E59-D6E4176C55B1}" destId="{7B3A7A96-6515-4AB3-B834-FA184CA861E9}" srcOrd="0" destOrd="0" presId="urn:microsoft.com/office/officeart/2005/8/layout/default"/>
    <dgm:cxn modelId="{5EB8E23F-6D3C-43CB-84B8-60D72C1F671D}" type="presOf" srcId="{9BC6F06E-04B6-45D0-84C4-F6CC1D90E597}" destId="{B5AB4354-9089-4929-B0DF-DE37613F2C92}" srcOrd="0" destOrd="0" presId="urn:microsoft.com/office/officeart/2005/8/layout/default"/>
    <dgm:cxn modelId="{A9707659-16B0-452F-A79C-35D6BBDF1768}" type="presOf" srcId="{0B040A1B-12D3-4A4A-A9D4-FBEF8A1C0DFE}" destId="{136741A3-E80E-45D5-AD04-EF352A3A314E}" srcOrd="0" destOrd="0" presId="urn:microsoft.com/office/officeart/2005/8/layout/default"/>
    <dgm:cxn modelId="{273B3D88-52D1-4166-B2FE-461BC73F716E}" type="presOf" srcId="{D25680AD-784E-48FA-A485-5F2367BBC21E}" destId="{6C74235F-45BC-47C2-8E2F-F518E2212AFF}" srcOrd="0" destOrd="0" presId="urn:microsoft.com/office/officeart/2005/8/layout/default"/>
    <dgm:cxn modelId="{E530AC88-7292-47C0-B7D0-7FA44012A21C}" type="presOf" srcId="{0A2406BF-DA4D-442D-8B1A-2A37231ED06B}" destId="{250C1DE4-1AFD-4098-86C4-008F15A994C7}" srcOrd="0" destOrd="0" presId="urn:microsoft.com/office/officeart/2005/8/layout/default"/>
    <dgm:cxn modelId="{F3FE148E-4721-4B00-A273-6A10D0ACC67B}" type="presOf" srcId="{F05D7164-198C-4E39-8502-5D21F795E9F4}" destId="{AD01030E-3018-489B-AB18-7C4223BA0C14}" srcOrd="0" destOrd="0" presId="urn:microsoft.com/office/officeart/2005/8/layout/default"/>
    <dgm:cxn modelId="{2BE13AB5-A66C-469A-8105-53065C105A78}" srcId="{F05D7164-198C-4E39-8502-5D21F795E9F4}" destId="{73023FBB-038B-4418-A89D-3A8D836132E9}" srcOrd="1" destOrd="0" parTransId="{4A60A073-7B32-4FD4-996D-708ACD1AE279}" sibTransId="{128BA3A0-51A8-47B8-82A2-764E4F0A7A55}"/>
    <dgm:cxn modelId="{888CEACA-021A-490C-9D86-9750480632AB}" type="presOf" srcId="{73023FBB-038B-4418-A89D-3A8D836132E9}" destId="{1ACCC947-68DB-431F-A411-56D30D2781DC}" srcOrd="0" destOrd="0" presId="urn:microsoft.com/office/officeart/2005/8/layout/default"/>
    <dgm:cxn modelId="{824879D2-839E-4BD3-84BB-11EAE8A42024}" srcId="{F05D7164-198C-4E39-8502-5D21F795E9F4}" destId="{0A2406BF-DA4D-442D-8B1A-2A37231ED06B}" srcOrd="5" destOrd="0" parTransId="{FEBAD601-A2AD-4EC9-A9F8-E242DC6CDD10}" sibTransId="{6A68807F-D257-45CE-B91B-D6E247843E09}"/>
    <dgm:cxn modelId="{B6FFBAE6-0828-48F9-9F4E-5E8179614871}" srcId="{F05D7164-198C-4E39-8502-5D21F795E9F4}" destId="{9BC6F06E-04B6-45D0-84C4-F6CC1D90E597}" srcOrd="3" destOrd="0" parTransId="{1505F588-1FB9-4951-B547-0679BF8542C2}" sibTransId="{7592B92B-A371-484C-A99E-5245C8A77748}"/>
    <dgm:cxn modelId="{576F69F4-BBC9-4746-B400-F1326C74C5EE}" srcId="{F05D7164-198C-4E39-8502-5D21F795E9F4}" destId="{D25680AD-784E-48FA-A485-5F2367BBC21E}" srcOrd="4" destOrd="0" parTransId="{3A4C46FC-49E6-4BA9-A453-D7CD42A5E0D5}" sibTransId="{E11D51C6-D0A8-4AE6-8575-9D3D9F34867E}"/>
    <dgm:cxn modelId="{9D65BF2D-2562-4855-976D-06A19230D4E9}" type="presParOf" srcId="{AD01030E-3018-489B-AB18-7C4223BA0C14}" destId="{136741A3-E80E-45D5-AD04-EF352A3A314E}" srcOrd="0" destOrd="0" presId="urn:microsoft.com/office/officeart/2005/8/layout/default"/>
    <dgm:cxn modelId="{36089106-A747-4301-B3FD-3624D5ADF905}" type="presParOf" srcId="{AD01030E-3018-489B-AB18-7C4223BA0C14}" destId="{07E754C1-D095-4600-A0E0-FBC4E3B46E25}" srcOrd="1" destOrd="0" presId="urn:microsoft.com/office/officeart/2005/8/layout/default"/>
    <dgm:cxn modelId="{4FC6D5D1-CCD1-43E4-B360-63EE696E47E6}" type="presParOf" srcId="{AD01030E-3018-489B-AB18-7C4223BA0C14}" destId="{1ACCC947-68DB-431F-A411-56D30D2781DC}" srcOrd="2" destOrd="0" presId="urn:microsoft.com/office/officeart/2005/8/layout/default"/>
    <dgm:cxn modelId="{803D1BB9-C842-4194-84BB-6CFF0324EBAE}" type="presParOf" srcId="{AD01030E-3018-489B-AB18-7C4223BA0C14}" destId="{A7C63AF0-F298-4310-9F56-986088BF15CF}" srcOrd="3" destOrd="0" presId="urn:microsoft.com/office/officeart/2005/8/layout/default"/>
    <dgm:cxn modelId="{2214B3B0-1332-484D-939C-B74CFBC70BF0}" type="presParOf" srcId="{AD01030E-3018-489B-AB18-7C4223BA0C14}" destId="{7B3A7A96-6515-4AB3-B834-FA184CA861E9}" srcOrd="4" destOrd="0" presId="urn:microsoft.com/office/officeart/2005/8/layout/default"/>
    <dgm:cxn modelId="{0410536D-1BD7-4231-8B5E-8F721B29D1B6}" type="presParOf" srcId="{AD01030E-3018-489B-AB18-7C4223BA0C14}" destId="{CA34CA67-1326-4477-9991-01FD12317F57}" srcOrd="5" destOrd="0" presId="urn:microsoft.com/office/officeart/2005/8/layout/default"/>
    <dgm:cxn modelId="{8FE44A4F-2F88-49B6-A5E1-4B49681C25A4}" type="presParOf" srcId="{AD01030E-3018-489B-AB18-7C4223BA0C14}" destId="{B5AB4354-9089-4929-B0DF-DE37613F2C92}" srcOrd="6" destOrd="0" presId="urn:microsoft.com/office/officeart/2005/8/layout/default"/>
    <dgm:cxn modelId="{1938F9CA-6E20-4C36-BC88-01544B90BAA0}" type="presParOf" srcId="{AD01030E-3018-489B-AB18-7C4223BA0C14}" destId="{3AA6527C-E7BE-45F4-8D51-2DAB56FF721B}" srcOrd="7" destOrd="0" presId="urn:microsoft.com/office/officeart/2005/8/layout/default"/>
    <dgm:cxn modelId="{28F24091-E59E-43B9-8E5E-F812B570F4D4}" type="presParOf" srcId="{AD01030E-3018-489B-AB18-7C4223BA0C14}" destId="{6C74235F-45BC-47C2-8E2F-F518E2212AFF}" srcOrd="8" destOrd="0" presId="urn:microsoft.com/office/officeart/2005/8/layout/default"/>
    <dgm:cxn modelId="{3BEFAE29-CC8D-45F1-B144-996F09F294F0}" type="presParOf" srcId="{AD01030E-3018-489B-AB18-7C4223BA0C14}" destId="{1470A519-B76F-4149-A2B9-FCB3E4427E7D}" srcOrd="9" destOrd="0" presId="urn:microsoft.com/office/officeart/2005/8/layout/default"/>
    <dgm:cxn modelId="{B2796D00-2F78-4C58-8B97-56C211784E44}" type="presParOf" srcId="{AD01030E-3018-489B-AB18-7C4223BA0C14}" destId="{250C1DE4-1AFD-4098-86C4-008F15A994C7}"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256A5-8522-477B-A952-CC7423E14EDA}">
      <dsp:nvSpPr>
        <dsp:cNvPr id="0" name=""/>
        <dsp:cNvSpPr/>
      </dsp:nvSpPr>
      <dsp:spPr>
        <a:xfrm>
          <a:off x="896" y="345681"/>
          <a:ext cx="3497117" cy="2098270"/>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Role: </a:t>
          </a:r>
          <a:r>
            <a:rPr lang="en-GB" sz="2200" kern="1200" dirty="0">
              <a:latin typeface="Aptos Display" panose="020F0302020204030204"/>
            </a:rPr>
            <a:t>Therapy</a:t>
          </a:r>
          <a:r>
            <a:rPr lang="en-GB" sz="2200" kern="1200" dirty="0"/>
            <a:t> assistant practitioner</a:t>
          </a:r>
          <a:r>
            <a:rPr lang="en-GB" sz="2200" kern="1200" dirty="0">
              <a:latin typeface="Aptos Display" panose="020F0302020204030204"/>
            </a:rPr>
            <a:t>(TAP)</a:t>
          </a:r>
          <a:endParaRPr lang="en-US" sz="2200" kern="1200" dirty="0"/>
        </a:p>
      </dsp:txBody>
      <dsp:txXfrm>
        <a:off x="896" y="345681"/>
        <a:ext cx="3497117" cy="2098270"/>
      </dsp:txXfrm>
    </dsp:sp>
    <dsp:sp modelId="{1929D00D-6B19-4D92-8FA3-78121B0717F2}">
      <dsp:nvSpPr>
        <dsp:cNvPr id="0" name=""/>
        <dsp:cNvSpPr/>
      </dsp:nvSpPr>
      <dsp:spPr>
        <a:xfrm>
          <a:off x="3847726" y="345681"/>
          <a:ext cx="3497117" cy="2098270"/>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GB" sz="2200" kern="1200" dirty="0"/>
            <a:t>Key </a:t>
          </a:r>
          <a:r>
            <a:rPr lang="en-GB" sz="2200" kern="1200" dirty="0">
              <a:latin typeface="Aptos Display" panose="020F0302020204030204"/>
            </a:rPr>
            <a:t>responsibilities</a:t>
          </a:r>
          <a:r>
            <a:rPr lang="en-GB" sz="2200" kern="1200" dirty="0"/>
            <a:t> working </a:t>
          </a:r>
          <a:r>
            <a:rPr lang="en-GB" sz="2200" kern="1200" dirty="0">
              <a:latin typeface="Aptos Display" panose="020F0302020204030204"/>
            </a:rPr>
            <a:t>alongside the</a:t>
          </a:r>
          <a:r>
            <a:rPr lang="en-GB" sz="2200" kern="1200" dirty="0"/>
            <a:t> therapist to provide patients with person </a:t>
          </a:r>
          <a:r>
            <a:rPr lang="en-GB" sz="2200" kern="1200" dirty="0">
              <a:latin typeface="Aptos Display" panose="020F0302020204030204"/>
            </a:rPr>
            <a:t>centred care</a:t>
          </a:r>
          <a:r>
            <a:rPr lang="en-GB" sz="2200" kern="1200" dirty="0"/>
            <a:t> and working alongside the </a:t>
          </a:r>
          <a:r>
            <a:rPr lang="en-GB" sz="2200" kern="1200" dirty="0">
              <a:latin typeface="Aptos Display" panose="020F0302020204030204"/>
            </a:rPr>
            <a:t>multidisciplinary</a:t>
          </a:r>
          <a:r>
            <a:rPr lang="en-GB" sz="2200" kern="1200" dirty="0"/>
            <a:t> team</a:t>
          </a:r>
          <a:r>
            <a:rPr lang="en-GB" sz="2200" kern="1200" dirty="0">
              <a:latin typeface="Aptos Display" panose="020F0302020204030204"/>
            </a:rPr>
            <a:t>(MDT)</a:t>
          </a:r>
          <a:endParaRPr lang="en-US" sz="2200" kern="1200" dirty="0"/>
        </a:p>
      </dsp:txBody>
      <dsp:txXfrm>
        <a:off x="3847726" y="345681"/>
        <a:ext cx="3497117" cy="2098270"/>
      </dsp:txXfrm>
    </dsp:sp>
    <dsp:sp modelId="{FAA249FF-4587-4EEB-9BC6-3F44C19D6B5D}">
      <dsp:nvSpPr>
        <dsp:cNvPr id="0" name=""/>
        <dsp:cNvSpPr/>
      </dsp:nvSpPr>
      <dsp:spPr>
        <a:xfrm>
          <a:off x="1924311" y="2793663"/>
          <a:ext cx="3497117" cy="2098270"/>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Challenges: increasing case load </a:t>
          </a:r>
          <a:endParaRPr lang="en-US" sz="2200" kern="1200" dirty="0"/>
        </a:p>
      </dsp:txBody>
      <dsp:txXfrm>
        <a:off x="1924311" y="2793663"/>
        <a:ext cx="3497117" cy="20982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F313F7-2AAD-4D04-9D4E-AD2B9DAB0DAA}">
      <dsp:nvSpPr>
        <dsp:cNvPr id="0" name=""/>
        <dsp:cNvSpPr/>
      </dsp:nvSpPr>
      <dsp:spPr>
        <a:xfrm>
          <a:off x="0" y="20118"/>
          <a:ext cx="9749798" cy="623610"/>
        </a:xfrm>
        <a:prstGeom prst="round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latin typeface="Century Gothic" panose="020B0502020202020204"/>
              <a:ea typeface="+mn-ea"/>
              <a:cs typeface="+mn-cs"/>
            </a:rPr>
            <a:t>Reduction in time spent with the patients.</a:t>
          </a:r>
          <a:endParaRPr lang="en-US" sz="2600" kern="1200" dirty="0">
            <a:latin typeface="Century Gothic" panose="020B0502020202020204"/>
            <a:ea typeface="+mn-ea"/>
            <a:cs typeface="+mn-cs"/>
          </a:endParaRPr>
        </a:p>
      </dsp:txBody>
      <dsp:txXfrm>
        <a:off x="30442" y="50560"/>
        <a:ext cx="9688914" cy="562726"/>
      </dsp:txXfrm>
    </dsp:sp>
    <dsp:sp modelId="{2EE3C080-8692-448A-B564-87C28C1452BE}">
      <dsp:nvSpPr>
        <dsp:cNvPr id="0" name=""/>
        <dsp:cNvSpPr/>
      </dsp:nvSpPr>
      <dsp:spPr>
        <a:xfrm>
          <a:off x="0" y="718609"/>
          <a:ext cx="9749798" cy="623610"/>
        </a:xfrm>
        <a:prstGeom prst="roundRect">
          <a:avLst/>
        </a:prstGeom>
        <a:gradFill rotWithShape="0">
          <a:gsLst>
            <a:gs pos="0">
              <a:schemeClr val="accent5">
                <a:hueOff val="-6076075"/>
                <a:satOff val="-413"/>
                <a:lumOff val="981"/>
                <a:alphaOff val="0"/>
                <a:lumMod val="110000"/>
                <a:satMod val="105000"/>
                <a:tint val="67000"/>
              </a:schemeClr>
            </a:gs>
            <a:gs pos="50000">
              <a:schemeClr val="accent5">
                <a:hueOff val="-6076075"/>
                <a:satOff val="-413"/>
                <a:lumOff val="981"/>
                <a:alphaOff val="0"/>
                <a:lumMod val="105000"/>
                <a:satMod val="103000"/>
                <a:tint val="73000"/>
              </a:schemeClr>
            </a:gs>
            <a:gs pos="100000">
              <a:schemeClr val="accent5">
                <a:hueOff val="-6076075"/>
                <a:satOff val="-413"/>
                <a:lumOff val="98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latin typeface="Century Gothic"/>
              <a:ea typeface="+mn-ea"/>
              <a:cs typeface="+mn-cs"/>
            </a:rPr>
            <a:t>Added pressures can cause increase in burnouts </a:t>
          </a:r>
          <a:endParaRPr lang="en-US" sz="2600" kern="1200" dirty="0">
            <a:latin typeface="Century Gothic"/>
            <a:ea typeface="+mn-ea"/>
            <a:cs typeface="+mn-cs"/>
          </a:endParaRPr>
        </a:p>
      </dsp:txBody>
      <dsp:txXfrm>
        <a:off x="30442" y="749051"/>
        <a:ext cx="9688914" cy="562726"/>
      </dsp:txXfrm>
    </dsp:sp>
    <dsp:sp modelId="{EBA97AB1-05BF-408F-AED6-34D1EE2BB1E3}">
      <dsp:nvSpPr>
        <dsp:cNvPr id="0" name=""/>
        <dsp:cNvSpPr/>
      </dsp:nvSpPr>
      <dsp:spPr>
        <a:xfrm>
          <a:off x="0" y="1417099"/>
          <a:ext cx="9749798" cy="623610"/>
        </a:xfrm>
        <a:prstGeom prst="roundRect">
          <a:avLst/>
        </a:prstGeom>
        <a:gradFill rotWithShape="0">
          <a:gsLst>
            <a:gs pos="0">
              <a:schemeClr val="accent5">
                <a:hueOff val="-12152150"/>
                <a:satOff val="-826"/>
                <a:lumOff val="1961"/>
                <a:alphaOff val="0"/>
                <a:lumMod val="110000"/>
                <a:satMod val="105000"/>
                <a:tint val="67000"/>
              </a:schemeClr>
            </a:gs>
            <a:gs pos="50000">
              <a:schemeClr val="accent5">
                <a:hueOff val="-12152150"/>
                <a:satOff val="-826"/>
                <a:lumOff val="1961"/>
                <a:alphaOff val="0"/>
                <a:lumMod val="105000"/>
                <a:satMod val="103000"/>
                <a:tint val="73000"/>
              </a:schemeClr>
            </a:gs>
            <a:gs pos="100000">
              <a:schemeClr val="accent5">
                <a:hueOff val="-12152150"/>
                <a:satOff val="-826"/>
                <a:lumOff val="196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latin typeface="Century Gothic" panose="020B0502020202020204"/>
              <a:ea typeface="+mn-ea"/>
              <a:cs typeface="+mn-cs"/>
            </a:rPr>
            <a:t>Quality of care can decline</a:t>
          </a:r>
          <a:endParaRPr lang="en-US" sz="2600" kern="1200" dirty="0">
            <a:latin typeface="Century Gothic" panose="020B0502020202020204"/>
            <a:ea typeface="+mn-ea"/>
            <a:cs typeface="+mn-cs"/>
          </a:endParaRPr>
        </a:p>
      </dsp:txBody>
      <dsp:txXfrm>
        <a:off x="30442" y="1447541"/>
        <a:ext cx="9688914" cy="5627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FCE4AE-9E30-433D-ACE5-B41B39C15549}">
      <dsp:nvSpPr>
        <dsp:cNvPr id="0" name=""/>
        <dsp:cNvSpPr/>
      </dsp:nvSpPr>
      <dsp:spPr>
        <a:xfrm>
          <a:off x="0" y="14051"/>
          <a:ext cx="10136164" cy="491400"/>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ptos"/>
              <a:ea typeface="+mn-ea"/>
              <a:cs typeface="+mn-cs"/>
            </a:rPr>
            <a:t>Delays in service delivery</a:t>
          </a:r>
          <a:endParaRPr lang="en-US" sz="2000" kern="1200" dirty="0">
            <a:latin typeface="Aptos"/>
            <a:ea typeface="+mn-ea"/>
            <a:cs typeface="+mn-cs"/>
          </a:endParaRPr>
        </a:p>
      </dsp:txBody>
      <dsp:txXfrm>
        <a:off x="23988" y="38039"/>
        <a:ext cx="10088188" cy="443424"/>
      </dsp:txXfrm>
    </dsp:sp>
    <dsp:sp modelId="{C6AAC6A9-BF41-46F5-9C67-05B0FF23EA2D}">
      <dsp:nvSpPr>
        <dsp:cNvPr id="0" name=""/>
        <dsp:cNvSpPr/>
      </dsp:nvSpPr>
      <dsp:spPr>
        <a:xfrm>
          <a:off x="0" y="563052"/>
          <a:ext cx="10136164" cy="491400"/>
        </a:xfrm>
        <a:prstGeom prst="round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ptos" panose="020B0004020202020204"/>
              <a:ea typeface="+mn-ea"/>
              <a:cs typeface="+mn-cs"/>
            </a:rPr>
            <a:t>Pressure on schedules</a:t>
          </a:r>
        </a:p>
      </dsp:txBody>
      <dsp:txXfrm>
        <a:off x="23988" y="587040"/>
        <a:ext cx="10088188" cy="443424"/>
      </dsp:txXfrm>
    </dsp:sp>
    <dsp:sp modelId="{5A0372FF-9E7A-4076-A29D-909FB72E1125}">
      <dsp:nvSpPr>
        <dsp:cNvPr id="0" name=""/>
        <dsp:cNvSpPr/>
      </dsp:nvSpPr>
      <dsp:spPr>
        <a:xfrm>
          <a:off x="0" y="1112052"/>
          <a:ext cx="10136164" cy="491400"/>
        </a:xfrm>
        <a:prstGeom prst="round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dirty="0">
              <a:latin typeface="Aptos" panose="020B0004020202020204"/>
              <a:ea typeface="+mn-ea"/>
              <a:cs typeface="+mn-cs"/>
            </a:rPr>
            <a:t>The effect on efficient  workflow throughout the MDT</a:t>
          </a:r>
          <a:endParaRPr lang="en-US" sz="2000" kern="1200" dirty="0">
            <a:latin typeface="Aptos" panose="020B0004020202020204"/>
            <a:ea typeface="+mn-ea"/>
            <a:cs typeface="+mn-cs"/>
          </a:endParaRPr>
        </a:p>
      </dsp:txBody>
      <dsp:txXfrm>
        <a:off x="23988" y="1136040"/>
        <a:ext cx="10088188" cy="443424"/>
      </dsp:txXfrm>
    </dsp:sp>
    <dsp:sp modelId="{7880E9A7-D7E0-4A57-AB04-8FDA6C1B9437}">
      <dsp:nvSpPr>
        <dsp:cNvPr id="0" name=""/>
        <dsp:cNvSpPr/>
      </dsp:nvSpPr>
      <dsp:spPr>
        <a:xfrm>
          <a:off x="0" y="1661052"/>
          <a:ext cx="10136164" cy="491400"/>
        </a:xfrm>
        <a:prstGeom prst="round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dirty="0">
              <a:latin typeface="Aptos" panose="020B0004020202020204"/>
              <a:ea typeface="+mn-ea"/>
              <a:cs typeface="+mn-cs"/>
            </a:rPr>
            <a:t>Financial loss </a:t>
          </a:r>
        </a:p>
      </dsp:txBody>
      <dsp:txXfrm>
        <a:off x="23988" y="1685040"/>
        <a:ext cx="10088188" cy="443424"/>
      </dsp:txXfrm>
    </dsp:sp>
    <dsp:sp modelId="{25E02A60-75FC-4AA4-8499-FA4A894BAA91}">
      <dsp:nvSpPr>
        <dsp:cNvPr id="0" name=""/>
        <dsp:cNvSpPr/>
      </dsp:nvSpPr>
      <dsp:spPr>
        <a:xfrm>
          <a:off x="0" y="2210052"/>
          <a:ext cx="10136164" cy="491400"/>
        </a:xfrm>
        <a:prstGeom prst="roundRect">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dirty="0">
              <a:solidFill>
                <a:srgbClr val="444444"/>
              </a:solidFill>
              <a:latin typeface="Calibri"/>
              <a:ea typeface="Calibri"/>
              <a:cs typeface="Calibri"/>
            </a:rPr>
            <a:t>National institute for health and care research(2024)</a:t>
          </a:r>
          <a:endParaRPr lang="en-GB" sz="2000" kern="1200" dirty="0">
            <a:latin typeface="Aptos" panose="020B0004020202020204"/>
            <a:ea typeface="+mn-ea"/>
            <a:cs typeface="+mn-cs"/>
          </a:endParaRPr>
        </a:p>
      </dsp:txBody>
      <dsp:txXfrm>
        <a:off x="23988" y="2234040"/>
        <a:ext cx="10088188" cy="44342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6741A3-E80E-45D5-AD04-EF352A3A314E}">
      <dsp:nvSpPr>
        <dsp:cNvPr id="0" name=""/>
        <dsp:cNvSpPr/>
      </dsp:nvSpPr>
      <dsp:spPr>
        <a:xfrm>
          <a:off x="0" y="172628"/>
          <a:ext cx="2268649" cy="1361189"/>
        </a:xfrm>
        <a:prstGeom prst="rect">
          <a:avLst/>
        </a:prstGeom>
        <a:gradFill rotWithShape="0">
          <a:gsLst>
            <a:gs pos="0">
              <a:schemeClr val="accent5">
                <a:shade val="50000"/>
                <a:hueOff val="0"/>
                <a:satOff val="0"/>
                <a:lumOff val="0"/>
                <a:alphaOff val="0"/>
                <a:lumMod val="110000"/>
                <a:satMod val="105000"/>
                <a:tint val="67000"/>
              </a:schemeClr>
            </a:gs>
            <a:gs pos="50000">
              <a:schemeClr val="accent5">
                <a:shade val="50000"/>
                <a:hueOff val="0"/>
                <a:satOff val="0"/>
                <a:lumOff val="0"/>
                <a:alphaOff val="0"/>
                <a:lumMod val="105000"/>
                <a:satMod val="103000"/>
                <a:tint val="73000"/>
              </a:schemeClr>
            </a:gs>
            <a:gs pos="100000">
              <a:schemeClr val="accent5">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dirty="0">
              <a:latin typeface="Aptos Display" panose="020F0302020204030204"/>
            </a:rPr>
            <a:t>Better communcation </a:t>
          </a:r>
          <a:endParaRPr lang="en-GB" sz="2100" kern="1200" dirty="0"/>
        </a:p>
      </dsp:txBody>
      <dsp:txXfrm>
        <a:off x="0" y="172628"/>
        <a:ext cx="2268649" cy="1361189"/>
      </dsp:txXfrm>
    </dsp:sp>
    <dsp:sp modelId="{1ACCC947-68DB-431F-A411-56D30D2781DC}">
      <dsp:nvSpPr>
        <dsp:cNvPr id="0" name=""/>
        <dsp:cNvSpPr/>
      </dsp:nvSpPr>
      <dsp:spPr>
        <a:xfrm>
          <a:off x="2495513" y="172628"/>
          <a:ext cx="2268649" cy="1361189"/>
        </a:xfrm>
        <a:prstGeom prst="rect">
          <a:avLst/>
        </a:prstGeom>
        <a:gradFill rotWithShape="0">
          <a:gsLst>
            <a:gs pos="0">
              <a:schemeClr val="accent5">
                <a:shade val="50000"/>
                <a:hueOff val="69576"/>
                <a:satOff val="-12122"/>
                <a:lumOff val="16079"/>
                <a:alphaOff val="0"/>
                <a:lumMod val="110000"/>
                <a:satMod val="105000"/>
                <a:tint val="67000"/>
              </a:schemeClr>
            </a:gs>
            <a:gs pos="50000">
              <a:schemeClr val="accent5">
                <a:shade val="50000"/>
                <a:hueOff val="69576"/>
                <a:satOff val="-12122"/>
                <a:lumOff val="16079"/>
                <a:alphaOff val="0"/>
                <a:lumMod val="105000"/>
                <a:satMod val="103000"/>
                <a:tint val="73000"/>
              </a:schemeClr>
            </a:gs>
            <a:gs pos="100000">
              <a:schemeClr val="accent5">
                <a:shade val="50000"/>
                <a:hueOff val="69576"/>
                <a:satOff val="-12122"/>
                <a:lumOff val="1607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dirty="0"/>
            <a:t>Working more </a:t>
          </a:r>
          <a:r>
            <a:rPr lang="en-GB" sz="2100" kern="1200" dirty="0">
              <a:latin typeface="Aptos Display" panose="020F0302020204030204"/>
            </a:rPr>
            <a:t>closely with</a:t>
          </a:r>
          <a:r>
            <a:rPr lang="en-GB" sz="2100" kern="1200" dirty="0"/>
            <a:t> the MDT </a:t>
          </a:r>
          <a:endParaRPr lang="en-US" sz="2100" kern="1200" dirty="0"/>
        </a:p>
      </dsp:txBody>
      <dsp:txXfrm>
        <a:off x="2495513" y="172628"/>
        <a:ext cx="2268649" cy="1361189"/>
      </dsp:txXfrm>
    </dsp:sp>
    <dsp:sp modelId="{7B3A7A96-6515-4AB3-B834-FA184CA861E9}">
      <dsp:nvSpPr>
        <dsp:cNvPr id="0" name=""/>
        <dsp:cNvSpPr/>
      </dsp:nvSpPr>
      <dsp:spPr>
        <a:xfrm>
          <a:off x="4991027" y="172628"/>
          <a:ext cx="2268649" cy="1361189"/>
        </a:xfrm>
        <a:prstGeom prst="rect">
          <a:avLst/>
        </a:prstGeom>
        <a:gradFill rotWithShape="0">
          <a:gsLst>
            <a:gs pos="0">
              <a:schemeClr val="accent5">
                <a:shade val="50000"/>
                <a:hueOff val="139153"/>
                <a:satOff val="-24245"/>
                <a:lumOff val="32157"/>
                <a:alphaOff val="0"/>
                <a:lumMod val="110000"/>
                <a:satMod val="105000"/>
                <a:tint val="67000"/>
              </a:schemeClr>
            </a:gs>
            <a:gs pos="50000">
              <a:schemeClr val="accent5">
                <a:shade val="50000"/>
                <a:hueOff val="139153"/>
                <a:satOff val="-24245"/>
                <a:lumOff val="32157"/>
                <a:alphaOff val="0"/>
                <a:lumMod val="105000"/>
                <a:satMod val="103000"/>
                <a:tint val="73000"/>
              </a:schemeClr>
            </a:gs>
            <a:gs pos="100000">
              <a:schemeClr val="accent5">
                <a:shade val="50000"/>
                <a:hueOff val="139153"/>
                <a:satOff val="-24245"/>
                <a:lumOff val="3215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Shared caseloads </a:t>
          </a:r>
          <a:endParaRPr lang="en-US" sz="2100" kern="1200" dirty="0"/>
        </a:p>
      </dsp:txBody>
      <dsp:txXfrm>
        <a:off x="4991027" y="172628"/>
        <a:ext cx="2268649" cy="1361189"/>
      </dsp:txXfrm>
    </dsp:sp>
    <dsp:sp modelId="{B5AB4354-9089-4929-B0DF-DE37613F2C92}">
      <dsp:nvSpPr>
        <dsp:cNvPr id="0" name=""/>
        <dsp:cNvSpPr/>
      </dsp:nvSpPr>
      <dsp:spPr>
        <a:xfrm>
          <a:off x="0" y="1760682"/>
          <a:ext cx="2268649" cy="1361189"/>
        </a:xfrm>
        <a:prstGeom prst="rect">
          <a:avLst/>
        </a:prstGeom>
        <a:gradFill rotWithShape="0">
          <a:gsLst>
            <a:gs pos="0">
              <a:schemeClr val="accent5">
                <a:shade val="50000"/>
                <a:hueOff val="208729"/>
                <a:satOff val="-36367"/>
                <a:lumOff val="48236"/>
                <a:alphaOff val="0"/>
                <a:lumMod val="110000"/>
                <a:satMod val="105000"/>
                <a:tint val="67000"/>
              </a:schemeClr>
            </a:gs>
            <a:gs pos="50000">
              <a:schemeClr val="accent5">
                <a:shade val="50000"/>
                <a:hueOff val="208729"/>
                <a:satOff val="-36367"/>
                <a:lumOff val="48236"/>
                <a:alphaOff val="0"/>
                <a:lumMod val="105000"/>
                <a:satMod val="103000"/>
                <a:tint val="73000"/>
              </a:schemeClr>
            </a:gs>
            <a:gs pos="100000">
              <a:schemeClr val="accent5">
                <a:shade val="50000"/>
                <a:hueOff val="208729"/>
                <a:satOff val="-36367"/>
                <a:lumOff val="4823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dirty="0">
              <a:latin typeface="Aptos Display" panose="020F0302020204030204"/>
            </a:rPr>
            <a:t>Reduced holistic care </a:t>
          </a:r>
          <a:endParaRPr lang="en-GB" sz="2100" kern="1200" dirty="0"/>
        </a:p>
      </dsp:txBody>
      <dsp:txXfrm>
        <a:off x="0" y="1760682"/>
        <a:ext cx="2268649" cy="1361189"/>
      </dsp:txXfrm>
    </dsp:sp>
    <dsp:sp modelId="{6C74235F-45BC-47C2-8E2F-F518E2212AFF}">
      <dsp:nvSpPr>
        <dsp:cNvPr id="0" name=""/>
        <dsp:cNvSpPr/>
      </dsp:nvSpPr>
      <dsp:spPr>
        <a:xfrm>
          <a:off x="2495513" y="1760682"/>
          <a:ext cx="2268649" cy="1361189"/>
        </a:xfrm>
        <a:prstGeom prst="rect">
          <a:avLst/>
        </a:prstGeom>
        <a:gradFill rotWithShape="0">
          <a:gsLst>
            <a:gs pos="0">
              <a:schemeClr val="accent5">
                <a:shade val="50000"/>
                <a:hueOff val="139153"/>
                <a:satOff val="-24245"/>
                <a:lumOff val="32157"/>
                <a:alphaOff val="0"/>
                <a:lumMod val="110000"/>
                <a:satMod val="105000"/>
                <a:tint val="67000"/>
              </a:schemeClr>
            </a:gs>
            <a:gs pos="50000">
              <a:schemeClr val="accent5">
                <a:shade val="50000"/>
                <a:hueOff val="139153"/>
                <a:satOff val="-24245"/>
                <a:lumOff val="32157"/>
                <a:alphaOff val="0"/>
                <a:lumMod val="105000"/>
                <a:satMod val="103000"/>
                <a:tint val="73000"/>
              </a:schemeClr>
            </a:gs>
            <a:gs pos="100000">
              <a:schemeClr val="accent5">
                <a:shade val="50000"/>
                <a:hueOff val="139153"/>
                <a:satOff val="-24245"/>
                <a:lumOff val="3215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dirty="0">
              <a:latin typeface="Aptos Display" panose="020F0302020204030204"/>
            </a:rPr>
            <a:t>Misunderstandings with delegation </a:t>
          </a:r>
        </a:p>
      </dsp:txBody>
      <dsp:txXfrm>
        <a:off x="2495513" y="1760682"/>
        <a:ext cx="2268649" cy="1361189"/>
      </dsp:txXfrm>
    </dsp:sp>
    <dsp:sp modelId="{250C1DE4-1AFD-4098-86C4-008F15A994C7}">
      <dsp:nvSpPr>
        <dsp:cNvPr id="0" name=""/>
        <dsp:cNvSpPr/>
      </dsp:nvSpPr>
      <dsp:spPr>
        <a:xfrm>
          <a:off x="4991027" y="1760682"/>
          <a:ext cx="2268649" cy="1361189"/>
        </a:xfrm>
        <a:prstGeom prst="rect">
          <a:avLst/>
        </a:prstGeom>
        <a:gradFill rotWithShape="0">
          <a:gsLst>
            <a:gs pos="0">
              <a:schemeClr val="accent5">
                <a:shade val="50000"/>
                <a:hueOff val="69576"/>
                <a:satOff val="-12122"/>
                <a:lumOff val="16079"/>
                <a:alphaOff val="0"/>
                <a:lumMod val="110000"/>
                <a:satMod val="105000"/>
                <a:tint val="67000"/>
              </a:schemeClr>
            </a:gs>
            <a:gs pos="50000">
              <a:schemeClr val="accent5">
                <a:shade val="50000"/>
                <a:hueOff val="69576"/>
                <a:satOff val="-12122"/>
                <a:lumOff val="16079"/>
                <a:alphaOff val="0"/>
                <a:lumMod val="105000"/>
                <a:satMod val="103000"/>
                <a:tint val="73000"/>
              </a:schemeClr>
            </a:gs>
            <a:gs pos="100000">
              <a:schemeClr val="accent5">
                <a:shade val="50000"/>
                <a:hueOff val="69576"/>
                <a:satOff val="-12122"/>
                <a:lumOff val="1607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0010" tIns="80010" rIns="80010" bIns="80010" numCol="1" spcCol="1270" anchor="ctr" anchorCtr="0">
          <a:noAutofit/>
        </a:bodyPr>
        <a:lstStyle/>
        <a:p>
          <a:pPr marL="0" lvl="0" indent="0" algn="ctr" defTabSz="933450" rtl="0">
            <a:lnSpc>
              <a:spcPct val="90000"/>
            </a:lnSpc>
            <a:spcBef>
              <a:spcPct val="0"/>
            </a:spcBef>
            <a:spcAft>
              <a:spcPct val="35000"/>
            </a:spcAft>
            <a:buNone/>
          </a:pPr>
          <a:r>
            <a:rPr lang="en-GB" sz="2100" kern="1200" dirty="0">
              <a:latin typeface="Aptos Display" panose="020F0302020204030204"/>
            </a:rPr>
            <a:t>Longer waiting times </a:t>
          </a:r>
        </a:p>
      </dsp:txBody>
      <dsp:txXfrm>
        <a:off x="4991027" y="1760682"/>
        <a:ext cx="2268649" cy="136118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AE005D-102B-4677-9B20-F82C2AA50881}" type="datetimeFigureOut">
              <a:t>11/19/2025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9A74C2-C7B0-4EF0-BA14-7175E1DEEABD}" type="slidenum">
              <a:t>‹#›</a:t>
            </a:fld>
            <a:endParaRPr lang="en-GB"/>
          </a:p>
        </p:txBody>
      </p:sp>
    </p:spTree>
    <p:extLst>
      <p:ext uri="{BB962C8B-B14F-4D97-AF65-F5344CB8AC3E}">
        <p14:creationId xmlns:p14="http://schemas.microsoft.com/office/powerpoint/2010/main" val="1618081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919A74C2-C7B0-4EF0-BA14-7175E1DEEABD}" type="slidenum">
              <a:t>1</a:t>
            </a:fld>
            <a:endParaRPr lang="en-GB"/>
          </a:p>
        </p:txBody>
      </p:sp>
    </p:spTree>
    <p:extLst>
      <p:ext uri="{BB962C8B-B14F-4D97-AF65-F5344CB8AC3E}">
        <p14:creationId xmlns:p14="http://schemas.microsoft.com/office/powerpoint/2010/main" val="3341541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19A74C2-C7B0-4EF0-BA14-7175E1DEEABD}" type="slidenum">
              <a:t>2</a:t>
            </a:fld>
            <a:endParaRPr lang="en-GB"/>
          </a:p>
        </p:txBody>
      </p:sp>
    </p:spTree>
    <p:extLst>
      <p:ext uri="{BB962C8B-B14F-4D97-AF65-F5344CB8AC3E}">
        <p14:creationId xmlns:p14="http://schemas.microsoft.com/office/powerpoint/2010/main" val="2655571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19A74C2-C7B0-4EF0-BA14-7175E1DEEABD}" type="slidenum">
              <a:t>3</a:t>
            </a:fld>
            <a:endParaRPr lang="en-GB"/>
          </a:p>
        </p:txBody>
      </p:sp>
    </p:spTree>
    <p:extLst>
      <p:ext uri="{BB962C8B-B14F-4D97-AF65-F5344CB8AC3E}">
        <p14:creationId xmlns:p14="http://schemas.microsoft.com/office/powerpoint/2010/main" val="31942035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While the </a:t>
            </a:r>
            <a:r>
              <a:rPr lang="en-US" dirty="0" err="1">
                <a:ea typeface="Calibri"/>
                <a:cs typeface="Calibri"/>
              </a:rPr>
              <a:t>impliactions</a:t>
            </a:r>
            <a:r>
              <a:rPr lang="en-US" dirty="0">
                <a:ea typeface="Calibri"/>
                <a:cs typeface="Calibri"/>
              </a:rPr>
              <a:t> of increased load vary there most common ones are a reduction in time spent with the patient , this can lead to rushed </a:t>
            </a:r>
            <a:r>
              <a:rPr lang="en-US" dirty="0" err="1">
                <a:ea typeface="Calibri"/>
                <a:cs typeface="Calibri"/>
              </a:rPr>
              <a:t>assesments</a:t>
            </a:r>
            <a:r>
              <a:rPr lang="en-US" dirty="0">
                <a:ea typeface="Calibri"/>
                <a:cs typeface="Calibri"/>
              </a:rPr>
              <a:t> and interventions . This can lead to the </a:t>
            </a:r>
            <a:r>
              <a:rPr lang="en-US" dirty="0" err="1">
                <a:ea typeface="Calibri"/>
                <a:cs typeface="Calibri"/>
              </a:rPr>
              <a:t>qulaty</a:t>
            </a:r>
            <a:r>
              <a:rPr lang="en-US" dirty="0">
                <a:ea typeface="Calibri"/>
                <a:cs typeface="Calibri"/>
              </a:rPr>
              <a:t> of care given to decline and can lead to a loss of trust between the patient and the tap. The kings fund states that " </a:t>
            </a:r>
            <a:r>
              <a:rPr lang="en-US" dirty="0" err="1">
                <a:ea typeface="Calibri"/>
                <a:cs typeface="Calibri"/>
              </a:rPr>
              <a:t>nhs</a:t>
            </a:r>
            <a:r>
              <a:rPr lang="en-US" dirty="0">
                <a:ea typeface="Calibri"/>
                <a:cs typeface="Calibri"/>
              </a:rPr>
              <a:t> staff were 50% more likely to </a:t>
            </a:r>
            <a:r>
              <a:rPr lang="en-US" dirty="0" err="1">
                <a:ea typeface="Calibri"/>
                <a:cs typeface="Calibri"/>
              </a:rPr>
              <a:t>experince</a:t>
            </a:r>
            <a:r>
              <a:rPr lang="en-US" dirty="0">
                <a:ea typeface="Calibri"/>
                <a:cs typeface="Calibri"/>
              </a:rPr>
              <a:t> high levels of work related stress compared to the general working population". This increased work load can lead to burnouts this will then have an effect on the tap which can lead to sickness declines in wellbeing and can have a negative effect on patent care</a:t>
            </a:r>
          </a:p>
        </p:txBody>
      </p:sp>
      <p:sp>
        <p:nvSpPr>
          <p:cNvPr id="4" name="Slide Number Placeholder 3"/>
          <p:cNvSpPr>
            <a:spLocks noGrp="1"/>
          </p:cNvSpPr>
          <p:nvPr>
            <p:ph type="sldNum" sz="quarter" idx="5"/>
          </p:nvPr>
        </p:nvSpPr>
        <p:spPr/>
        <p:txBody>
          <a:bodyPr/>
          <a:lstStyle/>
          <a:p>
            <a:fld id="{919A74C2-C7B0-4EF0-BA14-7175E1DEEABD}" type="slidenum">
              <a:rPr lang="en-GB"/>
              <a:t>4</a:t>
            </a:fld>
            <a:endParaRPr lang="en-GB"/>
          </a:p>
        </p:txBody>
      </p:sp>
    </p:spTree>
    <p:extLst>
      <p:ext uri="{BB962C8B-B14F-4D97-AF65-F5344CB8AC3E}">
        <p14:creationId xmlns:p14="http://schemas.microsoft.com/office/powerpoint/2010/main" val="28662523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From an </a:t>
            </a:r>
            <a:r>
              <a:rPr lang="en-US" dirty="0" err="1">
                <a:ea typeface="Calibri"/>
                <a:cs typeface="Calibri"/>
              </a:rPr>
              <a:t>orgasnistional</a:t>
            </a:r>
            <a:r>
              <a:rPr lang="en-US" dirty="0">
                <a:ea typeface="Calibri"/>
                <a:cs typeface="Calibri"/>
              </a:rPr>
              <a:t> view the increased work load can cause </a:t>
            </a:r>
            <a:r>
              <a:rPr lang="en-US" dirty="0" err="1">
                <a:ea typeface="Calibri"/>
                <a:cs typeface="Calibri"/>
              </a:rPr>
              <a:t>dealys</a:t>
            </a:r>
            <a:r>
              <a:rPr lang="en-US" dirty="0">
                <a:ea typeface="Calibri"/>
                <a:cs typeface="Calibri"/>
              </a:rPr>
              <a:t> in the service and can then increase the pressures along the whole </a:t>
            </a:r>
            <a:r>
              <a:rPr lang="en-US" dirty="0" err="1">
                <a:ea typeface="Calibri"/>
                <a:cs typeface="Calibri"/>
              </a:rPr>
              <a:t>mdt</a:t>
            </a:r>
            <a:r>
              <a:rPr lang="en-US" dirty="0">
                <a:ea typeface="Calibri"/>
                <a:cs typeface="Calibri"/>
              </a:rPr>
              <a:t>, leaning on other services to support with work flow and inevitably longer </a:t>
            </a:r>
            <a:r>
              <a:rPr lang="en-US" dirty="0" err="1">
                <a:ea typeface="Calibri"/>
                <a:cs typeface="Calibri"/>
              </a:rPr>
              <a:t>waitibg</a:t>
            </a:r>
            <a:r>
              <a:rPr lang="en-US" dirty="0">
                <a:ea typeface="Calibri"/>
                <a:cs typeface="Calibri"/>
              </a:rPr>
              <a:t> times . Having a delays in your service can lead onto </a:t>
            </a:r>
            <a:r>
              <a:rPr lang="en-US" dirty="0" err="1">
                <a:ea typeface="Calibri"/>
                <a:cs typeface="Calibri"/>
              </a:rPr>
              <a:t>casuing</a:t>
            </a:r>
            <a:r>
              <a:rPr lang="en-US" dirty="0">
                <a:ea typeface="Calibri"/>
                <a:cs typeface="Calibri"/>
              </a:rPr>
              <a:t> delays throughout the whole </a:t>
            </a:r>
            <a:r>
              <a:rPr lang="en-US" dirty="0" err="1">
                <a:ea typeface="Calibri"/>
                <a:cs typeface="Calibri"/>
              </a:rPr>
              <a:t>mdt</a:t>
            </a:r>
            <a:r>
              <a:rPr lang="en-US" dirty="0">
                <a:ea typeface="Calibri"/>
                <a:cs typeface="Calibri"/>
              </a:rPr>
              <a:t> and limit the workflow that is </a:t>
            </a:r>
            <a:r>
              <a:rPr lang="en-US" dirty="0" err="1">
                <a:ea typeface="Calibri"/>
                <a:cs typeface="Calibri"/>
              </a:rPr>
              <a:t>impoart</a:t>
            </a:r>
            <a:r>
              <a:rPr lang="en-US" dirty="0">
                <a:ea typeface="Calibri"/>
                <a:cs typeface="Calibri"/>
              </a:rPr>
              <a:t> to ensure patients have needs met in a </a:t>
            </a:r>
            <a:r>
              <a:rPr lang="en-US" dirty="0" err="1">
                <a:ea typeface="Calibri"/>
                <a:cs typeface="Calibri"/>
              </a:rPr>
              <a:t>timly</a:t>
            </a:r>
            <a:r>
              <a:rPr lang="en-US" dirty="0">
                <a:ea typeface="Calibri"/>
                <a:cs typeface="Calibri"/>
              </a:rPr>
              <a:t> manor . And lead to longer </a:t>
            </a:r>
            <a:r>
              <a:rPr lang="en-US" dirty="0" err="1">
                <a:ea typeface="Calibri"/>
                <a:cs typeface="Calibri"/>
              </a:rPr>
              <a:t>hospitail</a:t>
            </a:r>
            <a:r>
              <a:rPr lang="en-US" dirty="0">
                <a:ea typeface="Calibri"/>
                <a:cs typeface="Calibri"/>
              </a:rPr>
              <a:t> stays and a higher risk on infections and has a massive </a:t>
            </a:r>
            <a:r>
              <a:rPr lang="en-US" dirty="0" err="1">
                <a:ea typeface="Calibri"/>
                <a:cs typeface="Calibri"/>
              </a:rPr>
              <a:t>finacial</a:t>
            </a:r>
            <a:r>
              <a:rPr lang="en-US" dirty="0">
                <a:ea typeface="Calibri"/>
                <a:cs typeface="Calibri"/>
              </a:rPr>
              <a:t> impact on the </a:t>
            </a:r>
            <a:r>
              <a:rPr lang="en-US" dirty="0" err="1">
                <a:ea typeface="Calibri"/>
                <a:cs typeface="Calibri"/>
              </a:rPr>
              <a:t>organiseation</a:t>
            </a:r>
            <a:r>
              <a:rPr lang="en-US" dirty="0">
                <a:ea typeface="Calibri"/>
                <a:cs typeface="Calibri"/>
              </a:rPr>
              <a:t>. </a:t>
            </a:r>
          </a:p>
        </p:txBody>
      </p:sp>
      <p:sp>
        <p:nvSpPr>
          <p:cNvPr id="4" name="Slide Number Placeholder 3"/>
          <p:cNvSpPr>
            <a:spLocks noGrp="1"/>
          </p:cNvSpPr>
          <p:nvPr>
            <p:ph type="sldNum" sz="quarter" idx="5"/>
          </p:nvPr>
        </p:nvSpPr>
        <p:spPr/>
        <p:txBody>
          <a:bodyPr/>
          <a:lstStyle/>
          <a:p>
            <a:fld id="{919A74C2-C7B0-4EF0-BA14-7175E1DEEABD}" type="slidenum">
              <a:rPr lang="en-GB"/>
              <a:t>5</a:t>
            </a:fld>
            <a:endParaRPr lang="en-GB"/>
          </a:p>
        </p:txBody>
      </p:sp>
    </p:spTree>
    <p:extLst>
      <p:ext uri="{BB962C8B-B14F-4D97-AF65-F5344CB8AC3E}">
        <p14:creationId xmlns:p14="http://schemas.microsoft.com/office/powerpoint/2010/main" val="10437598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p:txBody>
      </p:sp>
      <p:sp>
        <p:nvSpPr>
          <p:cNvPr id="4" name="Slide Number Placeholder 3"/>
          <p:cNvSpPr>
            <a:spLocks noGrp="1"/>
          </p:cNvSpPr>
          <p:nvPr>
            <p:ph type="sldNum" sz="quarter" idx="5"/>
          </p:nvPr>
        </p:nvSpPr>
        <p:spPr/>
        <p:txBody>
          <a:bodyPr/>
          <a:lstStyle/>
          <a:p>
            <a:fld id="{919A74C2-C7B0-4EF0-BA14-7175E1DEEABD}" type="slidenum">
              <a:rPr lang="en-GB"/>
              <a:t>6</a:t>
            </a:fld>
            <a:endParaRPr lang="en-GB"/>
          </a:p>
        </p:txBody>
      </p:sp>
    </p:spTree>
    <p:extLst>
      <p:ext uri="{BB962C8B-B14F-4D97-AF65-F5344CB8AC3E}">
        <p14:creationId xmlns:p14="http://schemas.microsoft.com/office/powerpoint/2010/main" val="24747913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19/11/2025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19/11/2025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19/11/2025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19/11/2025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evidence.nihr.ac.uk/alert/people-on-long-waiting-lists-use-more-healthcare-resources-than-others/" TargetMode="External"/><Relationship Id="rId2" Type="http://schemas.openxmlformats.org/officeDocument/2006/relationships/hyperlink" Target="https://pmc.ncbi.nlm.nih.gov/articles/PMC9182262/" TargetMode="External"/><Relationship Id="rId1" Type="http://schemas.openxmlformats.org/officeDocument/2006/relationships/slideLayout" Target="../slideLayouts/slideLayout2.xml"/><Relationship Id="rId5" Type="http://schemas.openxmlformats.org/officeDocument/2006/relationships/hyperlink" Target="https://committees.parliament.uk/work/494/workforce-burnout-and-resilience-in-the-nhs-and-social-care/publications/" TargetMode="External"/><Relationship Id="rId4" Type="http://schemas.openxmlformats.org/officeDocument/2006/relationships/hyperlink" Target="https://sbuhb.nhs.wales/images/cardiac2/traffic-light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2" name="Group 41">
            <a:extLst>
              <a:ext uri="{FF2B5EF4-FFF2-40B4-BE49-F238E27FC236}">
                <a16:creationId xmlns:a16="http://schemas.microsoft.com/office/drawing/2014/main" id="{1FEC590B-3306-47E9-BD67-97F3F76169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43" name="Color">
              <a:extLst>
                <a:ext uri="{FF2B5EF4-FFF2-40B4-BE49-F238E27FC236}">
                  <a16:creationId xmlns:a16="http://schemas.microsoft.com/office/drawing/2014/main" id="{54F87DBC-E43C-4CE4-A8C5-61E3D6819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Color">
              <a:extLst>
                <a:ext uri="{FF2B5EF4-FFF2-40B4-BE49-F238E27FC236}">
                  <a16:creationId xmlns:a16="http://schemas.microsoft.com/office/drawing/2014/main" id="{CD39A88A-7F84-4ACA-877B-E28BC26CD8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9" name="Group 38">
            <a:extLst>
              <a:ext uri="{FF2B5EF4-FFF2-40B4-BE49-F238E27FC236}">
                <a16:creationId xmlns:a16="http://schemas.microsoft.com/office/drawing/2014/main" id="{A47AAF5E-1692-48C9-98FB-6432BF0BC4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7" name="Freeform: Shape 46">
              <a:extLst>
                <a:ext uri="{FF2B5EF4-FFF2-40B4-BE49-F238E27FC236}">
                  <a16:creationId xmlns:a16="http://schemas.microsoft.com/office/drawing/2014/main" id="{5F36A26D-E71D-4663-B197-8B7BFA37AD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8" name="Freeform: Shape 47">
              <a:extLst>
                <a:ext uri="{FF2B5EF4-FFF2-40B4-BE49-F238E27FC236}">
                  <a16:creationId xmlns:a16="http://schemas.microsoft.com/office/drawing/2014/main" id="{8A821CEB-DA96-4952-93B9-81F9C42BAD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9" name="Freeform: Shape 48">
              <a:extLst>
                <a:ext uri="{FF2B5EF4-FFF2-40B4-BE49-F238E27FC236}">
                  <a16:creationId xmlns:a16="http://schemas.microsoft.com/office/drawing/2014/main" id="{18C8EDE0-D69B-4F65-9AB7-DDE7EAD78E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1" name="Freeform: Shape 49">
              <a:extLst>
                <a:ext uri="{FF2B5EF4-FFF2-40B4-BE49-F238E27FC236}">
                  <a16:creationId xmlns:a16="http://schemas.microsoft.com/office/drawing/2014/main" id="{546F0982-BF10-4BF6-842A-F631654FF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1" name="Freeform: Shape 50">
              <a:extLst>
                <a:ext uri="{FF2B5EF4-FFF2-40B4-BE49-F238E27FC236}">
                  <a16:creationId xmlns:a16="http://schemas.microsoft.com/office/drawing/2014/main" id="{2B313509-2128-42CA-81B6-C9EC23E44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2" name="Freeform: Shape 51">
              <a:extLst>
                <a:ext uri="{FF2B5EF4-FFF2-40B4-BE49-F238E27FC236}">
                  <a16:creationId xmlns:a16="http://schemas.microsoft.com/office/drawing/2014/main" id="{1589188C-E06E-4F8A-BDD1-02ADF1408F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53" name="Freeform: Shape 52">
              <a:extLst>
                <a:ext uri="{FF2B5EF4-FFF2-40B4-BE49-F238E27FC236}">
                  <a16:creationId xmlns:a16="http://schemas.microsoft.com/office/drawing/2014/main" id="{6B4E610F-FCD0-483F-B9F2-6DF2C28FE8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ctrTitle"/>
          </p:nvPr>
        </p:nvSpPr>
        <p:spPr>
          <a:xfrm>
            <a:off x="789708" y="666351"/>
            <a:ext cx="10558405" cy="3044335"/>
          </a:xfrm>
        </p:spPr>
        <p:txBody>
          <a:bodyPr anchor="b">
            <a:normAutofit/>
          </a:bodyPr>
          <a:lstStyle/>
          <a:p>
            <a:r>
              <a:rPr lang="en-GB" sz="4800" dirty="0">
                <a:solidFill>
                  <a:schemeClr val="bg1"/>
                </a:solidFill>
                <a:latin typeface="Times New Roman"/>
                <a:cs typeface="Times New Roman"/>
              </a:rPr>
              <a:t>A Demonstration of Leadership Skills Required Within My Role as a Therapy Assistant Practitioner (TAP) in Response to an Increased Workload.</a:t>
            </a:r>
          </a:p>
        </p:txBody>
      </p:sp>
      <p:sp>
        <p:nvSpPr>
          <p:cNvPr id="3" name="Subtitle 2"/>
          <p:cNvSpPr>
            <a:spLocks noGrp="1"/>
          </p:cNvSpPr>
          <p:nvPr>
            <p:ph type="subTitle" idx="1"/>
          </p:nvPr>
        </p:nvSpPr>
        <p:spPr>
          <a:xfrm>
            <a:off x="789708" y="3866064"/>
            <a:ext cx="10558405" cy="2234485"/>
          </a:xfrm>
        </p:spPr>
        <p:txBody>
          <a:bodyPr vert="horz" lIns="91440" tIns="45720" rIns="91440" bIns="45720" rtlCol="0" anchor="t">
            <a:normAutofit/>
          </a:bodyPr>
          <a:lstStyle/>
          <a:p>
            <a:endParaRPr lang="en-GB">
              <a:solidFill>
                <a:schemeClr val="bg1"/>
              </a:solidFill>
            </a:endParaRPr>
          </a:p>
          <a:p>
            <a:endParaRPr lang="en-GB">
              <a:solidFill>
                <a:schemeClr val="bg1"/>
              </a:solidFill>
            </a:endParaRPr>
          </a:p>
          <a:p>
            <a:r>
              <a:rPr lang="en-GB" dirty="0">
                <a:solidFill>
                  <a:schemeClr val="bg1"/>
                </a:solidFill>
              </a:rPr>
              <a:t>Rosheena Thomas</a:t>
            </a:r>
          </a:p>
          <a:p>
            <a:r>
              <a:rPr lang="en-GB" dirty="0">
                <a:solidFill>
                  <a:schemeClr val="bg1"/>
                </a:solidFill>
              </a:rPr>
              <a:t>20th November  2025</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3" name="Group 72">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74"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76">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78" name="Freeform: Shape 77">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79" name="Freeform: Shape 78">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80" name="Freeform: Shape 79">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81" name="Freeform: Shape 80">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82" name="Freeform: Shape 81">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83" name="Freeform: Shape 82">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84" name="Freeform: Shape 83">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70BAB8E4-E9CF-1330-C6DD-4E220A3D1631}"/>
              </a:ext>
            </a:extLst>
          </p:cNvPr>
          <p:cNvSpPr>
            <a:spLocks noGrp="1"/>
          </p:cNvSpPr>
          <p:nvPr>
            <p:ph type="title"/>
          </p:nvPr>
        </p:nvSpPr>
        <p:spPr>
          <a:xfrm>
            <a:off x="110975" y="-1297546"/>
            <a:ext cx="5692953" cy="2587131"/>
          </a:xfrm>
        </p:spPr>
        <p:txBody>
          <a:bodyPr anchor="b">
            <a:normAutofit/>
          </a:bodyPr>
          <a:lstStyle/>
          <a:p>
            <a:r>
              <a:rPr lang="en-GB" sz="4800" dirty="0">
                <a:solidFill>
                  <a:schemeClr val="bg1"/>
                </a:solidFill>
                <a:latin typeface="Aptos Display"/>
                <a:ea typeface="Calibri"/>
                <a:cs typeface="Times New Roman"/>
              </a:rPr>
              <a:t>      </a:t>
            </a:r>
            <a:r>
              <a:rPr lang="en-GB" sz="4800" dirty="0">
                <a:solidFill>
                  <a:schemeClr val="bg1"/>
                </a:solidFill>
                <a:latin typeface="Times New Roman"/>
                <a:ea typeface="Calibri"/>
                <a:cs typeface="Times New Roman"/>
              </a:rPr>
              <a:t>Introduction </a:t>
            </a:r>
          </a:p>
        </p:txBody>
      </p:sp>
      <p:graphicFrame>
        <p:nvGraphicFramePr>
          <p:cNvPr id="22" name="Content Placeholder 2">
            <a:extLst>
              <a:ext uri="{FF2B5EF4-FFF2-40B4-BE49-F238E27FC236}">
                <a16:creationId xmlns:a16="http://schemas.microsoft.com/office/drawing/2014/main" id="{2D0C8466-6CA6-8CCA-96C0-3AE757BCE3BD}"/>
              </a:ext>
            </a:extLst>
          </p:cNvPr>
          <p:cNvGraphicFramePr>
            <a:graphicFrameLocks noGrp="1"/>
          </p:cNvGraphicFramePr>
          <p:nvPr>
            <p:ph idx="1"/>
            <p:extLst>
              <p:ext uri="{D42A27DB-BD31-4B8C-83A1-F6EECF244321}">
                <p14:modId xmlns:p14="http://schemas.microsoft.com/office/powerpoint/2010/main" val="791099561"/>
              </p:ext>
            </p:extLst>
          </p:nvPr>
        </p:nvGraphicFramePr>
        <p:xfrm>
          <a:off x="4354294" y="992743"/>
          <a:ext cx="7345741" cy="5237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880808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4"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8A5D44B9-B2C5-ED3F-6D12-E1B7972849B2}"/>
              </a:ext>
            </a:extLst>
          </p:cNvPr>
          <p:cNvSpPr>
            <a:spLocks noGrp="1"/>
          </p:cNvSpPr>
          <p:nvPr>
            <p:ph type="title"/>
          </p:nvPr>
        </p:nvSpPr>
        <p:spPr>
          <a:xfrm>
            <a:off x="786385" y="841248"/>
            <a:ext cx="5129600" cy="5340097"/>
          </a:xfrm>
        </p:spPr>
        <p:txBody>
          <a:bodyPr anchor="ctr">
            <a:normAutofit/>
          </a:bodyPr>
          <a:lstStyle/>
          <a:p>
            <a:r>
              <a:rPr lang="en-GB" sz="3700" dirty="0">
                <a:solidFill>
                  <a:schemeClr val="bg1"/>
                </a:solidFill>
                <a:latin typeface="Times New Roman"/>
                <a:cs typeface="Times New Roman"/>
              </a:rPr>
              <a:t>                                          What  leadership skills are important as a TAP?</a:t>
            </a:r>
          </a:p>
        </p:txBody>
      </p:sp>
      <p:sp>
        <p:nvSpPr>
          <p:cNvPr id="3" name="Content Placeholder 2">
            <a:extLst>
              <a:ext uri="{FF2B5EF4-FFF2-40B4-BE49-F238E27FC236}">
                <a16:creationId xmlns:a16="http://schemas.microsoft.com/office/drawing/2014/main" id="{840B81B1-F157-BA9E-3C60-797B74BED1ED}"/>
              </a:ext>
            </a:extLst>
          </p:cNvPr>
          <p:cNvSpPr>
            <a:spLocks noGrp="1"/>
          </p:cNvSpPr>
          <p:nvPr>
            <p:ph idx="1"/>
          </p:nvPr>
        </p:nvSpPr>
        <p:spPr>
          <a:xfrm>
            <a:off x="6464410" y="841247"/>
            <a:ext cx="4484536" cy="5340097"/>
          </a:xfrm>
        </p:spPr>
        <p:txBody>
          <a:bodyPr vert="horz" lIns="91440" tIns="45720" rIns="91440" bIns="45720" rtlCol="0" anchor="ctr">
            <a:normAutofit/>
          </a:bodyPr>
          <a:lstStyle/>
          <a:p>
            <a:pPr marL="0" indent="0">
              <a:buNone/>
            </a:pPr>
            <a:r>
              <a:rPr lang="en-GB" sz="1800" dirty="0">
                <a:solidFill>
                  <a:schemeClr val="tx2"/>
                </a:solidFill>
                <a:latin typeface="Times New Roman"/>
                <a:cs typeface="Times New Roman"/>
              </a:rPr>
              <a:t>Leadership skills that are important to have as a TAP</a:t>
            </a:r>
          </a:p>
          <a:p>
            <a:pPr marL="0" indent="0">
              <a:buNone/>
            </a:pPr>
            <a:endParaRPr lang="en-GB" sz="1800">
              <a:solidFill>
                <a:schemeClr val="tx2"/>
              </a:solidFill>
              <a:latin typeface="Times New Roman"/>
              <a:cs typeface="Times New Roman"/>
            </a:endParaRPr>
          </a:p>
          <a:p>
            <a:pPr marL="342900" indent="-342900"/>
            <a:r>
              <a:rPr lang="en-GB" sz="1800" dirty="0">
                <a:solidFill>
                  <a:schemeClr val="tx2"/>
                </a:solidFill>
                <a:latin typeface="Times New Roman"/>
                <a:cs typeface="Times New Roman"/>
              </a:rPr>
              <a:t>Clear communication</a:t>
            </a:r>
          </a:p>
          <a:p>
            <a:pPr marL="342900" indent="-342900"/>
            <a:r>
              <a:rPr lang="en-GB" sz="1800" dirty="0">
                <a:solidFill>
                  <a:schemeClr val="tx2"/>
                </a:solidFill>
                <a:latin typeface="Times New Roman"/>
                <a:cs typeface="Times New Roman"/>
              </a:rPr>
              <a:t>Working well in a team and independently</a:t>
            </a:r>
          </a:p>
          <a:p>
            <a:pPr marL="342900" indent="-342900"/>
            <a:r>
              <a:rPr lang="en-GB" sz="1800" dirty="0">
                <a:solidFill>
                  <a:schemeClr val="tx2"/>
                </a:solidFill>
                <a:latin typeface="Times New Roman"/>
                <a:cs typeface="Times New Roman"/>
              </a:rPr>
              <a:t>Decision-making </a:t>
            </a:r>
          </a:p>
          <a:p>
            <a:pPr marL="342900" indent="-342900"/>
            <a:r>
              <a:rPr lang="en-GB" sz="1800" dirty="0">
                <a:solidFill>
                  <a:schemeClr val="tx2"/>
                </a:solidFill>
                <a:latin typeface="Times New Roman"/>
                <a:cs typeface="Times New Roman"/>
              </a:rPr>
              <a:t>Prioritising workload and time management</a:t>
            </a:r>
          </a:p>
          <a:p>
            <a:pPr marL="342900" indent="-342900"/>
            <a:r>
              <a:rPr lang="en-GB" sz="1800" dirty="0">
                <a:solidFill>
                  <a:schemeClr val="tx2"/>
                </a:solidFill>
                <a:latin typeface="Times New Roman"/>
                <a:cs typeface="Times New Roman"/>
              </a:rPr>
              <a:t>Delegation</a:t>
            </a:r>
          </a:p>
          <a:p>
            <a:pPr marL="342900" indent="-342900"/>
            <a:r>
              <a:rPr lang="en-GB" sz="1800" dirty="0">
                <a:solidFill>
                  <a:schemeClr val="tx2"/>
                </a:solidFill>
                <a:latin typeface="Times New Roman"/>
                <a:cs typeface="Times New Roman"/>
              </a:rPr>
              <a:t>Positive risk taking </a:t>
            </a:r>
          </a:p>
          <a:p>
            <a:pPr marL="342900" indent="-342900"/>
            <a:endParaRPr lang="en-GB" sz="1800">
              <a:solidFill>
                <a:schemeClr val="tx2"/>
              </a:solidFill>
              <a:latin typeface="Times New Roman"/>
              <a:cs typeface="Times New Roman"/>
            </a:endParaRPr>
          </a:p>
          <a:p>
            <a:pPr marL="342900" indent="-342900"/>
            <a:endParaRPr lang="en-GB" sz="1800">
              <a:solidFill>
                <a:schemeClr val="tx2"/>
              </a:solidFill>
              <a:latin typeface="Times New Roman"/>
              <a:cs typeface="Times New Roman"/>
            </a:endParaRPr>
          </a:p>
          <a:p>
            <a:pPr marL="0" indent="0">
              <a:buNone/>
            </a:pPr>
            <a:r>
              <a:rPr lang="en-GB" sz="1800" dirty="0">
                <a:solidFill>
                  <a:schemeClr val="tx2"/>
                </a:solidFill>
                <a:latin typeface="Times New Roman"/>
                <a:cs typeface="Times New Roman"/>
              </a:rPr>
              <a:t>National Institute of Health(2022)</a:t>
            </a:r>
          </a:p>
        </p:txBody>
      </p:sp>
    </p:spTree>
    <p:extLst>
      <p:ext uri="{BB962C8B-B14F-4D97-AF65-F5344CB8AC3E}">
        <p14:creationId xmlns:p14="http://schemas.microsoft.com/office/powerpoint/2010/main" val="2181818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34"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 name="Group 36">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38" name="Freeform: Shape 37">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9" name="Freeform: Shape 38">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0" name="Freeform: Shape 39">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1" name="Freeform: Shape 40">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2" name="Freeform: Shape 41">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3" name="Freeform: Shape 42">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44" name="Freeform: Shape 43">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CC028AF0-63FB-D828-1C41-92FFB9C62F24}"/>
              </a:ext>
            </a:extLst>
          </p:cNvPr>
          <p:cNvSpPr>
            <a:spLocks noGrp="1"/>
          </p:cNvSpPr>
          <p:nvPr>
            <p:ph type="title"/>
          </p:nvPr>
        </p:nvSpPr>
        <p:spPr>
          <a:xfrm>
            <a:off x="786384" y="841249"/>
            <a:ext cx="5692953" cy="2587131"/>
          </a:xfrm>
        </p:spPr>
        <p:txBody>
          <a:bodyPr anchor="b">
            <a:normAutofit/>
          </a:bodyPr>
          <a:lstStyle/>
          <a:p>
            <a:r>
              <a:rPr lang="en-GB" sz="4800" dirty="0">
                <a:solidFill>
                  <a:schemeClr val="bg1"/>
                </a:solidFill>
                <a:latin typeface="Times New Roman"/>
                <a:ea typeface="Calibri"/>
                <a:cs typeface="Times New Roman"/>
              </a:rPr>
              <a:t>Implications of an increase work load on a TAP.</a:t>
            </a:r>
          </a:p>
        </p:txBody>
      </p:sp>
      <p:graphicFrame>
        <p:nvGraphicFramePr>
          <p:cNvPr id="24" name="Content Placeholder 2">
            <a:extLst>
              <a:ext uri="{FF2B5EF4-FFF2-40B4-BE49-F238E27FC236}">
                <a16:creationId xmlns:a16="http://schemas.microsoft.com/office/drawing/2014/main" id="{EFB65666-9FD4-6DF6-0EB0-CC46EFA10634}"/>
              </a:ext>
            </a:extLst>
          </p:cNvPr>
          <p:cNvGraphicFramePr>
            <a:graphicFrameLocks noGrp="1"/>
          </p:cNvGraphicFramePr>
          <p:nvPr>
            <p:ph idx="1"/>
            <p:extLst>
              <p:ext uri="{D42A27DB-BD31-4B8C-83A1-F6EECF244321}">
                <p14:modId xmlns:p14="http://schemas.microsoft.com/office/powerpoint/2010/main" val="3363197247"/>
              </p:ext>
            </p:extLst>
          </p:nvPr>
        </p:nvGraphicFramePr>
        <p:xfrm>
          <a:off x="1215678" y="3577543"/>
          <a:ext cx="9749798" cy="2060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3" name="TextBox 22">
            <a:extLst>
              <a:ext uri="{FF2B5EF4-FFF2-40B4-BE49-F238E27FC236}">
                <a16:creationId xmlns:a16="http://schemas.microsoft.com/office/drawing/2014/main" id="{8AD3C9F9-56D7-CEE5-1416-1A05A2EF59C5}"/>
              </a:ext>
            </a:extLst>
          </p:cNvPr>
          <p:cNvSpPr txBox="1"/>
          <p:nvPr/>
        </p:nvSpPr>
        <p:spPr>
          <a:xfrm>
            <a:off x="1577663" y="5859887"/>
            <a:ext cx="9036675"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a:ea typeface="Calibri"/>
                <a:cs typeface="Calibri"/>
              </a:rPr>
              <a:t>"  NHS staff were 50% more likely to experience high levels of work related stress compared to the general working population". UK Parliament(2025)</a:t>
            </a:r>
            <a:endParaRPr lang="en-US" sz="2000" b="1" dirty="0"/>
          </a:p>
        </p:txBody>
      </p:sp>
    </p:spTree>
    <p:extLst>
      <p:ext uri="{BB962C8B-B14F-4D97-AF65-F5344CB8AC3E}">
        <p14:creationId xmlns:p14="http://schemas.microsoft.com/office/powerpoint/2010/main" val="38892222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27">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29"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3" name="Group 42">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4" name="Freeform: Shape 32">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4" name="Freeform: Shape 33">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5" name="Freeform: Shape 34">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6" name="Freeform: Shape 35">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7" name="Freeform: Shape 36">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8" name="Freeform: Shape 37">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9" name="Freeform: Shape 38">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C5B6C705-8F97-D90C-8237-CF384FDB57E9}"/>
              </a:ext>
            </a:extLst>
          </p:cNvPr>
          <p:cNvSpPr>
            <a:spLocks noGrp="1"/>
          </p:cNvSpPr>
          <p:nvPr>
            <p:ph type="title"/>
          </p:nvPr>
        </p:nvSpPr>
        <p:spPr>
          <a:xfrm>
            <a:off x="679060" y="422686"/>
            <a:ext cx="10383009" cy="2587131"/>
          </a:xfrm>
        </p:spPr>
        <p:txBody>
          <a:bodyPr anchor="b">
            <a:normAutofit/>
          </a:bodyPr>
          <a:lstStyle/>
          <a:p>
            <a:r>
              <a:rPr lang="en-GB" sz="4800" dirty="0">
                <a:solidFill>
                  <a:schemeClr val="bg1"/>
                </a:solidFill>
                <a:latin typeface="Times New Roman"/>
                <a:cs typeface="Times New Roman"/>
              </a:rPr>
              <a:t>Implications of Increased Workload: Organisational Risks </a:t>
            </a:r>
          </a:p>
        </p:txBody>
      </p:sp>
      <p:graphicFrame>
        <p:nvGraphicFramePr>
          <p:cNvPr id="5" name="Content Placeholder 2">
            <a:extLst>
              <a:ext uri="{FF2B5EF4-FFF2-40B4-BE49-F238E27FC236}">
                <a16:creationId xmlns:a16="http://schemas.microsoft.com/office/drawing/2014/main" id="{00FE99DA-004C-A0B3-1452-C8B26009AE64}"/>
              </a:ext>
            </a:extLst>
          </p:cNvPr>
          <p:cNvGraphicFramePr>
            <a:graphicFrameLocks noGrp="1"/>
          </p:cNvGraphicFramePr>
          <p:nvPr>
            <p:ph idx="1"/>
            <p:extLst>
              <p:ext uri="{D42A27DB-BD31-4B8C-83A1-F6EECF244321}">
                <p14:modId xmlns:p14="http://schemas.microsoft.com/office/powerpoint/2010/main" val="2307920999"/>
              </p:ext>
            </p:extLst>
          </p:nvPr>
        </p:nvGraphicFramePr>
        <p:xfrm>
          <a:off x="786383" y="3502416"/>
          <a:ext cx="10136164" cy="2715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80673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 name="Slide Background Fill">
            <a:extLst>
              <a:ext uri="{FF2B5EF4-FFF2-40B4-BE49-F238E27FC236}">
                <a16:creationId xmlns:a16="http://schemas.microsoft.com/office/drawing/2014/main" id="{03AF1C04-3FEF-41BD-BB84-2F263765BE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6" name="Group 55">
            <a:extLst>
              <a:ext uri="{FF2B5EF4-FFF2-40B4-BE49-F238E27FC236}">
                <a16:creationId xmlns:a16="http://schemas.microsoft.com/office/drawing/2014/main" id="{E56E71F1-5A87-4A96-B42F-2DFA1B766B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57" name="Color Cover">
              <a:extLst>
                <a:ext uri="{FF2B5EF4-FFF2-40B4-BE49-F238E27FC236}">
                  <a16:creationId xmlns:a16="http://schemas.microsoft.com/office/drawing/2014/main" id="{CF5215DD-02E8-49F2-8F73-D509B6A02B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Color Cover">
              <a:extLst>
                <a:ext uri="{FF2B5EF4-FFF2-40B4-BE49-F238E27FC236}">
                  <a16:creationId xmlns:a16="http://schemas.microsoft.com/office/drawing/2014/main" id="{8E743EB7-3A15-4D51-A603-1F3C290AA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0" name="Group 59">
            <a:extLst>
              <a:ext uri="{FF2B5EF4-FFF2-40B4-BE49-F238E27FC236}">
                <a16:creationId xmlns:a16="http://schemas.microsoft.com/office/drawing/2014/main" id="{C733FE3C-12C4-4FA2-A795-87D2F6776A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61" name="Color">
              <a:extLst>
                <a:ext uri="{FF2B5EF4-FFF2-40B4-BE49-F238E27FC236}">
                  <a16:creationId xmlns:a16="http://schemas.microsoft.com/office/drawing/2014/main" id="{66F1E4BF-D491-4254-81A6-5119D1672E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Color">
              <a:extLst>
                <a:ext uri="{FF2B5EF4-FFF2-40B4-BE49-F238E27FC236}">
                  <a16:creationId xmlns:a16="http://schemas.microsoft.com/office/drawing/2014/main" id="{98C6C0CF-E3BD-4627-9DDF-246EAF2D4C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4" name="Group 63">
            <a:extLst>
              <a:ext uri="{FF2B5EF4-FFF2-40B4-BE49-F238E27FC236}">
                <a16:creationId xmlns:a16="http://schemas.microsoft.com/office/drawing/2014/main" id="{0C2B5F12-8A82-4A59-9400-3164CBF47F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52" cy="6858000"/>
            <a:chOff x="0" y="0"/>
            <a:chExt cx="12188952" cy="6858000"/>
          </a:xfrm>
        </p:grpSpPr>
        <p:sp>
          <p:nvSpPr>
            <p:cNvPr id="65" name="Freeform: Shape 64">
              <a:extLst>
                <a:ext uri="{FF2B5EF4-FFF2-40B4-BE49-F238E27FC236}">
                  <a16:creationId xmlns:a16="http://schemas.microsoft.com/office/drawing/2014/main" id="{574BC7CB-EC69-421D-B286-57CAFE86DC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Freeform: Shape 65">
              <a:extLst>
                <a:ext uri="{FF2B5EF4-FFF2-40B4-BE49-F238E27FC236}">
                  <a16:creationId xmlns:a16="http://schemas.microsoft.com/office/drawing/2014/main" id="{82D86EA2-D090-4E0C-B153-3ECE913115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Shape 66">
              <a:extLst>
                <a:ext uri="{FF2B5EF4-FFF2-40B4-BE49-F238E27FC236}">
                  <a16:creationId xmlns:a16="http://schemas.microsoft.com/office/drawing/2014/main" id="{4AC29764-D054-4F76-9FE5-49811EDB6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Shape 67">
              <a:extLst>
                <a:ext uri="{FF2B5EF4-FFF2-40B4-BE49-F238E27FC236}">
                  <a16:creationId xmlns:a16="http://schemas.microsoft.com/office/drawing/2014/main" id="{4D9BB18B-7B57-4D1E-B87E-D2A7214F7C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Shape 68">
              <a:extLst>
                <a:ext uri="{FF2B5EF4-FFF2-40B4-BE49-F238E27FC236}">
                  <a16:creationId xmlns:a16="http://schemas.microsoft.com/office/drawing/2014/main" id="{C0A98EF1-1185-4EFF-A3C0-25DEBE8CD9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Shape 69">
              <a:extLst>
                <a:ext uri="{FF2B5EF4-FFF2-40B4-BE49-F238E27FC236}">
                  <a16:creationId xmlns:a16="http://schemas.microsoft.com/office/drawing/2014/main" id="{ACDA8723-DE3F-48D0-8822-0269EE207A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Shape 70">
              <a:extLst>
                <a:ext uri="{FF2B5EF4-FFF2-40B4-BE49-F238E27FC236}">
                  <a16:creationId xmlns:a16="http://schemas.microsoft.com/office/drawing/2014/main" id="{22B072E5-03AC-4D0A-A767-43EFB55BED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B1DE8DB6-5251-2173-6BCB-6AE5A146F679}"/>
              </a:ext>
            </a:extLst>
          </p:cNvPr>
          <p:cNvSpPr>
            <a:spLocks noGrp="1"/>
          </p:cNvSpPr>
          <p:nvPr>
            <p:ph type="title"/>
          </p:nvPr>
        </p:nvSpPr>
        <p:spPr>
          <a:xfrm>
            <a:off x="1014984" y="819015"/>
            <a:ext cx="5821537" cy="2353362"/>
          </a:xfrm>
        </p:spPr>
        <p:txBody>
          <a:bodyPr anchor="b">
            <a:normAutofit/>
          </a:bodyPr>
          <a:lstStyle/>
          <a:p>
            <a:r>
              <a:rPr lang="en-GB" sz="4800" dirty="0">
                <a:solidFill>
                  <a:schemeClr val="bg1"/>
                </a:solidFill>
                <a:latin typeface="Times New Roman"/>
                <a:cs typeface="Times New Roman"/>
              </a:rPr>
              <a:t>The positives and negatives of an increased workload </a:t>
            </a:r>
          </a:p>
        </p:txBody>
      </p:sp>
      <p:graphicFrame>
        <p:nvGraphicFramePr>
          <p:cNvPr id="31" name="Content Placeholder 2">
            <a:extLst>
              <a:ext uri="{FF2B5EF4-FFF2-40B4-BE49-F238E27FC236}">
                <a16:creationId xmlns:a16="http://schemas.microsoft.com/office/drawing/2014/main" id="{0A9BC43F-5522-41D9-5B61-F6583144B87D}"/>
              </a:ext>
            </a:extLst>
          </p:cNvPr>
          <p:cNvGraphicFramePr>
            <a:graphicFrameLocks noGrp="1"/>
          </p:cNvGraphicFramePr>
          <p:nvPr>
            <p:ph idx="1"/>
            <p:extLst>
              <p:ext uri="{D42A27DB-BD31-4B8C-83A1-F6EECF244321}">
                <p14:modId xmlns:p14="http://schemas.microsoft.com/office/powerpoint/2010/main" val="2732645405"/>
              </p:ext>
            </p:extLst>
          </p:nvPr>
        </p:nvGraphicFramePr>
        <p:xfrm>
          <a:off x="2516422" y="3181341"/>
          <a:ext cx="7259677" cy="32945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46617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5" name="Group 24">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26"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 name="Group 2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30" name="Freeform: Shape 2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Freeform: Shape 3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2" name="Freeform: Shape 3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3" name="Freeform: Shape 3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4" name="Freeform: Shape 3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5" name="Freeform: Shape 3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6" name="Freeform: Shape 3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30EFE7C1-1BD2-5642-25A9-D879569F1332}"/>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latin typeface="Times New Roman"/>
                <a:cs typeface="Times New Roman"/>
              </a:rPr>
              <a:t>Data collection </a:t>
            </a:r>
          </a:p>
        </p:txBody>
      </p:sp>
      <p:sp>
        <p:nvSpPr>
          <p:cNvPr id="3" name="Content Placeholder 2">
            <a:extLst>
              <a:ext uri="{FF2B5EF4-FFF2-40B4-BE49-F238E27FC236}">
                <a16:creationId xmlns:a16="http://schemas.microsoft.com/office/drawing/2014/main" id="{5496957C-F6CC-3E39-9AEC-D1314A501839}"/>
              </a:ext>
            </a:extLst>
          </p:cNvPr>
          <p:cNvSpPr>
            <a:spLocks noGrp="1"/>
          </p:cNvSpPr>
          <p:nvPr>
            <p:ph idx="1"/>
          </p:nvPr>
        </p:nvSpPr>
        <p:spPr>
          <a:xfrm>
            <a:off x="6464410" y="841247"/>
            <a:ext cx="4484536" cy="5340097"/>
          </a:xfrm>
        </p:spPr>
        <p:txBody>
          <a:bodyPr vert="horz" lIns="91440" tIns="45720" rIns="91440" bIns="45720" rtlCol="0" anchor="ctr">
            <a:normAutofit/>
          </a:bodyPr>
          <a:lstStyle/>
          <a:p>
            <a:r>
              <a:rPr lang="en-GB" dirty="0">
                <a:solidFill>
                  <a:schemeClr val="tx2"/>
                </a:solidFill>
              </a:rPr>
              <a:t>Database (Excel spread sheets)</a:t>
            </a:r>
          </a:p>
          <a:p>
            <a:r>
              <a:rPr lang="en-GB" dirty="0">
                <a:solidFill>
                  <a:schemeClr val="tx2"/>
                </a:solidFill>
              </a:rPr>
              <a:t>Traffic light system of patients </a:t>
            </a:r>
            <a:endParaRPr lang="en-GB">
              <a:solidFill>
                <a:schemeClr val="tx2"/>
              </a:solidFill>
            </a:endParaRPr>
          </a:p>
          <a:p>
            <a:r>
              <a:rPr lang="en-GB" dirty="0">
                <a:solidFill>
                  <a:schemeClr val="tx2"/>
                </a:solidFill>
              </a:rPr>
              <a:t>Staffing levels </a:t>
            </a:r>
          </a:p>
          <a:p>
            <a:r>
              <a:rPr lang="en-GB" dirty="0">
                <a:solidFill>
                  <a:schemeClr val="tx2"/>
                </a:solidFill>
              </a:rPr>
              <a:t>Triage log </a:t>
            </a:r>
          </a:p>
          <a:p>
            <a:pPr marL="0" indent="0">
              <a:buNone/>
            </a:pPr>
            <a:endParaRPr lang="en-GB" dirty="0">
              <a:solidFill>
                <a:schemeClr val="tx2"/>
              </a:solidFill>
            </a:endParaRPr>
          </a:p>
          <a:p>
            <a:endParaRPr lang="en-GB" dirty="0">
              <a:solidFill>
                <a:schemeClr val="tx2"/>
              </a:solidFill>
            </a:endParaRPr>
          </a:p>
          <a:p>
            <a:pPr marL="0" indent="0">
              <a:buNone/>
            </a:pPr>
            <a:r>
              <a:rPr lang="en-GB" sz="2000" dirty="0">
                <a:solidFill>
                  <a:schemeClr val="tx2"/>
                </a:solidFill>
              </a:rPr>
              <a:t>Swansea Bay University Health Board (2025)</a:t>
            </a:r>
          </a:p>
          <a:p>
            <a:endParaRPr lang="en-GB" sz="1800">
              <a:solidFill>
                <a:schemeClr val="tx2"/>
              </a:solidFill>
            </a:endParaRPr>
          </a:p>
        </p:txBody>
      </p:sp>
    </p:spTree>
    <p:extLst>
      <p:ext uri="{BB962C8B-B14F-4D97-AF65-F5344CB8AC3E}">
        <p14:creationId xmlns:p14="http://schemas.microsoft.com/office/powerpoint/2010/main" val="352934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025E77C3-6EDF-47C6-7838-D359CA71221E}"/>
              </a:ext>
            </a:extLst>
          </p:cNvPr>
          <p:cNvSpPr>
            <a:spLocks noGrp="1"/>
          </p:cNvSpPr>
          <p:nvPr>
            <p:ph type="title"/>
          </p:nvPr>
        </p:nvSpPr>
        <p:spPr>
          <a:xfrm>
            <a:off x="786385" y="841248"/>
            <a:ext cx="5129600" cy="5340097"/>
          </a:xfrm>
        </p:spPr>
        <p:txBody>
          <a:bodyPr anchor="ctr">
            <a:normAutofit/>
          </a:bodyPr>
          <a:lstStyle/>
          <a:p>
            <a:r>
              <a:rPr lang="en-GB" sz="4800" dirty="0">
                <a:solidFill>
                  <a:schemeClr val="bg1"/>
                </a:solidFill>
              </a:rPr>
              <a:t>How does this contribute to development?</a:t>
            </a:r>
          </a:p>
        </p:txBody>
      </p:sp>
      <p:sp>
        <p:nvSpPr>
          <p:cNvPr id="3" name="Content Placeholder 2">
            <a:extLst>
              <a:ext uri="{FF2B5EF4-FFF2-40B4-BE49-F238E27FC236}">
                <a16:creationId xmlns:a16="http://schemas.microsoft.com/office/drawing/2014/main" id="{2A000C3F-4C17-24E3-C1E1-549713C754B7}"/>
              </a:ext>
            </a:extLst>
          </p:cNvPr>
          <p:cNvSpPr>
            <a:spLocks noGrp="1"/>
          </p:cNvSpPr>
          <p:nvPr>
            <p:ph idx="1"/>
          </p:nvPr>
        </p:nvSpPr>
        <p:spPr>
          <a:xfrm>
            <a:off x="6464410" y="841247"/>
            <a:ext cx="4484536" cy="5340097"/>
          </a:xfrm>
        </p:spPr>
        <p:txBody>
          <a:bodyPr vert="horz" lIns="91440" tIns="45720" rIns="91440" bIns="45720" rtlCol="0" anchor="ctr">
            <a:normAutofit fontScale="92500" lnSpcReduction="20000"/>
          </a:bodyPr>
          <a:lstStyle/>
          <a:p>
            <a:r>
              <a:rPr lang="en-GB" dirty="0">
                <a:solidFill>
                  <a:schemeClr val="tx2"/>
                </a:solidFill>
              </a:rPr>
              <a:t>Stronger leadership qualities </a:t>
            </a:r>
          </a:p>
          <a:p>
            <a:r>
              <a:rPr lang="en-GB" dirty="0">
                <a:solidFill>
                  <a:schemeClr val="tx2"/>
                </a:solidFill>
              </a:rPr>
              <a:t>Builds confidence in decision making </a:t>
            </a:r>
          </a:p>
          <a:p>
            <a:r>
              <a:rPr lang="en-GB" dirty="0">
                <a:solidFill>
                  <a:schemeClr val="tx2"/>
                </a:solidFill>
              </a:rPr>
              <a:t>Improves communication with the MDT</a:t>
            </a:r>
          </a:p>
          <a:p>
            <a:r>
              <a:rPr lang="en-GB" dirty="0">
                <a:solidFill>
                  <a:schemeClr val="tx2"/>
                </a:solidFill>
              </a:rPr>
              <a:t>Improving problem solving </a:t>
            </a:r>
          </a:p>
          <a:p>
            <a:r>
              <a:rPr lang="en-GB" dirty="0">
                <a:solidFill>
                  <a:schemeClr val="tx2"/>
                </a:solidFill>
              </a:rPr>
              <a:t>Progression to a higher role</a:t>
            </a:r>
          </a:p>
          <a:p>
            <a:r>
              <a:rPr lang="en-GB" dirty="0">
                <a:solidFill>
                  <a:schemeClr val="tx2"/>
                </a:solidFill>
              </a:rPr>
              <a:t>Provides greater opportunities for learning and development (CPD)</a:t>
            </a:r>
          </a:p>
          <a:p>
            <a:endParaRPr lang="en-GB" sz="1800" dirty="0">
              <a:solidFill>
                <a:schemeClr val="tx2"/>
              </a:solidFill>
            </a:endParaRPr>
          </a:p>
          <a:p>
            <a:endParaRPr lang="en-GB" sz="1800" dirty="0">
              <a:solidFill>
                <a:schemeClr val="tx2"/>
              </a:solidFill>
            </a:endParaRPr>
          </a:p>
          <a:p>
            <a:endParaRPr lang="en-GB" sz="1800" dirty="0">
              <a:solidFill>
                <a:schemeClr val="tx2"/>
              </a:solidFill>
            </a:endParaRPr>
          </a:p>
          <a:p>
            <a:pPr marL="0" indent="0">
              <a:buNone/>
            </a:pPr>
            <a:r>
              <a:rPr lang="en-GB" sz="1500" dirty="0">
                <a:solidFill>
                  <a:schemeClr val="tx2"/>
                </a:solidFill>
                <a:latin typeface="Times New Roman"/>
                <a:cs typeface="Times New Roman"/>
              </a:rPr>
              <a:t>Al-Omary et al., (2024)</a:t>
            </a:r>
            <a:endParaRPr lang="en-GB" sz="1500" dirty="0">
              <a:solidFill>
                <a:schemeClr val="tx2"/>
              </a:solidFill>
            </a:endParaRPr>
          </a:p>
        </p:txBody>
      </p:sp>
    </p:spTree>
    <p:extLst>
      <p:ext uri="{BB962C8B-B14F-4D97-AF65-F5344CB8AC3E}">
        <p14:creationId xmlns:p14="http://schemas.microsoft.com/office/powerpoint/2010/main" val="14005720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24CC461F-2558-F159-B600-08BBC734E7AF}"/>
              </a:ext>
            </a:extLst>
          </p:cNvPr>
          <p:cNvSpPr>
            <a:spLocks noGrp="1"/>
          </p:cNvSpPr>
          <p:nvPr>
            <p:ph type="title"/>
          </p:nvPr>
        </p:nvSpPr>
        <p:spPr>
          <a:xfrm>
            <a:off x="786385" y="841248"/>
            <a:ext cx="5129600" cy="5340097"/>
          </a:xfrm>
        </p:spPr>
        <p:txBody>
          <a:bodyPr anchor="ctr">
            <a:normAutofit/>
          </a:bodyPr>
          <a:lstStyle/>
          <a:p>
            <a:r>
              <a:rPr lang="en-GB" sz="4800" dirty="0">
                <a:solidFill>
                  <a:schemeClr val="bg1"/>
                </a:solidFill>
              </a:rPr>
              <a:t>Conclusion </a:t>
            </a:r>
          </a:p>
        </p:txBody>
      </p:sp>
      <p:sp>
        <p:nvSpPr>
          <p:cNvPr id="3" name="Content Placeholder 2">
            <a:extLst>
              <a:ext uri="{FF2B5EF4-FFF2-40B4-BE49-F238E27FC236}">
                <a16:creationId xmlns:a16="http://schemas.microsoft.com/office/drawing/2014/main" id="{6B8FC435-4AD8-EC92-BE3A-2B6BA5C62074}"/>
              </a:ext>
            </a:extLst>
          </p:cNvPr>
          <p:cNvSpPr>
            <a:spLocks noGrp="1"/>
          </p:cNvSpPr>
          <p:nvPr>
            <p:ph idx="1"/>
          </p:nvPr>
        </p:nvSpPr>
        <p:spPr>
          <a:xfrm>
            <a:off x="6464410" y="841247"/>
            <a:ext cx="4484536" cy="5340097"/>
          </a:xfrm>
        </p:spPr>
        <p:txBody>
          <a:bodyPr vert="horz" lIns="91440" tIns="45720" rIns="91440" bIns="45720" rtlCol="0" anchor="ctr">
            <a:normAutofit/>
          </a:bodyPr>
          <a:lstStyle/>
          <a:p>
            <a:r>
              <a:rPr lang="en-GB" sz="3200" dirty="0">
                <a:solidFill>
                  <a:schemeClr val="tx2"/>
                </a:solidFill>
              </a:rPr>
              <a:t>Leadership skills are demonstrated </a:t>
            </a:r>
          </a:p>
          <a:p>
            <a:r>
              <a:rPr lang="en-GB" sz="3200" dirty="0">
                <a:solidFill>
                  <a:schemeClr val="tx2"/>
                </a:solidFill>
              </a:rPr>
              <a:t>Effective use of data to inform decisions</a:t>
            </a:r>
          </a:p>
          <a:p>
            <a:r>
              <a:rPr lang="en-GB" sz="3200" dirty="0">
                <a:solidFill>
                  <a:schemeClr val="tx2"/>
                </a:solidFill>
              </a:rPr>
              <a:t>Professional growth </a:t>
            </a:r>
          </a:p>
          <a:p>
            <a:r>
              <a:rPr lang="en-GB" sz="3200" dirty="0">
                <a:solidFill>
                  <a:schemeClr val="tx2"/>
                </a:solidFill>
              </a:rPr>
              <a:t>Using skills to support patient care </a:t>
            </a:r>
          </a:p>
        </p:txBody>
      </p:sp>
    </p:spTree>
    <p:extLst>
      <p:ext uri="{BB962C8B-B14F-4D97-AF65-F5344CB8AC3E}">
        <p14:creationId xmlns:p14="http://schemas.microsoft.com/office/powerpoint/2010/main" val="29968440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9EFB0F04-0428-36CA-59E6-BB89F4A4ECB1}"/>
              </a:ext>
            </a:extLst>
          </p:cNvPr>
          <p:cNvSpPr>
            <a:spLocks noGrp="1"/>
          </p:cNvSpPr>
          <p:nvPr>
            <p:ph type="title"/>
          </p:nvPr>
        </p:nvSpPr>
        <p:spPr>
          <a:xfrm>
            <a:off x="786385" y="841248"/>
            <a:ext cx="5129600" cy="5340097"/>
          </a:xfrm>
        </p:spPr>
        <p:txBody>
          <a:bodyPr anchor="ctr">
            <a:normAutofit/>
          </a:bodyPr>
          <a:lstStyle/>
          <a:p>
            <a:r>
              <a:rPr lang="en-GB" sz="4800">
                <a:solidFill>
                  <a:schemeClr val="bg1"/>
                </a:solidFill>
              </a:rPr>
              <a:t>Reference list </a:t>
            </a:r>
          </a:p>
        </p:txBody>
      </p:sp>
      <p:sp>
        <p:nvSpPr>
          <p:cNvPr id="3" name="Content Placeholder 2">
            <a:extLst>
              <a:ext uri="{FF2B5EF4-FFF2-40B4-BE49-F238E27FC236}">
                <a16:creationId xmlns:a16="http://schemas.microsoft.com/office/drawing/2014/main" id="{1D7DFCD1-01D5-0705-689E-3A1CC108790F}"/>
              </a:ext>
            </a:extLst>
          </p:cNvPr>
          <p:cNvSpPr>
            <a:spLocks noGrp="1"/>
          </p:cNvSpPr>
          <p:nvPr>
            <p:ph idx="1"/>
          </p:nvPr>
        </p:nvSpPr>
        <p:spPr>
          <a:xfrm>
            <a:off x="6464410" y="841247"/>
            <a:ext cx="4484536" cy="5340097"/>
          </a:xfrm>
        </p:spPr>
        <p:txBody>
          <a:bodyPr vert="horz" lIns="91440" tIns="45720" rIns="91440" bIns="45720" rtlCol="0" anchor="ctr">
            <a:normAutofit lnSpcReduction="10000"/>
          </a:bodyPr>
          <a:lstStyle/>
          <a:p>
            <a:pPr marL="0" indent="0">
              <a:buNone/>
            </a:pPr>
            <a:endParaRPr lang="en-GB" sz="1300">
              <a:solidFill>
                <a:schemeClr val="tx2"/>
              </a:solidFill>
            </a:endParaRPr>
          </a:p>
          <a:p>
            <a:pPr>
              <a:buNone/>
            </a:pPr>
            <a:r>
              <a:rPr lang="en-GB" sz="1200" dirty="0">
                <a:solidFill>
                  <a:schemeClr val="tx2"/>
                </a:solidFill>
                <a:latin typeface="Calibri"/>
                <a:ea typeface="Calibri"/>
                <a:cs typeface="Calibri"/>
              </a:rPr>
              <a:t>Al-Omary, H., Soltani, A., Stewart, D. and Nazar, Z. (2024). Implementing Learning into Practice from Continuous Professional Development activities: a Scoping Review of Health</a:t>
            </a:r>
            <a:r>
              <a:rPr lang="en-GB" sz="1200" dirty="0">
                <a:solidFill>
                  <a:schemeClr val="tx2"/>
                </a:solidFill>
                <a:latin typeface="Times New Roman"/>
                <a:cs typeface="Times New Roman"/>
              </a:rPr>
              <a:t> </a:t>
            </a:r>
            <a:r>
              <a:rPr lang="en-GB" sz="1200" dirty="0">
                <a:solidFill>
                  <a:schemeClr val="tx2"/>
                </a:solidFill>
                <a:latin typeface="Calibri"/>
                <a:ea typeface="Calibri"/>
                <a:cs typeface="Calibri"/>
              </a:rPr>
              <a:t>Professionals’ Views and Experiences. </a:t>
            </a:r>
            <a:r>
              <a:rPr lang="en-GB" sz="1200" i="1" dirty="0">
                <a:solidFill>
                  <a:schemeClr val="tx2"/>
                </a:solidFill>
                <a:latin typeface="Calibri"/>
                <a:ea typeface="Calibri"/>
                <a:cs typeface="Calibri"/>
              </a:rPr>
              <a:t>BMC Medical Education</a:t>
            </a:r>
            <a:r>
              <a:rPr lang="en-GB" sz="1200" dirty="0">
                <a:solidFill>
                  <a:schemeClr val="tx2"/>
                </a:solidFill>
                <a:latin typeface="Calibri"/>
                <a:ea typeface="Calibri"/>
                <a:cs typeface="Calibri"/>
              </a:rPr>
              <a:t>, 24(1). </a:t>
            </a:r>
            <a:r>
              <a:rPr lang="en-GB" sz="1200" dirty="0" err="1">
                <a:solidFill>
                  <a:schemeClr val="tx2"/>
                </a:solidFill>
                <a:latin typeface="Calibri"/>
                <a:ea typeface="Calibri"/>
                <a:cs typeface="Calibri"/>
              </a:rPr>
              <a:t>doi:https</a:t>
            </a:r>
            <a:r>
              <a:rPr lang="en-GB" sz="1200" dirty="0">
                <a:solidFill>
                  <a:schemeClr val="tx2"/>
                </a:solidFill>
                <a:latin typeface="Calibri"/>
                <a:ea typeface="Calibri"/>
                <a:cs typeface="Calibri"/>
              </a:rPr>
              <a:t>://doi.org/10.1186/s12909-024-06016-7 .</a:t>
            </a:r>
          </a:p>
          <a:p>
            <a:pPr>
              <a:buNone/>
            </a:pPr>
            <a:endParaRPr lang="en-GB" sz="1200" dirty="0">
              <a:solidFill>
                <a:schemeClr val="tx2"/>
              </a:solidFill>
              <a:latin typeface="Calibri"/>
              <a:ea typeface="Calibri"/>
              <a:cs typeface="Calibri"/>
            </a:endParaRPr>
          </a:p>
          <a:p>
            <a:pPr>
              <a:buNone/>
            </a:pPr>
            <a:r>
              <a:rPr lang="en-GB" sz="1200" dirty="0">
                <a:solidFill>
                  <a:schemeClr val="tx2"/>
                </a:solidFill>
                <a:latin typeface="Calibri"/>
                <a:ea typeface="Calibri"/>
                <a:cs typeface="Calibri"/>
              </a:rPr>
              <a:t>National institutes of health.(2022).</a:t>
            </a:r>
            <a:r>
              <a:rPr lang="en-GB" sz="1200" i="1" dirty="0">
                <a:solidFill>
                  <a:schemeClr val="tx2"/>
                </a:solidFill>
                <a:latin typeface="Calibri"/>
                <a:ea typeface="Calibri"/>
                <a:cs typeface="Calibri"/>
              </a:rPr>
              <a:t>ten simple rules for good leadership-</a:t>
            </a:r>
            <a:r>
              <a:rPr lang="en-GB" sz="1200" i="1" dirty="0" err="1">
                <a:solidFill>
                  <a:schemeClr val="tx2"/>
                </a:solidFill>
                <a:latin typeface="Calibri"/>
                <a:ea typeface="Calibri"/>
                <a:cs typeface="Calibri"/>
              </a:rPr>
              <a:t>PMC.</a:t>
            </a:r>
            <a:r>
              <a:rPr lang="en-GB" sz="1200" dirty="0" err="1">
                <a:solidFill>
                  <a:schemeClr val="tx2"/>
                </a:solidFill>
                <a:latin typeface="Calibri"/>
                <a:ea typeface="Calibri"/>
                <a:cs typeface="Calibri"/>
              </a:rPr>
              <a:t>Available</a:t>
            </a:r>
            <a:r>
              <a:rPr lang="en-GB" sz="1200" dirty="0">
                <a:solidFill>
                  <a:schemeClr val="tx2"/>
                </a:solidFill>
                <a:latin typeface="Calibri"/>
                <a:ea typeface="Calibri"/>
                <a:cs typeface="Calibri"/>
              </a:rPr>
              <a:t> at:</a:t>
            </a:r>
            <a:r>
              <a:rPr lang="en-GB" sz="1200" u="sng" dirty="0">
                <a:solidFill>
                  <a:schemeClr val="tx2"/>
                </a:solidFill>
                <a:latin typeface="Calibri"/>
                <a:ea typeface="Calibri"/>
                <a:cs typeface="Calibri"/>
                <a:hlinkClick r:id="rId2"/>
              </a:rPr>
              <a:t>https://pmc.ncbi.nlm.nih.gov/articles/PMC9182262/</a:t>
            </a:r>
            <a:r>
              <a:rPr lang="en-GB" sz="1200" dirty="0">
                <a:solidFill>
                  <a:schemeClr val="tx2"/>
                </a:solidFill>
                <a:latin typeface="Calibri"/>
                <a:ea typeface="Calibri"/>
                <a:cs typeface="Calibri"/>
              </a:rPr>
              <a:t> accessed on 16/11/2025</a:t>
            </a:r>
            <a:endParaRPr lang="en-US" sz="1200" dirty="0">
              <a:solidFill>
                <a:schemeClr val="tx2"/>
              </a:solidFill>
              <a:latin typeface="Calibri"/>
              <a:ea typeface="Calibri"/>
              <a:cs typeface="Calibri"/>
            </a:endParaRPr>
          </a:p>
          <a:p>
            <a:pPr>
              <a:buNone/>
            </a:pPr>
            <a:endParaRPr lang="en-US" sz="1200" dirty="0">
              <a:solidFill>
                <a:schemeClr val="tx2"/>
              </a:solidFill>
              <a:latin typeface="Calibri"/>
              <a:ea typeface="Calibri"/>
              <a:cs typeface="Calibri"/>
            </a:endParaRPr>
          </a:p>
          <a:p>
            <a:pPr>
              <a:buNone/>
            </a:pPr>
            <a:r>
              <a:rPr lang="en-GB" sz="1200" dirty="0">
                <a:solidFill>
                  <a:schemeClr val="tx2"/>
                </a:solidFill>
                <a:latin typeface="Calibri"/>
                <a:ea typeface="Calibri"/>
                <a:cs typeface="Calibri"/>
              </a:rPr>
              <a:t>National institute for health and care research (2024).</a:t>
            </a:r>
            <a:r>
              <a:rPr lang="en-GB" sz="1200" i="1" dirty="0">
                <a:solidFill>
                  <a:schemeClr val="tx2"/>
                </a:solidFill>
                <a:latin typeface="Calibri"/>
                <a:ea typeface="Calibri"/>
                <a:cs typeface="Calibri"/>
              </a:rPr>
              <a:t>people on long waiting lists use more healthcare recourse. </a:t>
            </a:r>
            <a:r>
              <a:rPr lang="en-GB" sz="1200" dirty="0">
                <a:solidFill>
                  <a:schemeClr val="tx2"/>
                </a:solidFill>
                <a:latin typeface="Calibri"/>
                <a:ea typeface="Calibri"/>
                <a:cs typeface="Calibri"/>
              </a:rPr>
              <a:t>Available</a:t>
            </a:r>
            <a:r>
              <a:rPr lang="en-GB" sz="1200" i="1" dirty="0">
                <a:solidFill>
                  <a:schemeClr val="tx2"/>
                </a:solidFill>
                <a:latin typeface="Calibri"/>
                <a:ea typeface="Calibri"/>
                <a:cs typeface="Calibri"/>
              </a:rPr>
              <a:t> at:</a:t>
            </a:r>
            <a:r>
              <a:rPr lang="en-GB" sz="1200" u="sng" dirty="0">
                <a:solidFill>
                  <a:schemeClr val="tx2"/>
                </a:solidFill>
                <a:latin typeface="Calibri"/>
                <a:ea typeface="Calibri"/>
                <a:cs typeface="Calibri"/>
                <a:hlinkClick r:id="rId3"/>
              </a:rPr>
              <a:t>https://evidence.nihr.ac.uk/alert/people-on-long-waiting-lists-use-more-healthcare-resources-than-others/</a:t>
            </a:r>
            <a:endParaRPr lang="en-US" sz="1200">
              <a:solidFill>
                <a:schemeClr val="tx2"/>
              </a:solidFill>
              <a:latin typeface="Calibri"/>
              <a:ea typeface="Calibri"/>
              <a:cs typeface="Calibri"/>
              <a:hlinkClick r:id="rId3"/>
            </a:endParaRPr>
          </a:p>
          <a:p>
            <a:pPr>
              <a:buNone/>
            </a:pPr>
            <a:endParaRPr lang="en-US" sz="1200" dirty="0">
              <a:solidFill>
                <a:schemeClr val="tx2"/>
              </a:solidFill>
              <a:latin typeface="Calibri"/>
              <a:ea typeface="Calibri"/>
              <a:cs typeface="Calibri"/>
            </a:endParaRPr>
          </a:p>
          <a:p>
            <a:pPr>
              <a:buNone/>
            </a:pPr>
            <a:r>
              <a:rPr lang="en-GB" sz="1200" dirty="0">
                <a:solidFill>
                  <a:schemeClr val="tx2"/>
                </a:solidFill>
                <a:latin typeface="Calibri"/>
                <a:ea typeface="Calibri"/>
                <a:cs typeface="Calibri"/>
              </a:rPr>
              <a:t>Swansea bay university health board (2025). </a:t>
            </a:r>
            <a:r>
              <a:rPr lang="en-GB" sz="1200" i="1" dirty="0">
                <a:solidFill>
                  <a:schemeClr val="tx2"/>
                </a:solidFill>
                <a:latin typeface="Calibri"/>
                <a:ea typeface="Calibri"/>
                <a:cs typeface="Calibri"/>
              </a:rPr>
              <a:t>Traffic lights . Available at:</a:t>
            </a:r>
            <a:r>
              <a:rPr lang="en-GB" sz="1200" u="sng" dirty="0">
                <a:solidFill>
                  <a:schemeClr val="tx2"/>
                </a:solidFill>
                <a:latin typeface="Calibri"/>
                <a:ea typeface="Calibri"/>
                <a:cs typeface="Calibri"/>
                <a:hlinkClick r:id="rId4"/>
              </a:rPr>
              <a:t>https://sbuhb.nhs.wales/images/cardiac2/traffic-lights/</a:t>
            </a:r>
            <a:r>
              <a:rPr lang="en-GB" sz="1200" dirty="0">
                <a:solidFill>
                  <a:schemeClr val="tx2"/>
                </a:solidFill>
                <a:latin typeface="Calibri"/>
                <a:ea typeface="Calibri"/>
                <a:cs typeface="Calibri"/>
              </a:rPr>
              <a:t> accessed on 17/11/2025</a:t>
            </a:r>
            <a:endParaRPr lang="en-US" sz="1200" dirty="0">
              <a:solidFill>
                <a:schemeClr val="tx2"/>
              </a:solidFill>
              <a:latin typeface="Calibri"/>
              <a:ea typeface="Calibri"/>
              <a:cs typeface="Calibri"/>
            </a:endParaRPr>
          </a:p>
          <a:p>
            <a:pPr>
              <a:buNone/>
            </a:pPr>
            <a:endParaRPr lang="en-US" sz="1200" dirty="0">
              <a:solidFill>
                <a:schemeClr val="tx2"/>
              </a:solidFill>
              <a:latin typeface="Calibri"/>
              <a:ea typeface="Calibri"/>
              <a:cs typeface="Calibri"/>
            </a:endParaRPr>
          </a:p>
          <a:p>
            <a:pPr>
              <a:buNone/>
            </a:pPr>
            <a:r>
              <a:rPr lang="en-GB" sz="1200" dirty="0">
                <a:solidFill>
                  <a:schemeClr val="tx2"/>
                </a:solidFill>
                <a:latin typeface="Calibri"/>
                <a:ea typeface="Calibri"/>
                <a:cs typeface="Calibri"/>
              </a:rPr>
              <a:t>Uk parliament (2025</a:t>
            </a:r>
            <a:r>
              <a:rPr lang="en-GB" sz="1200" i="1" dirty="0">
                <a:solidFill>
                  <a:schemeClr val="tx2"/>
                </a:solidFill>
                <a:latin typeface="Calibri"/>
                <a:ea typeface="Calibri"/>
                <a:cs typeface="Calibri"/>
              </a:rPr>
              <a:t>).workforce burnout and resilience in the </a:t>
            </a:r>
            <a:r>
              <a:rPr lang="en-GB" sz="1200" i="1" dirty="0" err="1">
                <a:solidFill>
                  <a:schemeClr val="tx2"/>
                </a:solidFill>
                <a:latin typeface="Calibri"/>
                <a:ea typeface="Calibri"/>
                <a:cs typeface="Calibri"/>
              </a:rPr>
              <a:t>nhs</a:t>
            </a:r>
            <a:r>
              <a:rPr lang="en-GB" sz="1200" i="1" dirty="0">
                <a:solidFill>
                  <a:schemeClr val="tx2"/>
                </a:solidFill>
                <a:latin typeface="Calibri"/>
                <a:ea typeface="Calibri"/>
                <a:cs typeface="Calibri"/>
              </a:rPr>
              <a:t> and social care </a:t>
            </a:r>
            <a:r>
              <a:rPr lang="en-GB" sz="1200" dirty="0">
                <a:solidFill>
                  <a:schemeClr val="tx2"/>
                </a:solidFill>
                <a:latin typeface="Calibri"/>
                <a:ea typeface="Calibri"/>
                <a:cs typeface="Calibri"/>
              </a:rPr>
              <a:t>Available at:</a:t>
            </a:r>
            <a:r>
              <a:rPr lang="en-GB" sz="1200" u="sng" dirty="0">
                <a:solidFill>
                  <a:schemeClr val="tx2"/>
                </a:solidFill>
                <a:latin typeface="Calibri"/>
                <a:ea typeface="Calibri"/>
                <a:cs typeface="Calibri"/>
                <a:hlinkClick r:id="rId5"/>
              </a:rPr>
              <a:t>https://committees.parliament.uk/work/494/workforce-burnout-and-resilience-in-the-nhs-and-social-care/publications/</a:t>
            </a:r>
            <a:r>
              <a:rPr lang="en-GB" sz="1200" dirty="0">
                <a:solidFill>
                  <a:schemeClr val="tx2"/>
                </a:solidFill>
                <a:latin typeface="Calibri"/>
                <a:ea typeface="Calibri"/>
                <a:cs typeface="Calibri"/>
              </a:rPr>
              <a:t> accessed on 16/11/2025</a:t>
            </a:r>
          </a:p>
          <a:p>
            <a:pPr marL="0" indent="0">
              <a:buNone/>
            </a:pPr>
            <a:endParaRPr lang="en-GB" sz="1300" dirty="0">
              <a:solidFill>
                <a:schemeClr val="tx2"/>
              </a:solidFill>
            </a:endParaRPr>
          </a:p>
          <a:p>
            <a:pPr marL="0" indent="0">
              <a:buNone/>
            </a:pPr>
            <a:endParaRPr lang="en-GB" sz="1300" dirty="0">
              <a:solidFill>
                <a:schemeClr val="tx2"/>
              </a:solidFill>
            </a:endParaRPr>
          </a:p>
          <a:p>
            <a:endParaRPr lang="en-GB" sz="1300">
              <a:solidFill>
                <a:schemeClr val="tx2"/>
              </a:solidFill>
            </a:endParaRPr>
          </a:p>
        </p:txBody>
      </p:sp>
    </p:spTree>
    <p:extLst>
      <p:ext uri="{BB962C8B-B14F-4D97-AF65-F5344CB8AC3E}">
        <p14:creationId xmlns:p14="http://schemas.microsoft.com/office/powerpoint/2010/main" val="1760010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6</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A Demonstration of Leadership Skills Required Within My Role as a Therapy Assistant Practitioner (TAP) in Response to an Increased Workload.</vt:lpstr>
      <vt:lpstr>      Introduction </vt:lpstr>
      <vt:lpstr>                                          What  leadership skills are important as a TAP?</vt:lpstr>
      <vt:lpstr>Implications of an increase work load on a TAP.</vt:lpstr>
      <vt:lpstr>Implications of Increased Workload: Organisational Risks </vt:lpstr>
      <vt:lpstr>The positives and negatives of an increased workload </vt:lpstr>
      <vt:lpstr>Data collection </vt:lpstr>
      <vt:lpstr>How does this contribute to development?</vt:lpstr>
      <vt:lpstr>Conclusion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858</cp:revision>
  <dcterms:created xsi:type="dcterms:W3CDTF">2025-11-16T10:53:49Z</dcterms:created>
  <dcterms:modified xsi:type="dcterms:W3CDTF">2025-11-19T19:59:16Z</dcterms:modified>
</cp:coreProperties>
</file>