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38" r:id="rId2"/>
  </p:sldMasterIdLst>
  <p:notesMasterIdLst>
    <p:notesMasterId r:id="rId41"/>
  </p:notesMasterIdLst>
  <p:sldIdLst>
    <p:sldId id="256" r:id="rId3"/>
    <p:sldId id="332" r:id="rId4"/>
    <p:sldId id="334" r:id="rId5"/>
    <p:sldId id="336" r:id="rId6"/>
    <p:sldId id="338" r:id="rId7"/>
    <p:sldId id="340" r:id="rId8"/>
    <p:sldId id="342" r:id="rId9"/>
    <p:sldId id="263" r:id="rId10"/>
    <p:sldId id="312" r:id="rId11"/>
    <p:sldId id="261" r:id="rId12"/>
    <p:sldId id="258" r:id="rId13"/>
    <p:sldId id="259" r:id="rId14"/>
    <p:sldId id="260" r:id="rId15"/>
    <p:sldId id="257" r:id="rId16"/>
    <p:sldId id="262" r:id="rId17"/>
    <p:sldId id="313" r:id="rId18"/>
    <p:sldId id="314" r:id="rId19"/>
    <p:sldId id="315" r:id="rId20"/>
    <p:sldId id="316" r:id="rId21"/>
    <p:sldId id="317" r:id="rId22"/>
    <p:sldId id="264" r:id="rId23"/>
    <p:sldId id="318" r:id="rId24"/>
    <p:sldId id="319" r:id="rId25"/>
    <p:sldId id="321" r:id="rId26"/>
    <p:sldId id="325" r:id="rId27"/>
    <p:sldId id="322" r:id="rId28"/>
    <p:sldId id="323" r:id="rId29"/>
    <p:sldId id="305" r:id="rId30"/>
    <p:sldId id="306" r:id="rId31"/>
    <p:sldId id="307" r:id="rId32"/>
    <p:sldId id="308" r:id="rId33"/>
    <p:sldId id="309" r:id="rId34"/>
    <p:sldId id="310" r:id="rId35"/>
    <p:sldId id="311" r:id="rId36"/>
    <p:sldId id="265" r:id="rId37"/>
    <p:sldId id="327" r:id="rId38"/>
    <p:sldId id="326" r:id="rId39"/>
    <p:sldId id="328" r:id="rId40"/>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a Moseley (1814356)" initials="CM(" lastIdx="1" clrIdx="0">
    <p:extLst>
      <p:ext uri="{19B8F6BF-5375-455C-9EA6-DF929625EA0E}">
        <p15:presenceInfo xmlns:p15="http://schemas.microsoft.com/office/powerpoint/2012/main" userId="Carla Moseley (18143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BF00"/>
    <a:srgbClr val="E3B525"/>
    <a:srgbClr val="009EF3"/>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6FAA7-387F-40B5-B8B6-D3754EE8BE0E}" v="137" dt="2020-10-15T20:35:04.452"/>
    <p1510:client id="{0E24CDF6-438D-DCCA-954B-1EDC098B623B}" v="6" dt="2020-10-15T23:12:24.371"/>
    <p1510:client id="{6914BF1C-07DB-BC1D-85AA-B3F7BC305585}" v="947" dt="2020-10-15T19:08:19.760"/>
    <p1510:client id="{7EB38DE8-3744-4E7C-B934-F43F4866B8A4}" v="3951" dt="2020-10-15T21:43:47.509"/>
    <p1510:client id="{95EE5963-CA78-68FE-9516-5EE8E766FC49}" v="32" dt="2020-10-15T20:36:09.56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44"/>
        <p:guide pos="11460"/>
        <p:guide orient="horz" pos="2696"/>
        <p:guide pos="612"/>
        <p:guide pos="6087"/>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15T22:43:01.136" idx="1">
    <p:pos x="10" y="10"/>
    <p:text>is everyone happy with this?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15.10.2020</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84EA8-8BAF-4C16-B06F-F8B421F45FC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3B3276F-A193-495F-A433-1EC1F75ACD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707010-D05F-432E-B9E8-F084ED4F4D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BB9F490-AB28-40BB-ACFD-714196AE2D47}" type="slidenum">
              <a:rPr kumimoji="0" sz="1800" b="0" i="0" u="none" strike="noStrike" kern="0" cap="none" spc="0" normalizeH="0" baseline="0" noProof="0">
                <a:ln>
                  <a:noFill/>
                </a:ln>
                <a:solidFill>
                  <a:srgbClr val="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28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a:solidFill>
                  <a:schemeClr val="tx1"/>
                </a:solidFill>
                <a:effectLst/>
                <a:latin typeface="+mn-lt"/>
                <a:ea typeface="+mn-ea"/>
                <a:cs typeface="+mn-cs"/>
              </a:rPr>
              <a:t>A survey published by the UK Government indicates that overcrowding is far more common within BAME households compared to white households</a:t>
            </a:r>
          </a:p>
          <a:p>
            <a:pPr marL="171450" indent="-171450">
              <a:buFont typeface="Arial" panose="020B0604020202020204" pitchFamily="34" charset="0"/>
              <a:buChar char="•"/>
            </a:pPr>
            <a:r>
              <a:rPr lang="en-GB" sz="1200" kern="1200">
                <a:solidFill>
                  <a:schemeClr val="tx1"/>
                </a:solidFill>
                <a:effectLst/>
                <a:latin typeface="+mn-lt"/>
                <a:ea typeface="+mn-ea"/>
                <a:cs typeface="+mn-cs"/>
              </a:rPr>
              <a:t>As a result of this social distancing is harder to maintain in these families and can therefore put the elderly or the vulnerable at risk. </a:t>
            </a:r>
          </a:p>
          <a:p>
            <a:pPr marL="171450" indent="-171450">
              <a:buFont typeface="Arial" panose="020B0604020202020204" pitchFamily="34" charset="0"/>
              <a:buChar char="•"/>
            </a:pPr>
            <a:r>
              <a:rPr lang="en-GB" sz="1200" kern="1200">
                <a:solidFill>
                  <a:schemeClr val="tx1"/>
                </a:solidFill>
                <a:effectLst/>
                <a:latin typeface="+mn-lt"/>
                <a:ea typeface="+mn-ea"/>
                <a:cs typeface="+mn-cs"/>
              </a:rPr>
              <a:t>BAME groups are more likely to have low income jobs that do not have the capabilities to allow working from home</a:t>
            </a:r>
          </a:p>
          <a:p>
            <a:pPr marL="171450" indent="-171450">
              <a:buFont typeface="Arial" panose="020B0604020202020204" pitchFamily="34" charset="0"/>
              <a:buChar char="•"/>
            </a:pPr>
            <a:r>
              <a:rPr lang="en-GB" sz="1200" kern="1200">
                <a:solidFill>
                  <a:schemeClr val="tx1"/>
                </a:solidFill>
                <a:effectLst/>
                <a:latin typeface="+mn-lt"/>
                <a:ea typeface="+mn-ea"/>
                <a:cs typeface="+mn-cs"/>
              </a:rPr>
              <a:t>. BAME are more likely to be key workers and working in public facing jobs are unable to work from home and are more exposed to the </a:t>
            </a:r>
            <a:r>
              <a:rPr lang="en-GB" sz="1200" kern="1200" err="1">
                <a:solidFill>
                  <a:schemeClr val="tx1"/>
                </a:solidFill>
                <a:effectLst/>
                <a:latin typeface="+mn-lt"/>
                <a:ea typeface="+mn-ea"/>
                <a:cs typeface="+mn-cs"/>
              </a:rPr>
              <a:t>virusare</a:t>
            </a:r>
            <a:r>
              <a:rPr lang="en-GB" sz="1200" kern="1200">
                <a:solidFill>
                  <a:schemeClr val="tx1"/>
                </a:solidFill>
                <a:effectLst/>
                <a:latin typeface="+mn-lt"/>
                <a:ea typeface="+mn-ea"/>
                <a:cs typeface="+mn-cs"/>
              </a:rPr>
              <a:t> unable to work from home and are more exposed to the virus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34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cs-CZ"/>
          </a:p>
        </p:txBody>
      </p:sp>
      <p:sp>
        <p:nvSpPr>
          <p:cNvPr id="6" name="Slide Number Placeholder 5"/>
          <p:cNvSpPr>
            <a:spLocks noGrp="1"/>
          </p:cNvSpPr>
          <p:nvPr>
            <p:ph type="sldNum" sz="quarter" idx="12"/>
          </p:nvPr>
        </p:nvSpPr>
        <p:spPr>
          <a:xfrm>
            <a:off x="2241671" y="1245806"/>
            <a:ext cx="1264577" cy="785209"/>
          </a:xfrm>
        </p:spPr>
        <p:txBody>
          <a:bodyPr/>
          <a:lstStyle/>
          <a:p>
            <a:fld id="{B6F15528-21DE-4FAA-801E-634DDDAF4B2B}" type="slidenum">
              <a:rPr lang="cs-CZ" smtClean="0"/>
              <a:t>‹#›</a:t>
            </a:fld>
            <a:endParaRPr lang="cs-CZ"/>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10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40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568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84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10/15/2020</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8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50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10/15/2020</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1112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7946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626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2120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4470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en-US"/>
          </a:p>
        </p:txBody>
      </p:sp>
      <p:sp>
        <p:nvSpPr>
          <p:cNvPr id="6" name="Slide Number Placeholder 5"/>
          <p:cNvSpPr>
            <a:spLocks noGrp="1"/>
          </p:cNvSpPr>
          <p:nvPr>
            <p:ph type="sldNum" sz="quarter" idx="12"/>
          </p:nvPr>
        </p:nvSpPr>
        <p:spPr>
          <a:xfrm>
            <a:off x="2241671" y="1245806"/>
            <a:ext cx="1264577" cy="785209"/>
          </a:xfrm>
        </p:spPr>
        <p:txBody>
          <a:bodyPr/>
          <a:lstStyle/>
          <a:p>
            <a:fld id="{6D22F896-40B5-4ADD-8801-0D06FADFA095}" type="slidenum">
              <a:rPr lang="en-US" dirty="0"/>
              <a:t>‹#›</a:t>
            </a:fld>
            <a:endParaRPr lang="en-US"/>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7461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128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872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746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10/15/2020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5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28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17393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65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48A87A34-81AB-432B-8DAE-1953F412C126}" type="datetimeFigureOut">
              <a:rPr lang="en-US" dirty="0"/>
              <a:pPr/>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87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9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72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1D8BD707-D9CF-40AE-B4C6-C98DA3205C09}" type="datetimeFigureOut">
              <a:rPr lang="en-US" smtClean="0"/>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B6F15528-21DE-4FAA-801E-634DDDAF4B2B}" type="slidenum">
              <a:rPr lang="cs-CZ" smtClean="0"/>
              <a:t>‹#›</a:t>
            </a:fld>
            <a:endParaRPr lang="cs-CZ"/>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92858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48A87A34-81AB-432B-8DAE-1953F412C126}" type="datetimeFigureOut">
              <a:rPr lang="en-US" dirty="0"/>
              <a:pPr/>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4656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news/health-51800707" TargetMode="External"/><Relationship Id="rId2" Type="http://schemas.openxmlformats.org/officeDocument/2006/relationships/hyperlink" Target="NULL" TargetMode="External"/><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covid19.who.int/" TargetMode="External"/><Relationship Id="rId4" Type="http://schemas.openxmlformats.org/officeDocument/2006/relationships/hyperlink" Target="https://www.theguardian.com/world/2020/jun/02/covid-19-death-rate-in-england-higher-among-bame-peop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news/new-package-to-support-and-enforce-self-isolation" TargetMode="External"/><Relationship Id="rId7" Type="http://schemas.openxmlformats.org/officeDocument/2006/relationships/hyperlink" Target="https://www.birminghammail.co.uk/news/midlands-news/birmingham-mast-hit-fire-after-18049171" TargetMode="External"/><Relationship Id="rId2" Type="http://schemas.openxmlformats.org/officeDocument/2006/relationships/hyperlink" Target="https://www.gov.uk/government/news/furlough-scheme-cut-off-date-extended-to-19-march" TargetMode="External"/><Relationship Id="rId1" Type="http://schemas.openxmlformats.org/officeDocument/2006/relationships/slideLayout" Target="../slideLayouts/slideLayout7.xml"/><Relationship Id="rId6" Type="http://schemas.openxmlformats.org/officeDocument/2006/relationships/hyperlink" Target="https://assets.publishing.service.gov.uk/" TargetMode="External"/><Relationship Id="rId5" Type="http://schemas.openxmlformats.org/officeDocument/2006/relationships/hyperlink" Target="https://www.ethnicity-facts-figures.service.gov.uk/uk-population-by-ethnicity/national-and-regional-populations/regional-ethnic-diversity/latest" TargetMode="External"/><Relationship Id="rId4" Type="http://schemas.openxmlformats.org/officeDocument/2006/relationships/hyperlink" Target="https://civilservice.blog.gov.uk/2019/07/08/please-dont-call-me-bame-or-bm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coronavirus/workforce/addressing-impact-of-covid-19-on-bame-staff-in-the-nhs" TargetMode="External"/><Relationship Id="rId2" Type="http://schemas.openxmlformats.org/officeDocument/2006/relationships/hyperlink" Target="https://www.kingsfund.org.uk/blog/2020/04/ethnic-minority-deaths-covid-19" TargetMode="External"/><Relationship Id="rId1" Type="http://schemas.openxmlformats.org/officeDocument/2006/relationships/slideLayout" Target="../slideLayouts/slideLayout7.xml"/><Relationship Id="rId5" Type="http://schemas.openxmlformats.org/officeDocument/2006/relationships/hyperlink" Target="https://www.covid19.nhs.uk/" TargetMode="External"/><Relationship Id="rId4" Type="http://schemas.openxmlformats.org/officeDocument/2006/relationships/hyperlink" Target="https://www.nhs.uk/conditions/coronavirus-covid-1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uffieldtrust.org.uk/news-item/covid-19-the-nhs-not-returning-to-normal-any-time-soon" TargetMode="External"/><Relationship Id="rId2" Type="http://schemas.openxmlformats.org/officeDocument/2006/relationships/hyperlink" Target="https://www.theguardian.com/world/2020/jan/31/bat-soup-dodgy-cures-and-diseasology-the-spread-of-coronavirus-bunkum" TargetMode="External"/><Relationship Id="rId1" Type="http://schemas.openxmlformats.org/officeDocument/2006/relationships/slideLayout" Target="../slideLayouts/slideLayout7.xml"/><Relationship Id="rId4" Type="http://schemas.openxmlformats.org/officeDocument/2006/relationships/hyperlink" Target="https://www.who.int/emergencies/diseases/novel-coronavirus-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a:solidFill>
                  <a:srgbClr val="FFFFFF"/>
                </a:solidFill>
                <a:cs typeface="Source Sans Pro Light"/>
              </a:rPr>
              <a:t>BMHP5013</a:t>
            </a:r>
            <a:endParaRPr lang="en-US" sz="3200">
              <a:cs typeface="Source Sans Pro Light"/>
            </a:endParaRPr>
          </a:p>
        </p:txBody>
      </p:sp>
      <p:sp>
        <p:nvSpPr>
          <p:cNvPr id="5" name="object 5"/>
          <p:cNvSpPr txBox="1"/>
          <p:nvPr/>
        </p:nvSpPr>
        <p:spPr>
          <a:xfrm>
            <a:off x="4878515" y="88680"/>
            <a:ext cx="4750169" cy="1073371"/>
          </a:xfrm>
          <a:prstGeom prst="rect">
            <a:avLst/>
          </a:prstGeom>
          <a:noFill/>
        </p:spPr>
        <p:txBody>
          <a:bodyPr vert="horz" wrap="square" lIns="0" tIns="87630" rIns="0" bIns="0" rtlCol="0">
            <a:spAutoFit/>
          </a:bodyPr>
          <a:lstStyle/>
          <a:p>
            <a:pPr marL="495300" algn="ctr">
              <a:spcBef>
                <a:spcPts val="690"/>
              </a:spcBef>
            </a:pPr>
            <a:r>
              <a:rPr lang="en-US" sz="3200" spc="-10">
                <a:solidFill>
                  <a:srgbClr val="FFFFFF"/>
                </a:solidFill>
                <a:cs typeface="Source Sans Pro Light"/>
              </a:rPr>
              <a:t>PUBLIC HEALTH POLICY</a:t>
            </a:r>
            <a:endParaRPr lang="en-US" sz="3200">
              <a:cs typeface="Source Sans Pro Light"/>
            </a:endParaRPr>
          </a:p>
        </p:txBody>
      </p:sp>
      <p:sp>
        <p:nvSpPr>
          <p:cNvPr id="6" name="object 6"/>
          <p:cNvSpPr txBox="1"/>
          <p:nvPr/>
        </p:nvSpPr>
        <p:spPr>
          <a:xfrm>
            <a:off x="10419556" y="241300"/>
            <a:ext cx="5600198" cy="580928"/>
          </a:xfrm>
          <a:prstGeom prst="rect">
            <a:avLst/>
          </a:prstGeom>
          <a:noFill/>
        </p:spPr>
        <p:txBody>
          <a:bodyPr vert="horz" wrap="square" lIns="0" tIns="87630" rIns="0" bIns="0" rtlCol="0">
            <a:spAutoFit/>
          </a:bodyPr>
          <a:lstStyle/>
          <a:p>
            <a:pPr marL="406400">
              <a:spcBef>
                <a:spcPts val="690"/>
              </a:spcBef>
            </a:pPr>
            <a:r>
              <a:rPr lang="en-US" sz="3200" spc="-5">
                <a:solidFill>
                  <a:srgbClr val="FFFFFF"/>
                </a:solidFill>
                <a:cs typeface="Source Sans Pro Light"/>
              </a:rPr>
              <a:t>DR BESTY JOSE </a:t>
            </a:r>
            <a:endParaRPr lang="en-US" sz="3200">
              <a:cs typeface="Source Sans Pro Light"/>
            </a:endParaRPr>
          </a:p>
        </p:txBody>
      </p:sp>
      <p:sp>
        <p:nvSpPr>
          <p:cNvPr id="7" name="object 7"/>
          <p:cNvSpPr txBox="1"/>
          <p:nvPr/>
        </p:nvSpPr>
        <p:spPr>
          <a:xfrm>
            <a:off x="14790771" y="317499"/>
            <a:ext cx="3285680" cy="505267"/>
          </a:xfrm>
          <a:prstGeom prst="rect">
            <a:avLst/>
          </a:prstGeom>
        </p:spPr>
        <p:txBody>
          <a:bodyPr vert="horz" wrap="square" lIns="0" tIns="12700" rIns="0" bIns="0" rtlCol="0">
            <a:spAutoFit/>
          </a:bodyPr>
          <a:lstStyle/>
          <a:p>
            <a:pPr marL="12700" algn="ctr">
              <a:spcBef>
                <a:spcPts val="100"/>
              </a:spcBef>
            </a:pPr>
            <a:r>
              <a:rPr lang="en-US" sz="3200" spc="-15">
                <a:solidFill>
                  <a:srgbClr val="FFFFFF"/>
                </a:solidFill>
                <a:cs typeface="Source Sans Pro Light"/>
              </a:rPr>
              <a:t>UWTSD</a:t>
            </a:r>
            <a:endParaRPr lang="en-US" sz="3200">
              <a:cs typeface="Source Sans Pro Light"/>
            </a:endParaRPr>
          </a:p>
        </p:txBody>
      </p:sp>
      <p:sp>
        <p:nvSpPr>
          <p:cNvPr id="18" name="object 18"/>
          <p:cNvSpPr txBox="1"/>
          <p:nvPr/>
        </p:nvSpPr>
        <p:spPr>
          <a:xfrm>
            <a:off x="0" y="1479550"/>
            <a:ext cx="11805026" cy="14177023"/>
          </a:xfrm>
          <a:prstGeom prst="rect">
            <a:avLst/>
          </a:prstGeom>
        </p:spPr>
        <p:txBody>
          <a:bodyPr vert="horz" wrap="square" lIns="0" tIns="12700" rIns="0" bIns="0" rtlCol="0">
            <a:spAutoFit/>
          </a:bodyPr>
          <a:lstStyle/>
          <a:p>
            <a:pPr marL="12700" marR="5080" indent="360680">
              <a:lnSpc>
                <a:spcPct val="102400"/>
              </a:lnSpc>
            </a:pPr>
            <a:endParaRPr lang="en-US" sz="6600">
              <a:solidFill>
                <a:schemeClr val="accent1"/>
              </a:solidFill>
              <a:cs typeface="Source Sans Pro"/>
            </a:endParaRPr>
          </a:p>
          <a:p>
            <a:pPr marL="12700" marR="5080" indent="360680">
              <a:lnSpc>
                <a:spcPct val="102400"/>
              </a:lnSpc>
            </a:pPr>
            <a:endParaRPr lang="en-US" sz="6600">
              <a:solidFill>
                <a:schemeClr val="accent1"/>
              </a:solidFill>
              <a:cs typeface="Source Sans Pro"/>
            </a:endParaRPr>
          </a:p>
          <a:p>
            <a:pPr marL="12700" marR="5080" indent="360680">
              <a:lnSpc>
                <a:spcPct val="102400"/>
              </a:lnSpc>
            </a:pPr>
            <a:r>
              <a:rPr lang="en-US" sz="6600">
                <a:solidFill>
                  <a:schemeClr val="accent1"/>
                </a:solidFill>
                <a:cs typeface="Source Sans Pro"/>
              </a:rPr>
              <a:t>Educating BAME on COVID-19</a:t>
            </a:r>
            <a:endParaRPr lang="en-US" sz="3600">
              <a:solidFill>
                <a:schemeClr val="accent1"/>
              </a:solidFill>
              <a:cs typeface="Source Sans Pro"/>
            </a:endParaRP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nSpc>
                <a:spcPct val="102400"/>
              </a:lnSpc>
            </a:pPr>
            <a:r>
              <a:rPr lang="en-US" sz="3600">
                <a:solidFill>
                  <a:schemeClr val="accent1"/>
                </a:solidFill>
                <a:cs typeface="Source Sans Pro"/>
              </a:rPr>
              <a:t>Presentation by:   Carla Moseley		1814356									   						Naseem khan		1807432</a:t>
            </a:r>
          </a:p>
          <a:p>
            <a:pPr marL="12700" marR="5080" indent="360680">
              <a:lnSpc>
                <a:spcPct val="102400"/>
              </a:lnSpc>
            </a:pPr>
            <a:r>
              <a:rPr lang="en-US" sz="3600">
                <a:solidFill>
                  <a:schemeClr val="accent1"/>
                </a:solidFill>
                <a:cs typeface="Source Sans Pro"/>
              </a:rPr>
              <a:t>	Group 5				Shabina Hoque	1715293 </a:t>
            </a:r>
          </a:p>
          <a:p>
            <a:pPr marL="12700" marR="5080" indent="360680">
              <a:lnSpc>
                <a:spcPct val="102400"/>
              </a:lnSpc>
            </a:pPr>
            <a:r>
              <a:rPr lang="en-US" sz="3600">
                <a:solidFill>
                  <a:schemeClr val="accent1"/>
                </a:solidFill>
                <a:cs typeface="Source Sans Pro"/>
              </a:rPr>
              <a:t>								</a:t>
            </a:r>
            <a:r>
              <a:rPr lang="en-US" sz="3600" err="1">
                <a:solidFill>
                  <a:schemeClr val="accent1"/>
                </a:solidFill>
                <a:cs typeface="Source Sans Pro"/>
              </a:rPr>
              <a:t>Shahina</a:t>
            </a:r>
            <a:r>
              <a:rPr lang="en-US" sz="3600">
                <a:solidFill>
                  <a:schemeClr val="accent1"/>
                </a:solidFill>
                <a:cs typeface="Source Sans Pro"/>
              </a:rPr>
              <a:t> Begum	1813849</a:t>
            </a:r>
          </a:p>
          <a:p>
            <a:pPr marL="12700" marR="5080" indent="360680">
              <a:lnSpc>
                <a:spcPct val="102400"/>
              </a:lnSpc>
            </a:pPr>
            <a:r>
              <a:rPr lang="en-US" sz="3600">
                <a:solidFill>
                  <a:schemeClr val="accent1"/>
                </a:solidFill>
                <a:cs typeface="Source Sans Pro"/>
              </a:rPr>
              <a:t>								Rahim Saddeque	1715434</a:t>
            </a: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gn="ctr">
              <a:lnSpc>
                <a:spcPct val="102400"/>
              </a:lnSpc>
            </a:pPr>
            <a:r>
              <a:rPr lang="en-US" sz="3600">
                <a:solidFill>
                  <a:schemeClr val="accent1"/>
                </a:solidFill>
                <a:cs typeface="Source Sans Pro"/>
              </a:rPr>
              <a:t>		</a:t>
            </a:r>
          </a:p>
          <a:p>
            <a:pPr marL="12700" marR="5080" indent="360680" algn="ctr">
              <a:lnSpc>
                <a:spcPct val="102400"/>
              </a:lnSpc>
            </a:pPr>
            <a:endParaRPr lang="en-US">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p:txBody>
      </p:sp>
      <p:sp>
        <p:nvSpPr>
          <p:cNvPr id="19" name="object 19"/>
          <p:cNvSpPr/>
          <p:nvPr/>
        </p:nvSpPr>
        <p:spPr>
          <a:xfrm flipV="1">
            <a:off x="513556" y="4889497"/>
            <a:ext cx="9601200" cy="274319"/>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513556" y="5175523"/>
            <a:ext cx="8630486" cy="751488"/>
          </a:xfrm>
          <a:prstGeom prst="rect">
            <a:avLst/>
          </a:prstGeom>
        </p:spPr>
        <p:txBody>
          <a:bodyPr vert="horz" wrap="square" lIns="0" tIns="12700" rIns="0" bIns="0" rtlCol="0">
            <a:spAutoFit/>
          </a:bodyPr>
          <a:lstStyle/>
          <a:p>
            <a:pPr marL="12700">
              <a:lnSpc>
                <a:spcPct val="100000"/>
              </a:lnSpc>
              <a:spcBef>
                <a:spcPts val="100"/>
              </a:spcBef>
            </a:pPr>
            <a:endParaRPr lang="en-US" sz="4800">
              <a:cs typeface="Source Sans Pro Light"/>
            </a:endParaRPr>
          </a:p>
        </p:txBody>
      </p:sp>
      <p:pic>
        <p:nvPicPr>
          <p:cNvPr id="1026" name="Picture 2" descr="How Does Wuhan Coronavirus Compare With MERS, SARS And The Common Cold? |  WESM">
            <a:extLst>
              <a:ext uri="{FF2B5EF4-FFF2-40B4-BE49-F238E27FC236}">
                <a16:creationId xmlns:a16="http://schemas.microsoft.com/office/drawing/2014/main" id="{4CAB1CF6-0CFD-42A5-8F19-4EC48E4062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64" y="3097024"/>
            <a:ext cx="7219013" cy="541446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DF52A91-EFA3-46EB-9FF5-C894B11FC256}"/>
              </a:ext>
            </a:extLst>
          </p:cNvPr>
          <p:cNvPicPr>
            <a:picLocks noChangeAspect="1"/>
          </p:cNvPicPr>
          <p:nvPr/>
        </p:nvPicPr>
        <p:blipFill>
          <a:blip r:embed="rId4"/>
          <a:stretch>
            <a:fillRect/>
          </a:stretch>
        </p:blipFill>
        <p:spPr>
          <a:xfrm>
            <a:off x="997" y="9514545"/>
            <a:ext cx="2965350" cy="11702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88AB-7A0C-4774-9D55-425D32AB8300}"/>
              </a:ext>
            </a:extLst>
          </p:cNvPr>
          <p:cNvSpPr>
            <a:spLocks noGrp="1"/>
          </p:cNvSpPr>
          <p:nvPr>
            <p:ph type="ctrTitle" idx="4294967295"/>
          </p:nvPr>
        </p:nvSpPr>
        <p:spPr>
          <a:xfrm>
            <a:off x="5606016" y="672598"/>
            <a:ext cx="7465023" cy="1113566"/>
          </a:xfrm>
        </p:spPr>
        <p:txBody>
          <a:bodyPr>
            <a:noAutofit/>
          </a:bodyPr>
          <a:lstStyle/>
          <a:p>
            <a:r>
              <a:rPr lang="en-GB" sz="5613">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BF91E3F7-D7CF-4DB4-BD73-A94ECF2F3C24}"/>
              </a:ext>
            </a:extLst>
          </p:cNvPr>
          <p:cNvSpPr>
            <a:spLocks noGrp="1"/>
          </p:cNvSpPr>
          <p:nvPr>
            <p:ph type="subTitle" idx="4294967295"/>
          </p:nvPr>
        </p:nvSpPr>
        <p:spPr>
          <a:xfrm>
            <a:off x="735693" y="2426727"/>
            <a:ext cx="13320032" cy="7222098"/>
          </a:xfrm>
        </p:spPr>
        <p:txBody>
          <a:bodyPr>
            <a:normAutofit lnSpcReduction="10000"/>
          </a:bodyPr>
          <a:lstStyle/>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origins of social and public health policies and the impact of these policies.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roles of different local, national and international agencies regarding the disease.</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Outlining key social and public health policies and their impact on a specific target group.</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Identify a particular vulnerable group of population that have been affected by this health crisis.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31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3C91-C197-4E28-BA47-A53D9D667FCF}"/>
              </a:ext>
            </a:extLst>
          </p:cNvPr>
          <p:cNvSpPr>
            <a:spLocks noGrp="1"/>
          </p:cNvSpPr>
          <p:nvPr>
            <p:ph type="title" idx="4294967295"/>
          </p:nvPr>
        </p:nvSpPr>
        <p:spPr>
          <a:xfrm>
            <a:off x="810976" y="1057911"/>
            <a:ext cx="16625888" cy="968375"/>
          </a:xfrm>
        </p:spPr>
        <p:txBody>
          <a:bodyPr>
            <a:normAutofit/>
          </a:bodyPr>
          <a:lstStyle/>
          <a:p>
            <a:pPr marL="534650" indent="-534650">
              <a:buFont typeface="Wingdings" panose="05000000000000000000" pitchFamily="2" charset="2"/>
              <a:buChar char="v"/>
            </a:pPr>
            <a:r>
              <a:rPr lang="en-GB" sz="3118">
                <a:latin typeface="Arial" panose="020B0604020202020204" pitchFamily="34" charset="0"/>
                <a:cs typeface="Arial" panose="020B0604020202020204" pitchFamily="34" charset="0"/>
              </a:rPr>
              <a:t>Identify the incidence of Covid-19.</a:t>
            </a:r>
          </a:p>
        </p:txBody>
      </p:sp>
      <p:sp>
        <p:nvSpPr>
          <p:cNvPr id="3" name="Content Placeholder 2">
            <a:extLst>
              <a:ext uri="{FF2B5EF4-FFF2-40B4-BE49-F238E27FC236}">
                <a16:creationId xmlns:a16="http://schemas.microsoft.com/office/drawing/2014/main" id="{899DA644-19AF-413D-9055-3C76B833B077}"/>
              </a:ext>
            </a:extLst>
          </p:cNvPr>
          <p:cNvSpPr>
            <a:spLocks noGrp="1"/>
          </p:cNvSpPr>
          <p:nvPr>
            <p:ph idx="4294967295"/>
          </p:nvPr>
        </p:nvSpPr>
        <p:spPr>
          <a:xfrm>
            <a:off x="817795" y="852568"/>
            <a:ext cx="16077494" cy="8480383"/>
          </a:xfrm>
        </p:spPr>
        <p:txBody>
          <a:bodyPr vert="horz" lIns="91440" tIns="45720" rIns="91440" bIns="45720" rtlCol="0" anchor="t">
            <a:normAutofit fontScale="92500" lnSpcReduction="10000"/>
          </a:bodyPr>
          <a:lstStyle/>
          <a:p>
            <a:pPr marL="0" indent="0">
              <a:buNone/>
            </a:pPr>
            <a:endParaRPr lang="en-GB" sz="3118">
              <a:latin typeface="Arial" panose="020B0604020202020204" pitchFamily="34" charset="0"/>
              <a:cs typeface="Arial" panose="020B0604020202020204" pitchFamily="34" charset="0"/>
            </a:endParaRP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What are the geographical distribution?</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incidence rates and trends and the areas most affected.</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causes and spread of the disease and measures to control it.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impact it has had on the chosen group of population.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roles of different agencies like the local authorities, health boards, governments, EU,  WHO, and voluntary organisations.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43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2739-2D8D-45DC-B41B-90667C8CE1A1}"/>
              </a:ext>
            </a:extLst>
          </p:cNvPr>
          <p:cNvSpPr>
            <a:spLocks noGrp="1"/>
          </p:cNvSpPr>
          <p:nvPr>
            <p:ph type="title" idx="4294967295"/>
          </p:nvPr>
        </p:nvSpPr>
        <p:spPr>
          <a:xfrm>
            <a:off x="0" y="99227"/>
            <a:ext cx="17427258" cy="2567028"/>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800080DA-6075-4FD4-97FF-B2745D2A289F}"/>
              </a:ext>
            </a:extLst>
          </p:cNvPr>
          <p:cNvSpPr>
            <a:spLocks noGrp="1"/>
          </p:cNvSpPr>
          <p:nvPr>
            <p:ph idx="4294967295"/>
          </p:nvPr>
        </p:nvSpPr>
        <p:spPr>
          <a:xfrm>
            <a:off x="592137" y="1073854"/>
            <a:ext cx="15183586" cy="8462258"/>
          </a:xfrm>
        </p:spPr>
        <p:txBody>
          <a:bodyPr vert="horz" lIns="91440" tIns="45720" rIns="91440" bIns="45720" rtlCol="0" anchor="t">
            <a:normAutofit fontScale="92500" lnSpcReduction="20000"/>
          </a:bodyPr>
          <a:lstStyle/>
          <a:p>
            <a:pPr marL="356235" indent="-356235">
              <a:buFont typeface="Wingdings" panose="05000000000000000000" pitchFamily="2" charset="2"/>
              <a:buChar char="v"/>
            </a:pPr>
            <a:r>
              <a:rPr lang="en-GB" sz="3100"/>
              <a:t> </a:t>
            </a:r>
            <a:r>
              <a:rPr lang="en-GB" sz="3100">
                <a:latin typeface="Arial"/>
                <a:cs typeface="Arial"/>
              </a:rPr>
              <a:t>Coronavirus disease (Covid-19) is an infectious disease caused by a newly discovered coronavirus. </a:t>
            </a:r>
            <a:endParaRPr lang="en-US"/>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Coronaviruses are a large family of viruses that cause illness ranging from common cold to more severe diseases.</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first case of Covid-19 was reported in Wuhan City, China, in December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likely evolved from a coronavirus in the bat population, but it is still unclear how it started. It is known many earlier cases were connected to the seafood market in Wuhan.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It was characterized as a pandemic by WHO on 11 March 2020 due to rapid increase in cases outside China. It was reported in 114 countries.</a:t>
            </a:r>
            <a:endParaRPr lang="en-GB" sz="3100">
              <a:latin typeface="Arial" panose="020B0604020202020204" pitchFamily="34" charset="0"/>
              <a:cs typeface="Arial" panose="020B0604020202020204" pitchFamily="34" charset="0"/>
            </a:endParaRPr>
          </a:p>
          <a:p>
            <a:pPr marL="0" indent="0">
              <a:buNone/>
            </a:pPr>
            <a:r>
              <a:rPr lang="en-GB" sz="3100"/>
              <a:t>                                         (WHO 2020).</a:t>
            </a:r>
          </a:p>
          <a:p>
            <a:pPr marL="356235" indent="-356235">
              <a:buFont typeface="Wingdings" panose="05000000000000000000" pitchFamily="2" charset="2"/>
              <a:buChar char="v"/>
            </a:pPr>
            <a:endParaRPr lang="en-GB" sz="3118"/>
          </a:p>
          <a:p>
            <a:pPr marL="0" indent="0">
              <a:buNone/>
            </a:pPr>
            <a:endParaRPr lang="en-GB" sz="3118"/>
          </a:p>
          <a:p>
            <a:pPr marL="356235" indent="-356235">
              <a:buFont typeface="Wingdings" panose="05000000000000000000" pitchFamily="2" charset="2"/>
              <a:buChar char="v"/>
            </a:pPr>
            <a:endParaRPr lang="en-GB" sz="3118"/>
          </a:p>
          <a:p>
            <a:pPr marL="356235" indent="-356235">
              <a:buFont typeface="Wingdings" panose="05000000000000000000" pitchFamily="2" charset="2"/>
              <a:buChar char="v"/>
            </a:pPr>
            <a:endParaRPr lang="en-GB" sz="3118"/>
          </a:p>
          <a:p>
            <a:pPr marL="0" indent="0">
              <a:buNone/>
            </a:pPr>
            <a:endParaRPr lang="en-GB" sz="3118"/>
          </a:p>
          <a:p>
            <a:pPr marL="0" indent="0">
              <a:buNone/>
            </a:pPr>
            <a:endParaRPr lang="en-GB" sz="3118"/>
          </a:p>
          <a:p>
            <a:pPr marL="0" indent="0">
              <a:buNone/>
            </a:pPr>
            <a:endParaRPr lang="en-GB" sz="3118"/>
          </a:p>
        </p:txBody>
      </p:sp>
    </p:spTree>
    <p:extLst>
      <p:ext uri="{BB962C8B-B14F-4D97-AF65-F5344CB8AC3E}">
        <p14:creationId xmlns:p14="http://schemas.microsoft.com/office/powerpoint/2010/main" val="265961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5B08-9FAD-4AB6-9BE3-9117FB4D23F1}"/>
              </a:ext>
            </a:extLst>
          </p:cNvPr>
          <p:cNvSpPr>
            <a:spLocks noGrp="1"/>
          </p:cNvSpPr>
          <p:nvPr>
            <p:ph type="title" idx="4294967295"/>
          </p:nvPr>
        </p:nvSpPr>
        <p:spPr>
          <a:xfrm>
            <a:off x="0" y="-3735"/>
            <a:ext cx="17044698" cy="2094473"/>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A32D2D7D-D6DB-4353-9901-D094DD055D1D}"/>
              </a:ext>
            </a:extLst>
          </p:cNvPr>
          <p:cNvSpPr>
            <a:spLocks noGrp="1"/>
          </p:cNvSpPr>
          <p:nvPr>
            <p:ph idx="4294967295"/>
          </p:nvPr>
        </p:nvSpPr>
        <p:spPr>
          <a:xfrm>
            <a:off x="240133" y="1228743"/>
            <a:ext cx="18242126" cy="7830648"/>
          </a:xfrm>
        </p:spPr>
        <p:txBody>
          <a:bodyPr vert="horz" lIns="91440" tIns="45720" rIns="91440" bIns="45720" rtlCol="0" anchor="t">
            <a:normAutofit fontScale="85000" lnSpcReduction="10000"/>
          </a:bodyPr>
          <a:lstStyle/>
          <a:p>
            <a:pPr marL="356235" indent="-356235">
              <a:buFont typeface="Wingdings" panose="05000000000000000000" pitchFamily="2" charset="2"/>
              <a:buChar char="v"/>
            </a:pPr>
            <a:r>
              <a:rPr lang="en-GB" sz="3100">
                <a:latin typeface="Arial"/>
                <a:cs typeface="Arial"/>
              </a:rPr>
              <a:t> There are three main symptoms, new and continuous cough, Fever with temperature above 37.8C and change in smell or taste.</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people infected with covid-19 will experience mild to moderate respiratory illness and will recover without needing special treatment.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Older people and people with underlying health conditions like cardiovascular disease, diabetes, chronic respiratory disease, and cancer are more likely to develop  serious illness.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Best way to protect yourself and others is to wash hands, use alcohol-based rub and wearing face mask when in public.</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Avoid touching your face as it enters through mouth, eyes and nose.</a:t>
            </a:r>
          </a:p>
          <a:p>
            <a:pPr marL="0" indent="0">
              <a:buNone/>
            </a:pPr>
            <a:r>
              <a:rPr lang="en-GB" sz="3100">
                <a:latin typeface="Arial"/>
                <a:cs typeface="Arial"/>
              </a:rPr>
              <a:t>                                                           (NHS 2020)</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51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D25F-A11F-47F4-8D9A-9D1C451C4D11}"/>
              </a:ext>
            </a:extLst>
          </p:cNvPr>
          <p:cNvSpPr>
            <a:spLocks noGrp="1"/>
          </p:cNvSpPr>
          <p:nvPr>
            <p:ph type="title" idx="4294967295"/>
          </p:nvPr>
        </p:nvSpPr>
        <p:spPr>
          <a:xfrm>
            <a:off x="0" y="569913"/>
            <a:ext cx="16397288" cy="2066925"/>
          </a:xfrm>
        </p:spPr>
        <p:txBody>
          <a:bodyPr>
            <a:normAutofit/>
          </a:bodyPr>
          <a:lstStyle/>
          <a:p>
            <a:pPr algn="ctr"/>
            <a:r>
              <a:rPr lang="en-GB" sz="5613">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435FC659-244C-4BCC-BAFB-96003CFAF292}"/>
              </a:ext>
            </a:extLst>
          </p:cNvPr>
          <p:cNvSpPr>
            <a:spLocks noGrp="1"/>
          </p:cNvSpPr>
          <p:nvPr>
            <p:ph idx="4294967295"/>
          </p:nvPr>
        </p:nvSpPr>
        <p:spPr>
          <a:xfrm>
            <a:off x="0" y="2352675"/>
            <a:ext cx="15525750" cy="7212013"/>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target population that has been chosen for this presentation is BAME, which stands for Black, Asian and minority ethnic. It is widely used by government departments, public bodies, the media and others when referring to ethnic minority groups.(GOV.UK 2019).</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incorrectly assume that BAME refers only to black and Asian people, but according to government it includes Arabic people, asylum seekers and refugees, Asians and British Asians, black and British black, Chinese, Irish, travellers and Gypsies (GOV.UK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BAME communities mostly live in urban locations with London being most popular where 40.2% of residents identified as from BAME community.(GOV.UK 2018).</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69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9C80-6E90-4E84-B526-FCA021FB577D}"/>
              </a:ext>
            </a:extLst>
          </p:cNvPr>
          <p:cNvSpPr>
            <a:spLocks noGrp="1"/>
          </p:cNvSpPr>
          <p:nvPr>
            <p:ph type="title" idx="4294967295"/>
          </p:nvPr>
        </p:nvSpPr>
        <p:spPr>
          <a:xfrm>
            <a:off x="0" y="172772"/>
            <a:ext cx="16588568" cy="1584591"/>
          </a:xfrm>
        </p:spPr>
        <p:txBody>
          <a:bodyPr>
            <a:normAutofit/>
          </a:bodyPr>
          <a:lstStyle/>
          <a:p>
            <a:pPr algn="ctr"/>
            <a:r>
              <a:rPr lang="en-GB" sz="5613">
                <a:latin typeface="Arial" panose="020B0604020202020204" pitchFamily="34" charset="0"/>
                <a:cs typeface="Arial" panose="020B0604020202020204" pitchFamily="34" charset="0"/>
              </a:rPr>
              <a:t>BAME Community</a:t>
            </a:r>
          </a:p>
        </p:txBody>
      </p:sp>
      <p:sp>
        <p:nvSpPr>
          <p:cNvPr id="3" name="Content Placeholder 2">
            <a:extLst>
              <a:ext uri="{FF2B5EF4-FFF2-40B4-BE49-F238E27FC236}">
                <a16:creationId xmlns:a16="http://schemas.microsoft.com/office/drawing/2014/main" id="{5DCEC5A0-B541-4187-87CE-96A5482425A9}"/>
              </a:ext>
            </a:extLst>
          </p:cNvPr>
          <p:cNvSpPr>
            <a:spLocks noGrp="1"/>
          </p:cNvSpPr>
          <p:nvPr>
            <p:ph idx="4294967295"/>
          </p:nvPr>
        </p:nvSpPr>
        <p:spPr>
          <a:xfrm>
            <a:off x="191167" y="1307216"/>
            <a:ext cx="15514773" cy="8088944"/>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UK has a large and diverse BAME community which account for around 14% of the population.</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Around a third of Covid-19 patients admitted to critical care units are from BAME groups. Healthcare and other key workers from this group are at high risk.</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Strong evidence that Covid-19 deaths in hospital are greater in BAME groups than in white British groups.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Deaths in health and care workers are higher in BAME groups with greater numbers in medical staff.</a:t>
            </a:r>
          </a:p>
          <a:p>
            <a:pPr marL="0" indent="0">
              <a:buNone/>
            </a:pPr>
            <a:r>
              <a:rPr lang="en-GB" sz="3100">
                <a:latin typeface="Arial"/>
                <a:cs typeface="Arial"/>
              </a:rPr>
              <a:t>                                                      (BBC 2020)</a:t>
            </a:r>
            <a:endParaRPr lang="en-GB" sz="31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5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E109-4492-4CE8-A078-32B2440A2301}"/>
              </a:ext>
            </a:extLst>
          </p:cNvPr>
          <p:cNvSpPr>
            <a:spLocks noGrp="1"/>
          </p:cNvSpPr>
          <p:nvPr>
            <p:ph type="title" idx="4294967295"/>
          </p:nvPr>
        </p:nvSpPr>
        <p:spPr>
          <a:xfrm>
            <a:off x="0" y="569913"/>
            <a:ext cx="16203613" cy="1187450"/>
          </a:xfrm>
        </p:spPr>
        <p:txBody>
          <a:bodyPr>
            <a:normAutofit/>
          </a:bodyPr>
          <a:lstStyle/>
          <a:p>
            <a:pPr algn="ctr"/>
            <a:r>
              <a:rPr lang="en-GB" sz="5613">
                <a:latin typeface="Arial" panose="020B0604020202020204" pitchFamily="34" charset="0"/>
                <a:cs typeface="Arial" panose="020B0604020202020204" pitchFamily="34" charset="0"/>
              </a:rPr>
              <a:t>BAME Risk</a:t>
            </a:r>
          </a:p>
        </p:txBody>
      </p:sp>
      <p:sp>
        <p:nvSpPr>
          <p:cNvPr id="3" name="Content Placeholder 2">
            <a:extLst>
              <a:ext uri="{FF2B5EF4-FFF2-40B4-BE49-F238E27FC236}">
                <a16:creationId xmlns:a16="http://schemas.microsoft.com/office/drawing/2014/main" id="{31AB76BA-5838-4022-9CD0-E76CF3008EA8}"/>
              </a:ext>
            </a:extLst>
          </p:cNvPr>
          <p:cNvSpPr>
            <a:spLocks noGrp="1"/>
          </p:cNvSpPr>
          <p:nvPr>
            <p:ph idx="4294967295"/>
          </p:nvPr>
        </p:nvSpPr>
        <p:spPr>
          <a:xfrm>
            <a:off x="88283" y="1543263"/>
            <a:ext cx="15813705" cy="7465800"/>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There can be many reasons for high risks of covid-19 in the BAME groups, including overrepresentation in lower socio-economic groups.</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living in multi-family and multi-generation households which leads to increased risk of transmission.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Unhealthy lifestyle leading to poor health.</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High BAME employment in low paid work, like service and hospitality sector and in health care where social distancing is difficult to practice.</a:t>
            </a:r>
          </a:p>
          <a:p>
            <a:pPr marL="0" indent="0">
              <a:buNone/>
            </a:pPr>
            <a:r>
              <a:rPr lang="en-GB" sz="3100">
                <a:latin typeface="Arial"/>
                <a:cs typeface="Arial"/>
              </a:rPr>
              <a:t>                                                    (GOV.UK 2019)</a:t>
            </a:r>
          </a:p>
        </p:txBody>
      </p:sp>
    </p:spTree>
    <p:extLst>
      <p:ext uri="{BB962C8B-B14F-4D97-AF65-F5344CB8AC3E}">
        <p14:creationId xmlns:p14="http://schemas.microsoft.com/office/powerpoint/2010/main" val="230599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001947B-80FB-4B5B-B636-8AFCE10E3CD9}"/>
              </a:ext>
            </a:extLst>
          </p:cNvPr>
          <p:cNvSpPr txBox="1">
            <a:spLocks noGrp="1"/>
          </p:cNvSpPr>
          <p:nvPr>
            <p:ph type="title" idx="4294967295"/>
          </p:nvPr>
        </p:nvSpPr>
        <p:spPr>
          <a:xfrm>
            <a:off x="3384476" y="-76277"/>
            <a:ext cx="9505156" cy="1123603"/>
          </a:xfrm>
        </p:spPr>
        <p:txBody>
          <a:bodyPr vert="horz" lIns="91440" tIns="45720" rIns="91440" bIns="45720" rtlCol="0" anchor="ctr">
            <a:normAutofit/>
          </a:bodyPr>
          <a:lstStyle/>
          <a:p>
            <a:pPr lvl="0" defTabSz="914400"/>
            <a:r>
              <a:rPr lang="en-US" sz="5600" b="0" i="0" kern="1200" cap="all">
                <a:solidFill>
                  <a:schemeClr val="tx1"/>
                </a:solidFill>
                <a:effectLst/>
                <a:latin typeface="+mj-lt"/>
                <a:ea typeface="+mj-ea"/>
                <a:cs typeface="+mj-cs"/>
              </a:rPr>
              <a:t>Incidence of COVID-19</a:t>
            </a:r>
          </a:p>
        </p:txBody>
      </p:sp>
      <p:sp>
        <p:nvSpPr>
          <p:cNvPr id="4" name="Content Placeholder 4">
            <a:extLst>
              <a:ext uri="{FF2B5EF4-FFF2-40B4-BE49-F238E27FC236}">
                <a16:creationId xmlns:a16="http://schemas.microsoft.com/office/drawing/2014/main" id="{031D6D83-6273-4E0D-AABF-C1FEA48A209E}"/>
              </a:ext>
            </a:extLst>
          </p:cNvPr>
          <p:cNvSpPr txBox="1">
            <a:spLocks noGrp="1"/>
          </p:cNvSpPr>
          <p:nvPr>
            <p:ph type="body" idx="4294967295"/>
          </p:nvPr>
        </p:nvSpPr>
        <p:spPr>
          <a:xfrm>
            <a:off x="1872308" y="1314252"/>
            <a:ext cx="13249472" cy="7776864"/>
          </a:xfrm>
        </p:spPr>
        <p:txBody>
          <a:bodyPr vert="horz" lIns="91440" tIns="45720" rIns="91440" bIns="45720" rtlCol="0" anchor="ctr">
            <a:normAutofit/>
          </a:bodyPr>
          <a:lstStyle/>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Covid-19 started in a Chinese city called Wuhan in December 2019 ( World Health Organization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It’s a respiratory disease which affects your breathing followed by a fever and continuous cough (NHS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started in China and spread to Europe, Asia, the UK and America ( World Health Organization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was believed that the cause of the virus started all because citizens in Wuhan ate bats however it wasn’t confirmed leaving ruled out as a myth ( BBC news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R rate really  high more death in care homes (BBC news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National Lockdown was put in place to lower Covid-19 cases ( Gov </a:t>
            </a:r>
            <a:r>
              <a:rPr lang="en-US" sz="2000" err="1">
                <a:solidFill>
                  <a:srgbClr val="000000"/>
                </a:solidFill>
                <a:latin typeface="Arial" panose="020B0604020202020204" pitchFamily="34" charset="0"/>
                <a:cs typeface="Arial" panose="020B0604020202020204" pitchFamily="34" charset="0"/>
              </a:rPr>
              <a:t>uk</a:t>
            </a:r>
            <a:r>
              <a:rPr lang="en-US" sz="2000">
                <a:solidFill>
                  <a:srgbClr val="000000"/>
                </a:solidFill>
                <a:latin typeface="Arial" panose="020B0604020202020204" pitchFamily="34" charset="0"/>
                <a:cs typeface="Arial" panose="020B0604020202020204" pitchFamily="34" charset="0"/>
              </a:rPr>
              <a:t> ,,2020)</a:t>
            </a:r>
          </a:p>
          <a:p>
            <a:pPr marL="0" indent="-228600" defTabSz="914400">
              <a:lnSpc>
                <a:spcPct val="110000"/>
              </a:lnSpc>
            </a:pPr>
            <a:endParaRPr lang="en-US" sz="1200">
              <a:solidFill>
                <a:srgbClr val="000000"/>
              </a:solidFill>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0A1C-76DD-4AB2-A9EB-E62CD2F9575C}"/>
              </a:ext>
            </a:extLst>
          </p:cNvPr>
          <p:cNvSpPr txBox="1">
            <a:spLocks noGrp="1"/>
          </p:cNvSpPr>
          <p:nvPr>
            <p:ph type="title" idx="4294967295"/>
          </p:nvPr>
        </p:nvSpPr>
        <p:spPr>
          <a:xfrm>
            <a:off x="0" y="-541338"/>
            <a:ext cx="16395700" cy="2622551"/>
          </a:xfrm>
        </p:spPr>
        <p:txBody>
          <a:bodyPr/>
          <a:lstStyle/>
          <a:p>
            <a:pPr lvl="0" algn="ctr"/>
            <a:r>
              <a:rPr lang="en-GB" sz="3118">
                <a:solidFill>
                  <a:srgbClr val="800080"/>
                </a:solidFill>
                <a:latin typeface="Arial" pitchFamily="34"/>
                <a:cs typeface="Arial" pitchFamily="34"/>
              </a:rPr>
              <a:t>GEOGRAPHICAL</a:t>
            </a:r>
            <a:br>
              <a:rPr lang="en-GB" sz="3118">
                <a:solidFill>
                  <a:srgbClr val="800080"/>
                </a:solidFill>
                <a:latin typeface="Arial" pitchFamily="34"/>
                <a:cs typeface="Arial" pitchFamily="34"/>
              </a:rPr>
            </a:br>
            <a:r>
              <a:rPr lang="en-GB" sz="3118">
                <a:solidFill>
                  <a:srgbClr val="800080"/>
                </a:solidFill>
                <a:latin typeface="Arial" pitchFamily="34"/>
                <a:cs typeface="Arial" pitchFamily="34"/>
              </a:rPr>
              <a:t>DISTRUBUTION</a:t>
            </a:r>
          </a:p>
        </p:txBody>
      </p:sp>
      <p:sp>
        <p:nvSpPr>
          <p:cNvPr id="3" name="Text Placeholder 3">
            <a:extLst>
              <a:ext uri="{FF2B5EF4-FFF2-40B4-BE49-F238E27FC236}">
                <a16:creationId xmlns:a16="http://schemas.microsoft.com/office/drawing/2014/main" id="{40589A4B-59B4-40EB-B9D4-07463D6992C4}"/>
              </a:ext>
            </a:extLst>
          </p:cNvPr>
          <p:cNvSpPr txBox="1">
            <a:spLocks noGrp="1"/>
          </p:cNvSpPr>
          <p:nvPr>
            <p:ph type="body" idx="4294967295"/>
          </p:nvPr>
        </p:nvSpPr>
        <p:spPr>
          <a:xfrm>
            <a:off x="0" y="1222375"/>
            <a:ext cx="11115675" cy="7943850"/>
          </a:xfrm>
        </p:spPr>
        <p:txBody>
          <a:bodyPr>
            <a:normAutofit lnSpcReduction="10000"/>
          </a:bodyPr>
          <a:lstStyle/>
          <a:p>
            <a:pPr marL="534650" indent="-534650">
              <a:buFont typeface="Wingdings" pitchFamily="2"/>
              <a:buChar char="v"/>
            </a:pPr>
            <a:r>
              <a:rPr lang="en-GB" sz="2807">
                <a:latin typeface="Arial" pitchFamily="34"/>
                <a:cs typeface="Arial" pitchFamily="34"/>
              </a:rPr>
              <a:t>Globally increase cases of COVID-19 19  ( World Health Organisation, 2020)</a:t>
            </a:r>
          </a:p>
          <a:p>
            <a:pPr marL="534650" indent="-534650">
              <a:buFont typeface="Wingdings" pitchFamily="2"/>
              <a:buChar char="v"/>
            </a:pPr>
            <a:r>
              <a:rPr lang="en-GB" sz="2807">
                <a:latin typeface="Arial" pitchFamily="34"/>
                <a:cs typeface="Arial" pitchFamily="34"/>
              </a:rPr>
              <a:t>Higher rates of deaths globally ( World Health Organisation, 2020)</a:t>
            </a:r>
          </a:p>
          <a:p>
            <a:pPr marL="534650" indent="-534650">
              <a:buFont typeface="Wingdings" pitchFamily="2"/>
              <a:buChar char="v"/>
            </a:pPr>
            <a:r>
              <a:rPr lang="en-GB" sz="2807">
                <a:latin typeface="Arial" pitchFamily="34"/>
                <a:cs typeface="Arial" pitchFamily="34"/>
              </a:rPr>
              <a:t>Globally lockdown were taken place ( World Health Organisation, 2020)</a:t>
            </a:r>
          </a:p>
          <a:p>
            <a:pPr marL="534650" indent="-534650">
              <a:buFont typeface="Wingdings" pitchFamily="2"/>
              <a:buChar char="v"/>
            </a:pPr>
            <a:r>
              <a:rPr lang="en-GB" sz="2807">
                <a:latin typeface="Arial" pitchFamily="34"/>
                <a:cs typeface="Arial" pitchFamily="34"/>
              </a:rPr>
              <a:t>Protesting against lockdown ( World Health Organisation, 2020)</a:t>
            </a:r>
          </a:p>
          <a:p>
            <a:pPr marL="534650" indent="-534650">
              <a:buFont typeface="Wingdings" pitchFamily="2"/>
              <a:buChar char="v"/>
            </a:pPr>
            <a:r>
              <a:rPr lang="en-GB" sz="2807">
                <a:latin typeface="Arial" pitchFamily="34"/>
                <a:cs typeface="Arial" pitchFamily="34"/>
              </a:rPr>
              <a:t>Shops, stores  were raided due to financial crisis ( World Health Organisation, 2020)</a:t>
            </a:r>
          </a:p>
          <a:p>
            <a:pPr marL="534650" indent="-534650">
              <a:buFont typeface="Wingdings" pitchFamily="2"/>
              <a:buChar char="v"/>
            </a:pPr>
            <a:r>
              <a:rPr lang="en-GB" sz="2807">
                <a:latin typeface="Arial" pitchFamily="34"/>
                <a:cs typeface="Arial" pitchFamily="34"/>
              </a:rPr>
              <a:t>America has the highest confirmed cases and deaths of COVID-19 19 (World Health Organisation,2020)</a:t>
            </a:r>
          </a:p>
          <a:p>
            <a:pPr marL="534650" indent="-534650">
              <a:buFont typeface="Wingdings" pitchFamily="2"/>
              <a:buChar char="v"/>
            </a:pPr>
            <a:r>
              <a:rPr lang="en-GB" sz="2807">
                <a:latin typeface="Arial" pitchFamily="34"/>
                <a:cs typeface="Arial" pitchFamily="34"/>
              </a:rPr>
              <a:t>India is the second country with high cases and deaths (World Health Organisation , 2020)</a:t>
            </a:r>
          </a:p>
          <a:p>
            <a:pPr marL="0" indent="0">
              <a:buNone/>
            </a:pPr>
            <a:endParaRPr lang="en-GB" sz="2807">
              <a:latin typeface="Arial" pitchFamily="34"/>
              <a:cs typeface="Arial" pitchFamily="34"/>
            </a:endParaRPr>
          </a:p>
          <a:p>
            <a:pPr marL="534650" indent="-53465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a:p>
            <a:pPr marL="0" indent="0">
              <a:buNone/>
            </a:pPr>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p:txBody>
      </p:sp>
      <p:sp>
        <p:nvSpPr>
          <p:cNvPr id="4" name="Picture Placeholder 7">
            <a:extLst>
              <a:ext uri="{FF2B5EF4-FFF2-40B4-BE49-F238E27FC236}">
                <a16:creationId xmlns:a16="http://schemas.microsoft.com/office/drawing/2014/main" id="{8F9E063E-6089-4825-9892-015EC7251F1C}"/>
              </a:ext>
            </a:extLst>
          </p:cNvPr>
          <p:cNvSpPr/>
          <p:nvPr/>
        </p:nvSpPr>
        <p:spPr>
          <a:xfrm>
            <a:off x="8076905" y="1547115"/>
            <a:ext cx="9623971" cy="7599171"/>
          </a:xfrm>
          <a:prstGeom prst="rect">
            <a:avLst/>
          </a:prstGeom>
          <a:noFill/>
          <a:ln cap="flat">
            <a:noFill/>
            <a:prstDash val="solid"/>
          </a:ln>
        </p:spPr>
        <p:txBody>
          <a:bodyPr vert="horz" wrap="square" lIns="0" tIns="0" rIns="0" bIns="0" anchor="t" anchorCtr="0" compatLnSpc="1">
            <a:noAutofit/>
          </a:bodyPr>
          <a:lstStyle/>
          <a:p>
            <a:pPr defTabSz="1425732">
              <a:defRPr sz="1800" b="0" i="0" u="none" strike="noStrike" kern="0" cap="none" spc="0" baseline="0">
                <a:solidFill>
                  <a:srgbClr val="000000"/>
                </a:solidFill>
                <a:uFillTx/>
              </a:defRPr>
            </a:pPr>
            <a:endParaRPr lang="en-GB" sz="2807">
              <a:solidFill>
                <a:srgbClr val="000000"/>
              </a:solidFill>
              <a:latin typeface="Calibri"/>
            </a:endParaRPr>
          </a:p>
        </p:txBody>
      </p:sp>
      <p:pic>
        <p:nvPicPr>
          <p:cNvPr id="5" name="Picture 10">
            <a:extLst>
              <a:ext uri="{FF2B5EF4-FFF2-40B4-BE49-F238E27FC236}">
                <a16:creationId xmlns:a16="http://schemas.microsoft.com/office/drawing/2014/main" id="{F68C6A8F-79F0-4791-8E09-C4003F04540B}"/>
              </a:ext>
            </a:extLst>
          </p:cNvPr>
          <p:cNvPicPr>
            <a:picLocks noChangeAspect="1"/>
          </p:cNvPicPr>
          <p:nvPr/>
        </p:nvPicPr>
        <p:blipFill>
          <a:blip r:embed="rId2"/>
          <a:srcRect t="96323"/>
          <a:stretch>
            <a:fillRect/>
          </a:stretch>
        </p:blipFill>
        <p:spPr>
          <a:xfrm>
            <a:off x="7966693" y="8745771"/>
            <a:ext cx="11043613" cy="27942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126F-2072-41D9-9E28-B9DE86B2AF53}"/>
              </a:ext>
            </a:extLst>
          </p:cNvPr>
          <p:cNvSpPr txBox="1">
            <a:spLocks noGrp="1"/>
          </p:cNvSpPr>
          <p:nvPr>
            <p:ph type="title" idx="4294967295"/>
          </p:nvPr>
        </p:nvSpPr>
        <p:spPr>
          <a:xfrm>
            <a:off x="0" y="53975"/>
            <a:ext cx="16395700" cy="2066926"/>
          </a:xfrm>
        </p:spPr>
        <p:txBody>
          <a:bodyPr/>
          <a:lstStyle/>
          <a:p>
            <a:pPr lvl="0" algn="ctr"/>
            <a:r>
              <a:rPr lang="en-GB" sz="3118">
                <a:solidFill>
                  <a:srgbClr val="800080"/>
                </a:solidFill>
                <a:latin typeface="Arial" pitchFamily="34"/>
                <a:cs typeface="Arial" pitchFamily="34"/>
              </a:rPr>
              <a:t>Spread of COVID-19 </a:t>
            </a:r>
          </a:p>
        </p:txBody>
      </p:sp>
      <p:sp>
        <p:nvSpPr>
          <p:cNvPr id="3" name="Text Placeholder 3">
            <a:extLst>
              <a:ext uri="{FF2B5EF4-FFF2-40B4-BE49-F238E27FC236}">
                <a16:creationId xmlns:a16="http://schemas.microsoft.com/office/drawing/2014/main" id="{7D643557-A0B9-496F-BDCC-0B15FD982F9F}"/>
              </a:ext>
            </a:extLst>
          </p:cNvPr>
          <p:cNvSpPr txBox="1">
            <a:spLocks noGrp="1"/>
          </p:cNvSpPr>
          <p:nvPr>
            <p:ph type="body" idx="4294967295"/>
          </p:nvPr>
        </p:nvSpPr>
        <p:spPr>
          <a:xfrm>
            <a:off x="0" y="1087438"/>
            <a:ext cx="12684125" cy="9407525"/>
          </a:xfrm>
        </p:spPr>
        <p:txBody>
          <a:bodyPr>
            <a:noAutofit/>
          </a:bodyPr>
          <a:lstStyle/>
          <a:p>
            <a:pPr lvl="0">
              <a:buFont typeface="Wingdings" pitchFamily="2"/>
              <a:buChar char="v"/>
            </a:pPr>
            <a:r>
              <a:rPr lang="en-GB" sz="3118">
                <a:latin typeface="Arial" pitchFamily="34"/>
                <a:cs typeface="Arial" pitchFamily="34"/>
              </a:rPr>
              <a:t>People didn’t listen to the government</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They didn’t maintain social distancing</a:t>
            </a:r>
          </a:p>
          <a:p>
            <a:pPr marL="0" indent="0">
              <a:buNone/>
            </a:pPr>
            <a:r>
              <a:rPr lang="en-GB" sz="3118">
                <a:latin typeface="Arial" pitchFamily="34"/>
                <a:cs typeface="Arial" pitchFamily="34"/>
              </a:rPr>
              <a:t> </a:t>
            </a:r>
          </a:p>
          <a:p>
            <a:pPr lvl="0">
              <a:buFont typeface="Wingdings" pitchFamily="2"/>
              <a:buChar char="v"/>
            </a:pPr>
            <a:r>
              <a:rPr lang="en-GB" sz="3118">
                <a:latin typeface="Arial" pitchFamily="34"/>
                <a:cs typeface="Arial" pitchFamily="34"/>
              </a:rPr>
              <a:t>Didn’t follow lockdown rules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Panic brought supplies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 Crowded together</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Refused to wear masks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Didn’t sanitise their hands</a:t>
            </a:r>
          </a:p>
          <a:p>
            <a:pPr lvl="0">
              <a:buFont typeface="Wingdings" pitchFamily="2"/>
              <a:buChar char="v"/>
            </a:pPr>
            <a:endParaRPr lang="en-GB" sz="3118">
              <a:latin typeface="Arial" pitchFamily="34"/>
              <a:cs typeface="Arial" pitchFamily="34"/>
            </a:endParaRPr>
          </a:p>
          <a:p>
            <a:pPr marL="0" indent="0">
              <a:buNone/>
            </a:pPr>
            <a:r>
              <a:rPr lang="en-GB" sz="3118">
                <a:latin typeface="Arial" pitchFamily="34"/>
                <a:cs typeface="Arial" pitchFamily="34"/>
              </a:rPr>
              <a:t>    (Gov Uk , 2020)</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8344-00B5-4A42-8241-B0585C135D63}"/>
              </a:ext>
            </a:extLst>
          </p:cNvPr>
          <p:cNvSpPr txBox="1">
            <a:spLocks noGrp="1"/>
          </p:cNvSpPr>
          <p:nvPr>
            <p:ph type="title" idx="4294967295"/>
          </p:nvPr>
        </p:nvSpPr>
        <p:spPr>
          <a:xfrm>
            <a:off x="0" y="411163"/>
            <a:ext cx="6130925" cy="669925"/>
          </a:xfrm>
        </p:spPr>
        <p:txBody>
          <a:bodyPr/>
          <a:lstStyle/>
          <a:p>
            <a:pPr lvl="0"/>
            <a:r>
              <a:rPr lang="en-GB" sz="3118">
                <a:latin typeface="Arial" pitchFamily="34"/>
                <a:cs typeface="Arial" pitchFamily="34"/>
              </a:rPr>
              <a:t>Incidence rates</a:t>
            </a:r>
          </a:p>
        </p:txBody>
      </p:sp>
      <p:sp>
        <p:nvSpPr>
          <p:cNvPr id="5" name="Text Placeholder 3">
            <a:extLst>
              <a:ext uri="{FF2B5EF4-FFF2-40B4-BE49-F238E27FC236}">
                <a16:creationId xmlns:a16="http://schemas.microsoft.com/office/drawing/2014/main" id="{585528BC-4099-4631-8CAD-8CE7E6D14CEA}"/>
              </a:ext>
            </a:extLst>
          </p:cNvPr>
          <p:cNvSpPr txBox="1">
            <a:spLocks noGrp="1"/>
          </p:cNvSpPr>
          <p:nvPr>
            <p:ph idx="4294967295"/>
          </p:nvPr>
        </p:nvSpPr>
        <p:spPr>
          <a:xfrm>
            <a:off x="0" y="1081088"/>
            <a:ext cx="8035925" cy="8204200"/>
          </a:xfrm>
        </p:spPr>
        <p:txBody>
          <a:bodyPr/>
          <a:lstStyle/>
          <a:p>
            <a:pPr marL="0" indent="0">
              <a:lnSpc>
                <a:spcPct val="60000"/>
              </a:lnSpc>
              <a:buNone/>
            </a:pPr>
            <a:endParaRPr lang="en-GB" sz="2495">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Daily rises of cases in high percentages</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Cases were low in February </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Increasing by June and August</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By October cases were high due a clerical mistake</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R means the reproduction and how the virus is growing in rates (Gov UK, 2020)</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High R rates means COVID-19 cases are rising</a:t>
            </a: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marL="0" indent="0">
              <a:lnSpc>
                <a:spcPct val="60000"/>
              </a:lnSpc>
              <a:buNone/>
            </a:pPr>
            <a:endParaRPr lang="en-GB" sz="5145">
              <a:latin typeface="Arial" pitchFamily="34"/>
              <a:cs typeface="Arial" pitchFamily="34"/>
            </a:endParaRPr>
          </a:p>
          <a:p>
            <a:pPr lvl="0">
              <a:lnSpc>
                <a:spcPct val="60000"/>
              </a:lnSpc>
            </a:pPr>
            <a:endParaRPr lang="en-GB" sz="7016">
              <a:latin typeface="Arial" pitchFamily="34"/>
              <a:cs typeface="Arial" pitchFamily="34"/>
            </a:endParaRPr>
          </a:p>
          <a:p>
            <a:pPr lvl="0">
              <a:lnSpc>
                <a:spcPct val="60000"/>
              </a:lnSpc>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lvl="0">
              <a:lnSpc>
                <a:spcPct val="60000"/>
              </a:lnSpc>
            </a:pPr>
            <a:endParaRPr lang="en-GB" sz="2183">
              <a:latin typeface="Arial" pitchFamily="34"/>
              <a:cs typeface="Arial" pitchFamily="34"/>
            </a:endParaRPr>
          </a:p>
          <a:p>
            <a:pPr lvl="0">
              <a:lnSpc>
                <a:spcPct val="60000"/>
              </a:lnSpc>
            </a:pPr>
            <a:endParaRPr lang="en-GB" sz="2183">
              <a:latin typeface="Arial" pitchFamily="34"/>
              <a:cs typeface="Arial" pitchFamily="34"/>
            </a:endParaRPr>
          </a:p>
        </p:txBody>
      </p:sp>
      <p:pic>
        <p:nvPicPr>
          <p:cNvPr id="3" name="Picture 5">
            <a:extLst>
              <a:ext uri="{FF2B5EF4-FFF2-40B4-BE49-F238E27FC236}">
                <a16:creationId xmlns:a16="http://schemas.microsoft.com/office/drawing/2014/main" id="{71F9EED3-E61D-43C5-8DE4-4892C27AD332}"/>
              </a:ext>
            </a:extLst>
          </p:cNvPr>
          <p:cNvPicPr>
            <a:picLocks noChangeAspect="1"/>
          </p:cNvPicPr>
          <p:nvPr/>
        </p:nvPicPr>
        <p:blipFill>
          <a:blip r:embed="rId2"/>
          <a:stretch>
            <a:fillRect/>
          </a:stretch>
        </p:blipFill>
        <p:spPr>
          <a:xfrm>
            <a:off x="8081853" y="50"/>
            <a:ext cx="9827613" cy="9613020"/>
          </a:xfrm>
          <a:prstGeom prst="rect">
            <a:avLst/>
          </a:prstGeom>
          <a:noFill/>
          <a:ln cap="flat">
            <a:noFill/>
          </a:ln>
        </p:spPr>
      </p:pic>
      <p:sp>
        <p:nvSpPr>
          <p:cNvPr id="6" name="TextBox 6">
            <a:extLst>
              <a:ext uri="{FF2B5EF4-FFF2-40B4-BE49-F238E27FC236}">
                <a16:creationId xmlns:a16="http://schemas.microsoft.com/office/drawing/2014/main" id="{6576D5BF-74A1-408A-B698-8017A49FCA9C}"/>
              </a:ext>
            </a:extLst>
          </p:cNvPr>
          <p:cNvSpPr txBox="1"/>
          <p:nvPr/>
        </p:nvSpPr>
        <p:spPr>
          <a:xfrm>
            <a:off x="9107484" y="9791334"/>
            <a:ext cx="7725367" cy="575948"/>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Gov Uk Dashboard October, 2020)</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183-C1B5-4BDE-8506-F95117C0EAAA}"/>
              </a:ext>
            </a:extLst>
          </p:cNvPr>
          <p:cNvSpPr txBox="1">
            <a:spLocks noGrp="1"/>
          </p:cNvSpPr>
          <p:nvPr>
            <p:ph type="title" idx="4294967295"/>
          </p:nvPr>
        </p:nvSpPr>
        <p:spPr>
          <a:xfrm>
            <a:off x="0" y="231775"/>
            <a:ext cx="5748338" cy="1458913"/>
          </a:xfrm>
        </p:spPr>
        <p:txBody>
          <a:bodyPr>
            <a:normAutofit fontScale="90000"/>
          </a:bodyPr>
          <a:lstStyle/>
          <a:p>
            <a:pPr lvl="0"/>
            <a:br>
              <a:rPr lang="en-GB" sz="6237"/>
            </a:br>
            <a:br>
              <a:rPr lang="en-GB" sz="6237"/>
            </a:br>
            <a:br>
              <a:rPr lang="en-GB" sz="6237"/>
            </a:br>
            <a:endParaRPr lang="en-GB" sz="6237"/>
          </a:p>
        </p:txBody>
      </p:sp>
      <p:sp>
        <p:nvSpPr>
          <p:cNvPr id="3" name="TextBox 5">
            <a:extLst>
              <a:ext uri="{FF2B5EF4-FFF2-40B4-BE49-F238E27FC236}">
                <a16:creationId xmlns:a16="http://schemas.microsoft.com/office/drawing/2014/main" id="{97859620-5AA2-42D2-84D8-7B6955847952}"/>
              </a:ext>
            </a:extLst>
          </p:cNvPr>
          <p:cNvSpPr txBox="1"/>
          <p:nvPr/>
        </p:nvSpPr>
        <p:spPr>
          <a:xfrm>
            <a:off x="558547" y="940759"/>
            <a:ext cx="5056349" cy="1103592"/>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Measurements taken place to control COVID-19 19</a:t>
            </a:r>
          </a:p>
        </p:txBody>
      </p:sp>
      <p:sp>
        <p:nvSpPr>
          <p:cNvPr id="4" name="TextBox 7">
            <a:extLst>
              <a:ext uri="{FF2B5EF4-FFF2-40B4-BE49-F238E27FC236}">
                <a16:creationId xmlns:a16="http://schemas.microsoft.com/office/drawing/2014/main" id="{D8DD2D0C-6151-4DE7-8BB7-DE1076CD39D9}"/>
              </a:ext>
            </a:extLst>
          </p:cNvPr>
          <p:cNvSpPr txBox="1"/>
          <p:nvPr/>
        </p:nvSpPr>
        <p:spPr>
          <a:xfrm>
            <a:off x="1205292" y="3766714"/>
            <a:ext cx="13048763" cy="5759675"/>
          </a:xfrm>
          <a:prstGeom prst="rect">
            <a:avLst/>
          </a:prstGeom>
          <a:noFill/>
          <a:ln cap="flat">
            <a:noFill/>
          </a:ln>
        </p:spPr>
        <p:txBody>
          <a:bodyPr vert="horz" wrap="square" lIns="142577" tIns="71289" rIns="142577" bIns="71289" anchor="t" anchorCtr="0" compatLnSpc="1">
            <a:spAutoFit/>
          </a:bodyPr>
          <a:lstStyle/>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Places of worship closed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All essential stores closed (Gov </a:t>
            </a:r>
            <a:r>
              <a:rPr lang="en-GB" sz="2807" err="1">
                <a:solidFill>
                  <a:srgbClr val="000000"/>
                </a:solidFill>
                <a:latin typeface="Calibri"/>
              </a:rPr>
              <a:t>Uk</a:t>
            </a:r>
            <a:r>
              <a:rPr lang="en-GB" sz="2807">
                <a:solidFill>
                  <a:srgbClr val="000000"/>
                </a:solidFill>
                <a:latin typeface="Calibri"/>
              </a:rPr>
              <a:t> ,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Work from home were essential ( Gov Uk,2020)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Schools were closed nationwide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2 meters apart should always be maintained ( Gov UK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National lockdown was taken place ( Gov UK,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NHS COVID 19 track and trace app( NHS UK , 2020)</a:t>
            </a:r>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0CCBBF8-ADA1-4405-9681-B18A6F1CBE61}"/>
              </a:ext>
            </a:extLst>
          </p:cNvPr>
          <p:cNvSpPr txBox="1">
            <a:spLocks noGrp="1"/>
          </p:cNvSpPr>
          <p:nvPr>
            <p:ph type="title" idx="4294967295"/>
          </p:nvPr>
        </p:nvSpPr>
        <p:spPr>
          <a:xfrm>
            <a:off x="0" y="-882650"/>
            <a:ext cx="9774238" cy="4071938"/>
          </a:xfrm>
        </p:spPr>
        <p:txBody>
          <a:bodyPr/>
          <a:lstStyle/>
          <a:p>
            <a:pPr lvl="0"/>
            <a:r>
              <a:rPr lang="en-GB" sz="3118">
                <a:latin typeface="Arial" pitchFamily="34"/>
                <a:cs typeface="Arial" pitchFamily="34"/>
              </a:rPr>
              <a:t>Target group </a:t>
            </a:r>
            <a:br>
              <a:rPr lang="en-GB" sz="3118">
                <a:latin typeface="Arial" pitchFamily="34"/>
                <a:cs typeface="Arial" pitchFamily="34"/>
              </a:rPr>
            </a:br>
            <a:br>
              <a:rPr lang="en-GB" sz="3118">
                <a:latin typeface="Arial" pitchFamily="34"/>
                <a:cs typeface="Arial" pitchFamily="34"/>
              </a:rPr>
            </a:br>
            <a:endParaRPr lang="en-GB" sz="3118">
              <a:latin typeface="Arial" pitchFamily="34"/>
              <a:cs typeface="Arial" pitchFamily="34"/>
            </a:endParaRPr>
          </a:p>
        </p:txBody>
      </p:sp>
      <p:pic>
        <p:nvPicPr>
          <p:cNvPr id="3" name="Picture 19">
            <a:extLst>
              <a:ext uri="{FF2B5EF4-FFF2-40B4-BE49-F238E27FC236}">
                <a16:creationId xmlns:a16="http://schemas.microsoft.com/office/drawing/2014/main" id="{5E0678E6-EB4B-4A9D-86F4-7647AFD46B3C}"/>
              </a:ext>
            </a:extLst>
          </p:cNvPr>
          <p:cNvPicPr>
            <a:picLocks noChangeAspect="1"/>
          </p:cNvPicPr>
          <p:nvPr/>
        </p:nvPicPr>
        <p:blipFill>
          <a:blip r:embed="rId2"/>
          <a:stretch>
            <a:fillRect/>
          </a:stretch>
        </p:blipFill>
        <p:spPr>
          <a:xfrm>
            <a:off x="10162000" y="352813"/>
            <a:ext cx="8613438" cy="8157775"/>
          </a:xfrm>
          <a:prstGeom prst="rect">
            <a:avLst/>
          </a:prstGeom>
          <a:noFill/>
          <a:ln cap="flat">
            <a:noFill/>
          </a:ln>
        </p:spPr>
      </p:pic>
      <p:sp>
        <p:nvSpPr>
          <p:cNvPr id="4" name="TextBox 21">
            <a:extLst>
              <a:ext uri="{FF2B5EF4-FFF2-40B4-BE49-F238E27FC236}">
                <a16:creationId xmlns:a16="http://schemas.microsoft.com/office/drawing/2014/main" id="{C948952E-652F-4FCE-A5FE-A84068E3F782}"/>
              </a:ext>
            </a:extLst>
          </p:cNvPr>
          <p:cNvSpPr txBox="1"/>
          <p:nvPr/>
        </p:nvSpPr>
        <p:spPr>
          <a:xfrm>
            <a:off x="161681" y="1014259"/>
            <a:ext cx="10192939" cy="8780565"/>
          </a:xfrm>
          <a:prstGeom prst="rect">
            <a:avLst/>
          </a:prstGeom>
          <a:noFill/>
          <a:ln cap="flat">
            <a:noFill/>
          </a:ln>
        </p:spPr>
        <p:txBody>
          <a:bodyPr vert="horz" wrap="square" lIns="142577" tIns="71289" rIns="142577" bIns="71289" anchor="t" anchorCtr="0" compatLnSpc="1">
            <a:spAutoFit/>
          </a:bodyPr>
          <a:lstStyle/>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Ethnic group face high risk of death of 10% and 50% compared with white Britons </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Bangladeshi ethnicity are at risk of dying than British people)</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Males were dying more than woman in the Ethnic community</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The ethnic community had high cases of COVID-19 death</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algn="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(Public Health England COVID-19 19 2020)</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p:txBody>
      </p:sp>
      <p:sp>
        <p:nvSpPr>
          <p:cNvPr id="5" name="TextBox 25">
            <a:extLst>
              <a:ext uri="{FF2B5EF4-FFF2-40B4-BE49-F238E27FC236}">
                <a16:creationId xmlns:a16="http://schemas.microsoft.com/office/drawing/2014/main" id="{26CC6CB0-01CB-4989-8665-878667BFD75E}"/>
              </a:ext>
            </a:extLst>
          </p:cNvPr>
          <p:cNvSpPr txBox="1"/>
          <p:nvPr/>
        </p:nvSpPr>
        <p:spPr>
          <a:xfrm>
            <a:off x="10366146" y="8492108"/>
            <a:ext cx="6144056" cy="1007925"/>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Public Health England COVID-19 19 2020)</a:t>
            </a: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C05C-BB0E-40B9-9319-954FC48C9F4E}"/>
              </a:ext>
            </a:extLst>
          </p:cNvPr>
          <p:cNvSpPr txBox="1">
            <a:spLocks noGrp="1"/>
          </p:cNvSpPr>
          <p:nvPr>
            <p:ph type="title" idx="4294967295"/>
          </p:nvPr>
        </p:nvSpPr>
        <p:spPr>
          <a:xfrm>
            <a:off x="0" y="569913"/>
            <a:ext cx="16397288" cy="2066925"/>
          </a:xfrm>
        </p:spPr>
        <p:txBody>
          <a:bodyPr/>
          <a:lstStyle/>
          <a:p>
            <a:pPr lvl="0"/>
            <a:r>
              <a:rPr lang="en-GB" sz="3118">
                <a:latin typeface="Arial" pitchFamily="34"/>
                <a:cs typeface="Arial" pitchFamily="34"/>
              </a:rPr>
              <a:t>Conspiracy theories</a:t>
            </a:r>
          </a:p>
        </p:txBody>
      </p:sp>
      <p:sp>
        <p:nvSpPr>
          <p:cNvPr id="3" name="Text Placeholder 3">
            <a:extLst>
              <a:ext uri="{FF2B5EF4-FFF2-40B4-BE49-F238E27FC236}">
                <a16:creationId xmlns:a16="http://schemas.microsoft.com/office/drawing/2014/main" id="{58B77A9F-DA25-46A6-A529-11E567E606B9}"/>
              </a:ext>
            </a:extLst>
          </p:cNvPr>
          <p:cNvSpPr txBox="1">
            <a:spLocks noGrp="1"/>
          </p:cNvSpPr>
          <p:nvPr>
            <p:ph type="body" idx="4294967295"/>
          </p:nvPr>
        </p:nvSpPr>
        <p:spPr>
          <a:xfrm>
            <a:off x="0" y="1827213"/>
            <a:ext cx="14184313" cy="6227762"/>
          </a:xfrm>
        </p:spPr>
        <p:txBody>
          <a:bodyPr/>
          <a:lstStyle/>
          <a:p>
            <a:pPr lvl="0">
              <a:buFont typeface="Wingdings" pitchFamily="2"/>
              <a:buChar char="v"/>
            </a:pPr>
            <a:r>
              <a:rPr lang="en-GB" sz="3118">
                <a:latin typeface="Arial" pitchFamily="34"/>
                <a:cs typeface="Arial" pitchFamily="34"/>
              </a:rPr>
              <a:t>5G tower burnt in Tyseley Birmingham ( Birmingham mail , April 2020) </a:t>
            </a:r>
          </a:p>
          <a:p>
            <a:pPr lvl="0">
              <a:buFont typeface="Wingdings" pitchFamily="2"/>
              <a:buChar char="v"/>
            </a:pPr>
            <a:r>
              <a:rPr lang="en-GB" sz="3118">
                <a:latin typeface="Arial" pitchFamily="34"/>
                <a:cs typeface="Arial" pitchFamily="34"/>
              </a:rPr>
              <a:t> People believed the virus travelled through the 5G tower ( BBC news,  2020)</a:t>
            </a:r>
          </a:p>
          <a:p>
            <a:pPr lvl="0">
              <a:buFont typeface="Wingdings" pitchFamily="2"/>
              <a:buChar char="v"/>
            </a:pPr>
            <a:r>
              <a:rPr lang="en-GB" sz="3118">
                <a:latin typeface="Arial" pitchFamily="34"/>
                <a:cs typeface="Arial" pitchFamily="34"/>
              </a:rPr>
              <a:t>Social media were used to convey news about 5G linked to COVID-19 19 ( BBC news, 2020)</a:t>
            </a:r>
          </a:p>
          <a:p>
            <a:pPr lvl="0">
              <a:buFont typeface="Wingdings" pitchFamily="2"/>
              <a:buChar char="v"/>
            </a:pPr>
            <a:r>
              <a:rPr lang="en-GB" sz="3118">
                <a:latin typeface="Arial" pitchFamily="34"/>
                <a:cs typeface="Arial" pitchFamily="34"/>
              </a:rPr>
              <a:t>Eating bats in Wuhan (World Health Organisation, 2020)</a:t>
            </a:r>
          </a:p>
          <a:p>
            <a:pPr lvl="0">
              <a:buFont typeface="Wingdings" pitchFamily="2"/>
              <a:buChar char="v"/>
            </a:pPr>
            <a:r>
              <a:rPr lang="en-GB" sz="3118">
                <a:latin typeface="Arial" pitchFamily="34"/>
                <a:cs typeface="Arial" pitchFamily="34"/>
              </a:rPr>
              <a:t>People worldwide believed the conspiracy ( World Health Organisation, 2020)</a:t>
            </a:r>
          </a:p>
          <a:p>
            <a:pPr lvl="0">
              <a:buFont typeface="Wingdings" pitchFamily="2"/>
              <a:buChar char="v"/>
            </a:pPr>
            <a:r>
              <a:rPr lang="en-GB" sz="3118">
                <a:latin typeface="Arial" pitchFamily="34"/>
                <a:cs typeface="Arial" pitchFamily="34"/>
              </a:rPr>
              <a:t>It was not confirmed was a myth ( World Health Organisation , 2020)</a:t>
            </a:r>
          </a:p>
          <a:p>
            <a:pPr lvl="0">
              <a:buFont typeface="Wingdings" pitchFamily="2"/>
              <a:buChar char="v"/>
            </a:pPr>
            <a:endParaRPr lang="en-GB" sz="3118">
              <a:latin typeface="Arial" pitchFamily="34"/>
              <a:cs typeface="Arial" pitchFamily="34"/>
            </a:endParaRPr>
          </a:p>
          <a:p>
            <a:pPr lvl="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1850"/>
            <a:ext cx="17108488" cy="1544638"/>
          </a:xfrm>
        </p:spPr>
        <p:txBody>
          <a:bodyPr>
            <a:normAutofit/>
          </a:bodyPr>
          <a:lstStyle/>
          <a:p>
            <a:r>
              <a:rPr lang="en-GB" sz="4366">
                <a:latin typeface="Arial" panose="020B0604020202020204" pitchFamily="34" charset="0"/>
                <a:cs typeface="Arial" panose="020B0604020202020204" pitchFamily="34" charset="0"/>
              </a:rPr>
              <a:t>Covid 19 Policies</a:t>
            </a:r>
          </a:p>
        </p:txBody>
      </p:sp>
      <p:sp>
        <p:nvSpPr>
          <p:cNvPr id="8" name="Content Placeholder 7"/>
          <p:cNvSpPr>
            <a:spLocks noGrp="1"/>
          </p:cNvSpPr>
          <p:nvPr>
            <p:ph idx="4294967295"/>
          </p:nvPr>
        </p:nvSpPr>
        <p:spPr>
          <a:xfrm>
            <a:off x="0" y="3416300"/>
            <a:ext cx="12030075" cy="6002338"/>
          </a:xfrm>
        </p:spPr>
        <p:txBody>
          <a:bodyPr vert="horz" lIns="91440" tIns="45720" rIns="91440" bIns="45720" rtlCol="0" anchor="t">
            <a:normAutofit fontScale="92500" lnSpcReduction="10000"/>
          </a:bodyPr>
          <a:lstStyle/>
          <a:p>
            <a:pPr marL="356235" indent="-356235">
              <a:lnSpc>
                <a:spcPct val="150000"/>
              </a:lnSpc>
            </a:pPr>
            <a:r>
              <a:rPr lang="en-GB" sz="2800">
                <a:latin typeface="Arial"/>
                <a:cs typeface="Arial"/>
              </a:rPr>
              <a:t>The UK lockdown was announced on the 23 March 2020. The public were told they must stay at home to reduce the transmission of the virus and minimise the strain on the NHS </a:t>
            </a:r>
            <a:r>
              <a:rPr lang="en-GB" sz="2800"/>
              <a:t>(Gov.UK,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businesses had to close that were not deemed essential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It was  announced that people who are able to should work from home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Social distancing was introduced, people leaving their households had to maintain a 2 metre distance to avoid the spread of infection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Other measures such as wearing a face mask and washing hands regularly were put in place.</a:t>
            </a:r>
          </a:p>
          <a:p>
            <a:pPr marL="356235" indent="-356235"/>
            <a:endParaRPr lang="en-GB" sz="2807">
              <a:latin typeface="Arial" panose="020B0604020202020204" pitchFamily="34" charset="0"/>
              <a:cs typeface="Arial" panose="020B0604020202020204" pitchFamily="34" charset="0"/>
            </a:endParaRPr>
          </a:p>
        </p:txBody>
      </p:sp>
      <p:sp>
        <p:nvSpPr>
          <p:cNvPr id="11" name="TextBox 10"/>
          <p:cNvSpPr txBox="1"/>
          <p:nvPr/>
        </p:nvSpPr>
        <p:spPr>
          <a:xfrm>
            <a:off x="3243873" y="2471562"/>
            <a:ext cx="8955981" cy="572336"/>
          </a:xfrm>
          <a:prstGeom prst="rect">
            <a:avLst/>
          </a:prstGeom>
          <a:noFill/>
        </p:spPr>
        <p:txBody>
          <a:bodyPr wrap="square" rtlCol="0">
            <a:spAutoFit/>
          </a:bodyPr>
          <a:lstStyle/>
          <a:p>
            <a:pPr defTabSz="1425824"/>
            <a:r>
              <a:rPr lang="en-GB" sz="2807">
                <a:solidFill>
                  <a:srgbClr val="292934"/>
                </a:solidFill>
                <a:latin typeface="Arial"/>
              </a:rPr>
              <a:t>     </a:t>
            </a:r>
            <a:r>
              <a:rPr lang="en-GB" sz="3119" b="1">
                <a:solidFill>
                  <a:srgbClr val="292934"/>
                </a:solidFill>
                <a:latin typeface="Arial"/>
              </a:rPr>
              <a:t>UK Lockdown</a:t>
            </a:r>
          </a:p>
        </p:txBody>
      </p:sp>
    </p:spTree>
    <p:extLst>
      <p:ext uri="{BB962C8B-B14F-4D97-AF65-F5344CB8AC3E}">
        <p14:creationId xmlns:p14="http://schemas.microsoft.com/office/powerpoint/2010/main" val="407508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Impact on BAME</a:t>
            </a:r>
          </a:p>
        </p:txBody>
      </p:sp>
      <p:sp>
        <p:nvSpPr>
          <p:cNvPr id="3" name="Content Placeholder 2"/>
          <p:cNvSpPr>
            <a:spLocks noGrp="1"/>
          </p:cNvSpPr>
          <p:nvPr>
            <p:ph idx="4294967295"/>
          </p:nvPr>
        </p:nvSpPr>
        <p:spPr>
          <a:xfrm>
            <a:off x="0" y="2652713"/>
            <a:ext cx="12833350" cy="5276850"/>
          </a:xfrm>
        </p:spPr>
        <p:txBody>
          <a:bodyPr vert="horz" lIns="91440" tIns="45720" rIns="91440" bIns="45720" rtlCol="0" anchor="t">
            <a:normAutofit fontScale="92500" lnSpcReduction="20000"/>
          </a:bodyPr>
          <a:lstStyle/>
          <a:p>
            <a:pPr marL="356235" indent="-356235">
              <a:lnSpc>
                <a:spcPct val="150000"/>
              </a:lnSpc>
            </a:pPr>
            <a:r>
              <a:rPr lang="en-GB" sz="2800">
                <a:latin typeface="Arial"/>
                <a:cs typeface="Arial"/>
              </a:rPr>
              <a:t>Lockdown has affected most people socially and economically</a:t>
            </a:r>
          </a:p>
          <a:p>
            <a:pPr marL="356235" indent="-356235">
              <a:lnSpc>
                <a:spcPct val="150000"/>
              </a:lnSpc>
            </a:pPr>
            <a:r>
              <a:rPr lang="en-GB" sz="2800">
                <a:latin typeface="Arial"/>
                <a:cs typeface="Arial"/>
              </a:rPr>
              <a:t>School closures have caused disruptions to education</a:t>
            </a:r>
          </a:p>
          <a:p>
            <a:pPr marL="356235" indent="-356235">
              <a:lnSpc>
                <a:spcPct val="150000"/>
              </a:lnSpc>
            </a:pPr>
            <a:r>
              <a:rPr lang="en-GB" sz="2800">
                <a:latin typeface="Arial"/>
                <a:cs typeface="Arial"/>
              </a:rPr>
              <a:t>Business closures have made many redundant</a:t>
            </a:r>
          </a:p>
          <a:p>
            <a:pPr marL="356235" indent="-356235">
              <a:lnSpc>
                <a:spcPct val="150000"/>
              </a:lnSpc>
            </a:pPr>
            <a:r>
              <a:rPr lang="en-GB" sz="2800">
                <a:latin typeface="Arial"/>
                <a:cs typeface="Arial"/>
              </a:rPr>
              <a:t>BAME impacted most due to socioeconomic factors and inequalities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Living in densely populated areas make social distancing a challenge </a:t>
            </a:r>
            <a:r>
              <a:rPr lang="en-GB" sz="2800"/>
              <a:t>(</a:t>
            </a:r>
            <a:r>
              <a:rPr lang="en-GB" sz="2800" err="1"/>
              <a:t>Khunti</a:t>
            </a:r>
            <a:r>
              <a:rPr lang="en-GB" sz="2800"/>
              <a:t> &amp; Hanif,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Adding to increasing BAME mortality rate</a:t>
            </a:r>
          </a:p>
          <a:p>
            <a:pPr marL="356235" indent="-356235">
              <a:lnSpc>
                <a:spcPct val="150000"/>
              </a:lnSpc>
            </a:pP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00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Limitations of Lockdown</a:t>
            </a:r>
          </a:p>
        </p:txBody>
      </p:sp>
      <p:sp>
        <p:nvSpPr>
          <p:cNvPr id="3" name="Content Placeholder 2"/>
          <p:cNvSpPr>
            <a:spLocks noGrp="1"/>
          </p:cNvSpPr>
          <p:nvPr>
            <p:ph idx="4294967295"/>
          </p:nvPr>
        </p:nvSpPr>
        <p:spPr>
          <a:xfrm>
            <a:off x="504156" y="1747044"/>
            <a:ext cx="17108488" cy="7604125"/>
          </a:xfrm>
        </p:spPr>
        <p:txBody>
          <a:bodyPr vert="horz" lIns="91440" tIns="45720" rIns="91440" bIns="45720" rtlCol="0" anchor="t">
            <a:normAutofit/>
          </a:bodyPr>
          <a:lstStyle/>
          <a:p>
            <a:pPr marL="356235" indent="-356235">
              <a:lnSpc>
                <a:spcPct val="150000"/>
              </a:lnSpc>
            </a:pPr>
            <a:r>
              <a:rPr lang="en-GB" sz="2800">
                <a:latin typeface="Arial"/>
                <a:cs typeface="Arial"/>
              </a:rPr>
              <a:t>Overcrowding is more common in BAME households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As a result social distancing is harder to maintain in these families and can therefore put the elderly or the vulnerable at risk</a:t>
            </a:r>
          </a:p>
          <a:p>
            <a:pPr marL="356235" indent="-356235">
              <a:lnSpc>
                <a:spcPct val="150000"/>
              </a:lnSpc>
            </a:pPr>
            <a:r>
              <a:rPr lang="en-GB" sz="2800">
                <a:latin typeface="Arial"/>
                <a:cs typeface="Arial"/>
              </a:rPr>
              <a:t>BAME groups are more likely to have low income jobs that do not have the capabilities to allow working from home </a:t>
            </a:r>
            <a:r>
              <a:rPr lang="en-GB" sz="2800"/>
              <a:t>(Aldridge &amp; Hayward,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BAME communities face inequalities and deprivation such as poverty, poor housing and unemployment</a:t>
            </a:r>
          </a:p>
          <a:p>
            <a:pPr marL="356235" indent="-356235">
              <a:lnSpc>
                <a:spcPct val="150000"/>
              </a:lnSpc>
            </a:pPr>
            <a:r>
              <a:rPr lang="en-GB" sz="2800">
                <a:latin typeface="Arial"/>
                <a:cs typeface="Arial"/>
              </a:rPr>
              <a:t>BAME are more likely to be key workers and working in public facing jobs therefore unable to work from home and are more exposed to the virus </a:t>
            </a:r>
            <a:r>
              <a:rPr lang="en-GB" sz="2800"/>
              <a:t>(Sapkota &amp; Wager,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Lack of personal protective equipment (PPE) adds to risk.</a:t>
            </a:r>
          </a:p>
          <a:p>
            <a:pPr marL="356235" indent="-356235"/>
            <a:endParaRPr lang="en-GB"/>
          </a:p>
        </p:txBody>
      </p:sp>
    </p:spTree>
    <p:extLst>
      <p:ext uri="{BB962C8B-B14F-4D97-AF65-F5344CB8AC3E}">
        <p14:creationId xmlns:p14="http://schemas.microsoft.com/office/powerpoint/2010/main" val="17960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Coronavirus Job Retention Scheme (CJRS)</a:t>
            </a:r>
          </a:p>
        </p:txBody>
      </p:sp>
      <p:sp>
        <p:nvSpPr>
          <p:cNvPr id="3" name="Content Placeholder 2"/>
          <p:cNvSpPr>
            <a:spLocks noGrp="1"/>
          </p:cNvSpPr>
          <p:nvPr>
            <p:ph idx="4294967295"/>
          </p:nvPr>
        </p:nvSpPr>
        <p:spPr>
          <a:xfrm>
            <a:off x="2952428" y="2106340"/>
            <a:ext cx="12831763" cy="7056438"/>
          </a:xfrm>
        </p:spPr>
        <p:txBody>
          <a:bodyPr>
            <a:normAutofit/>
          </a:bodyPr>
          <a:lstStyle/>
          <a:p>
            <a:pPr>
              <a:lnSpc>
                <a:spcPct val="150000"/>
              </a:lnSpc>
            </a:pPr>
            <a:r>
              <a:rPr lang="en-GB" sz="2800">
                <a:latin typeface="Arial" panose="020B0604020202020204" pitchFamily="34" charset="0"/>
                <a:cs typeface="Arial" panose="020B0604020202020204" pitchFamily="34" charset="0"/>
              </a:rPr>
              <a:t>CJRS was announced on the 20 March 2020</a:t>
            </a:r>
          </a:p>
          <a:p>
            <a:pPr>
              <a:lnSpc>
                <a:spcPct val="150000"/>
              </a:lnSpc>
            </a:pPr>
            <a:r>
              <a:rPr lang="en-GB" sz="2800">
                <a:latin typeface="Arial" panose="020B0604020202020204" pitchFamily="34" charset="0"/>
                <a:cs typeface="Arial" panose="020B0604020202020204" pitchFamily="34" charset="0"/>
              </a:rPr>
              <a:t>The aim was to encourage employers to keep on their staff</a:t>
            </a:r>
          </a:p>
          <a:p>
            <a:pPr>
              <a:lnSpc>
                <a:spcPct val="150000"/>
              </a:lnSpc>
            </a:pPr>
            <a:r>
              <a:rPr lang="en-GB" sz="2800">
                <a:latin typeface="Arial" panose="020B0604020202020204" pitchFamily="34" charset="0"/>
                <a:cs typeface="Arial" panose="020B0604020202020204" pitchFamily="34" charset="0"/>
              </a:rPr>
              <a:t>Government will pay 80% of wages, remaining 20% can be covered by the employer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It will put employees on furlough allowing them to keep their jobs</a:t>
            </a:r>
          </a:p>
          <a:p>
            <a:pPr>
              <a:lnSpc>
                <a:spcPct val="150000"/>
              </a:lnSpc>
            </a:pPr>
            <a:r>
              <a:rPr lang="en-GB" sz="2800">
                <a:latin typeface="Arial" panose="020B0604020202020204" pitchFamily="34" charset="0"/>
                <a:cs typeface="Arial" panose="020B0604020202020204" pitchFamily="34" charset="0"/>
              </a:rPr>
              <a:t>All full and part time and zero hour contract  staff are eligible for the scheme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The scheme is set to finish at the end of October 2020.</a:t>
            </a: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63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CJRS and BAME</a:t>
            </a:r>
          </a:p>
        </p:txBody>
      </p:sp>
      <p:sp>
        <p:nvSpPr>
          <p:cNvPr id="3" name="Content Placeholder 2"/>
          <p:cNvSpPr>
            <a:spLocks noGrp="1"/>
          </p:cNvSpPr>
          <p:nvPr>
            <p:ph idx="4294967295"/>
          </p:nvPr>
        </p:nvSpPr>
        <p:spPr>
          <a:xfrm>
            <a:off x="3089274" y="2525713"/>
            <a:ext cx="12831763" cy="4827588"/>
          </a:xfrm>
        </p:spPr>
        <p:txBody>
          <a:bodyPr vert="horz" lIns="91440" tIns="45720" rIns="91440" bIns="45720" rtlCol="0" anchor="t">
            <a:normAutofit fontScale="77500" lnSpcReduction="20000"/>
          </a:bodyPr>
          <a:lstStyle/>
          <a:p>
            <a:pPr marL="356235" indent="-356235">
              <a:lnSpc>
                <a:spcPct val="150000"/>
              </a:lnSpc>
            </a:pPr>
            <a:r>
              <a:rPr lang="en-GB" sz="2800">
                <a:latin typeface="Arial"/>
                <a:cs typeface="Arial"/>
              </a:rPr>
              <a:t>BAME employees largely consist of low paid workers or are self employed</a:t>
            </a:r>
          </a:p>
          <a:p>
            <a:pPr marL="356235" indent="-356235">
              <a:lnSpc>
                <a:spcPct val="150000"/>
              </a:lnSpc>
            </a:pPr>
            <a:r>
              <a:rPr lang="en-GB" sz="2800">
                <a:latin typeface="Arial"/>
                <a:cs typeface="Arial"/>
              </a:rPr>
              <a:t>An online poll indicates BAME employees are more likely to lose their jobs (World Economic Forum, 2020).</a:t>
            </a:r>
          </a:p>
          <a:p>
            <a:pPr marL="356235" indent="-356235">
              <a:lnSpc>
                <a:spcPct val="150000"/>
              </a:lnSpc>
            </a:pPr>
            <a:r>
              <a:rPr lang="en-GB" sz="2800">
                <a:latin typeface="Arial"/>
                <a:cs typeface="Arial"/>
              </a:rPr>
              <a:t>Many work in sectors that have been shut down due to Covid 19 </a:t>
            </a:r>
            <a:r>
              <a:rPr lang="en-GB" sz="2800"/>
              <a:t>(Lord,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This has led to huge job losses and resulted in many being made redundant or put on furlough </a:t>
            </a:r>
            <a:r>
              <a:rPr lang="en-GB" sz="2800"/>
              <a:t>(Hu,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The self employed are not eligible for CJRS</a:t>
            </a:r>
          </a:p>
          <a:p>
            <a:pPr marL="356235" indent="-356235">
              <a:lnSpc>
                <a:spcPct val="150000"/>
              </a:lnSpc>
            </a:pPr>
            <a:r>
              <a:rPr lang="en-GB" sz="2800">
                <a:latin typeface="Arial"/>
                <a:cs typeface="Arial"/>
              </a:rPr>
              <a:t>This has had an impact on BAME financially.</a:t>
            </a:r>
          </a:p>
          <a:p>
            <a:pPr marL="356235" indent="-356235"/>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713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he UK's BAME community has been more affected by COVID-19 | World  Economic Fo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200" y="1411917"/>
            <a:ext cx="11488402" cy="7460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35015" y="9073864"/>
            <a:ext cx="6101251" cy="476284"/>
          </a:xfrm>
          <a:prstGeom prst="rect">
            <a:avLst/>
          </a:prstGeom>
          <a:noFill/>
        </p:spPr>
        <p:txBody>
          <a:bodyPr wrap="square" rtlCol="0">
            <a:spAutoFit/>
          </a:bodyPr>
          <a:lstStyle/>
          <a:p>
            <a:pPr defTabSz="1425824"/>
            <a:r>
              <a:rPr lang="en-GB" sz="2495">
                <a:solidFill>
                  <a:srgbClr val="292934"/>
                </a:solidFill>
                <a:latin typeface="Arial" panose="020B0604020202020204" pitchFamily="34" charset="0"/>
                <a:cs typeface="Arial" panose="020B0604020202020204" pitchFamily="34" charset="0"/>
              </a:rPr>
              <a:t>(World Economic Forum, 2020)</a:t>
            </a:r>
          </a:p>
        </p:txBody>
      </p:sp>
    </p:spTree>
    <p:extLst>
      <p:ext uri="{BB962C8B-B14F-4D97-AF65-F5344CB8AC3E}">
        <p14:creationId xmlns:p14="http://schemas.microsoft.com/office/powerpoint/2010/main" val="686056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Limitations of CJRS </a:t>
            </a:r>
          </a:p>
        </p:txBody>
      </p:sp>
      <p:sp>
        <p:nvSpPr>
          <p:cNvPr id="3" name="Content Placeholder 2"/>
          <p:cNvSpPr>
            <a:spLocks noGrp="1"/>
          </p:cNvSpPr>
          <p:nvPr>
            <p:ph idx="4294967295"/>
          </p:nvPr>
        </p:nvSpPr>
        <p:spPr>
          <a:xfrm>
            <a:off x="1800300" y="2106340"/>
            <a:ext cx="12831763" cy="7056437"/>
          </a:xfrm>
        </p:spPr>
        <p:txBody>
          <a:bodyPr>
            <a:normAutofit fontScale="70000" lnSpcReduction="20000"/>
          </a:bodyPr>
          <a:lstStyle/>
          <a:p>
            <a:pPr>
              <a:lnSpc>
                <a:spcPct val="150000"/>
              </a:lnSpc>
            </a:pPr>
            <a:r>
              <a:rPr lang="en-GB" sz="4000">
                <a:latin typeface="Arial" panose="020B0604020202020204" pitchFamily="34" charset="0"/>
                <a:cs typeface="Arial" panose="020B0604020202020204" pitchFamily="34" charset="0"/>
              </a:rPr>
              <a:t>Only pays 80% of wages. Remaining 20% is at employers discretion </a:t>
            </a:r>
            <a:r>
              <a:rPr lang="en-GB" sz="4000"/>
              <a:t>(Gov.UK,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Due to businesses closing down and losing money many will not cover the remaining 20%</a:t>
            </a:r>
          </a:p>
          <a:p>
            <a:pPr>
              <a:lnSpc>
                <a:spcPct val="150000"/>
              </a:lnSpc>
            </a:pPr>
            <a:r>
              <a:rPr lang="en-GB" sz="4000">
                <a:latin typeface="Arial" panose="020B0604020202020204" pitchFamily="34" charset="0"/>
                <a:cs typeface="Arial" panose="020B0604020202020204" pitchFamily="34" charset="0"/>
              </a:rPr>
              <a:t>Furloughed staff will have reduced income</a:t>
            </a:r>
          </a:p>
          <a:p>
            <a:pPr>
              <a:lnSpc>
                <a:spcPct val="150000"/>
              </a:lnSpc>
            </a:pPr>
            <a:r>
              <a:rPr lang="en-GB" sz="4000">
                <a:latin typeface="Arial" panose="020B0604020202020204" pitchFamily="34" charset="0"/>
                <a:cs typeface="Arial" panose="020B0604020202020204" pitchFamily="34" charset="0"/>
              </a:rPr>
              <a:t>Unemployment may significantly increase when CJRS comes to an end</a:t>
            </a:r>
          </a:p>
          <a:p>
            <a:pPr>
              <a:lnSpc>
                <a:spcPct val="150000"/>
              </a:lnSpc>
            </a:pPr>
            <a:r>
              <a:rPr lang="en-GB" sz="4000">
                <a:latin typeface="Arial" panose="020B0604020202020204" pitchFamily="34" charset="0"/>
                <a:cs typeface="Arial" panose="020B0604020202020204" pitchFamily="34" charset="0"/>
              </a:rPr>
              <a:t>Largely affecting BAME as a high number are on furlough compared to other nationals </a:t>
            </a:r>
            <a:r>
              <a:rPr lang="en-GB" sz="4000"/>
              <a:t>(Hu,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Adding to poverty and deprivation within the BAME community.</a:t>
            </a:r>
          </a:p>
          <a:p>
            <a:endParaRPr lang="en-GB"/>
          </a:p>
        </p:txBody>
      </p:sp>
    </p:spTree>
    <p:extLst>
      <p:ext uri="{BB962C8B-B14F-4D97-AF65-F5344CB8AC3E}">
        <p14:creationId xmlns:p14="http://schemas.microsoft.com/office/powerpoint/2010/main" val="277628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Recommendations</a:t>
            </a:r>
          </a:p>
        </p:txBody>
      </p:sp>
      <p:sp>
        <p:nvSpPr>
          <p:cNvPr id="3" name="Content Placeholder 2"/>
          <p:cNvSpPr>
            <a:spLocks noGrp="1"/>
          </p:cNvSpPr>
          <p:nvPr>
            <p:ph idx="4294967295"/>
          </p:nvPr>
        </p:nvSpPr>
        <p:spPr>
          <a:xfrm>
            <a:off x="2232348" y="2034332"/>
            <a:ext cx="12831763" cy="7058025"/>
          </a:xfrm>
        </p:spPr>
        <p:txBody>
          <a:bodyPr>
            <a:normAutofit fontScale="55000" lnSpcReduction="20000"/>
          </a:bodyPr>
          <a:lstStyle/>
          <a:p>
            <a:pPr>
              <a:lnSpc>
                <a:spcPct val="150000"/>
              </a:lnSpc>
            </a:pPr>
            <a:r>
              <a:rPr lang="en-GB" sz="4000">
                <a:latin typeface="Arial" panose="020B0604020202020204" pitchFamily="34" charset="0"/>
                <a:cs typeface="Arial" panose="020B0604020202020204" pitchFamily="34" charset="0"/>
              </a:rPr>
              <a:t>More policies should be introduced to protect the more vulnerable and at risk</a:t>
            </a:r>
          </a:p>
          <a:p>
            <a:pPr>
              <a:lnSpc>
                <a:spcPct val="150000"/>
              </a:lnSpc>
            </a:pPr>
            <a:r>
              <a:rPr lang="en-GB" sz="4000">
                <a:latin typeface="Arial" panose="020B0604020202020204" pitchFamily="34" charset="0"/>
                <a:cs typeface="Arial" panose="020B0604020202020204" pitchFamily="34" charset="0"/>
              </a:rPr>
              <a:t>Inequalities within the BAME communities need to be addressed by the Government </a:t>
            </a:r>
            <a:r>
              <a:rPr lang="en-GB" sz="4000"/>
              <a:t>(</a:t>
            </a:r>
            <a:r>
              <a:rPr lang="en-GB" sz="4000" err="1"/>
              <a:t>Abuelgasim</a:t>
            </a:r>
            <a:r>
              <a:rPr lang="en-GB" sz="4000"/>
              <a:t> &amp; </a:t>
            </a:r>
            <a:r>
              <a:rPr lang="en-GB" sz="4000" err="1"/>
              <a:t>Harky</a:t>
            </a:r>
            <a:r>
              <a:rPr lang="en-GB" sz="4000"/>
              <a:t>, 2020). </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NHS staff which largely consist of BAME need to be provided with a safe working environment and adequate PPE to reduce exposure</a:t>
            </a:r>
          </a:p>
          <a:p>
            <a:pPr>
              <a:lnSpc>
                <a:spcPct val="150000"/>
              </a:lnSpc>
            </a:pPr>
            <a:r>
              <a:rPr lang="en-GB" sz="4000">
                <a:latin typeface="Arial" panose="020B0604020202020204" pitchFamily="34" charset="0"/>
                <a:cs typeface="Arial" panose="020B0604020202020204" pitchFamily="34" charset="0"/>
              </a:rPr>
              <a:t>Measures need to be taken to reduce overcrowding so social distancing can be maintained </a:t>
            </a:r>
            <a:r>
              <a:rPr lang="en-GB" sz="4000"/>
              <a:t>(Aldridge &amp; Hayward,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Risk assessments on BAME staff need to be done</a:t>
            </a:r>
          </a:p>
          <a:p>
            <a:pPr>
              <a:lnSpc>
                <a:spcPct val="150000"/>
              </a:lnSpc>
            </a:pPr>
            <a:r>
              <a:rPr lang="en-GB" sz="4000">
                <a:latin typeface="Arial" panose="020B0604020202020204" pitchFamily="34" charset="0"/>
                <a:cs typeface="Arial" panose="020B0604020202020204" pitchFamily="34" charset="0"/>
              </a:rPr>
              <a:t>Further research needs to be undertaken to understand COVID risks to BAME </a:t>
            </a:r>
            <a:r>
              <a:rPr lang="en-GB" sz="4000"/>
              <a:t>(</a:t>
            </a:r>
            <a:r>
              <a:rPr lang="en-GB" sz="4000" err="1"/>
              <a:t>Abuelgasim</a:t>
            </a:r>
            <a:r>
              <a:rPr lang="en-GB" sz="4000"/>
              <a:t> &amp; </a:t>
            </a:r>
            <a:r>
              <a:rPr lang="en-GB" sz="4000" err="1"/>
              <a:t>Harky</a:t>
            </a:r>
            <a:r>
              <a:rPr lang="en-GB" sz="4000"/>
              <a:t>, 2020). </a:t>
            </a:r>
          </a:p>
          <a:p>
            <a:pPr>
              <a:lnSpc>
                <a:spcPct val="150000"/>
              </a:lnSpc>
            </a:pPr>
            <a:r>
              <a:rPr lang="en-GB" sz="4000">
                <a:latin typeface="Arial" panose="020B0604020202020204" pitchFamily="34" charset="0"/>
                <a:cs typeface="Arial" panose="020B0604020202020204" pitchFamily="34" charset="0"/>
              </a:rPr>
              <a:t>Furlough should be extended for hard hit sectors</a:t>
            </a:r>
          </a:p>
          <a:p>
            <a:pPr>
              <a:lnSpc>
                <a:spcPct val="150000"/>
              </a:lnSpc>
            </a:pPr>
            <a:r>
              <a:rPr lang="en-GB" sz="4000">
                <a:latin typeface="Arial" panose="020B0604020202020204" pitchFamily="34" charset="0"/>
                <a:cs typeface="Arial" panose="020B0604020202020204" pitchFamily="34" charset="0"/>
              </a:rPr>
              <a:t>New job creations schemes should be created to tackle unemployment.</a:t>
            </a:r>
          </a:p>
          <a:p>
            <a:endParaRPr lang="en-GB"/>
          </a:p>
          <a:p>
            <a:endParaRPr lang="en-GB"/>
          </a:p>
          <a:p>
            <a:endParaRPr lang="en-GB"/>
          </a:p>
        </p:txBody>
      </p:sp>
    </p:spTree>
    <p:extLst>
      <p:ext uri="{BB962C8B-B14F-4D97-AF65-F5344CB8AC3E}">
        <p14:creationId xmlns:p14="http://schemas.microsoft.com/office/powerpoint/2010/main" val="186946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FB7ED-27D1-44B7-8D5B-4781D722245E}"/>
              </a:ext>
            </a:extLst>
          </p:cNvPr>
          <p:cNvSpPr txBox="1"/>
          <p:nvPr/>
        </p:nvSpPr>
        <p:spPr>
          <a:xfrm>
            <a:off x="8802601" y="4659645"/>
            <a:ext cx="1425773"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5" name="TextBox 4">
            <a:extLst>
              <a:ext uri="{FF2B5EF4-FFF2-40B4-BE49-F238E27FC236}">
                <a16:creationId xmlns:a16="http://schemas.microsoft.com/office/drawing/2014/main" id="{DEFF1A47-7CE7-47E5-B672-DDF9643A8187}"/>
              </a:ext>
            </a:extLst>
          </p:cNvPr>
          <p:cNvSpPr txBox="1"/>
          <p:nvPr/>
        </p:nvSpPr>
        <p:spPr>
          <a:xfrm>
            <a:off x="288132" y="4060571"/>
            <a:ext cx="6642244" cy="2246769"/>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The NHS was launched in 1948 aimed at providing healthcare to everyone in the UK contingent on patients needs, not their capacity to pay.</a:t>
            </a:r>
          </a:p>
          <a:p>
            <a:pPr defTabSz="712866"/>
            <a:endParaRPr lang="en-GB" sz="2000">
              <a:solidFill>
                <a:prstClr val="black"/>
              </a:solidFill>
              <a:latin typeface="Arial" panose="020B0604020202020204" pitchFamily="34" charset="0"/>
              <a:cs typeface="Arial" panose="020B0604020202020204" pitchFamily="34" charset="0"/>
            </a:endParaRPr>
          </a:p>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Currently, the NHS maintains to be one of the most diversified workforces in the world in addition to being one of the biggest. </a:t>
            </a:r>
          </a:p>
        </p:txBody>
      </p:sp>
      <p:pic>
        <p:nvPicPr>
          <p:cNvPr id="7" name="Picture 6" descr="Logo&#10;&#10;Description automatically generated">
            <a:extLst>
              <a:ext uri="{FF2B5EF4-FFF2-40B4-BE49-F238E27FC236}">
                <a16:creationId xmlns:a16="http://schemas.microsoft.com/office/drawing/2014/main" id="{E00D28A3-DE34-46CE-B429-43BE4419C23A}"/>
              </a:ext>
            </a:extLst>
          </p:cNvPr>
          <p:cNvPicPr>
            <a:picLocks noChangeAspect="1"/>
          </p:cNvPicPr>
          <p:nvPr/>
        </p:nvPicPr>
        <p:blipFill>
          <a:blip r:embed="rId2"/>
          <a:stretch>
            <a:fillRect/>
          </a:stretch>
        </p:blipFill>
        <p:spPr>
          <a:xfrm>
            <a:off x="6368196" y="49"/>
            <a:ext cx="4455542" cy="2495104"/>
          </a:xfrm>
          <a:prstGeom prst="rect">
            <a:avLst/>
          </a:prstGeom>
        </p:spPr>
      </p:pic>
      <p:sp>
        <p:nvSpPr>
          <p:cNvPr id="8" name="TextBox 7">
            <a:extLst>
              <a:ext uri="{FF2B5EF4-FFF2-40B4-BE49-F238E27FC236}">
                <a16:creationId xmlns:a16="http://schemas.microsoft.com/office/drawing/2014/main" id="{0B5CE092-50EB-4396-A115-5CE7889D3D77}"/>
              </a:ext>
            </a:extLst>
          </p:cNvPr>
          <p:cNvSpPr txBox="1"/>
          <p:nvPr/>
        </p:nvSpPr>
        <p:spPr>
          <a:xfrm>
            <a:off x="8262181" y="3952304"/>
            <a:ext cx="7356163"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In 2018, in the hospital and community health service of 1.2 million staff 12.7% (144,000 workers) reported a foreign nationality. The majority of all nursing staff in London NHS trusts have BAME background (27,982 nurses reported a BAME background compared to 24,847 nurses identifying as white.)</a:t>
            </a:r>
          </a:p>
        </p:txBody>
      </p:sp>
      <p:sp>
        <p:nvSpPr>
          <p:cNvPr id="6" name="TextBox 5">
            <a:extLst>
              <a:ext uri="{FF2B5EF4-FFF2-40B4-BE49-F238E27FC236}">
                <a16:creationId xmlns:a16="http://schemas.microsoft.com/office/drawing/2014/main" id="{C886141C-11A3-48B4-8F73-71F161FC3A20}"/>
              </a:ext>
            </a:extLst>
          </p:cNvPr>
          <p:cNvSpPr txBox="1"/>
          <p:nvPr/>
        </p:nvSpPr>
        <p:spPr>
          <a:xfrm>
            <a:off x="6367855" y="7888283"/>
            <a:ext cx="7632848" cy="369332"/>
          </a:xfrm>
          <a:prstGeom prst="rect">
            <a:avLst/>
          </a:prstGeom>
          <a:noFill/>
        </p:spPr>
        <p:txBody>
          <a:bodyPr wrap="square" rtlCol="0">
            <a:spAutoFit/>
          </a:bodyPr>
          <a:lstStyle/>
          <a:p>
            <a:r>
              <a:rPr lang="en-GB"/>
              <a:t>(peoples history of the NHS, 2020)</a:t>
            </a:r>
          </a:p>
        </p:txBody>
      </p:sp>
      <p:sp>
        <p:nvSpPr>
          <p:cNvPr id="9" name="TextBox 8">
            <a:extLst>
              <a:ext uri="{FF2B5EF4-FFF2-40B4-BE49-F238E27FC236}">
                <a16:creationId xmlns:a16="http://schemas.microsoft.com/office/drawing/2014/main" id="{581BF154-698B-4654-A97A-BEDC6D8F1C38}"/>
              </a:ext>
            </a:extLst>
          </p:cNvPr>
          <p:cNvSpPr txBox="1"/>
          <p:nvPr/>
        </p:nvSpPr>
        <p:spPr>
          <a:xfrm>
            <a:off x="8300025" y="5859973"/>
            <a:ext cx="9865096"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However, while being the only UK area with a majority of BAME nursing staff, London fared worst in terms of accomplishing race equality goals. And its most upper-class hospitals too, were its least multicultural, implying that in its key provisions, BAME nurses, whom are the core of nursing care throughout the capital faced job limitations.</a:t>
            </a:r>
            <a:r>
              <a:rPr lang="en-US" sz="2000">
                <a:solidFill>
                  <a:srgbClr val="000000"/>
                </a:solidFill>
                <a:latin typeface="Arial" panose="020B0604020202020204" pitchFamily="34" charset="0"/>
                <a:cs typeface="Arial" panose="020B0604020202020204" pitchFamily="34" charset="0"/>
              </a:rPr>
              <a:t> COVID-19 has exacerbated an issue that was already there.</a:t>
            </a: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362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2180F-02ED-4E2D-A8D7-29955AB33E95}"/>
              </a:ext>
            </a:extLst>
          </p:cNvPr>
          <p:cNvSpPr txBox="1"/>
          <p:nvPr/>
        </p:nvSpPr>
        <p:spPr>
          <a:xfrm>
            <a:off x="2304356" y="1674292"/>
            <a:ext cx="12745416" cy="6832640"/>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 Covid 19 pandemic has resulted in the rapid implementation of electronic technologies in the NHS and substantial improvements in the provision of services more generally, freeing up space and capacity in acute hospitals, enabling remote work and reducing the risk of transmission of infection in NHS environments. In particular, primary care has seen a massive rise in remote appointments.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There has also been an increase in the utilisation of remote health services by patients, such as NHS app registrations, NHS login and e-prescription services.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These improvements have occurred at an amazing rate. Central bodies have taken steps to allow the changes to take place, providing guidance, for example, on data governance and fast-track procurement frameworks. Meanwhile, in order to continue delivering services to patients, healthcare practitioners have had to adapt innovatively.</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But it is necessary to proceed with caution, despite the undeniable progress that has been made. There are potential risks and downsides, particularly when changes happen at such a rate.</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It is important that we understand what the effect of the rapid transition to digital technology has been clinical practise, patient access to and quality of care, and the experiences of patients and staff through rigorous assessment and research in these fields, so further study is required to learn from experience and assess if we need to revisit current priorities.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In order to incorporate the good work that has been achieved during the pandemic and ensure that it is sustainable in the future, sufficient funding, facilities and the required workforce need to be supported.</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Covid-19’s effects are going to continue for a long time. As the NHS resumes routine services, it is more important than ever to consider where digital technologies can support and add the most value.</a:t>
            </a:r>
          </a:p>
          <a:p>
            <a:r>
              <a:rPr lang="en-GB" sz="2000">
                <a:latin typeface="Arial" panose="020B0604020202020204" pitchFamily="34" charset="0"/>
                <a:cs typeface="Arial" panose="020B0604020202020204" pitchFamily="34" charset="0"/>
              </a:rPr>
              <a:t>     (Nuffield trust, 2020)</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70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B635E2-3FB0-4844-9E8F-3F0B548FE706}"/>
              </a:ext>
            </a:extLst>
          </p:cNvPr>
          <p:cNvSpPr txBox="1"/>
          <p:nvPr/>
        </p:nvSpPr>
        <p:spPr>
          <a:xfrm>
            <a:off x="1777051" y="1529141"/>
            <a:ext cx="10724295"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6" name="TextBox 5">
            <a:extLst>
              <a:ext uri="{FF2B5EF4-FFF2-40B4-BE49-F238E27FC236}">
                <a16:creationId xmlns:a16="http://schemas.microsoft.com/office/drawing/2014/main" id="{2FC434BA-B732-4A97-8720-E57D26E809EA}"/>
              </a:ext>
            </a:extLst>
          </p:cNvPr>
          <p:cNvSpPr txBox="1"/>
          <p:nvPr/>
        </p:nvSpPr>
        <p:spPr>
          <a:xfrm>
            <a:off x="792188" y="131910"/>
            <a:ext cx="14977664" cy="8710077"/>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At the height of the Covid-19 outbreak in April, the NHS took unprecedented steps to prevent the horrid scenes of overcrowding and disorder seen in Italy. Expected treatment was cancelled, patients were discharged students and pensioners were hired, and new hospitals were constructed entirely. Now, with the disease under some control, anticipating a return to normal service would seem fair.</a:t>
            </a:r>
          </a:p>
          <a:p>
            <a:r>
              <a:rPr lang="en-GB" sz="2000">
                <a:latin typeface="Arial" panose="020B0604020202020204" pitchFamily="34" charset="0"/>
                <a:cs typeface="Arial" panose="020B0604020202020204" pitchFamily="34" charset="0"/>
              </a:rPr>
              <a:t>Sadly, three significant barriers mean that business as usual is not coming back any time in the near future;</a:t>
            </a:r>
          </a:p>
          <a:p>
            <a:pPr marL="400050" indent="-400050">
              <a:buFont typeface="+mj-lt"/>
              <a:buAutoNum type="romanUcPeriod"/>
            </a:pPr>
            <a:r>
              <a:rPr lang="en-GB" sz="2000">
                <a:latin typeface="Arial" panose="020B0604020202020204" pitchFamily="34" charset="0"/>
                <a:cs typeface="Arial" panose="020B0604020202020204" pitchFamily="34" charset="0"/>
              </a:rPr>
              <a:t>Slowing down fundamental processes and therapies would mean the ever- present danger of the disease re-emerging. Patients requiring scheduled surgery will have to be swabbed without a quick and accurate test and will have to self isolate before scheduled evaluation or treatment, along with a further test immediately beforehand. There is a 20 minute test being conducted, but even this would slow down the speed at which the system will run. Restarting scheduled treatment would entail a lot of protective equipment, which is required if a patient is seen without a verified negative result. However its supply has been fraught with issues. Before booking people for treatment, the NHS will need to have belief that this will improve, that is, if such patients can be convinced to come. Employees would have to presume that they are Covid-19 positive for those who need assistance in an emergency, requiring improved PPE and additional time between patients for sanitizing beds, equipment and operating theatres.</a:t>
            </a:r>
          </a:p>
          <a:p>
            <a:pPr marL="400050" indent="-400050">
              <a:buFont typeface="+mj-lt"/>
              <a:buAutoNum type="romanUcPeriod"/>
            </a:pPr>
            <a:r>
              <a:rPr lang="en-GB" sz="2000">
                <a:latin typeface="Arial" panose="020B0604020202020204" pitchFamily="34" charset="0"/>
                <a:cs typeface="Arial" panose="020B0604020202020204" pitchFamily="34" charset="0"/>
              </a:rPr>
              <a:t>Living with Covid-19 would have significant consequences for employee availability. It could be appropriate to withdraw workers in high risk groups from frontline duties, thereby amplifying the gaps that predated the outbreak. The adjustments they will have to make to their daily work will be burdensome for those who remain, from changing in and out of PPE, to administering tests, to altering daily practices such as multiple site visits or ward rounds. This with the consequence of lowering the level of work possible to do in any single day.                                  These adjustments do not only apply to employees of the hospital. Direct physical interaction between the patient and the practitioner is expected for many services such as dentistry, optometry and a lot of general practise. Dental practises could face financial ruin as they have to give patients full PPE and sanitised rooms. In introducing more virtual care and consultations, GP surgeries have made great strides, but this is not a perfect solution: there are limitations on what can digitally be achieved and some people will desire to return to their face to face contact with their family doctor.</a:t>
            </a:r>
          </a:p>
          <a:p>
            <a:pPr marL="400050" indent="-400050">
              <a:buFont typeface="+mj-lt"/>
              <a:buAutoNum type="romanUcPeriod"/>
            </a:pPr>
            <a:r>
              <a:rPr lang="en-GB" sz="2000">
                <a:latin typeface="Arial" panose="020B0604020202020204" pitchFamily="34" charset="0"/>
                <a:cs typeface="Arial" panose="020B0604020202020204" pitchFamily="34" charset="0"/>
              </a:rPr>
              <a:t>Hospital buildings in the NHS, including shared housing and narrow halls. That will make it very hard to segregate coronavirus and non-coronavirus patients. Many hospitals, especially A&amp;E departments, do not have waiting areas that enable social distancing, which were substantially congested even before the pandemic. Even if these difficulties can be resolved, by increased investment, the NHS will need to hold on to some of its surge resources for a potential second wave</a:t>
            </a:r>
          </a:p>
        </p:txBody>
      </p:sp>
      <p:sp>
        <p:nvSpPr>
          <p:cNvPr id="7" name="TextBox 6">
            <a:extLst>
              <a:ext uri="{FF2B5EF4-FFF2-40B4-BE49-F238E27FC236}">
                <a16:creationId xmlns:a16="http://schemas.microsoft.com/office/drawing/2014/main" id="{7B5C35C4-F212-421D-A129-98A452D943FB}"/>
              </a:ext>
            </a:extLst>
          </p:cNvPr>
          <p:cNvSpPr txBox="1"/>
          <p:nvPr/>
        </p:nvSpPr>
        <p:spPr>
          <a:xfrm>
            <a:off x="5904756" y="8832407"/>
            <a:ext cx="446449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Nuffield trust, 2020)</a:t>
            </a:r>
          </a:p>
        </p:txBody>
      </p:sp>
    </p:spTree>
    <p:extLst>
      <p:ext uri="{BB962C8B-B14F-4D97-AF65-F5344CB8AC3E}">
        <p14:creationId xmlns:p14="http://schemas.microsoft.com/office/powerpoint/2010/main" val="95567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0D2B-5BFA-4CF9-AADD-80CE3C27690E}"/>
              </a:ext>
            </a:extLst>
          </p:cNvPr>
          <p:cNvSpPr txBox="1"/>
          <p:nvPr/>
        </p:nvSpPr>
        <p:spPr>
          <a:xfrm>
            <a:off x="2975527" y="1880418"/>
            <a:ext cx="14505695" cy="4708981"/>
          </a:xfrm>
          <a:prstGeom prst="rect">
            <a:avLst/>
          </a:prstGeom>
          <a:noFill/>
        </p:spPr>
        <p:txBody>
          <a:bodyPr wrap="square" rtlCol="0">
            <a:spAutoFit/>
          </a:bodyPr>
          <a:lstStyle/>
          <a:p>
            <a:pPr defTabSz="712866"/>
            <a:r>
              <a:rPr lang="en-GB" sz="2800">
                <a:solidFill>
                  <a:prstClr val="black"/>
                </a:solidFill>
                <a:latin typeface="Arial" panose="020B0604020202020204" pitchFamily="34" charset="0"/>
                <a:cs typeface="Arial" panose="020B0604020202020204" pitchFamily="34" charset="0"/>
              </a:rPr>
              <a:t>Recommendations: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systematically identify and prioritise the voice of BAME team members including networks in decision making, we appeal to our health leaders. Steps to resolve inadequately-represented groups in senior positions should be taken. For the employees working in it, the NHS must be a safe and supportive environment and leaders have an obligation not just to enable this, but to listen actively to and to act on the concerns and fears presented by employees.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Individual risk assessments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Better and more available PPE</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record and monitor all BAME cases of coronavirus</a:t>
            </a:r>
          </a:p>
          <a:p>
            <a:pPr marL="342900" indent="-342900" defTabSz="712866">
              <a:buFont typeface="Wingdings" panose="05000000000000000000" pitchFamily="2" charset="2"/>
              <a:buChar char="§"/>
            </a:pP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91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12E9E-E6C8-4BB0-A60D-F204E2773858}"/>
              </a:ext>
            </a:extLst>
          </p:cNvPr>
          <p:cNvSpPr txBox="1"/>
          <p:nvPr/>
        </p:nvSpPr>
        <p:spPr>
          <a:xfrm>
            <a:off x="2016324" y="24662"/>
            <a:ext cx="13537504" cy="1446550"/>
          </a:xfrm>
          <a:prstGeom prst="rect">
            <a:avLst/>
          </a:prstGeom>
          <a:noFill/>
        </p:spPr>
        <p:txBody>
          <a:bodyPr wrap="square" rtlCol="0">
            <a:spAutoFit/>
          </a:bodyPr>
          <a:lstStyle/>
          <a:p>
            <a:pPr algn="ctr"/>
            <a:r>
              <a:rPr lang="en-GB" sz="4400">
                <a:solidFill>
                  <a:schemeClr val="accent1"/>
                </a:solidFill>
                <a:latin typeface="Arial" panose="020B0604020202020204" pitchFamily="34" charset="0"/>
                <a:cs typeface="Arial" panose="020B0604020202020204" pitchFamily="34" charset="0"/>
              </a:rPr>
              <a:t>CONCLUSION</a:t>
            </a:r>
          </a:p>
          <a:p>
            <a:pPr algn="ctr"/>
            <a:endParaRPr lang="en-GB" sz="440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B139247-714F-4D6C-8F69-9914782C9723}"/>
              </a:ext>
            </a:extLst>
          </p:cNvPr>
          <p:cNvSpPr txBox="1"/>
          <p:nvPr/>
        </p:nvSpPr>
        <p:spPr>
          <a:xfrm>
            <a:off x="0" y="594172"/>
            <a:ext cx="15553828" cy="6771084"/>
          </a:xfrm>
          <a:prstGeom prst="rect">
            <a:avLst/>
          </a:prstGeom>
          <a:noFill/>
        </p:spPr>
        <p:txBody>
          <a:bodyPr wrap="square" lIns="91440" tIns="45720" rIns="91440" bIns="45720" rtlCol="0" anchor="t">
            <a:spAutoFit/>
          </a:bodyPr>
          <a:lstStyle/>
          <a:p>
            <a:pPr algn="just"/>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a:cs typeface="Arial"/>
              </a:rPr>
              <a:t>Effect of Covid on BAME population</a:t>
            </a:r>
          </a:p>
          <a:p>
            <a:pPr marL="457200" indent="-457200" algn="just">
              <a:buFont typeface="Wingdings" panose="05000000000000000000" pitchFamily="2" charset="2"/>
              <a:buChar char="§"/>
            </a:pPr>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panose="020B0502020104020203" pitchFamily="34" charset="0"/>
                <a:cs typeface="Arial" panose="020B0604020202020204" pitchFamily="34" charset="0"/>
              </a:rPr>
              <a:t>16</a:t>
            </a:r>
            <a:r>
              <a:rPr lang="en-GB" sz="3200" baseline="30000">
                <a:latin typeface="Gill Sans MT" panose="020B0502020104020203" pitchFamily="34" charset="0"/>
                <a:cs typeface="Arial" panose="020B0604020202020204" pitchFamily="34" charset="0"/>
              </a:rPr>
              <a:t>th</a:t>
            </a:r>
            <a:r>
              <a:rPr lang="en-GB" sz="3200">
                <a:latin typeface="Gill Sans MT" panose="020B0502020104020203" pitchFamily="34" charset="0"/>
                <a:cs typeface="Arial" panose="020B0604020202020204" pitchFamily="34" charset="0"/>
              </a:rPr>
              <a:t> of April 2020 Public Health England informal review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panose="020B0502020104020203" pitchFamily="34" charset="0"/>
                <a:cs typeface="Arial" panose="020B0604020202020204" pitchFamily="34" charset="0"/>
              </a:rPr>
              <a:t>Ethnic minority backgrounds have higher co-morbidities such as incidences of cardiovascular disorders and diabetes which reduces people’s recovery from Covid-19.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a:cs typeface="Arial"/>
              </a:rPr>
              <a:t>Key Frontline workers are from BAME background</a:t>
            </a:r>
          </a:p>
          <a:p>
            <a:pPr algn="just"/>
            <a:endParaRPr lang="en-GB" sz="3200">
              <a:solidFill>
                <a:srgbClr val="141414"/>
              </a:solidFill>
              <a:latin typeface="Gill Sans MT" panose="020B0502020104020203" pitchFamily="34" charset="0"/>
              <a:cs typeface="Arial" panose="020B0604020202020204" pitchFamily="34" charset="0"/>
            </a:endParaRPr>
          </a:p>
          <a:p>
            <a:pPr algn="just"/>
            <a:r>
              <a:rPr lang="en-GB" sz="3200">
                <a:solidFill>
                  <a:srgbClr val="141414"/>
                </a:solidFill>
                <a:latin typeface="Gill Sans MT" panose="020B0502020104020203" pitchFamily="34" charset="0"/>
                <a:cs typeface="Arial" panose="020B0604020202020204" pitchFamily="34" charset="0"/>
              </a:rPr>
              <a:t>(The Kingsfund.org.uk)</a:t>
            </a:r>
          </a:p>
          <a:p>
            <a:pPr algn="just"/>
            <a:endParaRPr lang="en-GB" sz="3200">
              <a:solidFill>
                <a:srgbClr val="141414"/>
              </a:solidFill>
              <a:latin typeface="Arial" panose="020B0604020202020204" pitchFamily="34" charset="0"/>
              <a:cs typeface="Arial" panose="020B0604020202020204" pitchFamily="34" charset="0"/>
            </a:endParaRPr>
          </a:p>
          <a:p>
            <a:pPr algn="just"/>
            <a:endParaRPr lang="en-GB" sz="32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BB6119-5153-4779-B60B-976D15725C17}"/>
              </a:ext>
            </a:extLst>
          </p:cNvPr>
          <p:cNvPicPr>
            <a:picLocks noChangeAspect="1"/>
          </p:cNvPicPr>
          <p:nvPr/>
        </p:nvPicPr>
        <p:blipFill>
          <a:blip r:embed="rId2"/>
          <a:stretch>
            <a:fillRect/>
          </a:stretch>
        </p:blipFill>
        <p:spPr>
          <a:xfrm>
            <a:off x="12255759" y="4199453"/>
            <a:ext cx="6596137" cy="5319346"/>
          </a:xfrm>
          <a:prstGeom prst="rect">
            <a:avLst/>
          </a:prstGeom>
        </p:spPr>
      </p:pic>
    </p:spTree>
    <p:extLst>
      <p:ext uri="{BB962C8B-B14F-4D97-AF65-F5344CB8AC3E}">
        <p14:creationId xmlns:p14="http://schemas.microsoft.com/office/powerpoint/2010/main" val="211967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nodeType="clickEffect">
                                  <p:stCondLst>
                                    <p:cond delay="0"/>
                                  </p:stCondLst>
                                  <p:childTnLst>
                                    <p:animRot by="21600000">
                                      <p:cBhvr>
                                        <p:cTn id="19" dur="2000" fill="hold"/>
                                        <p:tgtEl>
                                          <p:spTgt spid="8"/>
                                        </p:tgtEl>
                                        <p:attrNameLst>
                                          <p:attrName>r</p:attrName>
                                        </p:attrNameLst>
                                      </p:cBhvr>
                                    </p:animRo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 calcmode="lin" valueType="num">
                                      <p:cBhvr additive="base">
                                        <p:cTn id="36"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09877-4717-4417-B64F-663FBFBE24AF}"/>
              </a:ext>
            </a:extLst>
          </p:cNvPr>
          <p:cNvSpPr txBox="1"/>
          <p:nvPr/>
        </p:nvSpPr>
        <p:spPr>
          <a:xfrm>
            <a:off x="7416924" y="0"/>
            <a:ext cx="11593388" cy="12588061"/>
          </a:xfrm>
          <a:prstGeom prst="rect">
            <a:avLst/>
          </a:prstGeom>
          <a:noFill/>
        </p:spPr>
        <p:txBody>
          <a:bodyPr wrap="square" rtlCol="0">
            <a:spAutoFit/>
          </a:bodyPr>
          <a:lstStyle/>
          <a:p>
            <a:pPr algn="ctr"/>
            <a:r>
              <a:rPr lang="en-GB" sz="3200">
                <a:solidFill>
                  <a:schemeClr val="accent1"/>
                </a:solidFill>
              </a:rPr>
              <a:t>PROTECTING THE BAME POPULATION </a:t>
            </a:r>
          </a:p>
          <a:p>
            <a:endParaRPr lang="en-GB" sz="3200">
              <a:solidFill>
                <a:schemeClr val="accent1"/>
              </a:solidFill>
            </a:endParaRPr>
          </a:p>
          <a:p>
            <a:pPr algn="l" fontAlgn="base"/>
            <a:r>
              <a:rPr lang="en-GB" sz="3200"/>
              <a:t>The National Health Service has recognised the fact that the Black, </a:t>
            </a:r>
            <a:r>
              <a:rPr lang="en-GB" sz="3200" err="1"/>
              <a:t>asian</a:t>
            </a:r>
            <a:r>
              <a:rPr lang="en-GB" sz="3200"/>
              <a:t> and minor ethnic groups need to be protected</a:t>
            </a:r>
          </a:p>
          <a:p>
            <a:pPr algn="l" fontAlgn="base"/>
            <a:endParaRPr lang="en-GB" sz="3200"/>
          </a:p>
          <a:p>
            <a:pPr algn="l" fontAlgn="base"/>
            <a:r>
              <a:rPr lang="en-GB" sz="3200"/>
              <a:t>The NHS’s main focus is to address the impact of Covid-19 on BAME staff members</a:t>
            </a:r>
          </a:p>
          <a:p>
            <a:pPr algn="l" fontAlgn="base"/>
            <a:endParaRPr lang="en-GB" sz="3200"/>
          </a:p>
          <a:p>
            <a:pPr algn="l" fontAlgn="base"/>
            <a:r>
              <a:rPr lang="en-GB" sz="3200"/>
              <a:t>A risk assessment was published on the 30</a:t>
            </a:r>
            <a:r>
              <a:rPr lang="en-GB" sz="3200" baseline="30000"/>
              <a:t>th</a:t>
            </a:r>
            <a:r>
              <a:rPr lang="en-GB" sz="3200"/>
              <a:t> of April as a guidance for NHS organisations to take appropriate steps to reduce the risk of Covid-19. Ethnicity, age and other factors was taken into account. </a:t>
            </a:r>
            <a:r>
              <a:rPr lang="en-GB" sz="3200" b="0" i="0">
                <a:solidFill>
                  <a:srgbClr val="202A30"/>
                </a:solidFill>
                <a:effectLst/>
                <a:latin typeface="-apple-system"/>
              </a:rPr>
              <a:t> </a:t>
            </a:r>
          </a:p>
          <a:p>
            <a:pPr algn="l" fontAlgn="base"/>
            <a:endParaRPr lang="en-GB" sz="3200"/>
          </a:p>
          <a:p>
            <a:pPr algn="l" fontAlgn="base"/>
            <a:r>
              <a:rPr lang="en-GB" sz="3200"/>
              <a:t>(NHS England 2020).</a:t>
            </a: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pic>
        <p:nvPicPr>
          <p:cNvPr id="8" name="Picture 7">
            <a:extLst>
              <a:ext uri="{FF2B5EF4-FFF2-40B4-BE49-F238E27FC236}">
                <a16:creationId xmlns:a16="http://schemas.microsoft.com/office/drawing/2014/main" id="{C8348AD9-92E7-4A86-B7D4-9347622CDB70}"/>
              </a:ext>
            </a:extLst>
          </p:cNvPr>
          <p:cNvPicPr>
            <a:picLocks noChangeAspect="1"/>
          </p:cNvPicPr>
          <p:nvPr/>
        </p:nvPicPr>
        <p:blipFill>
          <a:blip r:embed="rId2"/>
          <a:stretch>
            <a:fillRect/>
          </a:stretch>
        </p:blipFill>
        <p:spPr>
          <a:xfrm>
            <a:off x="0" y="1962324"/>
            <a:ext cx="7416924" cy="5472607"/>
          </a:xfrm>
          <a:prstGeom prst="rect">
            <a:avLst/>
          </a:prstGeom>
        </p:spPr>
      </p:pic>
    </p:spTree>
    <p:extLst>
      <p:ext uri="{BB962C8B-B14F-4D97-AF65-F5344CB8AC3E}">
        <p14:creationId xmlns:p14="http://schemas.microsoft.com/office/powerpoint/2010/main" val="6136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98C1A-40DB-4F7E-BD70-C60380EC0C0E}"/>
              </a:ext>
            </a:extLst>
          </p:cNvPr>
          <p:cNvPicPr>
            <a:picLocks noChangeAspect="1"/>
          </p:cNvPicPr>
          <p:nvPr/>
        </p:nvPicPr>
        <p:blipFill>
          <a:blip r:embed="rId2"/>
          <a:stretch>
            <a:fillRect/>
          </a:stretch>
        </p:blipFill>
        <p:spPr>
          <a:xfrm>
            <a:off x="3312468" y="2682404"/>
            <a:ext cx="11665296" cy="4896544"/>
          </a:xfrm>
          <a:prstGeom prst="rect">
            <a:avLst/>
          </a:prstGeom>
        </p:spPr>
      </p:pic>
      <p:sp>
        <p:nvSpPr>
          <p:cNvPr id="4" name="TextBox 3">
            <a:extLst>
              <a:ext uri="{FF2B5EF4-FFF2-40B4-BE49-F238E27FC236}">
                <a16:creationId xmlns:a16="http://schemas.microsoft.com/office/drawing/2014/main" id="{896D487A-8176-4AFB-BBEC-68E1845DB88D}"/>
              </a:ext>
            </a:extLst>
          </p:cNvPr>
          <p:cNvSpPr txBox="1"/>
          <p:nvPr/>
        </p:nvSpPr>
        <p:spPr>
          <a:xfrm>
            <a:off x="648172" y="1098228"/>
            <a:ext cx="15841760" cy="1077218"/>
          </a:xfrm>
          <a:prstGeom prst="rect">
            <a:avLst/>
          </a:prstGeom>
          <a:noFill/>
        </p:spPr>
        <p:txBody>
          <a:bodyPr wrap="square" rtlCol="0">
            <a:spAutoFit/>
          </a:bodyPr>
          <a:lstStyle/>
          <a:p>
            <a:pPr algn="ctr"/>
            <a:r>
              <a:rPr lang="en-GB" sz="3200" b="1">
                <a:solidFill>
                  <a:schemeClr val="accent1"/>
                </a:solidFill>
                <a:latin typeface="Gill Sans MT" panose="020B0502020104020203" pitchFamily="34" charset="0"/>
                <a:cs typeface="Arial" panose="020B0604020202020204" pitchFamily="34" charset="0"/>
              </a:rPr>
              <a:t>Age, gender and ethnicity of those who died from covid-19 among the main health and social care staff groups.  (NHS England 2020)</a:t>
            </a:r>
          </a:p>
        </p:txBody>
      </p:sp>
      <p:pic>
        <p:nvPicPr>
          <p:cNvPr id="5" name="Picture 4">
            <a:extLst>
              <a:ext uri="{FF2B5EF4-FFF2-40B4-BE49-F238E27FC236}">
                <a16:creationId xmlns:a16="http://schemas.microsoft.com/office/drawing/2014/main" id="{341BB2A4-8936-4519-84E2-D41075EC5369}"/>
              </a:ext>
            </a:extLst>
          </p:cNvPr>
          <p:cNvPicPr>
            <a:picLocks noChangeAspect="1"/>
          </p:cNvPicPr>
          <p:nvPr/>
        </p:nvPicPr>
        <p:blipFill>
          <a:blip r:embed="rId3"/>
          <a:stretch>
            <a:fillRect/>
          </a:stretch>
        </p:blipFill>
        <p:spPr>
          <a:xfrm>
            <a:off x="0" y="9522867"/>
            <a:ext cx="2962913" cy="1170533"/>
          </a:xfrm>
          <a:prstGeom prst="rect">
            <a:avLst/>
          </a:prstGeom>
        </p:spPr>
      </p:pic>
    </p:spTree>
    <p:extLst>
      <p:ext uri="{BB962C8B-B14F-4D97-AF65-F5344CB8AC3E}">
        <p14:creationId xmlns:p14="http://schemas.microsoft.com/office/powerpoint/2010/main" val="39996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96BDC-95B6-4762-B4F5-D4B3844D600D}"/>
              </a:ext>
            </a:extLst>
          </p:cNvPr>
          <p:cNvSpPr txBox="1"/>
          <p:nvPr/>
        </p:nvSpPr>
        <p:spPr>
          <a:xfrm>
            <a:off x="144116" y="234132"/>
            <a:ext cx="9073008" cy="6309420"/>
          </a:xfrm>
          <a:prstGeom prst="rect">
            <a:avLst/>
          </a:prstGeom>
          <a:noFill/>
        </p:spPr>
        <p:txBody>
          <a:bodyPr wrap="square" rtlCol="0">
            <a:spAutoFit/>
          </a:bodyPr>
          <a:lstStyle/>
          <a:p>
            <a:pPr algn="ctr"/>
            <a:r>
              <a:rPr lang="en-GB" sz="2800">
                <a:solidFill>
                  <a:schemeClr val="accent1"/>
                </a:solidFill>
                <a:latin typeface="Arial" panose="020B0604020202020204" pitchFamily="34" charset="0"/>
                <a:cs typeface="Arial" panose="020B0604020202020204" pitchFamily="34" charset="0"/>
              </a:rPr>
              <a:t>HEALTH INEQUALITIES IN BAME</a:t>
            </a:r>
          </a:p>
          <a:p>
            <a:pPr algn="ctr"/>
            <a:endParaRPr lang="en-GB" sz="2800">
              <a:solidFill>
                <a:schemeClr val="accent1"/>
              </a:solidFill>
              <a:latin typeface="Arial" panose="020B0604020202020204" pitchFamily="34" charset="0"/>
              <a:cs typeface="Arial" panose="020B0604020202020204" pitchFamily="34" charset="0"/>
            </a:endParaRPr>
          </a:p>
          <a:p>
            <a:pPr algn="ctr"/>
            <a:endParaRPr lang="en-GB" sz="2800">
              <a:solidFill>
                <a:schemeClr val="accent1"/>
              </a:solidFill>
              <a:latin typeface="Arial" panose="020B0604020202020204"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As stated by </a:t>
            </a:r>
            <a:r>
              <a:rPr lang="en-GB" sz="3200" b="0" i="0">
                <a:solidFill>
                  <a:srgbClr val="222222"/>
                </a:solidFill>
                <a:effectLst/>
                <a:latin typeface="Gill Sans MT" panose="020B0502020104020203" pitchFamily="34" charset="0"/>
              </a:rPr>
              <a:t>Aldridge (2020), </a:t>
            </a:r>
            <a:r>
              <a:rPr lang="en-GB" sz="3200" b="0" i="0">
                <a:solidFill>
                  <a:srgbClr val="222222"/>
                </a:solidFill>
                <a:effectLst/>
                <a:latin typeface="Gill Sans MT" panose="020B0502020104020203" pitchFamily="34" charset="0"/>
                <a:cs typeface="Arial" panose="020B0604020202020204" pitchFamily="34" charset="0"/>
              </a:rPr>
              <a:t>i</a:t>
            </a:r>
            <a:r>
              <a:rPr lang="en-GB" sz="3200">
                <a:latin typeface="Gill Sans MT" panose="020B0502020104020203" pitchFamily="34" charset="0"/>
                <a:cs typeface="Arial" panose="020B0604020202020204" pitchFamily="34" charset="0"/>
              </a:rPr>
              <a:t>nequalities exist in healthcare.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and socio-economic deprivation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is likely to pay a part in people contracting the virus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BAME are more likely to be on zero contract hours/ low income</a:t>
            </a:r>
            <a:endParaRPr lang="en-GB" sz="2800">
              <a:solidFill>
                <a:srgbClr val="333333"/>
              </a:solidFill>
              <a:latin typeface="Arial" panose="020B0604020202020204" pitchFamily="34" charset="0"/>
              <a:cs typeface="Arial" panose="020B0604020202020204" pitchFamily="34" charset="0"/>
            </a:endParaRPr>
          </a:p>
        </p:txBody>
      </p:sp>
      <p:pic>
        <p:nvPicPr>
          <p:cNvPr id="2050" name="Picture 2" descr="Understanding health inequalities in England - Public health matters">
            <a:extLst>
              <a:ext uri="{FF2B5EF4-FFF2-40B4-BE49-F238E27FC236}">
                <a16:creationId xmlns:a16="http://schemas.microsoft.com/office/drawing/2014/main" id="{5A62DB03-7283-4674-B280-72A320A5E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7244" y="1530276"/>
            <a:ext cx="7339475"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03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additive="base">
                                        <p:cTn id="1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 calcmode="lin" valueType="num">
                                      <p:cBhvr additive="base">
                                        <p:cTn id="3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A6DD92-D9D2-4FF4-B316-E651F9479D06}"/>
              </a:ext>
            </a:extLst>
          </p:cNvPr>
          <p:cNvSpPr txBox="1"/>
          <p:nvPr/>
        </p:nvSpPr>
        <p:spPr>
          <a:xfrm>
            <a:off x="1800300" y="594172"/>
            <a:ext cx="14113568" cy="646331"/>
          </a:xfrm>
          <a:prstGeom prst="rect">
            <a:avLst/>
          </a:prstGeom>
          <a:noFill/>
        </p:spPr>
        <p:txBody>
          <a:bodyPr wrap="square" rtlCol="0">
            <a:spAutoFit/>
          </a:bodyPr>
          <a:lstStyle/>
          <a:p>
            <a:pPr algn="ctr"/>
            <a:r>
              <a:rPr lang="en-GB" sz="3600" b="1">
                <a:solidFill>
                  <a:schemeClr val="accent1"/>
                </a:solidFill>
              </a:rPr>
              <a:t>THE NEED FOR A SMALL SCALE COMMUNITY PROJECT</a:t>
            </a:r>
          </a:p>
        </p:txBody>
      </p:sp>
      <p:sp>
        <p:nvSpPr>
          <p:cNvPr id="6" name="TextBox 5">
            <a:extLst>
              <a:ext uri="{FF2B5EF4-FFF2-40B4-BE49-F238E27FC236}">
                <a16:creationId xmlns:a16="http://schemas.microsoft.com/office/drawing/2014/main" id="{B8EA09C0-F3F3-470D-B237-6B07C1CA4F39}"/>
              </a:ext>
            </a:extLst>
          </p:cNvPr>
          <p:cNvSpPr txBox="1"/>
          <p:nvPr/>
        </p:nvSpPr>
        <p:spPr>
          <a:xfrm>
            <a:off x="1836304" y="2034332"/>
            <a:ext cx="15337704" cy="5262979"/>
          </a:xfrm>
          <a:prstGeom prst="rect">
            <a:avLst/>
          </a:prstGeom>
          <a:noFill/>
        </p:spPr>
        <p:txBody>
          <a:bodyPr wrap="square" rtlCol="0">
            <a:spAutoFit/>
          </a:bodyPr>
          <a:lstStyle/>
          <a:p>
            <a:r>
              <a:rPr lang="en-GB" sz="2800" b="1"/>
              <a:t>Aims</a:t>
            </a:r>
          </a:p>
          <a:p>
            <a:pPr marL="457200" indent="-457200">
              <a:buFont typeface="Arial" panose="020B0604020202020204" pitchFamily="34" charset="0"/>
              <a:buChar char="•"/>
            </a:pPr>
            <a:r>
              <a:rPr lang="en-GB" sz="2800"/>
              <a:t>Our aim is to educate the black,  </a:t>
            </a:r>
            <a:r>
              <a:rPr lang="en-GB" sz="2800" err="1"/>
              <a:t>asian</a:t>
            </a:r>
            <a:r>
              <a:rPr lang="en-GB" sz="2800"/>
              <a:t> ,minor ethnic community as to how serious Covid 19 is and how it has effected the BAME community more than the white population.  By educating this particular group we may be able help this population by them helping themselves.</a:t>
            </a:r>
          </a:p>
          <a:p>
            <a:r>
              <a:rPr lang="en-GB" sz="2800"/>
              <a:t> </a:t>
            </a:r>
          </a:p>
          <a:p>
            <a:pPr marL="457200" indent="-457200">
              <a:buFont typeface="Arial" panose="020B0604020202020204" pitchFamily="34" charset="0"/>
              <a:buChar char="•"/>
            </a:pPr>
            <a:r>
              <a:rPr lang="en-GB" sz="2800"/>
              <a:t>It is clear that Covid-19 did not create health inequalities in the BAME population, the pandemic simply exposed and exacerbated these longstanding inequalities. The BAME tended to have poorer socioeconomic circumstances which lead to poorer health. (gov.uk).</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BAME is to be educated on how to look after their health at a younger age.</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(Gov.uk)</a:t>
            </a:r>
          </a:p>
        </p:txBody>
      </p:sp>
    </p:spTree>
    <p:extLst>
      <p:ext uri="{BB962C8B-B14F-4D97-AF65-F5344CB8AC3E}">
        <p14:creationId xmlns:p14="http://schemas.microsoft.com/office/powerpoint/2010/main" val="2625334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8321B-3B10-4B8C-BFE4-D7AFEF5AF3D8}"/>
              </a:ext>
            </a:extLst>
          </p:cNvPr>
          <p:cNvSpPr txBox="1"/>
          <p:nvPr/>
        </p:nvSpPr>
        <p:spPr>
          <a:xfrm>
            <a:off x="1080220" y="378148"/>
            <a:ext cx="13192992" cy="6494085"/>
          </a:xfrm>
          <a:prstGeom prst="rect">
            <a:avLst/>
          </a:prstGeom>
          <a:noFill/>
        </p:spPr>
        <p:txBody>
          <a:bodyPr wrap="square">
            <a:spAutoFit/>
          </a:bodyPr>
          <a:lstStyle/>
          <a:p>
            <a:pPr algn="ctr"/>
            <a:r>
              <a:rPr lang="en-GB" sz="3200">
                <a:solidFill>
                  <a:schemeClr val="accent1"/>
                </a:solidFill>
              </a:rPr>
              <a:t>Recommendations</a:t>
            </a:r>
          </a:p>
          <a:p>
            <a:pPr algn="ctr"/>
            <a:endParaRPr lang="en-GB" sz="3200">
              <a:solidFill>
                <a:schemeClr val="accent1"/>
              </a:solidFill>
            </a:endParaRPr>
          </a:p>
          <a:p>
            <a:pPr marL="457200" indent="-457200">
              <a:buFont typeface="Arial" panose="020B0604020202020204" pitchFamily="34" charset="0"/>
              <a:buChar char="•"/>
            </a:pPr>
            <a:r>
              <a:rPr lang="en-GB" sz="3200"/>
              <a:t>To use market strategies </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Work with community/faith leaders to reduce the fear and stigma around Covid 19.</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Continue with community support.</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Highlight best practice.</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Awareness of support packages.</a:t>
            </a:r>
          </a:p>
          <a:p>
            <a:endParaRPr lang="en-GB" sz="3200"/>
          </a:p>
        </p:txBody>
      </p:sp>
    </p:spTree>
    <p:extLst>
      <p:ext uri="{BB962C8B-B14F-4D97-AF65-F5344CB8AC3E}">
        <p14:creationId xmlns:p14="http://schemas.microsoft.com/office/powerpoint/2010/main" val="225573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010312" cy="96052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diagram, bubble chart&#10;&#10;Description automatically generated">
            <a:extLst>
              <a:ext uri="{FF2B5EF4-FFF2-40B4-BE49-F238E27FC236}">
                <a16:creationId xmlns:a16="http://schemas.microsoft.com/office/drawing/2014/main" id="{9728D8E1-1F5A-449A-A5CE-5561BBE2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24" y="-773980"/>
            <a:ext cx="11161240" cy="10381141"/>
          </a:xfrm>
          <a:prstGeom prst="rect">
            <a:avLst/>
          </a:prstGeom>
        </p:spPr>
      </p:pic>
      <p:sp>
        <p:nvSpPr>
          <p:cNvPr id="4" name="TextBox 3">
            <a:extLst>
              <a:ext uri="{FF2B5EF4-FFF2-40B4-BE49-F238E27FC236}">
                <a16:creationId xmlns:a16="http://schemas.microsoft.com/office/drawing/2014/main" id="{9D8A8712-3120-4363-9B4E-A5661650548A}"/>
              </a:ext>
            </a:extLst>
          </p:cNvPr>
          <p:cNvSpPr txBox="1"/>
          <p:nvPr/>
        </p:nvSpPr>
        <p:spPr>
          <a:xfrm>
            <a:off x="11665496" y="8242044"/>
            <a:ext cx="7344816" cy="954107"/>
          </a:xfrm>
          <a:prstGeom prst="rect">
            <a:avLst/>
          </a:prstGeom>
          <a:noFill/>
        </p:spPr>
        <p:txBody>
          <a:bodyPr wrap="square" rtlCol="0">
            <a:spAutoFit/>
          </a:bodyPr>
          <a:lstStyle/>
          <a:p>
            <a:r>
              <a:rPr lang="en-GB" sz="2800" b="0" i="0">
                <a:solidFill>
                  <a:srgbClr val="006621"/>
                </a:solidFill>
                <a:effectLst/>
              </a:rPr>
              <a:t>MH Ahmed - Journal of racial and ethnic health disparities, 2020 </a:t>
            </a:r>
            <a:endParaRPr lang="en-GB" sz="2800"/>
          </a:p>
        </p:txBody>
      </p:sp>
    </p:spTree>
    <p:extLst>
      <p:ext uri="{BB962C8B-B14F-4D97-AF65-F5344CB8AC3E}">
        <p14:creationId xmlns:p14="http://schemas.microsoft.com/office/powerpoint/2010/main" val="3677264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90DCDC-37E0-40A9-B64A-24D5EA6D3C08}"/>
              </a:ext>
            </a:extLst>
          </p:cNvPr>
          <p:cNvSpPr/>
          <p:nvPr/>
        </p:nvSpPr>
        <p:spPr>
          <a:xfrm>
            <a:off x="668492" y="4748530"/>
            <a:ext cx="17673328" cy="954107"/>
          </a:xfrm>
          <a:prstGeom prst="rect">
            <a:avLst/>
          </a:prstGeom>
        </p:spPr>
        <p:txBody>
          <a:bodyPr wrap="square" anchor="t">
            <a:spAutoFit/>
          </a:bodyPr>
          <a:lstStyle/>
          <a:p>
            <a:pPr algn="ctr"/>
            <a:br>
              <a:rPr lang="en-US" sz="2800" b="1">
                <a:solidFill>
                  <a:schemeClr val="bg1"/>
                </a:solidFill>
                <a:latin typeface="Calibri"/>
                <a:cs typeface="Calibri"/>
                <a:hlinkClick r:id="rId2" invalidUrl="http://"/>
              </a:rPr>
            </a:br>
            <a:endParaRPr lang="en-US" sz="2800">
              <a:solidFill>
                <a:schemeClr val="bg1"/>
              </a:solidFill>
              <a:latin typeface="Calibri"/>
              <a:cs typeface="Calibri"/>
            </a:endParaRPr>
          </a:p>
        </p:txBody>
      </p:sp>
      <p:sp>
        <p:nvSpPr>
          <p:cNvPr id="6" name="TextBox 5">
            <a:extLst>
              <a:ext uri="{FF2B5EF4-FFF2-40B4-BE49-F238E27FC236}">
                <a16:creationId xmlns:a16="http://schemas.microsoft.com/office/drawing/2014/main" id="{F419FC54-7B35-4E35-8110-4145775F312C}"/>
              </a:ext>
            </a:extLst>
          </p:cNvPr>
          <p:cNvSpPr txBox="1"/>
          <p:nvPr/>
        </p:nvSpPr>
        <p:spPr>
          <a:xfrm>
            <a:off x="216123" y="-1151547"/>
            <a:ext cx="18125697" cy="13708368"/>
          </a:xfrm>
          <a:prstGeom prst="rect">
            <a:avLst/>
          </a:prstGeom>
          <a:noFill/>
        </p:spPr>
        <p:txBody>
          <a:bodyPr wrap="square" lIns="91440" tIns="45720" rIns="91440" bIns="45720" rtlCol="0" anchor="t">
            <a:spAutoFit/>
          </a:bodyPr>
          <a:lstStyle/>
          <a:p>
            <a:pPr algn="ctr"/>
            <a:r>
              <a:rPr lang="en-GB" sz="4400">
                <a:solidFill>
                  <a:schemeClr val="accent1"/>
                </a:solidFill>
                <a:latin typeface="Arial"/>
                <a:cs typeface="Arial"/>
              </a:rPr>
              <a:t>REFERENCES</a:t>
            </a:r>
          </a:p>
          <a:p>
            <a:pPr algn="ctr"/>
            <a:endParaRPr lang="en-GB" sz="4400">
              <a:solidFill>
                <a:schemeClr val="accent1"/>
              </a:solidFill>
              <a:latin typeface="Arial"/>
              <a:ea typeface="+mn-lt"/>
              <a:cs typeface="Arial"/>
            </a:endParaRPr>
          </a:p>
          <a:p>
            <a:pPr>
              <a:spcBef>
                <a:spcPct val="20000"/>
              </a:spcBef>
            </a:pPr>
            <a:r>
              <a:rPr lang="en-GB" sz="2400" err="1">
                <a:latin typeface="Arial"/>
                <a:ea typeface="+mn-lt"/>
                <a:cs typeface="Arial"/>
              </a:rPr>
              <a:t>Abuelgasim</a:t>
            </a:r>
            <a:r>
              <a:rPr lang="en-GB" sz="2400">
                <a:latin typeface="Arial"/>
                <a:ea typeface="+mn-lt"/>
                <a:cs typeface="Arial"/>
              </a:rPr>
              <a:t>, E., Saw, L. J., </a:t>
            </a:r>
            <a:r>
              <a:rPr lang="en-GB" sz="2400" err="1">
                <a:latin typeface="Arial"/>
                <a:ea typeface="+mn-lt"/>
                <a:cs typeface="Arial"/>
              </a:rPr>
              <a:t>Shirke</a:t>
            </a:r>
            <a:r>
              <a:rPr lang="en-GB" sz="2400">
                <a:latin typeface="Arial"/>
                <a:ea typeface="+mn-lt"/>
                <a:cs typeface="Arial"/>
              </a:rPr>
              <a:t>, M., </a:t>
            </a:r>
            <a:r>
              <a:rPr lang="en-GB" sz="2400" err="1">
                <a:latin typeface="Arial"/>
                <a:ea typeface="+mn-lt"/>
                <a:cs typeface="Arial"/>
              </a:rPr>
              <a:t>Zeinah</a:t>
            </a:r>
            <a:r>
              <a:rPr lang="en-GB" sz="2400">
                <a:latin typeface="Arial"/>
                <a:ea typeface="+mn-lt"/>
                <a:cs typeface="Arial"/>
              </a:rPr>
              <a:t>, M., &amp; </a:t>
            </a:r>
            <a:r>
              <a:rPr lang="en-GB" sz="2400" err="1">
                <a:latin typeface="Arial"/>
                <a:ea typeface="+mn-lt"/>
                <a:cs typeface="Arial"/>
              </a:rPr>
              <a:t>Harky</a:t>
            </a:r>
            <a:r>
              <a:rPr lang="en-GB" sz="2400">
                <a:latin typeface="Arial"/>
                <a:ea typeface="+mn-lt"/>
                <a:cs typeface="Arial"/>
              </a:rPr>
              <a:t>, A. (2020). COVID-19: Unique public health issues facing Black, Asian and minority ethnic communities. </a:t>
            </a:r>
            <a:r>
              <a:rPr lang="en-GB" sz="2400" i="1">
                <a:latin typeface="Arial"/>
                <a:ea typeface="+mn-lt"/>
                <a:cs typeface="Arial"/>
              </a:rPr>
              <a:t>Current Problems in Cardiology</a:t>
            </a:r>
            <a:r>
              <a:rPr lang="en-GB" sz="2400">
                <a:latin typeface="Arial"/>
                <a:ea typeface="+mn-lt"/>
                <a:cs typeface="Arial"/>
              </a:rPr>
              <a:t>, 100621.</a:t>
            </a:r>
            <a:endParaRPr lang="en-US" sz="2400">
              <a:ea typeface="+mn-lt"/>
              <a:cs typeface="+mn-lt"/>
            </a:endParaRPr>
          </a:p>
          <a:p>
            <a:pPr algn="just"/>
            <a:endParaRPr lang="en-GB" sz="2400">
              <a:solidFill>
                <a:srgbClr val="222222"/>
              </a:solidFill>
              <a:ea typeface="+mn-lt"/>
              <a:cs typeface="+mn-lt"/>
            </a:endParaRPr>
          </a:p>
          <a:p>
            <a:pPr algn="just"/>
            <a:r>
              <a:rPr lang="en-GB" sz="2400">
                <a:solidFill>
                  <a:srgbClr val="222222"/>
                </a:solidFill>
                <a:ea typeface="+mn-lt"/>
                <a:cs typeface="+mn-lt"/>
              </a:rPr>
              <a:t>A</a:t>
            </a:r>
            <a:r>
              <a:rPr lang="en-GB" sz="2400">
                <a:ea typeface="+mn-lt"/>
                <a:cs typeface="+mn-lt"/>
              </a:rPr>
              <a:t>hmed, M.H., (2020)  Black and Minority Ethnic (BAME) Alliance Against COVID-19: One Step Forward. </a:t>
            </a:r>
            <a:r>
              <a:rPr lang="en-GB" sz="2400" i="1">
                <a:ea typeface="+mn-lt"/>
                <a:cs typeface="+mn-lt"/>
              </a:rPr>
              <a:t>Journal of racial and ethnic health disparities</a:t>
            </a:r>
            <a:r>
              <a:rPr lang="en-GB" sz="2400">
                <a:ea typeface="+mn-lt"/>
                <a:cs typeface="+mn-lt"/>
              </a:rPr>
              <a:t>, </a:t>
            </a:r>
            <a:r>
              <a:rPr lang="en-GB" sz="2400" i="1">
                <a:ea typeface="+mn-lt"/>
                <a:cs typeface="+mn-lt"/>
              </a:rPr>
              <a:t>7</a:t>
            </a:r>
            <a:r>
              <a:rPr lang="en-GB" sz="2400">
                <a:ea typeface="+mn-lt"/>
                <a:cs typeface="+mn-lt"/>
              </a:rPr>
              <a:t>(5), pp.822-828.</a:t>
            </a:r>
          </a:p>
          <a:p>
            <a:pPr algn="just"/>
            <a:endParaRPr lang="en-GB" sz="2400">
              <a:solidFill>
                <a:srgbClr val="222222"/>
              </a:solidFill>
              <a:latin typeface="Gill Sans MT"/>
              <a:cs typeface="Arial" panose="020B0604020202020204" pitchFamily="34" charset="0"/>
            </a:endParaRPr>
          </a:p>
          <a:p>
            <a:pPr algn="just"/>
            <a:r>
              <a:rPr lang="en-GB" sz="2400">
                <a:solidFill>
                  <a:srgbClr val="222222"/>
                </a:solidFill>
                <a:latin typeface="Gill Sans MT"/>
                <a:cs typeface="Arial"/>
              </a:rPr>
              <a:t>Aldridge, R.W., </a:t>
            </a:r>
            <a:r>
              <a:rPr lang="en-GB" sz="2400" err="1">
                <a:solidFill>
                  <a:srgbClr val="222222"/>
                </a:solidFill>
                <a:latin typeface="Gill Sans MT"/>
                <a:cs typeface="Arial"/>
              </a:rPr>
              <a:t>Lewer</a:t>
            </a:r>
            <a:r>
              <a:rPr lang="en-GB" sz="2400">
                <a:solidFill>
                  <a:srgbClr val="222222"/>
                </a:solidFill>
                <a:latin typeface="Gill Sans MT"/>
                <a:cs typeface="Arial"/>
              </a:rPr>
              <a:t>, D., </a:t>
            </a:r>
            <a:r>
              <a:rPr lang="en-GB" sz="2400" err="1">
                <a:solidFill>
                  <a:srgbClr val="222222"/>
                </a:solidFill>
                <a:ea typeface="+mn-lt"/>
                <a:cs typeface="+mn-lt"/>
              </a:rPr>
              <a:t>Katikireddi</a:t>
            </a:r>
            <a:r>
              <a:rPr lang="en-GB" sz="2400">
                <a:solidFill>
                  <a:srgbClr val="222222"/>
                </a:solidFill>
                <a:ea typeface="+mn-lt"/>
                <a:cs typeface="+mn-lt"/>
              </a:rPr>
              <a:t>, S.V., Mathur, R., Pathak, N., Burns, R., </a:t>
            </a:r>
            <a:r>
              <a:rPr lang="en-GB" sz="2400" err="1">
                <a:solidFill>
                  <a:srgbClr val="222222"/>
                </a:solidFill>
                <a:ea typeface="+mn-lt"/>
                <a:cs typeface="+mn-lt"/>
              </a:rPr>
              <a:t>Fragaszy</a:t>
            </a:r>
            <a:r>
              <a:rPr lang="en-GB" sz="2400">
                <a:solidFill>
                  <a:srgbClr val="222222"/>
                </a:solidFill>
                <a:ea typeface="+mn-lt"/>
                <a:cs typeface="+mn-lt"/>
              </a:rPr>
              <a:t>, E.B., Johnson, A.M., </a:t>
            </a:r>
            <a:r>
              <a:rPr lang="en-GB" sz="2400" err="1">
                <a:solidFill>
                  <a:srgbClr val="222222"/>
                </a:solidFill>
                <a:ea typeface="+mn-lt"/>
                <a:cs typeface="+mn-lt"/>
              </a:rPr>
              <a:t>Devakumar</a:t>
            </a:r>
            <a:r>
              <a:rPr lang="en-GB" sz="2400">
                <a:solidFill>
                  <a:srgbClr val="222222"/>
                </a:solidFill>
                <a:ea typeface="+mn-lt"/>
                <a:cs typeface="+mn-lt"/>
              </a:rPr>
              <a:t>, D., Abubakar, I. and Hayward, A., 2020. Black, Asian and Minority Ethnic groups in England are at increased risk of death from COVID-19: indirect standardisation of NHS mortality data. </a:t>
            </a:r>
            <a:r>
              <a:rPr lang="en-GB" sz="2400" i="1" err="1">
                <a:solidFill>
                  <a:srgbClr val="222222"/>
                </a:solidFill>
                <a:ea typeface="+mn-lt"/>
                <a:cs typeface="+mn-lt"/>
              </a:rPr>
              <a:t>Wellcome</a:t>
            </a:r>
            <a:r>
              <a:rPr lang="en-GB" sz="2400" i="1">
                <a:solidFill>
                  <a:srgbClr val="222222"/>
                </a:solidFill>
                <a:ea typeface="+mn-lt"/>
                <a:cs typeface="+mn-lt"/>
              </a:rPr>
              <a:t> Open Research</a:t>
            </a:r>
            <a:r>
              <a:rPr lang="en-GB" sz="2400">
                <a:solidFill>
                  <a:srgbClr val="222222"/>
                </a:solidFill>
                <a:ea typeface="+mn-lt"/>
                <a:cs typeface="+mn-lt"/>
              </a:rPr>
              <a:t>, </a:t>
            </a:r>
            <a:r>
              <a:rPr lang="en-GB" sz="2400" i="1">
                <a:solidFill>
                  <a:srgbClr val="222222"/>
                </a:solidFill>
                <a:ea typeface="+mn-lt"/>
                <a:cs typeface="+mn-lt"/>
              </a:rPr>
              <a:t>5</a:t>
            </a:r>
            <a:r>
              <a:rPr lang="en-GB" sz="2400">
                <a:solidFill>
                  <a:srgbClr val="222222"/>
                </a:solidFill>
                <a:ea typeface="+mn-lt"/>
                <a:cs typeface="+mn-lt"/>
              </a:rPr>
              <a:t>(88), p.88.</a:t>
            </a:r>
            <a:endParaRPr lang="en-GB" sz="2400">
              <a:ea typeface="+mn-lt"/>
              <a:cs typeface="+mn-lt"/>
            </a:endParaRPr>
          </a:p>
          <a:p>
            <a:pPr algn="just"/>
            <a:endParaRPr lang="en-GB" sz="2400">
              <a:solidFill>
                <a:srgbClr val="222222"/>
              </a:solidFill>
              <a:cs typeface="Arial"/>
            </a:endParaRPr>
          </a:p>
          <a:p>
            <a:pPr algn="just"/>
            <a:r>
              <a:rPr lang="en-GB" sz="2400">
                <a:latin typeface="Arial"/>
                <a:cs typeface="Arial"/>
              </a:rPr>
              <a:t>BBC News, (2020). </a:t>
            </a:r>
            <a:r>
              <a:rPr lang="en-GB" sz="2400" i="1">
                <a:latin typeface="Arial"/>
                <a:cs typeface="Arial"/>
              </a:rPr>
              <a:t>Coronavirus symptoms takes five days to show. </a:t>
            </a:r>
            <a:r>
              <a:rPr lang="en-GB" sz="2400">
                <a:latin typeface="Arial"/>
                <a:cs typeface="Arial"/>
              </a:rPr>
              <a:t>[online] Available at: &lt;</a:t>
            </a:r>
            <a:r>
              <a:rPr lang="en-GB" sz="2400">
                <a:hlinkClick r:id="rId3"/>
              </a:rPr>
              <a:t>https://www.bbc.co.uk/news/health-51800707</a:t>
            </a:r>
            <a:r>
              <a:rPr lang="en-GB" sz="2400"/>
              <a:t>&gt; (Accessed 10 October 2020).</a:t>
            </a:r>
          </a:p>
          <a:p>
            <a:pPr algn="just"/>
            <a:endParaRPr lang="en-GB" sz="2400">
              <a:solidFill>
                <a:srgbClr val="222222"/>
              </a:solidFill>
              <a:cs typeface="Arial"/>
            </a:endParaRPr>
          </a:p>
          <a:p>
            <a:r>
              <a:rPr lang="en-GB" sz="2400">
                <a:latin typeface="Arial"/>
                <a:cs typeface="Arial"/>
              </a:rPr>
              <a:t>Campbell, D. and Siddique, H., (2020</a:t>
            </a:r>
            <a:r>
              <a:rPr lang="en-GB" sz="2400" u="sng">
                <a:latin typeface="Arial"/>
                <a:cs typeface="Arial"/>
              </a:rPr>
              <a:t>) Covid-19 Death Rate In England Higher Among BAME People. the Guardian</a:t>
            </a:r>
            <a:r>
              <a:rPr lang="en-GB" sz="2400">
                <a:latin typeface="Arial"/>
                <a:cs typeface="Arial"/>
              </a:rPr>
              <a:t>. (Online) Available at: </a:t>
            </a:r>
            <a:r>
              <a:rPr lang="en-GB" sz="2400">
                <a:latin typeface="Arial"/>
                <a:cs typeface="Arial"/>
                <a:hlinkClick r:id="rId4"/>
              </a:rPr>
              <a:t>https://www.theguardian.com/world/2020/jun/02/covid-19-death-rate-in-england-higher-among-bame-people</a:t>
            </a:r>
            <a:endParaRPr lang="en-GB" sz="2400">
              <a:ea typeface="+mn-lt"/>
              <a:cs typeface="+mn-lt"/>
            </a:endParaRPr>
          </a:p>
          <a:p>
            <a:r>
              <a:rPr lang="en-GB" sz="2400">
                <a:latin typeface="Arial"/>
                <a:cs typeface="Arial"/>
              </a:rPr>
              <a:t>(Accessed 14 October 2020)</a:t>
            </a:r>
            <a:endParaRPr lang="en-US" sz="2400">
              <a:ea typeface="+mn-lt"/>
              <a:cs typeface="+mn-lt"/>
            </a:endParaRPr>
          </a:p>
          <a:p>
            <a:endParaRPr lang="en-GB" sz="2400">
              <a:latin typeface="Arial"/>
              <a:cs typeface="Arial"/>
            </a:endParaRPr>
          </a:p>
          <a:p>
            <a:r>
              <a:rPr lang="en-GB" sz="2400">
                <a:latin typeface="Arial"/>
                <a:cs typeface="Arial"/>
              </a:rPr>
              <a:t>Covid19.who.int ( 2020) </a:t>
            </a:r>
            <a:r>
              <a:rPr lang="en-GB" sz="2400" u="sng">
                <a:latin typeface="Arial"/>
                <a:cs typeface="Arial"/>
              </a:rPr>
              <a:t>WHO Coronavirus Disease (COVID-19) Dashboard.</a:t>
            </a:r>
            <a:r>
              <a:rPr lang="en-GB" sz="2400">
                <a:latin typeface="Arial"/>
                <a:cs typeface="Arial"/>
              </a:rPr>
              <a:t>(online) Available at: </a:t>
            </a:r>
            <a:r>
              <a:rPr lang="en-GB" sz="2400">
                <a:latin typeface="Arial"/>
                <a:cs typeface="Arial"/>
                <a:hlinkClick r:id="rId5"/>
              </a:rPr>
              <a:t>https://covid19.who.int</a:t>
            </a:r>
            <a:endParaRPr lang="en-GB" sz="2400">
              <a:ea typeface="+mn-lt"/>
              <a:cs typeface="+mn-lt"/>
            </a:endParaRPr>
          </a:p>
          <a:p>
            <a:r>
              <a:rPr lang="en-GB" sz="2400">
                <a:latin typeface="Arial"/>
                <a:cs typeface="Arial"/>
              </a:rPr>
              <a:t>(Accessed 13th October 2020) </a:t>
            </a:r>
            <a:endParaRPr lang="en-US" sz="2400">
              <a:ea typeface="+mn-lt"/>
              <a:cs typeface="+mn-lt"/>
            </a:endParaRPr>
          </a:p>
          <a:p>
            <a:endParaRPr lang="en-GB" sz="2400">
              <a:latin typeface="Arial"/>
              <a:ea typeface="+mn-lt"/>
              <a:cs typeface="Arial"/>
            </a:endParaRPr>
          </a:p>
          <a:p>
            <a:r>
              <a:rPr lang="en-GB" sz="2400">
                <a:latin typeface="Arial"/>
                <a:ea typeface="+mn-lt"/>
                <a:cs typeface="Arial"/>
              </a:rPr>
              <a:t>GOV.UK.( 2020)  </a:t>
            </a:r>
            <a:r>
              <a:rPr lang="en-GB" sz="2400" u="sng">
                <a:latin typeface="Arial"/>
                <a:ea typeface="+mn-lt"/>
                <a:cs typeface="Arial"/>
              </a:rPr>
              <a:t>Covid-19 Dashboard</a:t>
            </a:r>
            <a:r>
              <a:rPr lang="en-GB" sz="2400">
                <a:latin typeface="Arial"/>
                <a:ea typeface="+mn-lt"/>
                <a:cs typeface="Arial"/>
              </a:rPr>
              <a:t> (online) Available at:</a:t>
            </a:r>
            <a:endParaRPr lang="en-GB" sz="2400">
              <a:ea typeface="+mn-lt"/>
              <a:cs typeface="+mn-lt"/>
            </a:endParaRPr>
          </a:p>
          <a:p>
            <a:r>
              <a:rPr lang="en-GB" sz="2400" u="sng">
                <a:solidFill>
                  <a:srgbClr val="0070C0"/>
                </a:solidFill>
                <a:latin typeface="Arial"/>
                <a:ea typeface="+mn-lt"/>
                <a:cs typeface="Arial"/>
                <a:hlinkClick r:id="rId6"/>
              </a:rPr>
              <a:t>https://www.gov.uk</a:t>
            </a:r>
            <a:r>
              <a:rPr lang="en-GB" sz="2400" u="sng">
                <a:solidFill>
                  <a:srgbClr val="0070C0"/>
                </a:solidFill>
                <a:latin typeface="Arial"/>
                <a:ea typeface="+mn-lt"/>
                <a:cs typeface="Arial"/>
              </a:rPr>
              <a:t> </a:t>
            </a:r>
            <a:endParaRPr lang="en-US" sz="2400">
              <a:ea typeface="+mn-lt"/>
              <a:cs typeface="+mn-lt"/>
            </a:endParaRPr>
          </a:p>
          <a:p>
            <a:r>
              <a:rPr lang="en-GB" sz="2400">
                <a:latin typeface="Arial"/>
                <a:ea typeface="+mn-lt"/>
                <a:cs typeface="Arial"/>
              </a:rPr>
              <a:t>(Accessed 13th Oct 2020)</a:t>
            </a:r>
            <a:endParaRPr lang="en-US" sz="2400">
              <a:ea typeface="+mn-lt"/>
              <a:cs typeface="+mn-lt"/>
            </a:endParaRPr>
          </a:p>
          <a:p>
            <a:endParaRPr lang="en-GB" sz="2400">
              <a:ea typeface="+mn-lt"/>
              <a:cs typeface="+mn-lt"/>
            </a:endParaRPr>
          </a:p>
          <a:p>
            <a:pPr algn="just"/>
            <a:endParaRPr lang="en-GB" sz="2400" i="1">
              <a:cs typeface="Arial"/>
            </a:endParaRPr>
          </a:p>
          <a:p>
            <a:pPr algn="just"/>
            <a:endParaRPr lang="en-GB" sz="2400"/>
          </a:p>
          <a:p>
            <a:pPr algn="just"/>
            <a:endParaRPr lang="en-GB" sz="2400">
              <a:solidFill>
                <a:srgbClr val="000000"/>
              </a:solidFill>
            </a:endParaRPr>
          </a:p>
          <a:p>
            <a:endParaRPr lang="en-GB">
              <a:solidFill>
                <a:srgbClr val="000000"/>
              </a:solidFill>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63760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EC0B1F-DC70-4473-9F9A-3792592CAEBD}"/>
              </a:ext>
            </a:extLst>
          </p:cNvPr>
          <p:cNvSpPr txBox="1"/>
          <p:nvPr/>
        </p:nvSpPr>
        <p:spPr>
          <a:xfrm>
            <a:off x="9161" y="355937"/>
            <a:ext cx="18996118" cy="1146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GOV UK (2020) Furlough Scheme.  Available at link-</a:t>
            </a:r>
            <a:r>
              <a:rPr lang="en-GB" sz="2400" u="sng">
                <a:latin typeface="Arial"/>
                <a:cs typeface="Arial"/>
                <a:hlinkClick r:id="rId2"/>
              </a:rPr>
              <a:t>https://www.gov.uk/government/news/furlough-scheme-cut-off-date-extended-to-19-march</a:t>
            </a:r>
            <a:r>
              <a:rPr lang="en-GB" sz="2400" u="sng">
                <a:latin typeface="Arial"/>
                <a:cs typeface="Arial"/>
              </a:rPr>
              <a:t>  </a:t>
            </a:r>
            <a:r>
              <a:rPr lang="en-GB" sz="2400">
                <a:latin typeface="Arial"/>
                <a:cs typeface="Arial"/>
              </a:rPr>
              <a:t>(</a:t>
            </a:r>
            <a:r>
              <a:rPr lang="en-GB" sz="2400" u="sng">
                <a:latin typeface="Arial"/>
                <a:cs typeface="Arial"/>
              </a:rPr>
              <a:t>Accessed</a:t>
            </a:r>
            <a:r>
              <a:rPr lang="en-GB" sz="2400">
                <a:latin typeface="Arial"/>
                <a:cs typeface="Arial"/>
              </a:rPr>
              <a:t>: 5 October 2020)</a:t>
            </a:r>
            <a:endParaRPr lang="en-GB" sz="2400">
              <a:ea typeface="+mn-lt"/>
              <a:cs typeface="+mn-lt"/>
            </a:endParaRPr>
          </a:p>
          <a:p>
            <a:endParaRPr lang="en-GB" sz="2400">
              <a:latin typeface="Gill Sans MT"/>
              <a:cs typeface="Arial"/>
            </a:endParaRPr>
          </a:p>
          <a:p>
            <a:r>
              <a:rPr lang="en-GB" sz="2400">
                <a:latin typeface="Gill Sans MT"/>
                <a:cs typeface="Arial"/>
              </a:rPr>
              <a:t>Gov.uk (2020). </a:t>
            </a:r>
            <a:r>
              <a:rPr lang="en-GB" sz="2400" i="1">
                <a:ea typeface="+mn-lt"/>
                <a:cs typeface="+mn-lt"/>
              </a:rPr>
              <a:t>New package to support and enforce self isolation </a:t>
            </a:r>
            <a:r>
              <a:rPr lang="en-GB" sz="2400">
                <a:ea typeface="+mn-lt"/>
                <a:cs typeface="+mn-lt"/>
              </a:rPr>
              <a:t> Available at: </a:t>
            </a:r>
            <a:r>
              <a:rPr lang="en-GB" sz="2400">
                <a:ea typeface="+mn-lt"/>
                <a:cs typeface="+mn-lt"/>
                <a:hlinkClick r:id="rId3"/>
              </a:rPr>
              <a:t>https://www.gov.uk/government/news/new-package-to-support-and-enforce-self-isolation</a:t>
            </a:r>
            <a:r>
              <a:rPr lang="en-GB" sz="2400">
                <a:ea typeface="+mn-lt"/>
                <a:cs typeface="+mn-lt"/>
              </a:rPr>
              <a:t> (Accessed 14th October 2020).</a:t>
            </a:r>
          </a:p>
          <a:p>
            <a:endParaRPr lang="en-GB" sz="2400">
              <a:latin typeface="Gill Sans MT"/>
              <a:cs typeface="Arial"/>
            </a:endParaRPr>
          </a:p>
          <a:p>
            <a:pPr marL="0" indent="0" algn="just">
              <a:buNone/>
            </a:pPr>
            <a:r>
              <a:rPr lang="en-US" sz="2400">
                <a:solidFill>
                  <a:srgbClr val="3A3A3A"/>
                </a:solidFill>
                <a:latin typeface="Arial"/>
                <a:cs typeface="Arial"/>
              </a:rPr>
              <a:t>GOV.UK, (2019). </a:t>
            </a:r>
            <a:r>
              <a:rPr lang="en-US" sz="2400" i="1">
                <a:solidFill>
                  <a:srgbClr val="3A3A3A"/>
                </a:solidFill>
                <a:latin typeface="Arial"/>
                <a:cs typeface="Arial"/>
              </a:rPr>
              <a:t>Please, don’t call me BAME or BME!. </a:t>
            </a:r>
            <a:r>
              <a:rPr lang="en-US" sz="2400">
                <a:solidFill>
                  <a:srgbClr val="3A3A3A"/>
                </a:solidFill>
                <a:latin typeface="Arial"/>
                <a:cs typeface="Arial"/>
              </a:rPr>
              <a:t>[online] Available at: &lt;</a:t>
            </a:r>
            <a:r>
              <a:rPr lang="en-GB" sz="2400">
                <a:hlinkClick r:id="rId4"/>
              </a:rPr>
              <a:t>https://civilservice.blog.gov.uk/2019/07/08/please-dont-call-me-bame-or-bme/</a:t>
            </a:r>
            <a:r>
              <a:rPr lang="en-GB" sz="2400"/>
              <a:t>&gt; (Accessed 10 October 2020).</a:t>
            </a:r>
          </a:p>
          <a:p>
            <a:pPr marL="0" indent="0" algn="just">
              <a:buNone/>
            </a:pPr>
            <a:endParaRPr lang="en-GB" sz="2400"/>
          </a:p>
          <a:p>
            <a:pPr marL="0" indent="0" algn="just">
              <a:buNone/>
            </a:pPr>
            <a:r>
              <a:rPr lang="en-GB" sz="2400">
                <a:solidFill>
                  <a:srgbClr val="3A3A3A"/>
                </a:solidFill>
                <a:latin typeface="Arial"/>
                <a:cs typeface="Arial"/>
              </a:rPr>
              <a:t>GOV.UK,(2018). </a:t>
            </a:r>
            <a:r>
              <a:rPr lang="en-GB" sz="2400" i="1">
                <a:solidFill>
                  <a:srgbClr val="3A3A3A"/>
                </a:solidFill>
                <a:latin typeface="Arial"/>
                <a:cs typeface="Arial"/>
              </a:rPr>
              <a:t>Regional ethnic diversity. [online] Available at: &lt;</a:t>
            </a:r>
            <a:r>
              <a:rPr lang="en-GB" sz="2400">
                <a:hlinkClick r:id="rId5"/>
              </a:rPr>
              <a:t>https://www.ethnicity-facts-figures.service.gov.uk/uk-population-by-ethnicity/national-and-regional-populations/regional-ethnic-diversity/latest</a:t>
            </a:r>
            <a:r>
              <a:rPr lang="en-GB" sz="2400"/>
              <a:t>&gt; (Accessed 10 October 2020).</a:t>
            </a:r>
          </a:p>
          <a:p>
            <a:endParaRPr lang="en-GB" sz="2400">
              <a:latin typeface="Gill Sans MT"/>
              <a:cs typeface="Arial"/>
            </a:endParaRPr>
          </a:p>
          <a:p>
            <a:r>
              <a:rPr lang="en-GB" sz="2400">
                <a:latin typeface="Gill Sans MT"/>
                <a:cs typeface="Arial"/>
              </a:rPr>
              <a:t>Gov.uk (2020). Understanding the impact on BAME communities. Available at: </a:t>
            </a:r>
            <a:r>
              <a:rPr lang="en-GB" sz="2400">
                <a:ea typeface="+mn-lt"/>
                <a:cs typeface="+mn-lt"/>
                <a:hlinkClick r:id="rId6"/>
              </a:rPr>
              <a:t>https://assets.publishing.service.gov.uk/</a:t>
            </a:r>
            <a:r>
              <a:rPr lang="en-GB" sz="2400">
                <a:ea typeface="+mn-lt"/>
                <a:cs typeface="+mn-lt"/>
              </a:rPr>
              <a:t> (Accessed:30</a:t>
            </a:r>
            <a:r>
              <a:rPr lang="en-GB" sz="2400" baseline="30000">
                <a:ea typeface="+mn-lt"/>
                <a:cs typeface="+mn-lt"/>
              </a:rPr>
              <a:t>th</a:t>
            </a:r>
            <a:r>
              <a:rPr lang="en-GB" sz="2400">
                <a:ea typeface="+mn-lt"/>
                <a:cs typeface="+mn-lt"/>
              </a:rPr>
              <a:t> September 2020)</a:t>
            </a:r>
            <a:endParaRPr lang="en-GB"/>
          </a:p>
          <a:p>
            <a:pPr>
              <a:spcBef>
                <a:spcPct val="20000"/>
              </a:spcBef>
            </a:pPr>
            <a:endParaRPr lang="en-GB" sz="2400">
              <a:latin typeface="Gill Sans MT"/>
              <a:cs typeface="Arial"/>
            </a:endParaRPr>
          </a:p>
          <a:p>
            <a:pPr>
              <a:spcBef>
                <a:spcPct val="20000"/>
              </a:spcBef>
            </a:pPr>
            <a:r>
              <a:rPr lang="en-GB" sz="2400">
                <a:latin typeface="Arial"/>
                <a:cs typeface="Arial"/>
              </a:rPr>
              <a:t>Hu, Y. (2020). Intersecting ethnic and native–migrant inequalities in the economic impact of the COVID-19 pandemic in the UK. </a:t>
            </a:r>
            <a:r>
              <a:rPr lang="en-GB" sz="2400" i="1">
                <a:latin typeface="Arial"/>
                <a:cs typeface="Arial"/>
              </a:rPr>
              <a:t>Research in Social Stratification and Mobility</a:t>
            </a:r>
            <a:r>
              <a:rPr lang="en-GB" sz="2400">
                <a:latin typeface="Arial"/>
                <a:cs typeface="Arial"/>
              </a:rPr>
              <a:t>, </a:t>
            </a:r>
            <a:r>
              <a:rPr lang="en-GB" sz="2400" i="1">
                <a:latin typeface="Arial"/>
                <a:cs typeface="Arial"/>
              </a:rPr>
              <a:t>68</a:t>
            </a:r>
            <a:r>
              <a:rPr lang="en-GB" sz="2400">
                <a:latin typeface="Arial"/>
                <a:cs typeface="Arial"/>
              </a:rPr>
              <a:t>, 100528.</a:t>
            </a:r>
            <a:endParaRPr lang="en-GB" sz="2400">
              <a:ea typeface="+mn-lt"/>
              <a:cs typeface="+mn-lt"/>
            </a:endParaRPr>
          </a:p>
          <a:p>
            <a:pPr algn="just"/>
            <a:endParaRPr lang="en-GB" sz="2400">
              <a:ea typeface="+mn-lt"/>
              <a:cs typeface="+mn-lt"/>
            </a:endParaRPr>
          </a:p>
          <a:p>
            <a:pPr algn="just"/>
            <a:r>
              <a:rPr lang="en-GB" sz="2400" u="sng">
                <a:latin typeface="Arial"/>
                <a:cs typeface="Arial"/>
              </a:rPr>
              <a:t>Jackson, C., ( 2020) Brum Mast Hit By Fire After Fake Covid-19 Claims Was Not 5G Pole. [on Birmingham Live. (online) </a:t>
            </a:r>
            <a:r>
              <a:rPr lang="en-GB" sz="2400">
                <a:latin typeface="Arial"/>
                <a:cs typeface="Arial"/>
              </a:rPr>
              <a:t>Available at: </a:t>
            </a:r>
            <a:r>
              <a:rPr lang="en-GB" sz="2400">
                <a:latin typeface="Arial"/>
                <a:cs typeface="Arial"/>
                <a:hlinkClick r:id="rId7"/>
              </a:rPr>
              <a:t>https://www.birminghammail.co.uk/news/midlands-news/birmingham-mast-hit-fire-after-18049171</a:t>
            </a:r>
            <a:endParaRPr lang="en-GB" sz="2400">
              <a:ea typeface="+mn-lt"/>
              <a:cs typeface="+mn-lt"/>
            </a:endParaRPr>
          </a:p>
          <a:p>
            <a:r>
              <a:rPr lang="en-GB" sz="2400">
                <a:latin typeface="Arial"/>
                <a:cs typeface="Arial"/>
              </a:rPr>
              <a:t> (Accessed 14 October 2020)</a:t>
            </a:r>
            <a:endParaRPr lang="en-US" sz="2400">
              <a:ea typeface="+mn-lt"/>
              <a:cs typeface="+mn-lt"/>
            </a:endParaRPr>
          </a:p>
          <a:p>
            <a:pPr algn="just"/>
            <a:endParaRPr lang="en-US" sz="2400">
              <a:ea typeface="+mn-lt"/>
              <a:cs typeface="+mn-lt"/>
            </a:endParaRPr>
          </a:p>
          <a:p>
            <a:pPr>
              <a:spcBef>
                <a:spcPct val="20000"/>
              </a:spcBef>
            </a:pPr>
            <a:r>
              <a:rPr lang="en-GB" sz="2400" err="1">
                <a:latin typeface="Arial"/>
                <a:cs typeface="Arial"/>
              </a:rPr>
              <a:t>Khunti</a:t>
            </a:r>
            <a:r>
              <a:rPr lang="en-GB" sz="2400">
                <a:latin typeface="Arial"/>
                <a:cs typeface="Arial"/>
              </a:rPr>
              <a:t>, K., Singh, A. K., Pareek, M., &amp; Hanif, W. (2020). Is ethnicity linked to incidence or outcomes of covid-19?.</a:t>
            </a:r>
            <a:endParaRPr lang="en-US" sz="2400">
              <a:ea typeface="+mn-lt"/>
              <a:cs typeface="+mn-lt"/>
            </a:endParaRPr>
          </a:p>
          <a:p>
            <a:pPr>
              <a:spcBef>
                <a:spcPct val="20000"/>
              </a:spcBef>
            </a:pPr>
            <a:endParaRPr lang="en-GB" sz="2400">
              <a:latin typeface="Arial"/>
              <a:cs typeface="Arial"/>
            </a:endParaRPr>
          </a:p>
          <a:p>
            <a:endParaRPr lang="en-GB" sz="2400">
              <a:ea typeface="+mn-lt"/>
              <a:cs typeface="+mn-lt"/>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i="1">
              <a:latin typeface="Gill Sans MT" panose="020B0502020104020203"/>
              <a:ea typeface="+mn-lt"/>
              <a:cs typeface="Arial"/>
            </a:endParaRPr>
          </a:p>
          <a:p>
            <a:pPr>
              <a:spcBef>
                <a:spcPct val="20000"/>
              </a:spcBef>
            </a:pPr>
            <a:endParaRPr lang="en-US" sz="2400">
              <a:ea typeface="+mn-lt"/>
              <a:cs typeface="+mn-lt"/>
            </a:endParaRPr>
          </a:p>
        </p:txBody>
      </p:sp>
    </p:spTree>
    <p:extLst>
      <p:ext uri="{BB962C8B-B14F-4D97-AF65-F5344CB8AC3E}">
        <p14:creationId xmlns:p14="http://schemas.microsoft.com/office/powerpoint/2010/main" val="93467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C62F5-5E82-4896-94C8-AB4070DE2CD8}"/>
              </a:ext>
            </a:extLst>
          </p:cNvPr>
          <p:cNvSpPr txBox="1"/>
          <p:nvPr/>
        </p:nvSpPr>
        <p:spPr>
          <a:xfrm>
            <a:off x="114305" y="246182"/>
            <a:ext cx="18794358" cy="9916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Gill Sans MT"/>
                <a:cs typeface="Arial"/>
              </a:rPr>
              <a:t>Kingsfund</a:t>
            </a:r>
            <a:r>
              <a:rPr lang="en-GB" sz="2400">
                <a:ea typeface="+mn-lt"/>
                <a:cs typeface="+mn-lt"/>
              </a:rPr>
              <a:t> (20</a:t>
            </a:r>
            <a:r>
              <a:rPr lang="en-GB" sz="2400" baseline="30000">
                <a:ea typeface="+mn-lt"/>
                <a:cs typeface="+mn-lt"/>
              </a:rPr>
              <a:t>th</a:t>
            </a:r>
            <a:r>
              <a:rPr lang="en-GB" sz="2400">
                <a:ea typeface="+mn-lt"/>
                <a:cs typeface="+mn-lt"/>
              </a:rPr>
              <a:t> April 2020</a:t>
            </a:r>
            <a:r>
              <a:rPr lang="en-GB" sz="2400" i="1">
                <a:ea typeface="+mn-lt"/>
                <a:cs typeface="+mn-lt"/>
              </a:rPr>
              <a:t>), Ethnic minority deaths and Covid-19: what are we to do?  </a:t>
            </a:r>
            <a:r>
              <a:rPr lang="en-GB" sz="2400">
                <a:ea typeface="+mn-lt"/>
                <a:cs typeface="+mn-lt"/>
              </a:rPr>
              <a:t>Available at </a:t>
            </a:r>
            <a:r>
              <a:rPr lang="en-GB" sz="2400">
                <a:ea typeface="+mn-lt"/>
                <a:cs typeface="+mn-lt"/>
                <a:hlinkClick r:id="rId2"/>
              </a:rPr>
              <a:t>https://www.kingsfund.org.uk/blog/2020/04/ethnic-minority-deaths-covid-19</a:t>
            </a:r>
            <a:r>
              <a:rPr lang="en-GB" sz="2400">
                <a:ea typeface="+mn-lt"/>
                <a:cs typeface="+mn-lt"/>
              </a:rPr>
              <a:t>.  (Accessed: 30</a:t>
            </a:r>
            <a:r>
              <a:rPr lang="en-GB" sz="2400" baseline="30000">
                <a:ea typeface="+mn-lt"/>
                <a:cs typeface="+mn-lt"/>
              </a:rPr>
              <a:t>th</a:t>
            </a:r>
            <a:r>
              <a:rPr lang="en-GB" sz="2400">
                <a:ea typeface="+mn-lt"/>
                <a:cs typeface="+mn-lt"/>
              </a:rPr>
              <a:t> September 2020).</a:t>
            </a:r>
          </a:p>
          <a:p>
            <a:pPr>
              <a:spcBef>
                <a:spcPct val="20000"/>
              </a:spcBef>
            </a:pPr>
            <a:endParaRPr lang="en-GB" sz="2400">
              <a:latin typeface="Arial"/>
              <a:cs typeface="Arial"/>
            </a:endParaRPr>
          </a:p>
          <a:p>
            <a:pPr>
              <a:spcBef>
                <a:spcPct val="20000"/>
              </a:spcBef>
            </a:pPr>
            <a:r>
              <a:rPr lang="en-GB" sz="2400">
                <a:latin typeface="Arial"/>
                <a:cs typeface="Arial"/>
              </a:rPr>
              <a:t>Lord, P. (2020). Changing world, changing work. </a:t>
            </a:r>
            <a:r>
              <a:rPr lang="en-GB" sz="2400" i="1">
                <a:latin typeface="Arial"/>
                <a:cs typeface="Arial"/>
              </a:rPr>
              <a:t>Contemporary Social Science</a:t>
            </a:r>
            <a:r>
              <a:rPr lang="en-GB" sz="2400">
                <a:latin typeface="Arial"/>
                <a:cs typeface="Arial"/>
              </a:rPr>
              <a:t>, 1-9.</a:t>
            </a:r>
          </a:p>
          <a:p>
            <a:pPr>
              <a:spcBef>
                <a:spcPct val="20000"/>
              </a:spcBef>
            </a:pPr>
            <a:endParaRPr lang="en-US" sz="2400">
              <a:ea typeface="+mn-lt"/>
              <a:cs typeface="+mn-lt"/>
            </a:endParaRPr>
          </a:p>
          <a:p>
            <a:pPr marL="0" indent="0" algn="just">
              <a:buNone/>
            </a:pPr>
            <a:r>
              <a:rPr lang="en-US" sz="2400">
                <a:solidFill>
                  <a:srgbClr val="3A3A3A"/>
                </a:solidFill>
                <a:latin typeface="Arial"/>
                <a:cs typeface="Arial"/>
              </a:rPr>
              <a:t>Moorthy, Arumugam &amp; Sankar, </a:t>
            </a:r>
            <a:r>
              <a:rPr lang="en-US" sz="2400" err="1">
                <a:solidFill>
                  <a:srgbClr val="3A3A3A"/>
                </a:solidFill>
                <a:latin typeface="Arial"/>
                <a:cs typeface="Arial"/>
              </a:rPr>
              <a:t>Thangasamy</a:t>
            </a:r>
            <a:r>
              <a:rPr lang="en-US" sz="2400">
                <a:solidFill>
                  <a:srgbClr val="3A3A3A"/>
                </a:solidFill>
                <a:latin typeface="Arial"/>
                <a:cs typeface="Arial"/>
              </a:rPr>
              <a:t> K, (2020). </a:t>
            </a:r>
            <a:r>
              <a:rPr lang="en-US" sz="2400" i="1">
                <a:solidFill>
                  <a:srgbClr val="3A3A3A"/>
                </a:solidFill>
                <a:latin typeface="Arial"/>
                <a:cs typeface="Arial"/>
              </a:rPr>
              <a:t>Emerging public health challenge in UK: perception and belief on increased COVID19 death among BAME healthcare workers</a:t>
            </a:r>
            <a:r>
              <a:rPr lang="en-US" sz="2400">
                <a:solidFill>
                  <a:srgbClr val="3A3A3A"/>
                </a:solidFill>
                <a:latin typeface="Arial"/>
                <a:cs typeface="Arial"/>
              </a:rPr>
              <a:t>. </a:t>
            </a:r>
            <a:r>
              <a:rPr lang="en-US" sz="2400" i="1">
                <a:solidFill>
                  <a:srgbClr val="3A3A3A"/>
                </a:solidFill>
                <a:latin typeface="Arial"/>
                <a:cs typeface="Arial"/>
              </a:rPr>
              <a:t>Journal of public health (Oxford, England)</a:t>
            </a:r>
            <a:r>
              <a:rPr lang="en-US" sz="2400">
                <a:solidFill>
                  <a:srgbClr val="3A3A3A"/>
                </a:solidFill>
                <a:latin typeface="Arial"/>
                <a:cs typeface="Arial"/>
              </a:rPr>
              <a:t>, 42(3), pp.486–492.</a:t>
            </a:r>
          </a:p>
          <a:p>
            <a:pPr marL="0" indent="0" algn="just">
              <a:buNone/>
            </a:pPr>
            <a:endParaRPr lang="en-US" sz="2400">
              <a:solidFill>
                <a:srgbClr val="3A3A3A"/>
              </a:solidFill>
              <a:latin typeface="Arial" panose="020B0604020202020204" pitchFamily="34" charset="0"/>
              <a:cs typeface="Arial" panose="020B0604020202020204" pitchFamily="34" charset="0"/>
            </a:endParaRPr>
          </a:p>
          <a:p>
            <a:pPr algn="just"/>
            <a:r>
              <a:rPr lang="en-GB" sz="2400">
                <a:latin typeface="Gill Sans MT"/>
                <a:cs typeface="Arial"/>
              </a:rPr>
              <a:t>NHS England (2020). </a:t>
            </a:r>
            <a:r>
              <a:rPr lang="en-GB" sz="2400" i="1">
                <a:latin typeface="Gill Sans MT"/>
                <a:cs typeface="Arial"/>
              </a:rPr>
              <a:t>Addressing the impact of Covid-19 on BAME staff in the NHS. </a:t>
            </a:r>
            <a:r>
              <a:rPr lang="en-GB" sz="2400">
                <a:latin typeface="Gill Sans MT"/>
                <a:cs typeface="Arial"/>
              </a:rPr>
              <a:t>Available at: </a:t>
            </a:r>
            <a:r>
              <a:rPr lang="en-GB" sz="2400">
                <a:latin typeface="Gill Sans MT"/>
                <a:cs typeface="Arial"/>
                <a:hlinkClick r:id="rId3"/>
              </a:rPr>
              <a:t>https://www.england.nhs.uk/coronavirus/workforce/addressing-impact-of-covid-19-on-bame-staff-in-the-nhs</a:t>
            </a:r>
            <a:r>
              <a:rPr lang="en-GB" sz="2400">
                <a:latin typeface="Gill Sans MT"/>
                <a:cs typeface="Arial"/>
              </a:rPr>
              <a:t> (Accessed: 29th September 2020).</a:t>
            </a:r>
            <a:endParaRPr lang="en-US" sz="2400">
              <a:ea typeface="+mn-lt"/>
              <a:cs typeface="+mn-lt"/>
            </a:endParaRPr>
          </a:p>
          <a:p>
            <a:pPr algn="just"/>
            <a:endParaRPr lang="en-GB" sz="2400">
              <a:latin typeface="Gill Sans MT"/>
              <a:cs typeface="Arial"/>
            </a:endParaRPr>
          </a:p>
          <a:p>
            <a:r>
              <a:rPr lang="en-GB" sz="2400">
                <a:latin typeface="Arial"/>
                <a:cs typeface="Arial"/>
              </a:rPr>
              <a:t>NHS, (2020). </a:t>
            </a:r>
            <a:r>
              <a:rPr lang="en-GB" sz="2400" i="1">
                <a:latin typeface="Arial"/>
                <a:cs typeface="Arial"/>
              </a:rPr>
              <a:t>Coronavirus (COVID-19). </a:t>
            </a:r>
            <a:r>
              <a:rPr lang="en-GB" sz="2400">
                <a:latin typeface="Arial"/>
                <a:cs typeface="Arial"/>
              </a:rPr>
              <a:t>[online] Available at: &lt;</a:t>
            </a:r>
            <a:r>
              <a:rPr lang="en-GB" sz="2400">
                <a:latin typeface="Arial"/>
                <a:cs typeface="Arial"/>
                <a:hlinkClick r:id="rId4">
                  <a:extLst>
                    <a:ext uri="{A12FA001-AC4F-418D-AE19-62706E023703}">
                      <ahyp:hlinkClr xmlns:ahyp="http://schemas.microsoft.com/office/drawing/2018/hyperlinkcolor" val="tx"/>
                    </a:ext>
                  </a:extLst>
                </a:hlinkClick>
              </a:rPr>
              <a:t>https://www.nhs.uk/conditions/coronavirus-covid-19/</a:t>
            </a:r>
            <a:r>
              <a:rPr lang="en-GB" sz="2400">
                <a:latin typeface="Arial"/>
                <a:cs typeface="Arial"/>
              </a:rPr>
              <a:t>&gt; (Accessed 10 October 2020).</a:t>
            </a:r>
          </a:p>
          <a:p>
            <a:endParaRPr lang="en-GB" sz="2400">
              <a:ea typeface="+mn-lt"/>
              <a:cs typeface="+mn-lt"/>
            </a:endParaRPr>
          </a:p>
          <a:p>
            <a:r>
              <a:rPr lang="en-GB" sz="2400">
                <a:latin typeface="Arial"/>
                <a:cs typeface="Arial"/>
              </a:rPr>
              <a:t>NHS.uk.( 2020) </a:t>
            </a:r>
            <a:r>
              <a:rPr lang="en-GB" sz="2400" u="sng">
                <a:latin typeface="Arial"/>
                <a:cs typeface="Arial"/>
              </a:rPr>
              <a:t>The NHS COVID-19 App Support Website - NHS.UK. (</a:t>
            </a:r>
            <a:r>
              <a:rPr lang="en-GB" sz="2400">
                <a:latin typeface="Arial"/>
                <a:cs typeface="Arial"/>
              </a:rPr>
              <a:t>online) Available at: </a:t>
            </a:r>
            <a:r>
              <a:rPr lang="en-GB" sz="2400">
                <a:latin typeface="Arial"/>
                <a:cs typeface="Arial"/>
                <a:hlinkClick r:id="rId5"/>
              </a:rPr>
              <a:t>https://www.covid19.nhs.uk</a:t>
            </a:r>
            <a:endParaRPr lang="en-GB" sz="2400">
              <a:ea typeface="+mn-lt"/>
              <a:cs typeface="+mn-lt"/>
            </a:endParaRPr>
          </a:p>
          <a:p>
            <a:r>
              <a:rPr lang="en-GB" sz="2400">
                <a:latin typeface="Arial"/>
                <a:cs typeface="Arial"/>
              </a:rPr>
              <a:t> (Accessed 13th October 2020)</a:t>
            </a:r>
          </a:p>
          <a:p>
            <a:endParaRPr lang="en-GB" sz="2400">
              <a:latin typeface="Arial"/>
              <a:ea typeface="+mn-lt"/>
              <a:cs typeface="Arial"/>
            </a:endParaRPr>
          </a:p>
          <a:p>
            <a:r>
              <a:rPr lang="en-GB" sz="2400">
                <a:latin typeface="Arial" panose="020B0604020202020204" pitchFamily="34" charset="0"/>
                <a:cs typeface="Arial" panose="020B0604020202020204" pitchFamily="34" charset="0"/>
              </a:rPr>
              <a:t>Ogden, R. S. (2020). The passage of time during the UK Covid-19 lockdown. </a:t>
            </a:r>
            <a:r>
              <a:rPr lang="en-GB" sz="2400" i="1" err="1">
                <a:latin typeface="Arial" panose="020B0604020202020204" pitchFamily="34" charset="0"/>
                <a:cs typeface="Arial" panose="020B0604020202020204" pitchFamily="34" charset="0"/>
              </a:rPr>
              <a:t>Plos</a:t>
            </a:r>
            <a:r>
              <a:rPr lang="en-GB" sz="2400" i="1">
                <a:latin typeface="Arial" panose="020B0604020202020204" pitchFamily="34" charset="0"/>
                <a:cs typeface="Arial" panose="020B0604020202020204" pitchFamily="34" charset="0"/>
              </a:rPr>
              <a:t> one</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15</a:t>
            </a:r>
            <a:r>
              <a:rPr lang="en-GB" sz="2400">
                <a:latin typeface="Arial" panose="020B0604020202020204" pitchFamily="34" charset="0"/>
                <a:cs typeface="Arial" panose="020B0604020202020204" pitchFamily="34" charset="0"/>
              </a:rPr>
              <a:t>(7), e0235871.</a:t>
            </a:r>
          </a:p>
          <a:p>
            <a:endParaRPr lang="en-GB" sz="2400">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People's History of the NHS.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Windrush And The NHS, By The Numbers 2: Where We Are Today.</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https://peopleshistorynhs.org/windrush-and-the-nhs-by-the-numbers-2-where-we-are-today/?highlight=BAME%20nhs (Accessed 12 October 2020).</a:t>
            </a:r>
          </a:p>
          <a:p>
            <a:endParaRPr lang="en-US" sz="2400">
              <a:ea typeface="+mn-lt"/>
              <a:cs typeface="+mn-lt"/>
            </a:endParaRPr>
          </a:p>
          <a:p>
            <a:endParaRPr lang="en-US" sz="2400">
              <a:latin typeface="Gill Sans MT"/>
              <a:ea typeface="+mn-lt"/>
              <a:cs typeface="Arial"/>
            </a:endParaRPr>
          </a:p>
          <a:p>
            <a:endParaRPr lang="en-US" sz="2400">
              <a:latin typeface="Gill Sans MT"/>
              <a:ea typeface="+mn-lt"/>
              <a:cs typeface="Arial"/>
            </a:endParaRPr>
          </a:p>
          <a:p>
            <a:endParaRPr lang="en-GB" sz="2400"/>
          </a:p>
        </p:txBody>
      </p:sp>
    </p:spTree>
    <p:extLst>
      <p:ext uri="{BB962C8B-B14F-4D97-AF65-F5344CB8AC3E}">
        <p14:creationId xmlns:p14="http://schemas.microsoft.com/office/powerpoint/2010/main" val="836131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D1BFD-FDDB-48E0-9759-5C375EA1E790}"/>
              </a:ext>
            </a:extLst>
          </p:cNvPr>
          <p:cNvSpPr txBox="1"/>
          <p:nvPr/>
        </p:nvSpPr>
        <p:spPr>
          <a:xfrm>
            <a:off x="431178" y="0"/>
            <a:ext cx="1605938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sz="2400">
              <a:latin typeface="Arial"/>
              <a:ea typeface="+mn-lt"/>
              <a:cs typeface="Arial"/>
            </a:endParaRPr>
          </a:p>
          <a:p>
            <a:endParaRPr lang="en-US" sz="2400">
              <a:ea typeface="+mn-lt"/>
              <a:cs typeface="+mn-lt"/>
            </a:endParaRPr>
          </a:p>
          <a:p>
            <a:pPr algn="l"/>
            <a:endParaRPr lang="en-GB"/>
          </a:p>
        </p:txBody>
      </p:sp>
      <p:sp>
        <p:nvSpPr>
          <p:cNvPr id="3" name="TextBox 2">
            <a:extLst>
              <a:ext uri="{FF2B5EF4-FFF2-40B4-BE49-F238E27FC236}">
                <a16:creationId xmlns:a16="http://schemas.microsoft.com/office/drawing/2014/main" id="{75179236-812A-45B0-AE55-BEE940864BA1}"/>
              </a:ext>
            </a:extLst>
          </p:cNvPr>
          <p:cNvSpPr txBox="1"/>
          <p:nvPr/>
        </p:nvSpPr>
        <p:spPr>
          <a:xfrm>
            <a:off x="451869" y="2813615"/>
            <a:ext cx="165077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sz="2400">
              <a:ea typeface="+mn-lt"/>
              <a:cs typeface="+mn-lt"/>
            </a:endParaRPr>
          </a:p>
          <a:p>
            <a:pPr algn="just"/>
            <a:endParaRPr lang="en-GB" sz="2400"/>
          </a:p>
        </p:txBody>
      </p:sp>
      <p:sp>
        <p:nvSpPr>
          <p:cNvPr id="4" name="TextBox 3">
            <a:extLst>
              <a:ext uri="{FF2B5EF4-FFF2-40B4-BE49-F238E27FC236}">
                <a16:creationId xmlns:a16="http://schemas.microsoft.com/office/drawing/2014/main" id="{53759168-D23B-4100-9269-19D3C4215896}"/>
              </a:ext>
            </a:extLst>
          </p:cNvPr>
          <p:cNvSpPr txBox="1"/>
          <p:nvPr/>
        </p:nvSpPr>
        <p:spPr>
          <a:xfrm>
            <a:off x="409374" y="0"/>
            <a:ext cx="16254965" cy="9842694"/>
          </a:xfrm>
          <a:prstGeom prst="rect">
            <a:avLst/>
          </a:prstGeom>
          <a:noFill/>
        </p:spPr>
        <p:txBody>
          <a:bodyPr wrap="square" lIns="91440" tIns="45720" rIns="91440" bIns="45720" rtlCol="0" anchor="t">
            <a:spAutoFit/>
          </a:bodyPr>
          <a:lstStyle/>
          <a:p>
            <a:r>
              <a:rPr lang="en-GB" sz="2400" dirty="0">
                <a:latin typeface="Arial"/>
                <a:ea typeface="+mn-lt"/>
                <a:cs typeface="Arial"/>
              </a:rPr>
              <a:t>Sapkota, B. D., </a:t>
            </a:r>
            <a:r>
              <a:rPr lang="en-GB" sz="2400" dirty="0" err="1">
                <a:latin typeface="Arial"/>
                <a:ea typeface="+mn-lt"/>
                <a:cs typeface="Arial"/>
              </a:rPr>
              <a:t>Simkhada</a:t>
            </a:r>
            <a:r>
              <a:rPr lang="en-GB" sz="2400" dirty="0">
                <a:latin typeface="Arial"/>
                <a:ea typeface="+mn-lt"/>
                <a:cs typeface="Arial"/>
              </a:rPr>
              <a:t>, P., &amp; Wager, N. M. (2020). The impact of Covid-19 on Domestic Violence and the Black, Asian and Minority Ethnic Community. </a:t>
            </a:r>
            <a:r>
              <a:rPr lang="en-GB" sz="2400" i="1" dirty="0" err="1">
                <a:latin typeface="Arial"/>
                <a:ea typeface="+mn-lt"/>
                <a:cs typeface="Arial"/>
              </a:rPr>
              <a:t>Europasian</a:t>
            </a:r>
            <a:r>
              <a:rPr lang="en-GB" sz="2400" i="1" dirty="0">
                <a:latin typeface="Arial"/>
                <a:ea typeface="+mn-lt"/>
                <a:cs typeface="Arial"/>
              </a:rPr>
              <a:t> Journal of Medical Sciences</a:t>
            </a:r>
            <a:r>
              <a:rPr lang="en-GB" sz="2400" dirty="0">
                <a:latin typeface="Arial"/>
                <a:ea typeface="+mn-lt"/>
                <a:cs typeface="Arial"/>
              </a:rPr>
              <a:t>, </a:t>
            </a:r>
            <a:r>
              <a:rPr lang="en-GB" sz="2400" i="1" dirty="0">
                <a:latin typeface="Arial"/>
                <a:ea typeface="+mn-lt"/>
                <a:cs typeface="Arial"/>
              </a:rPr>
              <a:t>2</a:t>
            </a:r>
            <a:r>
              <a:rPr lang="en-GB" sz="2400" dirty="0">
                <a:latin typeface="Arial"/>
                <a:ea typeface="+mn-lt"/>
                <a:cs typeface="Arial"/>
              </a:rPr>
              <a:t>(2).</a:t>
            </a:r>
          </a:p>
          <a:p>
            <a:pPr>
              <a:spcBef>
                <a:spcPct val="20000"/>
              </a:spcBef>
            </a:pPr>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cs typeface="Arial"/>
              </a:rPr>
              <a:t>Stepintothenhs.nhs.uk. (2020). </a:t>
            </a:r>
            <a:r>
              <a:rPr kumimoji="0" lang="en-US" sz="2400" b="0" i="1" u="none" strike="noStrike" kern="1200" cap="none" spc="0" normalizeH="0" baseline="0" noProof="0" dirty="0">
                <a:ln>
                  <a:noFill/>
                </a:ln>
                <a:solidFill>
                  <a:srgbClr val="000000"/>
                </a:solidFill>
                <a:effectLst/>
                <a:uLnTx/>
                <a:uFillTx/>
                <a:latin typeface="Arial"/>
                <a:cs typeface="Arial"/>
              </a:rPr>
              <a:t>Step Into The NHS : About The NHS</a:t>
            </a:r>
            <a:r>
              <a:rPr kumimoji="0" lang="en-US" sz="2400" b="0" i="0" u="none" strike="noStrike" kern="1200" cap="none" spc="0" normalizeH="0" baseline="0" noProof="0" dirty="0">
                <a:ln>
                  <a:noFill/>
                </a:ln>
                <a:solidFill>
                  <a:srgbClr val="000000"/>
                </a:solidFill>
                <a:effectLst/>
                <a:uLnTx/>
                <a:uFillTx/>
                <a:latin typeface="Arial"/>
                <a:cs typeface="Arial"/>
              </a:rPr>
              <a:t>. Available at: https://www.stepintothenhs.nhs.uk/about-the-nhs (Accessed 12 October 2020).</a:t>
            </a:r>
            <a:endParaRPr lang="en-US" sz="2400" b="0" i="0" u="none" strike="noStrike" kern="1200" cap="none" spc="0" normalizeH="0" baseline="0" noProof="0" dirty="0">
              <a:ln>
                <a:noFill/>
              </a:ln>
              <a:solidFill>
                <a:srgbClr val="000000"/>
              </a:solidFill>
              <a:effectLst/>
              <a:uLnTx/>
              <a:uFillTx/>
              <a:latin typeface="Arial"/>
              <a:cs typeface="Arial"/>
            </a:endParaRPr>
          </a:p>
          <a:p>
            <a:endParaRPr lang="en-GB" sz="2400">
              <a:latin typeface="Gill Sans MT" panose="020B0502020104020203"/>
              <a:cs typeface="Arial"/>
            </a:endParaRPr>
          </a:p>
          <a:p>
            <a:r>
              <a:rPr lang="en-GB" sz="2400" u="sng" dirty="0">
                <a:latin typeface="Arial"/>
                <a:cs typeface="Arial"/>
              </a:rPr>
              <a:t>Taylor, J., ( 2020) Bat Soup, Dodgy Cures And '</a:t>
            </a:r>
            <a:r>
              <a:rPr lang="en-GB" sz="2400" u="sng" dirty="0" err="1">
                <a:latin typeface="Arial"/>
                <a:cs typeface="Arial"/>
              </a:rPr>
              <a:t>Diseasology</a:t>
            </a:r>
            <a:r>
              <a:rPr lang="en-GB" sz="2400" u="sng" dirty="0">
                <a:latin typeface="Arial"/>
                <a:cs typeface="Arial"/>
              </a:rPr>
              <a:t>': The Spread Of Coronavirus Misinformation </a:t>
            </a:r>
            <a:r>
              <a:rPr lang="en-GB" sz="2400" dirty="0">
                <a:latin typeface="Arial"/>
                <a:cs typeface="Arial"/>
              </a:rPr>
              <a:t>.(online) the Guardian. Available at: </a:t>
            </a:r>
            <a:r>
              <a:rPr lang="en-GB" sz="2400" dirty="0">
                <a:latin typeface="Arial"/>
                <a:cs typeface="Arial"/>
                <a:hlinkClick r:id="rId2"/>
              </a:rPr>
              <a:t>https://www.theguardian.com/world/2020/jan/31/bat-soup-dodgy-cures-and-diseasology-the-spread-of-coronavirus-bunkum</a:t>
            </a:r>
            <a:endParaRPr lang="en-GB" sz="2400" dirty="0">
              <a:ea typeface="+mn-lt"/>
              <a:cs typeface="+mn-lt"/>
            </a:endParaRPr>
          </a:p>
          <a:p>
            <a:r>
              <a:rPr lang="en-GB" sz="2400" dirty="0">
                <a:latin typeface="Arial"/>
                <a:cs typeface="Arial"/>
              </a:rPr>
              <a:t>([Accessed 14 October 2020)</a:t>
            </a:r>
          </a:p>
          <a:p>
            <a:endParaRPr lang="en-GB" sz="2400">
              <a:latin typeface="Arial"/>
              <a:ea typeface="+mn-lt"/>
              <a:cs typeface="Arial"/>
            </a:endParaRPr>
          </a:p>
          <a:p>
            <a:pPr defTabSz="712866">
              <a:defRPr/>
            </a:pPr>
            <a:r>
              <a:rPr kumimoji="0" lang="en-US" sz="2400" b="0" i="0" u="none" strike="noStrike" kern="1200" cap="none" spc="0" normalizeH="0" baseline="0" noProof="0" dirty="0">
                <a:ln>
                  <a:noFill/>
                </a:ln>
                <a:solidFill>
                  <a:srgbClr val="000000"/>
                </a:solidFill>
                <a:effectLst/>
                <a:uLnTx/>
                <a:uFillTx/>
                <a:latin typeface="Arial"/>
                <a:cs typeface="Arial"/>
              </a:rPr>
              <a:t>The Nuffield Trust. (2020). </a:t>
            </a:r>
            <a:r>
              <a:rPr kumimoji="0" lang="en-US" sz="2400" b="0" i="1" u="none" strike="noStrike" kern="1200" cap="none" spc="0" normalizeH="0" baseline="0" noProof="0" dirty="0">
                <a:ln>
                  <a:noFill/>
                </a:ln>
                <a:solidFill>
                  <a:srgbClr val="000000"/>
                </a:solidFill>
                <a:effectLst/>
                <a:uLnTx/>
                <a:uFillTx/>
                <a:latin typeface="Arial"/>
                <a:cs typeface="Arial"/>
              </a:rPr>
              <a:t>Covid-19: The NHS Not Returning To Normal Any Time Soon</a:t>
            </a:r>
            <a:r>
              <a:rPr kumimoji="0" lang="en-US" sz="2400" b="0" i="0" u="none" strike="noStrike" kern="1200" cap="none" spc="0" normalizeH="0" baseline="0" noProof="0" dirty="0">
                <a:ln>
                  <a:noFill/>
                </a:ln>
                <a:solidFill>
                  <a:srgbClr val="000000"/>
                </a:solidFill>
                <a:effectLst/>
                <a:uLnTx/>
                <a:uFillTx/>
                <a:latin typeface="Arial"/>
                <a:cs typeface="Arial"/>
              </a:rPr>
              <a:t>. Available at: </a:t>
            </a:r>
            <a:r>
              <a:rPr kumimoji="0" lang="en-US" sz="2400" b="0" i="0" u="none" strike="noStrike" kern="1200" cap="none" spc="0" normalizeH="0" baseline="0" noProof="0" dirty="0">
                <a:ln>
                  <a:noFill/>
                </a:ln>
                <a:solidFill>
                  <a:srgbClr val="000000"/>
                </a:solidFill>
                <a:effectLst/>
                <a:uLnTx/>
                <a:uFillTx/>
                <a:latin typeface="Arial"/>
                <a:cs typeface="Arial"/>
                <a:hlinkClick r:id="rId3"/>
              </a:rPr>
              <a:t>https://www.nuffieldtrust.org.uk/news-item/covid-19-the-nhs-not-returning-to-normal-any-time-soon</a:t>
            </a:r>
            <a:r>
              <a:rPr lang="en-US" sz="2400" dirty="0">
                <a:solidFill>
                  <a:srgbClr val="000000"/>
                </a:solidFill>
                <a:latin typeface="Arial"/>
                <a:cs typeface="Arial"/>
              </a:rPr>
              <a:t> </a:t>
            </a:r>
            <a:r>
              <a:rPr kumimoji="0" lang="en-US" sz="2400" b="0" i="0" u="none" strike="noStrike" kern="1200" cap="none" spc="0" normalizeH="0" baseline="0" noProof="0" dirty="0">
                <a:ln>
                  <a:noFill/>
                </a:ln>
                <a:solidFill>
                  <a:srgbClr val="000000"/>
                </a:solidFill>
                <a:effectLst/>
                <a:uLnTx/>
                <a:uFillTx/>
                <a:latin typeface="Arial"/>
                <a:cs typeface="Arial"/>
              </a:rPr>
              <a:t> (Accessed 15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US" sz="2400">
              <a:solidFill>
                <a:srgbClr val="000000"/>
              </a:solidFill>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cs typeface="Arial"/>
              </a:rPr>
              <a:t>The Nuffield Trust. (2020). </a:t>
            </a:r>
            <a:r>
              <a:rPr kumimoji="0" lang="en-US" sz="2400" b="0" i="1" u="none" strike="noStrike" kern="1200" cap="none" spc="0" normalizeH="0" baseline="0" noProof="0" dirty="0">
                <a:ln>
                  <a:noFill/>
                </a:ln>
                <a:solidFill>
                  <a:srgbClr val="000000"/>
                </a:solidFill>
                <a:effectLst/>
                <a:uLnTx/>
                <a:uFillTx/>
                <a:latin typeface="Arial"/>
                <a:cs typeface="Arial"/>
              </a:rPr>
              <a:t>Proportion Of BAME Population And Deaths From Covid-19 In England</a:t>
            </a:r>
            <a:r>
              <a:rPr kumimoji="0" lang="en-US" sz="2400" b="0" i="0" u="none" strike="noStrike" kern="1200" cap="none" spc="0" normalizeH="0" baseline="0" noProof="0" dirty="0">
                <a:ln>
                  <a:noFill/>
                </a:ln>
                <a:solidFill>
                  <a:srgbClr val="000000"/>
                </a:solidFill>
                <a:effectLst/>
                <a:uLnTx/>
                <a:uFillTx/>
                <a:latin typeface="Arial"/>
                <a:cs typeface="Arial"/>
              </a:rPr>
              <a:t>. Available at: &lt;https://www.nuffieldtrust.org.uk/chart/proportion-of-bame-population-and-deaths-from-covid-19-in-england&gt; (Accessed 12 October 2020).</a:t>
            </a:r>
            <a:endParaRPr lang="en-US" sz="2400" b="0" i="0" u="none" strike="noStrike" kern="1200" cap="none" spc="0" normalizeH="0" baseline="0" noProof="0" dirty="0">
              <a:ln>
                <a:noFill/>
              </a:ln>
              <a:solidFill>
                <a:srgbClr val="000000"/>
              </a:solidFill>
              <a:effectLst/>
              <a:uLnTx/>
              <a:uFillTx/>
              <a:latin typeface="Arial"/>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endParaRPr lang="en-GB" sz="2400">
              <a:latin typeface="Arial"/>
              <a:cs typeface="Arial"/>
            </a:endParaRPr>
          </a:p>
          <a:p>
            <a:pPr>
              <a:spcBef>
                <a:spcPct val="20000"/>
              </a:spcBef>
            </a:pPr>
            <a:r>
              <a:rPr lang="en-GB" sz="2400" dirty="0">
                <a:latin typeface="Arial"/>
                <a:cs typeface="Arial"/>
              </a:rPr>
              <a:t>World Economic Forum. (2020). The UK’s BAME groups are more likely to have lost their jobs in lockdown. Available at link-https://ww.weforum.org/agenda/2020/07/black-asian-minority-groups-lockdown-covid19-coronavirus/ (accessed: 1</a:t>
            </a:r>
            <a:r>
              <a:rPr lang="en-GB" sz="2400" i="1" dirty="0">
                <a:latin typeface="Arial"/>
                <a:cs typeface="Arial"/>
              </a:rPr>
              <a:t>0 October 2020)</a:t>
            </a:r>
            <a:endParaRPr lang="en-GB" sz="2400" dirty="0">
              <a:ea typeface="+mn-lt"/>
              <a:cs typeface="+mn-lt"/>
            </a:endParaRPr>
          </a:p>
          <a:p>
            <a:pPr algn="l"/>
            <a:endParaRPr lang="en-GB" sz="2400">
              <a:latin typeface="Arial"/>
              <a:cs typeface="Arial"/>
            </a:endParaRPr>
          </a:p>
          <a:p>
            <a:r>
              <a:rPr lang="en-GB" sz="2400" dirty="0">
                <a:latin typeface="Arial"/>
                <a:cs typeface="Arial"/>
              </a:rPr>
              <a:t>WHO, (2020). </a:t>
            </a:r>
            <a:r>
              <a:rPr lang="en-GB" sz="2400" i="1" dirty="0">
                <a:latin typeface="Arial"/>
                <a:cs typeface="Arial"/>
              </a:rPr>
              <a:t>Coronavirus Disease (COVID-19) pandemic. </a:t>
            </a:r>
            <a:r>
              <a:rPr lang="en-GB" sz="2400" dirty="0">
                <a:latin typeface="Arial"/>
                <a:cs typeface="Arial"/>
              </a:rPr>
              <a:t>[online] Available at :&lt;</a:t>
            </a:r>
            <a:r>
              <a:rPr lang="en-GB" sz="2400" dirty="0">
                <a:hlinkClick r:id="rId4">
                  <a:extLst>
                    <a:ext uri="{A12FA001-AC4F-418D-AE19-62706E023703}">
                      <ahyp:hlinkClr xmlns:ahyp="http://schemas.microsoft.com/office/drawing/2018/hyperlinkcolor" val="tx"/>
                    </a:ext>
                  </a:extLst>
                </a:hlinkClick>
              </a:rPr>
              <a:t>https://www.who.int/emergencies/diseases/novel-coronavirus-2019</a:t>
            </a:r>
            <a:r>
              <a:rPr lang="en-GB" sz="2400" dirty="0"/>
              <a:t>&gt; (Accessed 10 October 2020).</a:t>
            </a:r>
          </a:p>
        </p:txBody>
      </p:sp>
    </p:spTree>
    <p:extLst>
      <p:ext uri="{BB962C8B-B14F-4D97-AF65-F5344CB8AC3E}">
        <p14:creationId xmlns:p14="http://schemas.microsoft.com/office/powerpoint/2010/main" val="29983789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38</Slides>
  <Notes>4</Notes>
  <HiddenSlides>0</HiddenSlide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Gallery</vt:lpstr>
      <vt:lpstr>1_Gallery</vt:lpstr>
      <vt:lpstr>PowerPoint Presentation</vt:lpstr>
      <vt:lpstr>Introduction </vt:lpstr>
      <vt:lpstr>Identify the incidence of Covid-19.</vt:lpstr>
      <vt:lpstr>Covid-19</vt:lpstr>
      <vt:lpstr>Covid-19</vt:lpstr>
      <vt:lpstr>Target Population</vt:lpstr>
      <vt:lpstr>BAME Community</vt:lpstr>
      <vt:lpstr>BAME Risk</vt:lpstr>
      <vt:lpstr>Incidence of COVID-19</vt:lpstr>
      <vt:lpstr>GEOGRAPHICAL DISTRUBUTION</vt:lpstr>
      <vt:lpstr>Spread of COVID-19 </vt:lpstr>
      <vt:lpstr>Incidence rates</vt:lpstr>
      <vt:lpstr>   </vt:lpstr>
      <vt:lpstr>Target group   </vt:lpstr>
      <vt:lpstr>Conspiracy theories</vt:lpstr>
      <vt:lpstr>Covid 19 Policies</vt:lpstr>
      <vt:lpstr>Impact on BAME</vt:lpstr>
      <vt:lpstr>Limitations of Lockdown</vt:lpstr>
      <vt:lpstr>Coronavirus Job Retention Scheme (CJRS)</vt:lpstr>
      <vt:lpstr>CJRS and BAME</vt:lpstr>
      <vt:lpstr>PowerPoint Presentation</vt:lpstr>
      <vt:lpstr>Limitations of CJRS </vt:lpstr>
      <vt:lpstr>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Moseley (1814356)</dc:creator>
  <cp:revision>5</cp:revision>
  <dcterms:created xsi:type="dcterms:W3CDTF">2020-10-15T21:37:51Z</dcterms:created>
  <dcterms:modified xsi:type="dcterms:W3CDTF">2020-10-15T23:17:09Z</dcterms:modified>
</cp:coreProperties>
</file>